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1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7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2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90940-0059-4F74-A479-43F214985860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EDBB-DA2A-4067-B357-84788982B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1839192"/>
            <a:ext cx="3280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Does Retirement Affect Cognitive Functioning?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 </a:t>
            </a:r>
            <a:r>
              <a:rPr lang="en-US" dirty="0" smtClean="0"/>
              <a:t>2014: </a:t>
            </a:r>
            <a:r>
              <a:rPr lang="en-US" dirty="0" smtClean="0"/>
              <a:t>Econ 339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Adam Suarez</a:t>
            </a:r>
            <a:endParaRPr lang="en-US" dirty="0" smtClean="0"/>
          </a:p>
          <a:p>
            <a:r>
              <a:rPr lang="en-US" dirty="0" smtClean="0"/>
              <a:t>December 9,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570274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smtClean="0"/>
              <a:t>Eric </a:t>
            </a:r>
            <a:r>
              <a:rPr lang="en-US" dirty="0" err="1" smtClean="0"/>
              <a:t>Bonsang</a:t>
            </a:r>
            <a:r>
              <a:rPr lang="en-US" dirty="0" smtClean="0"/>
              <a:t>, Stephane Adam, and Sergio Perelman (2012), Does Retirement Affect Cognitive Functioning?, </a:t>
            </a:r>
            <a:r>
              <a:rPr lang="en-US" i="1" dirty="0" smtClean="0"/>
              <a:t>Journal of Health Economics</a:t>
            </a:r>
            <a:r>
              <a:rPr lang="en-US" dirty="0" smtClean="0"/>
              <a:t>, </a:t>
            </a:r>
            <a:r>
              <a:rPr lang="en-US" dirty="0" smtClean="0"/>
              <a:t>vol</a:t>
            </a:r>
            <a:r>
              <a:rPr lang="en-US" dirty="0" smtClean="0"/>
              <a:t>. 31, 3., p.490-501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19200"/>
            <a:ext cx="7620000" cy="44196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Increased life expectancies are increasing the retirement period in the average person’s life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Extended retirement brings elderly mental health into focus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Lower cognitive ability results in lower productivity and lower investment in human capital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Previous research suggests retirement does lower cognitive function</a:t>
            </a:r>
          </a:p>
        </p:txBody>
      </p:sp>
    </p:spTree>
    <p:extLst>
      <p:ext uri="{BB962C8B-B14F-4D97-AF65-F5344CB8AC3E}">
        <p14:creationId xmlns:p14="http://schemas.microsoft.com/office/powerpoint/2010/main" val="298061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Cognitive Decline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Individuals have some control over their cognitive decline</a:t>
            </a:r>
          </a:p>
          <a:p>
            <a:r>
              <a:rPr lang="en-US" dirty="0" smtClean="0"/>
              <a:t>Why would retirement lead to cognitive decline?</a:t>
            </a:r>
          </a:p>
          <a:p>
            <a:pPr marL="0" indent="0">
              <a:buNone/>
            </a:pPr>
            <a:r>
              <a:rPr lang="en-US" sz="2400" dirty="0" smtClean="0"/>
              <a:t>	-Less human engagement</a:t>
            </a:r>
          </a:p>
          <a:p>
            <a:pPr marL="0" indent="0">
              <a:buNone/>
            </a:pPr>
            <a:r>
              <a:rPr lang="en-US" sz="2400" dirty="0" smtClean="0"/>
              <a:t>	-Decreased stimulating activities</a:t>
            </a:r>
          </a:p>
          <a:p>
            <a:pPr marL="0" indent="0">
              <a:buNone/>
            </a:pPr>
            <a:r>
              <a:rPr lang="en-US" sz="2400" dirty="0" smtClean="0"/>
              <a:t>	-Changes in environment</a:t>
            </a:r>
          </a:p>
          <a:p>
            <a:r>
              <a:rPr lang="en-US" dirty="0" smtClean="0"/>
              <a:t>Lifestyle changes directly affects cognitive 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Empirical Strategy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Cognitive ability equation: 	</a:t>
            </a:r>
            <a:r>
              <a:rPr lang="en-US" dirty="0" err="1" smtClean="0"/>
              <a:t>Cit</a:t>
            </a:r>
            <a:r>
              <a:rPr lang="en-US" dirty="0" smtClean="0"/>
              <a:t>=</a:t>
            </a:r>
            <a:r>
              <a:rPr lang="en-US" dirty="0" err="1" smtClean="0"/>
              <a:t>rit</a:t>
            </a:r>
            <a:r>
              <a:rPr lang="en-US" dirty="0" smtClean="0"/>
              <a:t>β+f(age</a:t>
            </a:r>
            <a:r>
              <a:rPr lang="en-US" i="1" baseline="-25000" dirty="0" smtClean="0"/>
              <a:t>it</a:t>
            </a:r>
            <a:r>
              <a:rPr lang="en-US" dirty="0" smtClean="0"/>
              <a:t>)+</a:t>
            </a:r>
            <a:r>
              <a:rPr lang="el-GR" i="1" dirty="0" smtClean="0"/>
              <a:t>μ</a:t>
            </a:r>
            <a:r>
              <a:rPr lang="en-US" i="1" baseline="-25000" dirty="0" err="1" smtClean="0"/>
              <a:t>i</a:t>
            </a:r>
            <a:r>
              <a:rPr lang="en-US" dirty="0" smtClean="0"/>
              <a:t>+</a:t>
            </a:r>
            <a:r>
              <a:rPr lang="el-GR" i="1" dirty="0" smtClean="0"/>
              <a:t>ν</a:t>
            </a:r>
            <a:r>
              <a:rPr lang="en-US" i="1" baseline="-25000" dirty="0" smtClean="0"/>
              <a:t>it</a:t>
            </a:r>
          </a:p>
          <a:p>
            <a:r>
              <a:rPr lang="en-US" dirty="0" smtClean="0"/>
              <a:t>Used social security ages in US to determine retirement eligibility </a:t>
            </a:r>
          </a:p>
          <a:p>
            <a:r>
              <a:rPr lang="en-US" dirty="0" smtClean="0"/>
              <a:t>Expected cognitive decline to occur with a lag after the date of retirement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- Progressive environment change</a:t>
            </a:r>
          </a:p>
          <a:p>
            <a:pPr marL="0" indent="0">
              <a:buNone/>
            </a:pPr>
            <a:r>
              <a:rPr lang="en-US" sz="2800" dirty="0" smtClean="0"/>
              <a:t>	-“Honeymoon Phase”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1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Responses came from the Health and Retirement Study (HRS)</a:t>
            </a:r>
          </a:p>
          <a:p>
            <a:pPr marL="0" indent="0">
              <a:buNone/>
            </a:pPr>
            <a:r>
              <a:rPr lang="en-US" sz="2400" dirty="0" smtClean="0"/>
              <a:t>	-Conducted an episodic memory test over the phone 	scored 0 to 20</a:t>
            </a:r>
          </a:p>
          <a:p>
            <a:pPr marL="0" indent="0">
              <a:buNone/>
            </a:pPr>
            <a:r>
              <a:rPr lang="en-US" sz="2400" dirty="0" smtClean="0"/>
              <a:t>	-54,377 observation for 14,710 individuals ages 51 to 75</a:t>
            </a:r>
          </a:p>
          <a:p>
            <a:pPr marL="0" indent="0">
              <a:buNone/>
            </a:pPr>
            <a:r>
              <a:rPr lang="en-US" sz="2400" dirty="0" smtClean="0"/>
              <a:t>	-Wide range of parameters (financial, physical health, 	mental health, etc.)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800" dirty="0" smtClean="0"/>
              <a:t>Individuals had to be retired for one year before completing the memory test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035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Results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data exhibits a downward trend of cognitive function after the </a:t>
            </a:r>
            <a:r>
              <a:rPr lang="en-US" sz="2800" dirty="0" smtClean="0"/>
              <a:t>date of the </a:t>
            </a:r>
            <a:r>
              <a:rPr lang="en-US" sz="2800" dirty="0" smtClean="0"/>
              <a:t>individual’s retirement </a:t>
            </a:r>
          </a:p>
          <a:p>
            <a:r>
              <a:rPr lang="en-US" sz="2800" dirty="0" smtClean="0"/>
              <a:t>Significant cognitive drops and increased probability of retiring at age 62 to 63 and 66 to 67</a:t>
            </a:r>
          </a:p>
          <a:p>
            <a:r>
              <a:rPr lang="en-US" sz="2800" dirty="0" smtClean="0"/>
              <a:t>Cognitive decline was delayed about 14 months after retirement</a:t>
            </a:r>
          </a:p>
          <a:p>
            <a:r>
              <a:rPr lang="en-US" sz="2800" dirty="0" smtClean="0"/>
              <a:t>Earlier retirement correlated with lower cognitive scores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4360"/>
            <a:ext cx="851638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1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848600" cy="634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48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the age of retirement would delay cognitive decline and long term health expenditures</a:t>
            </a:r>
          </a:p>
          <a:p>
            <a:r>
              <a:rPr lang="en-US" dirty="0" smtClean="0"/>
              <a:t>Cognitive decline is not instantaneous </a:t>
            </a:r>
          </a:p>
          <a:p>
            <a:r>
              <a:rPr lang="en-US" dirty="0" smtClean="0"/>
              <a:t>Individuals have some control over the rate of decline</a:t>
            </a:r>
          </a:p>
          <a:p>
            <a:r>
              <a:rPr lang="en-US" dirty="0" smtClean="0"/>
              <a:t>Supports policy to increase the average retirement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3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219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Introduction</vt:lpstr>
      <vt:lpstr>Cognitive Decline</vt:lpstr>
      <vt:lpstr>Empirical Strategy</vt:lpstr>
      <vt:lpstr>Data</vt:lpstr>
      <vt:lpstr>Results</vt:lpstr>
      <vt:lpstr>PowerPoint Presentation</vt:lpstr>
      <vt:lpstr>PowerPoint Presentation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2014-11-25T06:22:56Z</dcterms:created>
  <dcterms:modified xsi:type="dcterms:W3CDTF">2014-11-25T13:33:08Z</dcterms:modified>
</cp:coreProperties>
</file>