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63" r:id="rId3"/>
    <p:sldId id="257" r:id="rId4"/>
    <p:sldId id="258" r:id="rId5"/>
    <p:sldId id="264" r:id="rId6"/>
    <p:sldId id="265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800" y="6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E417-F416-5F4B-8182-BC48DE64C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4CC8-E51B-5644-B4E4-46A1D3804A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908F-762E-4B4A-8B1B-C018D6128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850C9-FCA3-C64F-AD08-B25F0FEF8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F8E6-7DDD-214E-A4A9-2F3DD04A8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AC484-C2A0-8A40-BD1F-188230DEA4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86DD2-EF26-794F-8047-03E322A7AD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2754F-DEB3-EA4C-BC01-B3C4AE160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8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84F2-C928-BA4F-9C76-F9C43F2EA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A72B-2634-D641-A569-30605D925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3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4599"/>
            <a:ext cx="7772400" cy="1470025"/>
          </a:xfrm>
        </p:spPr>
        <p:txBody>
          <a:bodyPr/>
          <a:lstStyle/>
          <a:p>
            <a:r>
              <a:rPr lang="en-US" dirty="0" smtClean="0"/>
              <a:t>The Effects of Medical Marijuana on Illegal Marijuana 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44662"/>
            <a:ext cx="6400800" cy="121688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Joseph </a:t>
            </a:r>
            <a:r>
              <a:rPr lang="en-US" dirty="0" err="1" smtClean="0">
                <a:solidFill>
                  <a:schemeClr val="tx1"/>
                </a:solidFill>
              </a:rPr>
              <a:t>McCargo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11/25/14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47" y="2546435"/>
            <a:ext cx="4192622" cy="18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83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/>
              <a:t>states have passed laws that allow individuals to use marijuana for medical </a:t>
            </a:r>
            <a:r>
              <a:rPr lang="en-US" dirty="0" smtClean="0"/>
              <a:t>reasons</a:t>
            </a:r>
          </a:p>
          <a:p>
            <a:r>
              <a:rPr lang="en-US" dirty="0" smtClean="0"/>
              <a:t>Studying </a:t>
            </a:r>
            <a:r>
              <a:rPr lang="en-US" dirty="0"/>
              <a:t>marijuana possession arrests in cities from 1988 to </a:t>
            </a:r>
            <a:r>
              <a:rPr lang="en-US" dirty="0" smtClean="0"/>
              <a:t>2008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(These </a:t>
            </a:r>
            <a:r>
              <a:rPr lang="en-US" dirty="0"/>
              <a:t>laws </a:t>
            </a:r>
            <a:r>
              <a:rPr lang="en-US" dirty="0" smtClean="0"/>
              <a:t>increased </a:t>
            </a:r>
            <a:r>
              <a:rPr lang="en-US" dirty="0"/>
              <a:t>marijuana arrests among adult males by about 15–20</a:t>
            </a:r>
            <a:r>
              <a:rPr lang="en-US" dirty="0" smtClean="0"/>
              <a:t>%)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26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Colorado – November, 2012</a:t>
            </a:r>
          </a:p>
          <a:p>
            <a:pPr marL="0" indent="0">
              <a:buNone/>
            </a:pPr>
            <a:r>
              <a:rPr lang="en-US" dirty="0" smtClean="0"/>
              <a:t>Washington – November 2012</a:t>
            </a:r>
          </a:p>
          <a:p>
            <a:pPr marL="0" indent="0">
              <a:buNone/>
            </a:pPr>
            <a:r>
              <a:rPr lang="en-US" dirty="0" smtClean="0"/>
              <a:t>**Washington, D.C. and 22 other states</a:t>
            </a:r>
          </a:p>
          <a:p>
            <a:r>
              <a:rPr lang="en-US" dirty="0"/>
              <a:t>allow individuals with designated symptoms to use marijuana for medical </a:t>
            </a:r>
            <a:r>
              <a:rPr lang="en-US" dirty="0" smtClean="0"/>
              <a:t>purposes</a:t>
            </a:r>
          </a:p>
          <a:p>
            <a:pPr marL="0" indent="0">
              <a:buNone/>
            </a:pPr>
            <a:r>
              <a:rPr lang="en-US" dirty="0" smtClean="0"/>
              <a:t>(ex: California)</a:t>
            </a:r>
          </a:p>
        </p:txBody>
      </p:sp>
    </p:spTree>
    <p:extLst>
      <p:ext uri="{BB962C8B-B14F-4D97-AF65-F5344CB8AC3E}">
        <p14:creationId xmlns:p14="http://schemas.microsoft.com/office/powerpoint/2010/main" val="4285031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Permit </a:t>
            </a:r>
            <a:r>
              <a:rPr lang="en-US" sz="2800" dirty="0"/>
              <a:t>patients with legally designated diseases and syndromes to use marijuana as a means of treatment</a:t>
            </a:r>
            <a:r>
              <a:rPr lang="en-US" sz="2800" dirty="0" smtClean="0"/>
              <a:t>. (background late 80s, early 90s – AIDS)</a:t>
            </a:r>
          </a:p>
          <a:p>
            <a:pPr marL="0" indent="0" algn="ctr">
              <a:buNone/>
            </a:pPr>
            <a:r>
              <a:rPr lang="en-US" sz="2800" dirty="0" smtClean="0"/>
              <a:t>**conditions now include: chronic </a:t>
            </a:r>
            <a:r>
              <a:rPr lang="en-US" sz="2800" dirty="0"/>
              <a:t>pain, </a:t>
            </a:r>
            <a:r>
              <a:rPr lang="en-US" sz="2800" dirty="0" smtClean="0"/>
              <a:t>glaucoma</a:t>
            </a:r>
            <a:endParaRPr lang="en-US" sz="2800" dirty="0"/>
          </a:p>
          <a:p>
            <a:r>
              <a:rPr lang="en-US" sz="2800" dirty="0" smtClean="0"/>
              <a:t>California</a:t>
            </a:r>
            <a:r>
              <a:rPr lang="en-US" sz="2800" dirty="0"/>
              <a:t> </a:t>
            </a:r>
            <a:r>
              <a:rPr lang="en-US" sz="2800" dirty="0" smtClean="0"/>
              <a:t>– “</a:t>
            </a:r>
            <a:r>
              <a:rPr lang="en-US" sz="2800" dirty="0"/>
              <a:t>any other illness for which marijuana provides </a:t>
            </a:r>
            <a:r>
              <a:rPr lang="en-US" sz="2800" dirty="0" smtClean="0"/>
              <a:t>relief”</a:t>
            </a:r>
          </a:p>
          <a:p>
            <a:r>
              <a:rPr lang="en-US" sz="2800" dirty="0"/>
              <a:t>New </a:t>
            </a:r>
            <a:r>
              <a:rPr lang="en-US" sz="2800" dirty="0" smtClean="0"/>
              <a:t>Mexico – first state </a:t>
            </a:r>
            <a:r>
              <a:rPr lang="en-US" sz="2800" dirty="0"/>
              <a:t>to pass a law </a:t>
            </a:r>
            <a:r>
              <a:rPr lang="en-US" sz="2800" dirty="0" smtClean="0"/>
              <a:t>with </a:t>
            </a:r>
            <a:r>
              <a:rPr lang="en-US" sz="2800" dirty="0"/>
              <a:t>provision to license production and distribution at the state </a:t>
            </a:r>
            <a:r>
              <a:rPr lang="en-US" sz="2800" dirty="0" smtClean="0"/>
              <a:t>level (2007)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1452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of Law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Dispensaries </a:t>
            </a:r>
            <a:r>
              <a:rPr lang="en-US" dirty="0"/>
              <a:t>and caregivers </a:t>
            </a:r>
            <a:r>
              <a:rPr lang="en-US" dirty="0" smtClean="0"/>
              <a:t>considered </a:t>
            </a:r>
            <a:r>
              <a:rPr lang="en-US" dirty="0"/>
              <a:t>to be legal covers for illegal drug dealing and are constantly being raided by the DEA</a:t>
            </a:r>
          </a:p>
          <a:p>
            <a:r>
              <a:rPr lang="en-US" dirty="0" smtClean="0"/>
              <a:t>San Diego County – very </a:t>
            </a:r>
            <a:r>
              <a:rPr lang="en-US" dirty="0"/>
              <a:t>restrictive policy toward dispensaries and its law enforcement organizations actively cooperate with the </a:t>
            </a:r>
            <a:r>
              <a:rPr lang="en-US" dirty="0" smtClean="0"/>
              <a:t>DEA</a:t>
            </a:r>
          </a:p>
          <a:p>
            <a:r>
              <a:rPr lang="en-US" dirty="0" smtClean="0"/>
              <a:t>Allowed to have a certain amount on you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2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572" t="68964" r="-37" b="-1531"/>
          <a:stretch/>
        </p:blipFill>
        <p:spPr>
          <a:xfrm>
            <a:off x="317490" y="627385"/>
            <a:ext cx="8369310" cy="58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39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Uniformed Crime Report (data)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(UCR) arrest data is an administrative series of monthly police records from state and local police agencies across the U.S compiled by the </a:t>
            </a:r>
            <a:r>
              <a:rPr lang="en-US" dirty="0" smtClean="0"/>
              <a:t>FBI</a:t>
            </a:r>
            <a:endParaRPr lang="en-US" dirty="0"/>
          </a:p>
          <a:p>
            <a:r>
              <a:rPr lang="en-US" dirty="0" smtClean="0"/>
              <a:t>The graph gives estimates </a:t>
            </a:r>
            <a:r>
              <a:rPr lang="en-US" dirty="0"/>
              <a:t>based on alternate coding of the first year of the </a:t>
            </a:r>
            <a:r>
              <a:rPr lang="en-US" dirty="0" smtClean="0"/>
              <a:t>laws (in 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63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108" y="1600200"/>
            <a:ext cx="4582950" cy="4525963"/>
          </a:xfrm>
        </p:spPr>
        <p:txBody>
          <a:bodyPr/>
          <a:lstStyle/>
          <a:p>
            <a:r>
              <a:rPr lang="en-US" dirty="0" smtClean="0"/>
              <a:t>Decriminalization</a:t>
            </a:r>
          </a:p>
          <a:p>
            <a:r>
              <a:rPr lang="en-US" dirty="0" smtClean="0"/>
              <a:t>Growing </a:t>
            </a:r>
            <a:r>
              <a:rPr lang="en-US" dirty="0"/>
              <a:t>difference </a:t>
            </a:r>
            <a:r>
              <a:rPr lang="en-US" dirty="0" smtClean="0"/>
              <a:t>in </a:t>
            </a:r>
            <a:r>
              <a:rPr lang="en-US" dirty="0"/>
              <a:t>numbers of patients and dispensaries across </a:t>
            </a:r>
            <a:r>
              <a:rPr lang="en-US" dirty="0" smtClean="0"/>
              <a:t>US – have </a:t>
            </a:r>
            <a:r>
              <a:rPr lang="en-US" dirty="0"/>
              <a:t>become more and more </a:t>
            </a:r>
            <a:r>
              <a:rPr lang="en-US" dirty="0" smtClean="0"/>
              <a:t>heterogeneous since 2009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693189"/>
            <a:ext cx="4059960" cy="39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1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275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Effects of Medical Marijuana on Illegal Marijuana Use</vt:lpstr>
      <vt:lpstr>Introduction</vt:lpstr>
      <vt:lpstr>Medical States</vt:lpstr>
      <vt:lpstr>The Laws</vt:lpstr>
      <vt:lpstr>Impact of Law Enforcement</vt:lpstr>
      <vt:lpstr>PowerPoint Presentation</vt:lpstr>
      <vt:lpstr>Uniformed Crime Report (data)</vt:lpstr>
      <vt:lpstr>Conclusion</vt:lpstr>
    </vt:vector>
  </TitlesOfParts>
  <Company>Towson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Medical Marijuana on Illegal Marijuana Use</dc:title>
  <dc:creator>joseph mccargo</dc:creator>
  <cp:lastModifiedBy>joseph mccargo</cp:lastModifiedBy>
  <cp:revision>13</cp:revision>
  <dcterms:created xsi:type="dcterms:W3CDTF">2014-11-25T10:00:46Z</dcterms:created>
  <dcterms:modified xsi:type="dcterms:W3CDTF">2014-11-25T13:00:38Z</dcterms:modified>
</cp:coreProperties>
</file>