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715" autoAdjust="0"/>
  </p:normalViewPr>
  <p:slideViewPr>
    <p:cSldViewPr snapToGrid="0" snapToObjects="1">
      <p:cViewPr varScale="1">
        <p:scale>
          <a:sx n="81" d="100"/>
          <a:sy n="81" d="100"/>
        </p:scale>
        <p:origin x="-139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57200"/>
            <a:ext cx="5205412" cy="585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8166" y="2209800"/>
            <a:ext cx="3280834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/>
              <a:t>Moral Hazard and Adverse Selection in Australian Hospitals</a:t>
            </a:r>
            <a:endParaRPr lang="en-US" sz="3800" dirty="0"/>
          </a:p>
        </p:txBody>
      </p:sp>
      <p:sp>
        <p:nvSpPr>
          <p:cNvPr id="6" name="TextBox 5"/>
          <p:cNvSpPr txBox="1"/>
          <p:nvPr/>
        </p:nvSpPr>
        <p:spPr>
          <a:xfrm>
            <a:off x="287188" y="551765"/>
            <a:ext cx="3457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Fall 2013: Econ 339 Final Presentation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7188" y="1160972"/>
            <a:ext cx="290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Joel Flores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5317067"/>
            <a:ext cx="31326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Reference: </a:t>
            </a:r>
            <a:r>
              <a:rPr lang="en-US" sz="1400" dirty="0" smtClean="0"/>
              <a:t>Donald J. Wright 2006, Moral hazard and Adverse selection in Australian Hospitals, </a:t>
            </a:r>
            <a:r>
              <a:rPr lang="en-US" sz="1400" i="1" dirty="0" smtClean="0"/>
              <a:t>Journal of Health Economics</a:t>
            </a:r>
            <a:r>
              <a:rPr lang="en-US" sz="1400" dirty="0" smtClean="0"/>
              <a:t>, </a:t>
            </a:r>
            <a:r>
              <a:rPr lang="en-US" sz="1400" dirty="0" smtClean="0"/>
              <a:t>vol</a:t>
            </a:r>
            <a:r>
              <a:rPr lang="en-US" sz="1400" dirty="0" smtClean="0"/>
              <a:t>.22 , Issue 3.</a:t>
            </a:r>
            <a:r>
              <a:rPr lang="en-US" sz="1400" dirty="0" smtClean="0"/>
              <a:t>, p</a:t>
            </a:r>
            <a:r>
              <a:rPr lang="en-US" sz="1400" dirty="0" smtClean="0"/>
              <a:t>.</a:t>
            </a:r>
            <a:r>
              <a:rPr lang="en-US" sz="1400" dirty="0" smtClean="0"/>
              <a:t>331-359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949721" y="6324600"/>
            <a:ext cx="173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Total:_________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5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US: Private System</a:t>
            </a:r>
          </a:p>
          <a:p>
            <a:r>
              <a:rPr lang="en-US" dirty="0" smtClean="0"/>
              <a:t>UK: Public System</a:t>
            </a:r>
          </a:p>
          <a:p>
            <a:r>
              <a:rPr lang="en-US" dirty="0" smtClean="0"/>
              <a:t>Australia: </a:t>
            </a:r>
            <a:r>
              <a:rPr lang="en-US" b="1" dirty="0" smtClean="0"/>
              <a:t>Mixed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From 1989-1999</a:t>
            </a:r>
          </a:p>
          <a:p>
            <a:pPr lvl="3"/>
            <a:r>
              <a:rPr lang="en-US" dirty="0" smtClean="0"/>
              <a:t>44% of Individuals had private hospital insurance</a:t>
            </a:r>
          </a:p>
          <a:p>
            <a:pPr lvl="3"/>
            <a:r>
              <a:rPr lang="en-US" dirty="0" smtClean="0"/>
              <a:t>35% of hospital users used a private hospital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61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 of the paper</a:t>
            </a:r>
          </a:p>
          <a:p>
            <a:pPr lvl="1"/>
            <a:r>
              <a:rPr lang="en-US" dirty="0" smtClean="0"/>
              <a:t>To establish the existence of moral hazard and adverse selection in the Australian market for hospital care</a:t>
            </a:r>
          </a:p>
          <a:p>
            <a:pPr lvl="1"/>
            <a:r>
              <a:rPr lang="en-US" dirty="0" smtClean="0"/>
              <a:t>To asses the extent of moral hazard and adverse selection in the market </a:t>
            </a:r>
          </a:p>
          <a:p>
            <a:pPr lvl="1"/>
            <a:r>
              <a:rPr lang="en-US" dirty="0" smtClean="0"/>
              <a:t>“This </a:t>
            </a:r>
            <a:r>
              <a:rPr lang="en-US" dirty="0"/>
              <a:t>paper is an attempt to model and empirically test the interaction between private hospital insurance choice and private hospital service </a:t>
            </a:r>
            <a:r>
              <a:rPr lang="en-US" dirty="0" smtClean="0"/>
              <a:t>use”(Wright 2006)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3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National </a:t>
            </a:r>
            <a:r>
              <a:rPr lang="en-US" sz="2000" dirty="0"/>
              <a:t>Health Survey (NHS</a:t>
            </a:r>
            <a:r>
              <a:rPr lang="en-US" sz="2000" dirty="0" smtClean="0"/>
              <a:t>) </a:t>
            </a:r>
            <a:r>
              <a:rPr lang="en-US" sz="2000" dirty="0"/>
              <a:t>by the Australian Bureau of Statistics. </a:t>
            </a:r>
            <a:endParaRPr lang="en-US" sz="2000" dirty="0"/>
          </a:p>
          <a:p>
            <a:pPr lvl="1"/>
            <a:r>
              <a:rPr lang="en-US" sz="2000" dirty="0" smtClean="0"/>
              <a:t>54,241 </a:t>
            </a:r>
            <a:r>
              <a:rPr lang="en-US" sz="2000" dirty="0"/>
              <a:t>fully completed individual questionnaires. </a:t>
            </a:r>
            <a:endParaRPr lang="en-US" sz="2000" dirty="0" smtClean="0"/>
          </a:p>
          <a:p>
            <a:pPr lvl="1"/>
            <a:r>
              <a:rPr lang="en-US" sz="2000" dirty="0" smtClean="0"/>
              <a:t>This </a:t>
            </a:r>
            <a:r>
              <a:rPr lang="en-US" sz="2000" dirty="0"/>
              <a:t>represented about one in 300 of the </a:t>
            </a:r>
            <a:r>
              <a:rPr lang="en-US" sz="2000" dirty="0" smtClean="0"/>
              <a:t>population</a:t>
            </a:r>
          </a:p>
          <a:p>
            <a:r>
              <a:rPr lang="en-US" sz="2000" dirty="0"/>
              <a:t>W</a:t>
            </a:r>
            <a:r>
              <a:rPr lang="en-US" sz="2000" dirty="0" smtClean="0"/>
              <a:t>hether </a:t>
            </a:r>
            <a:r>
              <a:rPr lang="en-US" sz="2000" dirty="0"/>
              <a:t>they had existing medical conditions and what they </a:t>
            </a:r>
            <a:r>
              <a:rPr lang="en-US" sz="2000" dirty="0" smtClean="0"/>
              <a:t>were</a:t>
            </a:r>
            <a:endParaRPr lang="en-US" sz="2000" dirty="0"/>
          </a:p>
          <a:p>
            <a:r>
              <a:rPr lang="en-US" sz="2000" dirty="0"/>
              <a:t>W</a:t>
            </a:r>
            <a:r>
              <a:rPr lang="en-US" sz="2000" dirty="0" smtClean="0"/>
              <a:t>hether </a:t>
            </a:r>
            <a:r>
              <a:rPr lang="en-US" sz="2000" dirty="0"/>
              <a:t>they visited a hospital in the last 12 months, and whether it was a private or public hospital</a:t>
            </a:r>
            <a:r>
              <a:rPr lang="en-US" sz="2000" dirty="0" smtClean="0"/>
              <a:t>,</a:t>
            </a:r>
            <a:endParaRPr lang="en-US" sz="2000" dirty="0"/>
          </a:p>
          <a:p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reason for visiting hospital and length of stay in </a:t>
            </a:r>
            <a:r>
              <a:rPr lang="en-US" sz="2000" dirty="0" smtClean="0"/>
              <a:t>hospital </a:t>
            </a:r>
          </a:p>
          <a:p>
            <a:r>
              <a:rPr lang="en-US" sz="2000" dirty="0" smtClean="0"/>
              <a:t>Whether they had private hospital insurance</a:t>
            </a:r>
          </a:p>
        </p:txBody>
      </p:sp>
    </p:spTree>
    <p:extLst>
      <p:ext uri="{BB962C8B-B14F-4D97-AF65-F5344CB8AC3E}">
        <p14:creationId xmlns:p14="http://schemas.microsoft.com/office/powerpoint/2010/main" val="15442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Cont.</a:t>
            </a:r>
            <a:endParaRPr lang="en-US" dirty="0"/>
          </a:p>
        </p:txBody>
      </p:sp>
      <p:pic>
        <p:nvPicPr>
          <p:cNvPr id="6" name="Picture 5" descr="Screen Shot 2014-11-24 at 6.10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93" y="1927501"/>
            <a:ext cx="3693077" cy="461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8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Wright created a model that used functions based on the relationship between the type of insurance a patient has, and the likelihood of them using a private hospital. </a:t>
            </a:r>
          </a:p>
          <a:p>
            <a:r>
              <a:rPr lang="en-US" dirty="0" smtClean="0"/>
              <a:t>Wright then paired this information with other characteristics.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17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 descr="Screen Shot 2014-11-24 at 8.02.4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5" b="3355"/>
          <a:stretch>
            <a:fillRect/>
          </a:stretch>
        </p:blipFill>
        <p:spPr>
          <a:xfrm>
            <a:off x="1430220" y="1883957"/>
            <a:ext cx="7713780" cy="4351965"/>
          </a:xfrm>
        </p:spPr>
      </p:pic>
    </p:spTree>
    <p:extLst>
      <p:ext uri="{BB962C8B-B14F-4D97-AF65-F5344CB8AC3E}">
        <p14:creationId xmlns:p14="http://schemas.microsoft.com/office/powerpoint/2010/main" val="1138789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Cont.</a:t>
            </a:r>
            <a:endParaRPr lang="en-US" dirty="0"/>
          </a:p>
        </p:txBody>
      </p:sp>
      <p:pic>
        <p:nvPicPr>
          <p:cNvPr id="4" name="Picture 3" descr="Screen Shot 2014-11-24 at 8.03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535" y="1744717"/>
            <a:ext cx="6957161" cy="478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57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Donald J. Wright. Department </a:t>
            </a:r>
            <a:r>
              <a:rPr lang="en-US" dirty="0"/>
              <a:t>of Economics, University of Sydney, Sydney, NSW 2006, </a:t>
            </a:r>
            <a:r>
              <a:rPr lang="en-US" dirty="0" smtClean="0"/>
              <a:t>Australia</a:t>
            </a:r>
            <a:br>
              <a:rPr lang="en-US" dirty="0" smtClean="0"/>
            </a:br>
            <a:r>
              <a:rPr lang="en-US" dirty="0"/>
              <a:t>&lt;http://</a:t>
            </a:r>
            <a:r>
              <a:rPr lang="en-US" dirty="0" err="1"/>
              <a:t>www.sciencedirect.com</a:t>
            </a:r>
            <a:r>
              <a:rPr lang="en-US" dirty="0"/>
              <a:t>/science/article/</a:t>
            </a:r>
            <a:r>
              <a:rPr lang="en-US" dirty="0" err="1"/>
              <a:t>pii</a:t>
            </a:r>
            <a:r>
              <a:rPr lang="en-US" dirty="0"/>
              <a:t>/</a:t>
            </a:r>
            <a:r>
              <a:rPr lang="en-US" dirty="0" smtClean="0"/>
              <a:t>S0167629602001042&gt;</a:t>
            </a:r>
          </a:p>
        </p:txBody>
      </p:sp>
    </p:spTree>
    <p:extLst>
      <p:ext uri="{BB962C8B-B14F-4D97-AF65-F5344CB8AC3E}">
        <p14:creationId xmlns:p14="http://schemas.microsoft.com/office/powerpoint/2010/main" val="252351097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162</TotalTime>
  <Words>299</Words>
  <Application>Microsoft Macintosh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Spectrum</vt:lpstr>
      <vt:lpstr>PowerPoint Presentation</vt:lpstr>
      <vt:lpstr>Introduction</vt:lpstr>
      <vt:lpstr>Introduction Cont. </vt:lpstr>
      <vt:lpstr>Research</vt:lpstr>
      <vt:lpstr>Research Cont.</vt:lpstr>
      <vt:lpstr>The Model</vt:lpstr>
      <vt:lpstr>Results</vt:lpstr>
      <vt:lpstr>Results Cont.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Flores</dc:creator>
  <cp:lastModifiedBy>Joel Flores</cp:lastModifiedBy>
  <cp:revision>11</cp:revision>
  <dcterms:created xsi:type="dcterms:W3CDTF">2014-11-24T22:24:08Z</dcterms:created>
  <dcterms:modified xsi:type="dcterms:W3CDTF">2014-11-25T01:06:47Z</dcterms:modified>
</cp:coreProperties>
</file>