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>
        <p:scale>
          <a:sx n="72" d="100"/>
          <a:sy n="72" d="100"/>
        </p:scale>
        <p:origin x="-240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2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3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3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3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3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C4542-683C-4F25-9687-89D6A0046E87}" type="datetimeFigureOut">
              <a:rPr lang="en-US" smtClean="0"/>
              <a:t>11/24/14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F795-7824-4BC6-8CFE-E124A1A7F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" y="122700"/>
            <a:ext cx="6280030" cy="550160"/>
          </a:xfrm>
        </p:spPr>
        <p:txBody>
          <a:bodyPr>
            <a:normAutofit/>
          </a:bodyPr>
          <a:lstStyle/>
          <a:p>
            <a:pPr algn="l"/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Fall 2014: Econ 339 Final Presentation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371" y="817885"/>
            <a:ext cx="5941042" cy="1104182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Joseph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Princiotta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25, 2014</a:t>
            </a:r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020" y="122700"/>
            <a:ext cx="6255433" cy="63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23002" y="6395673"/>
            <a:ext cx="2267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Total:_____________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4591" y="2030090"/>
            <a:ext cx="559342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Sick But Satisfied: The Impact of Life and Health Satisfactions on Choice Between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ealth Scenarios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2371" y="4677571"/>
            <a:ext cx="48513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Reference: Dolan, Paul; </a:t>
            </a:r>
            <a:r>
              <a:rPr lang="en-US" sz="2000" dirty="0" err="1" smtClean="0"/>
              <a:t>Kavetsos</a:t>
            </a:r>
            <a:r>
              <a:rPr lang="en-US" sz="2000" dirty="0" smtClean="0"/>
              <a:t>, George; Tsuchiya; Aki. Sick But Satisfied: The Impact of Life and Health Satisfactions on Choice Between Health Scenarios. Journal of Health Economics 32 (2013) pp. 708-714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9508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63"/>
            <a:ext cx="10515600" cy="866274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0337"/>
            <a:ext cx="10515600" cy="531068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This study attempts to describe health in such a way that allows comparisons across a broad range of health conditions. </a:t>
            </a:r>
          </a:p>
          <a:p>
            <a:r>
              <a:rPr lang="en-US" sz="3600" dirty="0" smtClean="0"/>
              <a:t>Most widely used health state descriptive systems:</a:t>
            </a:r>
          </a:p>
          <a:p>
            <a:pPr lvl="1"/>
            <a:r>
              <a:rPr lang="en-US" sz="3600" dirty="0">
                <a:solidFill>
                  <a:prstClr val="black"/>
                </a:solidFill>
              </a:rPr>
              <a:t>EQ-5D: describes health in terms of 3 levels across 5 dimensions. </a:t>
            </a:r>
            <a:r>
              <a:rPr lang="en-US" sz="3600" dirty="0" smtClean="0">
                <a:solidFill>
                  <a:prstClr val="black"/>
                </a:solidFill>
              </a:rPr>
              <a:t>(Satisfa</a:t>
            </a:r>
            <a:r>
              <a:rPr lang="en-US" sz="3600" dirty="0" smtClean="0">
                <a:solidFill>
                  <a:prstClr val="black"/>
                </a:solidFill>
              </a:rPr>
              <a:t>ction levels)</a:t>
            </a:r>
            <a:endParaRPr lang="en-US" sz="3600" dirty="0">
              <a:solidFill>
                <a:prstClr val="black"/>
              </a:solidFill>
            </a:endParaRPr>
          </a:p>
          <a:p>
            <a:pPr lvl="1"/>
            <a:r>
              <a:rPr lang="en-US" sz="3600" dirty="0" smtClean="0">
                <a:solidFill>
                  <a:prstClr val="black"/>
                </a:solidFill>
              </a:rPr>
              <a:t>TTO and/or SG: </a:t>
            </a:r>
            <a:r>
              <a:rPr lang="en-US" sz="3600" dirty="0">
                <a:solidFill>
                  <a:prstClr val="black"/>
                </a:solidFill>
              </a:rPr>
              <a:t>places all health states on an interval scale between 0 and 1, thus allowing for the calculation of QALYs. </a:t>
            </a:r>
            <a:r>
              <a:rPr lang="en-US" sz="3600" dirty="0" smtClean="0">
                <a:solidFill>
                  <a:prstClr val="black"/>
                </a:solidFill>
              </a:rPr>
              <a:t>(Preferences)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914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287" y="488641"/>
            <a:ext cx="10515600" cy="594431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Objective, cont’d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49" y="1382952"/>
            <a:ext cx="10515600" cy="52879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 descriptive systems raises 2 major questions</a:t>
            </a:r>
          </a:p>
          <a:p>
            <a:r>
              <a:rPr lang="en-US" sz="3200" dirty="0" smtClean="0"/>
              <a:t>First: Are health state preferences influenced by satisfaction levels in the states mentioned in the EQ-5D? </a:t>
            </a:r>
            <a:endParaRPr lang="en-US" sz="3200" dirty="0"/>
          </a:p>
          <a:p>
            <a:r>
              <a:rPr lang="en-US" sz="3200" dirty="0" smtClean="0"/>
              <a:t>Additionally: Are health state values, which contain satisfaction levels, influenced by the respondent’s own satisfaction level? </a:t>
            </a:r>
          </a:p>
          <a:p>
            <a:r>
              <a:rPr lang="en-US" sz="3200" dirty="0" smtClean="0"/>
              <a:t>Summed up: Does each separate descriptive system have an effect on one another? If so, how?</a:t>
            </a:r>
            <a:endParaRPr lang="en-US" sz="3200" dirty="0"/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2828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8" y="238442"/>
            <a:ext cx="5287472" cy="6324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572" y="0"/>
            <a:ext cx="6437729" cy="685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1493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Data and Methods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7340"/>
            <a:ext cx="10515600" cy="5259623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consists of respondents’ own, personal preferences to a series of pairwise choices.</a:t>
            </a:r>
          </a:p>
          <a:p>
            <a:pPr lvl="1"/>
            <a:r>
              <a:rPr lang="en-US" sz="3600" i="1" dirty="0"/>
              <a:t>Scenario A</a:t>
            </a:r>
            <a:r>
              <a:rPr lang="en-US" sz="3600" dirty="0"/>
              <a:t>: You live in health state </a:t>
            </a:r>
            <a:r>
              <a:rPr lang="en-US" sz="3600" i="1" dirty="0"/>
              <a:t>H</a:t>
            </a:r>
            <a:r>
              <a:rPr lang="en-US" sz="3600" dirty="0"/>
              <a:t> with satisfaction </a:t>
            </a:r>
            <a:r>
              <a:rPr lang="en-US" sz="3600" i="1" dirty="0"/>
              <a:t>S</a:t>
            </a:r>
            <a:r>
              <a:rPr lang="en-US" sz="3600" dirty="0"/>
              <a:t> for 5 years, and then die. </a:t>
            </a:r>
          </a:p>
          <a:p>
            <a:pPr lvl="1"/>
            <a:r>
              <a:rPr lang="en-US" sz="3600" i="1" dirty="0"/>
              <a:t>Scenario B:</a:t>
            </a:r>
            <a:r>
              <a:rPr lang="en-US" sz="3600" dirty="0"/>
              <a:t> You live in full health for 3 years, and then die. </a:t>
            </a:r>
            <a:r>
              <a:rPr lang="en-US" sz="3600" dirty="0" smtClean="0"/>
              <a:t> </a:t>
            </a:r>
          </a:p>
          <a:p>
            <a:r>
              <a:rPr lang="en-US" sz="3600" dirty="0" smtClean="0"/>
              <a:t>3 hypotheticals were used from the EQ-5D model, combined with 4 satisfaction states.</a:t>
            </a:r>
          </a:p>
        </p:txBody>
      </p:sp>
    </p:spTree>
    <p:extLst>
      <p:ext uri="{BB962C8B-B14F-4D97-AF65-F5344CB8AC3E}">
        <p14:creationId xmlns:p14="http://schemas.microsoft.com/office/powerpoint/2010/main" val="3850414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52623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latin typeface="Times New Roman"/>
                <a:cs typeface="Times New Roman"/>
              </a:rPr>
              <a:t>Results</a:t>
            </a:r>
            <a:endParaRPr lang="en-US" sz="6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4131"/>
            <a:ext cx="10515600" cy="57071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 scenario that contains low health satisfaction leads to a significant increase in the likelihood of preferring to die sooner in full health.</a:t>
            </a:r>
          </a:p>
          <a:p>
            <a:r>
              <a:rPr lang="en-US" sz="4000" dirty="0" smtClean="0"/>
              <a:t>Similarly, a scenario that contains a high satisfaction with either health or life leads to a significant increase in the likelihood of preferring to live for a longer time in poor health.</a:t>
            </a:r>
          </a:p>
        </p:txBody>
      </p:sp>
    </p:spTree>
    <p:extLst>
      <p:ext uri="{BB962C8B-B14F-4D97-AF65-F5344CB8AC3E}">
        <p14:creationId xmlns:p14="http://schemas.microsoft.com/office/powerpoint/2010/main" val="2831806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356</Words>
  <Application>Microsoft Macintosh PowerPoint</Application>
  <PresentationFormat>Custom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Fall 2014: Econ 339 Final Presentation </vt:lpstr>
      <vt:lpstr>Objective</vt:lpstr>
      <vt:lpstr>Objective, cont’d</vt:lpstr>
      <vt:lpstr>PowerPoint Presentation</vt:lpstr>
      <vt:lpstr>Data and Methods</vt:lpstr>
      <vt:lpstr>Results</vt:lpstr>
    </vt:vector>
  </TitlesOfParts>
  <Company>Towson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 2014: Econ 339 Final Presentation</dc:title>
  <dc:creator>Princiotta, Joseph</dc:creator>
  <cp:lastModifiedBy>Joe Princiotta</cp:lastModifiedBy>
  <cp:revision>18</cp:revision>
  <dcterms:created xsi:type="dcterms:W3CDTF">2014-11-24T22:03:49Z</dcterms:created>
  <dcterms:modified xsi:type="dcterms:W3CDTF">2014-11-25T07:30:36Z</dcterms:modified>
</cp:coreProperties>
</file>