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2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48166" y="2209800"/>
            <a:ext cx="3280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The long-term cognitive consequences of early childhood malnutrition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Fall </a:t>
            </a:r>
            <a:r>
              <a:rPr lang="en-US" dirty="0" smtClean="0">
                <a:solidFill>
                  <a:schemeClr val="bg1"/>
                </a:solidFill>
              </a:rPr>
              <a:t>2013: Econ 339 Final Presentation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Eric Millbrook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December 9, 2014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317067"/>
            <a:ext cx="3132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Reference: S.K. </a:t>
            </a:r>
            <a:r>
              <a:rPr lang="en-US" dirty="0" err="1">
                <a:solidFill>
                  <a:schemeClr val="bg1"/>
                </a:solidFill>
              </a:rPr>
              <a:t>Ampaabeng</a:t>
            </a:r>
            <a:r>
              <a:rPr lang="en-US" dirty="0">
                <a:solidFill>
                  <a:schemeClr val="bg1"/>
                </a:solidFill>
              </a:rPr>
              <a:t>, C.M. Tan (2013</a:t>
            </a:r>
            <a:r>
              <a:rPr lang="en-US" dirty="0" smtClean="0">
                <a:solidFill>
                  <a:schemeClr val="bg1"/>
                </a:solidFill>
              </a:rPr>
              <a:t>), </a:t>
            </a:r>
            <a:r>
              <a:rPr lang="en-US" i="1" dirty="0" smtClean="0">
                <a:solidFill>
                  <a:schemeClr val="bg1"/>
                </a:solidFill>
              </a:rPr>
              <a:t>Journal </a:t>
            </a:r>
            <a:r>
              <a:rPr lang="en-US" i="1" dirty="0">
                <a:solidFill>
                  <a:schemeClr val="bg1"/>
                </a:solidFill>
              </a:rPr>
              <a:t>of Health </a:t>
            </a:r>
            <a:r>
              <a:rPr lang="en-US" i="1" dirty="0" smtClean="0">
                <a:solidFill>
                  <a:schemeClr val="bg1"/>
                </a:solidFill>
              </a:rPr>
              <a:t>Economics,</a:t>
            </a:r>
            <a:r>
              <a:rPr lang="en-US" dirty="0" smtClean="0">
                <a:solidFill>
                  <a:schemeClr val="bg1"/>
                </a:solidFill>
              </a:rPr>
              <a:t> vol. 32, p.1013</a:t>
            </a:r>
            <a:r>
              <a:rPr lang="en-US" dirty="0">
                <a:solidFill>
                  <a:schemeClr val="bg1"/>
                </a:solidFill>
              </a:rPr>
              <a:t>– </a:t>
            </a:r>
            <a:r>
              <a:rPr lang="en-US" dirty="0" smtClean="0">
                <a:solidFill>
                  <a:schemeClr val="bg1"/>
                </a:solidFill>
              </a:rPr>
              <a:t>1027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01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/>
              <a:t>extra year of schooling translates to an increase of 7% in that individuals </a:t>
            </a:r>
            <a:r>
              <a:rPr lang="en-US" dirty="0" smtClean="0"/>
              <a:t>financial return </a:t>
            </a:r>
            <a:r>
              <a:rPr lang="en-US" dirty="0" smtClean="0"/>
              <a:t>on schooling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Therefore, the loss to the average famine afflicted child is 2.8% a year for their entire lives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added up to a 0.4% loss to Ghana’s GDP in 1997, when many of them started work.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in Monetary Terms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90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inspiration for this study was a huge influx of support from the World Bank to improve Ghana’s education system over the 15 years following the famine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/>
              <a:t>study implies that money </a:t>
            </a:r>
            <a:r>
              <a:rPr lang="en-US" dirty="0" smtClean="0"/>
              <a:t>went to waste; educational quality did not have a significant impact on cognitive ability after early nutrition and health status are accounted for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Feeding the children ends up being more effective than educating them, in the long run.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this Means for Policy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47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Cannot purposefully starve </a:t>
            </a:r>
            <a:r>
              <a:rPr lang="en-US" dirty="0" smtClean="0"/>
              <a:t>children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Control groups from populations that are </a:t>
            </a:r>
            <a:r>
              <a:rPr lang="en-US" dirty="0" smtClean="0"/>
              <a:t>different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Time lapse between natural </a:t>
            </a:r>
            <a:r>
              <a:rPr lang="en-US" dirty="0" smtClean="0"/>
              <a:t>observations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Long term effects recurring in later generations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Hurdles to Data Collection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263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model used to estimate cognitive ability is:</a:t>
            </a:r>
          </a:p>
          <a:p>
            <a:pPr marL="0" indent="0">
              <a:buNone/>
            </a:pPr>
            <a:r>
              <a:rPr lang="fr-FR" dirty="0" err="1" smtClean="0"/>
              <a:t>CA</a:t>
            </a:r>
            <a:r>
              <a:rPr lang="fr-FR" baseline="-25000" dirty="0" err="1" smtClean="0"/>
              <a:t>i,t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el-GR" dirty="0"/>
              <a:t>α</a:t>
            </a:r>
            <a:r>
              <a:rPr lang="en-US" dirty="0"/>
              <a:t> + </a:t>
            </a:r>
            <a:r>
              <a:rPr lang="el-GR" dirty="0"/>
              <a:t>μ</a:t>
            </a:r>
            <a:r>
              <a:rPr lang="en-US" baseline="-25000" dirty="0"/>
              <a:t>t</a:t>
            </a:r>
            <a:r>
              <a:rPr lang="en-US" dirty="0"/>
              <a:t> + </a:t>
            </a:r>
            <a:r>
              <a:rPr lang="el-GR" dirty="0"/>
              <a:t>δ</a:t>
            </a:r>
            <a:r>
              <a:rPr lang="en-US" baseline="-25000" dirty="0"/>
              <a:t>0</a:t>
            </a:r>
            <a:r>
              <a:rPr lang="en-US" dirty="0"/>
              <a:t>DRD</a:t>
            </a:r>
            <a:r>
              <a:rPr lang="en-US" baseline="-25000" dirty="0"/>
              <a:t>l,1983</a:t>
            </a:r>
            <a:r>
              <a:rPr lang="en-US" dirty="0"/>
              <a:t> + </a:t>
            </a:r>
            <a:r>
              <a:rPr lang="el-GR" dirty="0"/>
              <a:t>δ 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fr-FR" dirty="0"/>
              <a:t>t + </a:t>
            </a:r>
            <a:r>
              <a:rPr lang="en-US" dirty="0"/>
              <a:t>DRD</a:t>
            </a:r>
            <a:r>
              <a:rPr lang="en-US" baseline="-25000" dirty="0"/>
              <a:t>l,1983</a:t>
            </a:r>
            <a:r>
              <a:rPr lang="fr-FR" dirty="0"/>
              <a:t> * t) + </a:t>
            </a:r>
            <a:r>
              <a:rPr lang="fr-FR" dirty="0" err="1"/>
              <a:t>x’</a:t>
            </a:r>
            <a:r>
              <a:rPr lang="fr-FR" baseline="-25000" dirty="0" err="1"/>
              <a:t>i,t</a:t>
            </a:r>
            <a:r>
              <a:rPr lang="el-GR" dirty="0"/>
              <a:t>β</a:t>
            </a:r>
            <a:r>
              <a:rPr lang="fr-FR" dirty="0"/>
              <a:t> + </a:t>
            </a:r>
            <a:r>
              <a:rPr lang="fr-FR" dirty="0" err="1"/>
              <a:t>ε</a:t>
            </a:r>
            <a:r>
              <a:rPr lang="fr-FR" baseline="-25000" dirty="0" err="1"/>
              <a:t>i,t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 err="1" smtClean="0"/>
              <a:t>Where</a:t>
            </a:r>
            <a:r>
              <a:rPr lang="fr-FR" dirty="0" smtClean="0"/>
              <a:t>:		CA </a:t>
            </a:r>
            <a:r>
              <a:rPr lang="fr-FR" dirty="0"/>
              <a:t>= Cognitive </a:t>
            </a:r>
            <a:r>
              <a:rPr lang="fr-FR" dirty="0" err="1"/>
              <a:t>ability</a:t>
            </a:r>
            <a:r>
              <a:rPr lang="fr-FR" dirty="0"/>
              <a:t> of </a:t>
            </a:r>
            <a:r>
              <a:rPr lang="fr-FR" dirty="0" err="1"/>
              <a:t>individual</a:t>
            </a:r>
            <a:r>
              <a:rPr lang="fr-FR" dirty="0"/>
              <a:t> i at time t</a:t>
            </a:r>
          </a:p>
          <a:p>
            <a:pPr marL="0" indent="0">
              <a:buNone/>
            </a:pPr>
            <a:r>
              <a:rPr lang="fr-FR" dirty="0"/>
              <a:t>		</a:t>
            </a:r>
            <a:r>
              <a:rPr lang="el-GR" dirty="0"/>
              <a:t> α</a:t>
            </a:r>
            <a:r>
              <a:rPr lang="en-US" dirty="0"/>
              <a:t> = </a:t>
            </a:r>
            <a:r>
              <a:rPr lang="en-US" dirty="0" smtClean="0"/>
              <a:t>Constant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DRD </a:t>
            </a:r>
            <a:r>
              <a:rPr lang="en-US" dirty="0"/>
              <a:t>= Death Rate Deviation (severity of the famine)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 </a:t>
            </a:r>
            <a:r>
              <a:rPr lang="en-US" dirty="0"/>
              <a:t>= 0,1 (either age 3-8 or 0-2 during famine, </a:t>
            </a:r>
            <a:r>
              <a:rPr lang="en-US" dirty="0" smtClean="0"/>
              <a:t> 					respectively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fr-FR" dirty="0" smtClean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i,t</a:t>
            </a:r>
            <a:r>
              <a:rPr lang="en-US" dirty="0"/>
              <a:t> = other variables that might affect CA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 </a:t>
            </a:r>
            <a:r>
              <a:rPr lang="en-US" dirty="0"/>
              <a:t>= 611</a:t>
            </a:r>
            <a:endParaRPr lang="fr-FR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389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Raven’s Progressive Matrices test.</a:t>
            </a:r>
          </a:p>
          <a:p>
            <a:r>
              <a:rPr lang="en-US" dirty="0"/>
              <a:t>Using standardized math and English tests, in two </a:t>
            </a:r>
            <a:r>
              <a:rPr lang="en-US" dirty="0" smtClean="0"/>
              <a:t>waves:</a:t>
            </a:r>
            <a:endParaRPr lang="en-US" dirty="0"/>
          </a:p>
          <a:p>
            <a:pPr lvl="1"/>
            <a:r>
              <a:rPr lang="en-US" dirty="0"/>
              <a:t>First, an extremely basic </a:t>
            </a:r>
            <a:r>
              <a:rPr lang="en-US" dirty="0" smtClean="0"/>
              <a:t>test.</a:t>
            </a:r>
            <a:br>
              <a:rPr lang="en-US" dirty="0" smtClean="0"/>
            </a:br>
            <a:endParaRPr lang="en-US" dirty="0"/>
          </a:p>
          <a:p>
            <a:pPr lvl="1"/>
            <a:r>
              <a:rPr lang="en-US" dirty="0"/>
              <a:t>Second, </a:t>
            </a:r>
            <a:r>
              <a:rPr lang="en-US" dirty="0" smtClean="0"/>
              <a:t>for </a:t>
            </a:r>
            <a:r>
              <a:rPr lang="en-US" dirty="0"/>
              <a:t>those that got 50% or better on the basic test, a much harder test matching what students in </a:t>
            </a:r>
            <a:r>
              <a:rPr lang="en-US" dirty="0" smtClean="0"/>
              <a:t>western nations’ </a:t>
            </a:r>
            <a:r>
              <a:rPr lang="en-US" dirty="0"/>
              <a:t>schools might encounter.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CA </a:t>
            </a:r>
            <a:r>
              <a:rPr lang="en-US" dirty="0" smtClean="0"/>
              <a:t>Measured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500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difference between the </a:t>
            </a:r>
            <a:r>
              <a:rPr lang="en-US" dirty="0" smtClean="0"/>
              <a:t>Under Five Mortality </a:t>
            </a:r>
            <a:r>
              <a:rPr lang="en-US" dirty="0"/>
              <a:t>R</a:t>
            </a:r>
            <a:r>
              <a:rPr lang="en-US" dirty="0" smtClean="0"/>
              <a:t>ates </a:t>
            </a:r>
            <a:r>
              <a:rPr lang="en-US" dirty="0"/>
              <a:t>in the years 1983-84 (famine years) and the mean for the years 1985-87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Weighted </a:t>
            </a:r>
            <a:r>
              <a:rPr lang="en-US" dirty="0"/>
              <a:t>by the Rain Deviation for the individual’s area from ‘83-’84 and ‘85-’91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  <a:p>
            <a:r>
              <a:rPr lang="en-US" dirty="0" smtClean="0"/>
              <a:t>O</a:t>
            </a:r>
            <a:r>
              <a:rPr lang="en-US" dirty="0" smtClean="0"/>
              <a:t>bjective: A </a:t>
            </a:r>
            <a:r>
              <a:rPr lang="en-US" dirty="0"/>
              <a:t>variable that identifies the severity of the famine in the years it occurred for the individuals sampled.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Death Rate Deviation?</a:t>
            </a:r>
          </a:p>
        </p:txBody>
      </p:sp>
    </p:spTree>
    <p:extLst>
      <p:ext uri="{BB962C8B-B14F-4D97-AF65-F5344CB8AC3E}">
        <p14:creationId xmlns:p14="http://schemas.microsoft.com/office/powerpoint/2010/main" val="9468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Age of survey respondents in 2003</a:t>
            </a:r>
          </a:p>
          <a:p>
            <a:r>
              <a:rPr lang="en-US" dirty="0"/>
              <a:t>School Quality, with an indicator variable, and information on classroom usability and text book availability</a:t>
            </a:r>
          </a:p>
          <a:p>
            <a:r>
              <a:rPr lang="en-US" dirty="0"/>
              <a:t>Years of Schooling by 2003</a:t>
            </a:r>
          </a:p>
          <a:p>
            <a:r>
              <a:rPr lang="en-US" dirty="0"/>
              <a:t>Household size (which might affect hunger if there was competition for food)</a:t>
            </a:r>
          </a:p>
          <a:p>
            <a:r>
              <a:rPr lang="en-US" dirty="0"/>
              <a:t>Total schooling of parents</a:t>
            </a:r>
          </a:p>
          <a:p>
            <a:r>
              <a:rPr lang="en-US" dirty="0"/>
              <a:t>Locality (urban or rural)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for which the D</a:t>
            </a:r>
            <a:r>
              <a:rPr lang="en-US" dirty="0" smtClean="0"/>
              <a:t>ata </a:t>
            </a:r>
            <a:r>
              <a:rPr lang="en-US" dirty="0"/>
              <a:t>was </a:t>
            </a:r>
            <a:r>
              <a:rPr lang="en-US" dirty="0" smtClean="0"/>
              <a:t>Controlled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82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639712"/>
              </p:ext>
            </p:extLst>
          </p:nvPr>
        </p:nvGraphicFramePr>
        <p:xfrm>
          <a:off x="228600" y="228600"/>
          <a:ext cx="8686800" cy="64770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05000"/>
                <a:gridCol w="685800"/>
                <a:gridCol w="838200"/>
                <a:gridCol w="838200"/>
                <a:gridCol w="762000"/>
                <a:gridCol w="838200"/>
                <a:gridCol w="914400"/>
                <a:gridCol w="914400"/>
                <a:gridCol w="990600"/>
              </a:tblGrid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Independent Variables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Kitchen Sink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Robustness  Test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Dropped </a:t>
                      </a:r>
                      <a:r>
                        <a:rPr lang="en-US" sz="1100" u="none" strike="noStrike" dirty="0" smtClean="0">
                          <a:effectLst/>
                        </a:rPr>
                        <a:t>insignificant variables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Separated </a:t>
                      </a:r>
                      <a:r>
                        <a:rPr lang="en-US" sz="1100" u="none" strike="noStrike" dirty="0">
                          <a:effectLst/>
                        </a:rPr>
                        <a:t>3-8 </a:t>
                      </a:r>
                      <a:r>
                        <a:rPr lang="en-US" sz="1100" u="none" strike="noStrike" dirty="0" smtClean="0">
                          <a:effectLst/>
                        </a:rPr>
                        <a:t>cohort into 3-5 and 6-8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Height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1.7943***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1.7055***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2.8218***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2.8502***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2.9682***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2.9405***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3.1176***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3.1002***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(0.3876)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(0.3701)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(0.7258)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(0.7051)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(0.6467)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(0.6362)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(0.7133)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(0.6975)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PrimarySchool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5.9637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6.7699*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1.0087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2.1886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3.9253***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3.8939***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2.4332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3.9411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(3.7135)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(3.5397)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(10.6826)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(10.6219)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(0.7234)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(0.7141)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(9.7543)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(9.6654)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ParentalSchooling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0.1274***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0.1198**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0.1130***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0.1121***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0.0940**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0.0977**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(0.0441)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(0.0401)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(0.0421)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(0.0416)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HouseholdSize(1983)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0.3254*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0.3356*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0.2572*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0.2634*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0.3446**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0.3415**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0.3423**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0.3509**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(0.1797)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(0.1715)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(0.1484)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(0.1494)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(0.1342)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(0.1335)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(0.1399)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(0.1424)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Urban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2.9655***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2.6242***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1.8743**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1.8866**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3.3956***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3.3815***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1.6266**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1.6043**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(0.7326)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(0.6992)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(0.7488)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(0.7350)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(0.6748)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(0.6670)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(0.7160)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(0.7034)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Distance To District Capital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 smtClean="0">
                          <a:effectLst/>
                        </a:rPr>
                        <a:t>-0.5203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-0.536*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-0.6137**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-0.6332**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-0.5196*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-0.5196**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-0.6068**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-0.6357**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(0.3183)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(0.3035)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(0.2868)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(0.2785)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(0.2653)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(0.2627)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(0.2774)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(0.2686)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450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414843"/>
              </p:ext>
            </p:extLst>
          </p:nvPr>
        </p:nvGraphicFramePr>
        <p:xfrm>
          <a:off x="228598" y="228602"/>
          <a:ext cx="8686801" cy="64770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1458"/>
                <a:gridCol w="853167"/>
                <a:gridCol w="853168"/>
                <a:gridCol w="853168"/>
                <a:gridCol w="853168"/>
                <a:gridCol w="853168"/>
                <a:gridCol w="853168"/>
                <a:gridCol w="853168"/>
                <a:gridCol w="853168"/>
              </a:tblGrid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Independent Variables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Kitchen Sink Model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Robustness  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Dropped insig vars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separated 3-8 </a:t>
                      </a:r>
                      <a:r>
                        <a:rPr lang="en-US" sz="1100" u="none" strike="noStrike" dirty="0" smtClean="0">
                          <a:effectLst/>
                        </a:rPr>
                        <a:t>cohort into 3-5</a:t>
                      </a:r>
                      <a:r>
                        <a:rPr lang="en-US" sz="1100" u="none" strike="noStrike" baseline="0" dirty="0" smtClean="0">
                          <a:effectLst/>
                        </a:rPr>
                        <a:t> and 6-8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Death deviation 1983* age0–2 during famine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-29.2343**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-22.8503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-29.5333*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-18.3219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-29.4745**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-29.183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-34.3442**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-23.5185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(14.7375)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(21.0380)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(15.5090)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(23.1465)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(13.1188)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(19.8733)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(16.2882)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(24.0066)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Death deviation 1983× age3–5 during famine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(13.0986)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(28.8882)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(19.2213)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(27.1732)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Rain fall deviation 1983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-0.0048***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-0.0055***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-0.0049***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(-0.0043)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Rain fall deviation 1983* age0–2 during famine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-0.0042***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-0.0043***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-0.0043***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-0.0043***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(0.0004)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smtClean="0">
                          <a:effectLst/>
                        </a:rPr>
                        <a:t>Rain fall deviation 1983× age3–5 during famine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-0.0042***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(0.0006)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587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557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R-squared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0.27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46264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F-statistic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19.42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17.56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19.9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–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21.06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–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7541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Schooling – Only years of schooling significantly impacted </a:t>
            </a:r>
            <a:r>
              <a:rPr lang="en-US" dirty="0" smtClean="0"/>
              <a:t>Cognitive </a:t>
            </a:r>
            <a:r>
              <a:rPr lang="en-US" dirty="0" smtClean="0"/>
              <a:t>Ability (CA</a:t>
            </a:r>
            <a:r>
              <a:rPr lang="en-US" dirty="0" smtClean="0"/>
              <a:t>). </a:t>
            </a:r>
            <a:br>
              <a:rPr lang="en-US" dirty="0" smtClean="0"/>
            </a:br>
            <a:r>
              <a:rPr lang="en-US" dirty="0" smtClean="0"/>
              <a:t>Quantity, </a:t>
            </a:r>
            <a:r>
              <a:rPr lang="en-US" dirty="0" smtClean="0"/>
              <a:t>not </a:t>
            </a:r>
            <a:r>
              <a:rPr lang="en-US" dirty="0" smtClean="0"/>
              <a:t>Quality.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Famine Intensity – More malnutrition = lower CA, a significant negative relationship.</a:t>
            </a:r>
            <a:br>
              <a:rPr lang="en-US" dirty="0" smtClean="0"/>
            </a:br>
            <a:r>
              <a:rPr lang="en-US" dirty="0" smtClean="0"/>
              <a:t>	A 1 </a:t>
            </a:r>
            <a:r>
              <a:rPr lang="en-US" dirty="0" err="1" smtClean="0"/>
              <a:t>s.d.</a:t>
            </a:r>
            <a:r>
              <a:rPr lang="en-US" dirty="0" smtClean="0"/>
              <a:t> increase in famine intensity lead to the equivalent of 0.4-0.5 years of schooling lost.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Variables that Matter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46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281</TotalTime>
  <Words>778</Words>
  <Application>Microsoft Office PowerPoint</Application>
  <PresentationFormat>On-screen Show (4:3)</PresentationFormat>
  <Paragraphs>271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PowerPoint Presentation</vt:lpstr>
      <vt:lpstr>Hurdles to Data Collection</vt:lpstr>
      <vt:lpstr>The Model</vt:lpstr>
      <vt:lpstr>How is CA Measured?</vt:lpstr>
      <vt:lpstr>What is Death Rate Deviation?</vt:lpstr>
      <vt:lpstr>Variables for which the Data was Controlled</vt:lpstr>
      <vt:lpstr>PowerPoint Presentation</vt:lpstr>
      <vt:lpstr>PowerPoint Presentation</vt:lpstr>
      <vt:lpstr>Independent Variables that Matter</vt:lpstr>
      <vt:lpstr>What this Means in Monetary Terms</vt:lpstr>
      <vt:lpstr>What this Means for Policy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Professor Eric</dc:creator>
  <cp:lastModifiedBy>Professor Eric</cp:lastModifiedBy>
  <cp:revision>17</cp:revision>
  <dcterms:created xsi:type="dcterms:W3CDTF">2006-08-16T00:00:00Z</dcterms:created>
  <dcterms:modified xsi:type="dcterms:W3CDTF">2014-11-23T22:10:40Z</dcterms:modified>
</cp:coreProperties>
</file>