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5" r:id="rId4"/>
    <p:sldId id="264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80" autoAdjust="0"/>
    <p:restoredTop sz="99774" autoAdjust="0"/>
  </p:normalViewPr>
  <p:slideViewPr>
    <p:cSldViewPr snapToGrid="0" snapToObjects="1">
      <p:cViewPr>
        <p:scale>
          <a:sx n="76" d="100"/>
          <a:sy n="76" d="100"/>
        </p:scale>
        <p:origin x="-2112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ABEA-7139-9F4E-A5EE-0C5A9472D3A9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194F-C018-5B4C-B3A8-80DF6C5B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5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ABEA-7139-9F4E-A5EE-0C5A9472D3A9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194F-C018-5B4C-B3A8-80DF6C5B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ABEA-7139-9F4E-A5EE-0C5A9472D3A9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194F-C018-5B4C-B3A8-80DF6C5B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ABEA-7139-9F4E-A5EE-0C5A9472D3A9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194F-C018-5B4C-B3A8-80DF6C5B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1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ABEA-7139-9F4E-A5EE-0C5A9472D3A9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194F-C018-5B4C-B3A8-80DF6C5B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0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ABEA-7139-9F4E-A5EE-0C5A9472D3A9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194F-C018-5B4C-B3A8-80DF6C5B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3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ABEA-7139-9F4E-A5EE-0C5A9472D3A9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194F-C018-5B4C-B3A8-80DF6C5B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ABEA-7139-9F4E-A5EE-0C5A9472D3A9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194F-C018-5B4C-B3A8-80DF6C5B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2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ABEA-7139-9F4E-A5EE-0C5A9472D3A9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194F-C018-5B4C-B3A8-80DF6C5B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ABEA-7139-9F4E-A5EE-0C5A9472D3A9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194F-C018-5B4C-B3A8-80DF6C5B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ABEA-7139-9F4E-A5EE-0C5A9472D3A9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194F-C018-5B4C-B3A8-80DF6C5B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0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5ABEA-7139-9F4E-A5EE-0C5A9472D3A9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7194F-C018-5B4C-B3A8-80DF6C5B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4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.xlsx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7200"/>
            <a:ext cx="5205412" cy="585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166" y="1929377"/>
            <a:ext cx="3280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Impact of Competition on the Nursing Homes Market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28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Fall </a:t>
            </a:r>
            <a:r>
              <a:rPr lang="en-US" dirty="0" smtClean="0"/>
              <a:t>2013: Econ 339 Final Presentation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133" y="1066800"/>
            <a:ext cx="290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Thomas Tracy</a:t>
            </a:r>
          </a:p>
          <a:p>
            <a:r>
              <a:rPr lang="en-US" dirty="0" smtClean="0"/>
              <a:t>December 9, 2014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133" y="4662607"/>
            <a:ext cx="3132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</a:t>
            </a:r>
            <a:r>
              <a:rPr lang="en-US" dirty="0" err="1" smtClean="0"/>
              <a:t>Forder</a:t>
            </a:r>
            <a:r>
              <a:rPr lang="en-US" dirty="0" smtClean="0"/>
              <a:t>, J. &amp; Allan, S. (2014), The impact of competition on quality and prices in the English care homes market, </a:t>
            </a:r>
            <a:r>
              <a:rPr lang="en-US" i="1" dirty="0" smtClean="0"/>
              <a:t>Journal of Health Economics, </a:t>
            </a:r>
            <a:r>
              <a:rPr lang="en-US" dirty="0" smtClean="0"/>
              <a:t>vol. 34, p.73-84.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49721" y="6324600"/>
            <a:ext cx="173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Total:_________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5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 smtClean="0"/>
              <a:t>is the impact of competition on prices and quality in the </a:t>
            </a:r>
            <a:r>
              <a:rPr lang="en-US" dirty="0"/>
              <a:t>E</a:t>
            </a:r>
            <a:r>
              <a:rPr lang="en-US" dirty="0" smtClean="0"/>
              <a:t>nglish care homes market?</a:t>
            </a:r>
          </a:p>
          <a:p>
            <a:pPr marL="457200" lvl="1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12739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4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/>
              <a:t>	</a:t>
            </a:r>
            <a:r>
              <a:rPr lang="en-US" sz="2300" b="1" dirty="0" smtClean="0"/>
              <a:t>H1: “</a:t>
            </a:r>
            <a:r>
              <a:rPr lang="en-US" sz="2300" dirty="0" smtClean="0"/>
              <a:t>In </a:t>
            </a:r>
            <a:r>
              <a:rPr lang="en-US" sz="2300" dirty="0"/>
              <a:t>general the effect of competition on quality is ambiguous. However, there are circumstances where markets with predominantly council funding could show a negative relationship between quality and competition i.e. </a:t>
            </a:r>
            <a:r>
              <a:rPr lang="en-US" sz="2300" baseline="-25000" dirty="0"/>
              <a:t>∂</a:t>
            </a:r>
            <a:r>
              <a:rPr lang="en-US" sz="2300" dirty="0" err="1"/>
              <a:t>qi∈C</a:t>
            </a:r>
            <a:r>
              <a:rPr lang="en-US" sz="2300" dirty="0"/>
              <a:t>/∂Ni&lt;0∂qi∈C/∂Ni&lt;0 where </a:t>
            </a:r>
            <a:r>
              <a:rPr lang="en-US" sz="2300" i="1" dirty="0"/>
              <a:t>C</a:t>
            </a:r>
            <a:r>
              <a:rPr lang="en-US" sz="2300" dirty="0"/>
              <a:t> is the set of markets </a:t>
            </a:r>
            <a:r>
              <a:rPr lang="en-US" sz="2300" i="1" dirty="0"/>
              <a:t>g</a:t>
            </a:r>
            <a:r>
              <a:rPr lang="en-US" sz="2300" dirty="0"/>
              <a:t> where council funding dominates</a:t>
            </a:r>
            <a:r>
              <a:rPr lang="en-US" sz="2300" dirty="0" smtClean="0"/>
              <a:t>.”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b="1" dirty="0" smtClean="0"/>
              <a:t>H2: “</a:t>
            </a:r>
            <a:r>
              <a:rPr lang="en-US" sz="2300" dirty="0" smtClean="0"/>
              <a:t>In </a:t>
            </a:r>
            <a:r>
              <a:rPr lang="en-US" sz="2300" dirty="0"/>
              <a:t>council-funded only markets, the impact of competition on quality works through price, and therefore ∂</a:t>
            </a:r>
            <a:r>
              <a:rPr lang="en-US" sz="2300" i="1" dirty="0" err="1"/>
              <a:t>q</a:t>
            </a:r>
            <a:r>
              <a:rPr lang="en-US" sz="2300" i="1" baseline="-25000" dirty="0" err="1"/>
              <a:t>i</a:t>
            </a:r>
            <a:r>
              <a:rPr lang="en-US" sz="2300" baseline="-25000" dirty="0" err="1"/>
              <a:t>∈</a:t>
            </a:r>
            <a:r>
              <a:rPr lang="en-US" sz="2300" i="1" baseline="-25000" dirty="0" err="1"/>
              <a:t>C</a:t>
            </a:r>
            <a:r>
              <a:rPr lang="en-US" sz="2300" dirty="0"/>
              <a:t>/∂</a:t>
            </a:r>
            <a:r>
              <a:rPr lang="en-US" sz="2300" i="1" dirty="0"/>
              <a:t>N</a:t>
            </a:r>
            <a:r>
              <a:rPr lang="en-US" sz="2300" i="1" baseline="-25000" dirty="0"/>
              <a:t>i</a:t>
            </a:r>
            <a:r>
              <a:rPr lang="en-US" sz="2300" dirty="0"/>
              <a:t>(</a:t>
            </a:r>
            <a:r>
              <a:rPr lang="en-US" sz="2300" i="1" dirty="0"/>
              <a:t>p</a:t>
            </a:r>
            <a:r>
              <a:rPr lang="en-US" sz="2300" i="1" baseline="-25000" dirty="0"/>
              <a:t>i</a:t>
            </a:r>
            <a:r>
              <a:rPr lang="en-US" sz="2300" dirty="0"/>
              <a:t>(</a:t>
            </a:r>
            <a:r>
              <a:rPr lang="en-US" sz="2300" i="1" dirty="0"/>
              <a:t>N</a:t>
            </a:r>
            <a:r>
              <a:rPr lang="en-US" sz="2300" i="1" baseline="-25000" dirty="0"/>
              <a:t>i</a:t>
            </a:r>
            <a:r>
              <a:rPr lang="en-US" sz="2300" dirty="0"/>
              <a:t>)) = </a:t>
            </a:r>
            <a:r>
              <a:rPr lang="en-US" sz="2300" dirty="0" smtClean="0"/>
              <a:t>0”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b="1" dirty="0" smtClean="0"/>
              <a:t>H3: “</a:t>
            </a:r>
            <a:r>
              <a:rPr lang="en-US" sz="2300" dirty="0" smtClean="0"/>
              <a:t>For </a:t>
            </a:r>
            <a:r>
              <a:rPr lang="en-US" sz="2300" dirty="0"/>
              <a:t>the self-pay market, we cannot sign the differential </a:t>
            </a:r>
            <a:r>
              <a:rPr lang="en-US" sz="2300" dirty="0" err="1"/>
              <a:t>qNs</a:t>
            </a:r>
            <a:r>
              <a:rPr lang="en-US" sz="2300" dirty="0"/>
              <a:t>. However, we do expect that </a:t>
            </a:r>
            <a:r>
              <a:rPr lang="en-US" sz="2300" dirty="0" err="1"/>
              <a:t>qNc≠qNs</a:t>
            </a:r>
            <a:r>
              <a:rPr lang="en-US" sz="2300" dirty="0" smtClean="0"/>
              <a:t>.”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b="1" dirty="0" smtClean="0"/>
              <a:t>H4: “</a:t>
            </a:r>
            <a:r>
              <a:rPr lang="en-US" sz="2300" dirty="0" smtClean="0"/>
              <a:t>For </a:t>
            </a:r>
            <a:r>
              <a:rPr lang="en-US" sz="2300" dirty="0"/>
              <a:t>the whole market we </a:t>
            </a:r>
            <a:r>
              <a:rPr lang="en-US" sz="2300" dirty="0" err="1"/>
              <a:t>hypothesise</a:t>
            </a:r>
            <a:r>
              <a:rPr lang="en-US" sz="2300" dirty="0"/>
              <a:t> that </a:t>
            </a:r>
            <a:r>
              <a:rPr lang="en-US" sz="2300" dirty="0" err="1"/>
              <a:t>pN</a:t>
            </a:r>
            <a:r>
              <a:rPr lang="en-US" sz="2300" dirty="0"/>
              <a:t>*&lt;0. This is a standard result where prices are set by providers or follows from our definition of pc=</a:t>
            </a:r>
            <a:r>
              <a:rPr lang="en-US" sz="2300" dirty="0" err="1"/>
              <a:t>ρ</a:t>
            </a:r>
            <a:r>
              <a:rPr lang="en-US" sz="2300" dirty="0"/>
              <a:t>(</a:t>
            </a:r>
            <a:r>
              <a:rPr lang="en-US" sz="2300" dirty="0" err="1"/>
              <a:t>Nc,q</a:t>
            </a:r>
            <a:r>
              <a:rPr lang="en-US" sz="2300" dirty="0"/>
              <a:t>_) when prices are set by the public authorities</a:t>
            </a:r>
            <a:r>
              <a:rPr lang="en-US" sz="2300" dirty="0" smtClean="0"/>
              <a:t>.”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58886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051548"/>
              </p:ext>
            </p:extLst>
          </p:nvPr>
        </p:nvGraphicFramePr>
        <p:xfrm>
          <a:off x="685069" y="63482"/>
          <a:ext cx="7698570" cy="6794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6921500" imgH="6108700" progId="Excel.Sheet.12">
                  <p:embed/>
                </p:oleObj>
              </mc:Choice>
              <mc:Fallback>
                <p:oleObj name="Worksheet" r:id="rId3" imgW="6921500" imgH="6108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069" y="63482"/>
                        <a:ext cx="7698570" cy="6794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6550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Characteristics of the Care </a:t>
            </a:r>
            <a:r>
              <a:rPr lang="en-US" dirty="0"/>
              <a:t>M</a:t>
            </a:r>
            <a:r>
              <a:rPr lang="en-US" dirty="0" smtClean="0">
                <a:effectLst/>
              </a:rPr>
              <a:t>arket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Monopolistic Competition</a:t>
            </a:r>
          </a:p>
          <a:p>
            <a:pPr marL="457200" lvl="1" indent="0">
              <a:buNone/>
            </a:pPr>
            <a:r>
              <a:rPr lang="en-US" sz="2400" dirty="0" smtClean="0"/>
              <a:t>We know that increases in competition can have ambiguous effects on quality</a:t>
            </a:r>
          </a:p>
          <a:p>
            <a:r>
              <a:rPr lang="en-US" dirty="0" smtClean="0"/>
              <a:t>Demand for care home services is influenced by the level of disability and ill-health in the population and by the wealth of potential service users</a:t>
            </a:r>
          </a:p>
          <a:p>
            <a:r>
              <a:rPr lang="en-US" dirty="0" smtClean="0"/>
              <a:t>Two Groups: publicly-supported and self-payers</a:t>
            </a:r>
          </a:p>
          <a:p>
            <a:pPr marL="457200" lvl="1" indent="0">
              <a:buNone/>
            </a:pPr>
            <a:r>
              <a:rPr lang="en-US" sz="2400" dirty="0" smtClean="0"/>
              <a:t>In 2010, 40% of care home residents were self-paid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7779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Price data comes from the Laing &amp; Buisson Care Homes Contacts dataset from July 2010 - contains info on all care homes in England</a:t>
            </a:r>
          </a:p>
          <a:p>
            <a:r>
              <a:rPr lang="en-US" dirty="0" smtClean="0"/>
              <a:t>The Care Quality Commission set from September of 2010 - contained 10,470 registered care homes for the elderly</a:t>
            </a:r>
          </a:p>
          <a:p>
            <a:r>
              <a:rPr lang="en-US" dirty="0" smtClean="0"/>
              <a:t>A match was done between these two sets to determine the final dataset of 10,302 care homes in England that would be used in the study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2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094" b="3094"/>
          <a:stretch>
            <a:fillRect/>
          </a:stretch>
        </p:blipFill>
        <p:spPr>
          <a:xfrm>
            <a:off x="2771906" y="0"/>
            <a:ext cx="6372094" cy="6858000"/>
          </a:xfrm>
        </p:spPr>
      </p:pic>
      <p:sp>
        <p:nvSpPr>
          <p:cNvPr id="5" name="TextBox 4"/>
          <p:cNvSpPr txBox="1"/>
          <p:nvPr/>
        </p:nvSpPr>
        <p:spPr>
          <a:xfrm>
            <a:off x="-753692" y="467923"/>
            <a:ext cx="3525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HHI &lt; .10</a:t>
            </a:r>
          </a:p>
          <a:p>
            <a:pPr algn="r"/>
            <a:r>
              <a:rPr lang="en-US" sz="2000" dirty="0" smtClean="0"/>
              <a:t>.10 &lt; HHI &lt; .20</a:t>
            </a:r>
          </a:p>
          <a:p>
            <a:pPr algn="r"/>
            <a:r>
              <a:rPr lang="en-US" sz="2000" dirty="0" smtClean="0"/>
              <a:t>HHI &gt; .20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508" y="1854981"/>
            <a:ext cx="426079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The market size is defined by a radius of 10 km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4,152 out of the 4,588 zones where care homes are are located are considered to be competitive (90.50%)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Zones are Medium-level Super Output Areas (MSOA’s) as determined by the Office of Fair Trading 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424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Study found </a:t>
            </a:r>
            <a:r>
              <a:rPr lang="en-US" dirty="0"/>
              <a:t>that quality was positively related to concentration i.e. negatively related to competitiveness</a:t>
            </a:r>
            <a:endParaRPr lang="en-US" dirty="0" smtClean="0"/>
          </a:p>
          <a:p>
            <a:r>
              <a:rPr lang="en-US" dirty="0" smtClean="0"/>
              <a:t>Competition caused decreases in prices</a:t>
            </a:r>
          </a:p>
          <a:p>
            <a:pPr lvl="1"/>
            <a:r>
              <a:rPr lang="en-US" dirty="0" smtClean="0"/>
              <a:t>Price elasticity= 0.22 at the mean level of competition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3012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324</Words>
  <Application>Microsoft Macintosh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Microsoft Excel Sheet</vt:lpstr>
      <vt:lpstr>PowerPoint Presentation</vt:lpstr>
      <vt:lpstr>Question</vt:lpstr>
      <vt:lpstr>Hypotheses</vt:lpstr>
      <vt:lpstr>PowerPoint Presentation</vt:lpstr>
      <vt:lpstr>Characteristics of the Care Market</vt:lpstr>
      <vt:lpstr>Data Set</vt:lpstr>
      <vt:lpstr>PowerPoint Presentation</vt:lpstr>
      <vt:lpstr>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Tracy</dc:creator>
  <cp:lastModifiedBy>Thomas Tracy</cp:lastModifiedBy>
  <cp:revision>50</cp:revision>
  <cp:lastPrinted>2014-11-23T21:26:58Z</cp:lastPrinted>
  <dcterms:created xsi:type="dcterms:W3CDTF">2014-11-23T18:45:20Z</dcterms:created>
  <dcterms:modified xsi:type="dcterms:W3CDTF">2014-11-25T13:50:28Z</dcterms:modified>
</cp:coreProperties>
</file>