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65"/>
  </p:notesMasterIdLst>
  <p:sldIdLst>
    <p:sldId id="256" r:id="rId3"/>
    <p:sldId id="337" r:id="rId4"/>
    <p:sldId id="344" r:id="rId5"/>
    <p:sldId id="299" r:id="rId6"/>
    <p:sldId id="292" r:id="rId7"/>
    <p:sldId id="343" r:id="rId8"/>
    <p:sldId id="313" r:id="rId9"/>
    <p:sldId id="346" r:id="rId10"/>
    <p:sldId id="314" r:id="rId11"/>
    <p:sldId id="322" r:id="rId12"/>
    <p:sldId id="295" r:id="rId13"/>
    <p:sldId id="347" r:id="rId14"/>
    <p:sldId id="348" r:id="rId15"/>
    <p:sldId id="349" r:id="rId16"/>
    <p:sldId id="294" r:id="rId17"/>
    <p:sldId id="306" r:id="rId18"/>
    <p:sldId id="296" r:id="rId19"/>
    <p:sldId id="297" r:id="rId20"/>
    <p:sldId id="323" r:id="rId21"/>
    <p:sldId id="333" r:id="rId22"/>
    <p:sldId id="324" r:id="rId23"/>
    <p:sldId id="325" r:id="rId24"/>
    <p:sldId id="326" r:id="rId25"/>
    <p:sldId id="341" r:id="rId26"/>
    <p:sldId id="350" r:id="rId27"/>
    <p:sldId id="351" r:id="rId28"/>
    <p:sldId id="327" r:id="rId29"/>
    <p:sldId id="328" r:id="rId30"/>
    <p:sldId id="345" r:id="rId31"/>
    <p:sldId id="338" r:id="rId32"/>
    <p:sldId id="329" r:id="rId33"/>
    <p:sldId id="330" r:id="rId34"/>
    <p:sldId id="331" r:id="rId35"/>
    <p:sldId id="274" r:id="rId36"/>
    <p:sldId id="266" r:id="rId37"/>
    <p:sldId id="277" r:id="rId38"/>
    <p:sldId id="312" r:id="rId39"/>
    <p:sldId id="315" r:id="rId40"/>
    <p:sldId id="307" r:id="rId41"/>
    <p:sldId id="308" r:id="rId42"/>
    <p:sldId id="309" r:id="rId43"/>
    <p:sldId id="310" r:id="rId44"/>
    <p:sldId id="311" r:id="rId45"/>
    <p:sldId id="320" r:id="rId46"/>
    <p:sldId id="334" r:id="rId47"/>
    <p:sldId id="335" r:id="rId48"/>
    <p:sldId id="258" r:id="rId49"/>
    <p:sldId id="257" r:id="rId50"/>
    <p:sldId id="259" r:id="rId51"/>
    <p:sldId id="260" r:id="rId52"/>
    <p:sldId id="261" r:id="rId53"/>
    <p:sldId id="262" r:id="rId54"/>
    <p:sldId id="263" r:id="rId55"/>
    <p:sldId id="264" r:id="rId56"/>
    <p:sldId id="336" r:id="rId57"/>
    <p:sldId id="267" r:id="rId58"/>
    <p:sldId id="268" r:id="rId59"/>
    <p:sldId id="269" r:id="rId60"/>
    <p:sldId id="270" r:id="rId61"/>
    <p:sldId id="271" r:id="rId62"/>
    <p:sldId id="272" r:id="rId63"/>
    <p:sldId id="27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84817" autoAdjust="0"/>
  </p:normalViewPr>
  <p:slideViewPr>
    <p:cSldViewPr>
      <p:cViewPr varScale="1">
        <p:scale>
          <a:sx n="113" d="100"/>
          <a:sy n="113" d="100"/>
        </p:scale>
        <p:origin x="-102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CFB85-E18A-48AF-B732-146C4C7025C9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36E8F-8521-4612-9D90-47083C5A7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Frontline Health Providers Loan Repayment Program, to address unmet health care needs in health professional needs areas through loan repayments under section 340I.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D1A15-641D-4B85-A986-6AE13C607B9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40 % excise 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D1A15-641D-4B85-A986-6AE13C607B9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CHRONIC ILLNESSES INCLUDE DIABETES,</a:t>
            </a:r>
            <a:r>
              <a:rPr lang="en-US" baseline="0" dirty="0" smtClean="0"/>
              <a:t> HYPERTENSION, CONGESTIVE HEART FAILURE AMONG OTHERS. This is a BC/BS plan.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D1A15-641D-4B85-A986-6AE13C607B9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9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3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5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0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0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7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6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4DA2-F103-48EE-A01B-06B9652BA9C9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1FFD-FBB6-4BB4-B9F4-99E7F2B32D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canprogress.org/about/staff/spiro-topher/bio/" TargetMode="External"/><Relationship Id="rId2" Type="http://schemas.openxmlformats.org/officeDocument/2006/relationships/hyperlink" Target="http://www.nytimes.com/2013/10/17/opinion/the-myth-of-the-medical-device-tax.html?_r=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voices.washingtonpost.com/ezra-klein/2010/03/how_big_is_the_bill_really.html?hpid=topnews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ytimes.com/2010/03/21/opinion/21holtz-eakin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U.S. Health Care Reform </a:t>
            </a:r>
            <a:br>
              <a:rPr lang="en-US" dirty="0" smtClean="0"/>
            </a:b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Health care reform in the United States in 2010 was enacted in two bills: </a:t>
            </a:r>
            <a:r>
              <a:rPr lang="en-US" sz="1800" b="1" dirty="0">
                <a:solidFill>
                  <a:schemeClr val="tx1"/>
                </a:solidFill>
              </a:rPr>
              <a:t>Patient Protection and Affordable Care </a:t>
            </a:r>
            <a:r>
              <a:rPr lang="en-US" sz="1800" b="1" dirty="0" smtClean="0">
                <a:solidFill>
                  <a:schemeClr val="tx1"/>
                </a:solidFill>
              </a:rPr>
              <a:t>Act </a:t>
            </a:r>
            <a:r>
              <a:rPr lang="en-US" sz="1800" dirty="0">
                <a:solidFill>
                  <a:schemeClr val="tx1"/>
                </a:solidFill>
              </a:rPr>
              <a:t> [ACA] which became law on March 23, 2010 and was shortly thereafter amended by the Health Care and Education Reconciliation Act of </a:t>
            </a:r>
            <a:r>
              <a:rPr lang="en-US" sz="1800" dirty="0" smtClean="0">
                <a:solidFill>
                  <a:schemeClr val="tx1"/>
                </a:solidFill>
              </a:rPr>
              <a:t>2010 (</a:t>
            </a:r>
            <a:r>
              <a:rPr lang="en-US" sz="1800" dirty="0">
                <a:solidFill>
                  <a:schemeClr val="tx1"/>
                </a:solidFill>
              </a:rPr>
              <a:t>which became law on March 30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Here will refer to them as ACA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[3] Reform issues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Would premiums rise?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Insurance companies, medical device makers, and drug makers will be subject to new taxes</a:t>
            </a:r>
          </a:p>
          <a:p>
            <a:r>
              <a:rPr lang="en-US" dirty="0" smtClean="0"/>
              <a:t>They could pass on the costs</a:t>
            </a:r>
          </a:p>
          <a:p>
            <a:r>
              <a:rPr lang="en-US" dirty="0" smtClean="0"/>
              <a:t>You still may end up paying less due to new federal subsidies</a:t>
            </a:r>
          </a:p>
          <a:p>
            <a:r>
              <a:rPr lang="en-US" dirty="0" smtClean="0"/>
              <a:t>If your insurance is covered through your employer, the legislation should have very little effect on you</a:t>
            </a:r>
          </a:p>
          <a:p>
            <a:r>
              <a:rPr lang="en-US" b="1" dirty="0" smtClean="0"/>
              <a:t>The law requires insurers to offer more comprehensive coverage!</a:t>
            </a:r>
          </a:p>
          <a:p>
            <a:pPr lvl="1"/>
            <a:r>
              <a:rPr lang="en-US" dirty="0" smtClean="0"/>
              <a:t>Higher costs from getting more coverage are partly offset by the larger pool of people buying insurance?</a:t>
            </a:r>
          </a:p>
          <a:p>
            <a:pPr lvl="1"/>
            <a:r>
              <a:rPr lang="en-US" dirty="0" smtClean="0"/>
              <a:t>Obama claimed that premiums will actually </a:t>
            </a:r>
            <a:r>
              <a:rPr lang="en-US" b="1" dirty="0" smtClean="0"/>
              <a:t>fall 14-20%</a:t>
            </a:r>
          </a:p>
          <a:p>
            <a:pPr lvl="1"/>
            <a:r>
              <a:rPr lang="en-US" dirty="0" smtClean="0"/>
              <a:t>Currently reports are in that </a:t>
            </a:r>
            <a:r>
              <a:rPr lang="en-US" b="1" dirty="0" smtClean="0"/>
              <a:t>IHI premiums rise </a:t>
            </a:r>
            <a:r>
              <a:rPr lang="en-US" dirty="0" smtClean="0"/>
              <a:t>as old IHI plans do not meet new standards!!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device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dirty="0" smtClean="0">
                <a:hlinkClick r:id="rId2"/>
              </a:rPr>
              <a:t>Op-ed: </a:t>
            </a:r>
            <a:r>
              <a:rPr lang="en-US" sz="1200" i="1" u="sng" dirty="0" err="1">
                <a:hlinkClick r:id="rId3"/>
              </a:rPr>
              <a:t>Topher</a:t>
            </a:r>
            <a:r>
              <a:rPr lang="en-US" sz="1200" i="1" u="sng" dirty="0">
                <a:hlinkClick r:id="rId3"/>
              </a:rPr>
              <a:t> Spiro</a:t>
            </a:r>
            <a:r>
              <a:rPr lang="en-US" sz="1200" i="1" dirty="0"/>
              <a:t> is the vice president for health policy at the Center for American Progress.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://www.nytimes.com/2013/10/17/opinion/the-myth-of-the-medical-device-tax.html?_</a:t>
            </a:r>
            <a:r>
              <a:rPr lang="en-US" sz="1200" dirty="0" smtClean="0">
                <a:hlinkClick r:id="rId2"/>
              </a:rPr>
              <a:t>r=0</a:t>
            </a:r>
            <a:endParaRPr lang="en-US" sz="1200" dirty="0" smtClean="0"/>
          </a:p>
          <a:p>
            <a:r>
              <a:rPr lang="en-US" dirty="0"/>
              <a:t>The medical-device industry faces virtually no price </a:t>
            </a:r>
            <a:r>
              <a:rPr lang="en-US" dirty="0" smtClean="0"/>
              <a:t>competition</a:t>
            </a:r>
          </a:p>
          <a:p>
            <a:r>
              <a:rPr lang="en-US" dirty="0" smtClean="0"/>
              <a:t>Hospitals sign confidentiality </a:t>
            </a:r>
            <a:r>
              <a:rPr lang="en-US" dirty="0"/>
              <a:t>agreements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prices </a:t>
            </a:r>
            <a:r>
              <a:rPr lang="en-US" dirty="0"/>
              <a:t>of the devices are </a:t>
            </a:r>
            <a:r>
              <a:rPr lang="en-US" dirty="0" smtClean="0"/>
              <a:t>semi-secret</a:t>
            </a:r>
          </a:p>
          <a:p>
            <a:r>
              <a:rPr lang="en-US" dirty="0" smtClean="0"/>
              <a:t>Lack </a:t>
            </a:r>
            <a:r>
              <a:rPr lang="en-US" dirty="0"/>
              <a:t>of transparency impedes hospitals from sharing price information and </a:t>
            </a:r>
            <a:r>
              <a:rPr lang="en-US" dirty="0" smtClean="0"/>
              <a:t>getting </a:t>
            </a:r>
            <a:r>
              <a:rPr lang="en-US" dirty="0"/>
              <a:t>a good </a:t>
            </a:r>
            <a:r>
              <a:rPr lang="en-US" dirty="0" smtClean="0"/>
              <a:t>deal</a:t>
            </a:r>
          </a:p>
          <a:p>
            <a:r>
              <a:rPr lang="en-US" dirty="0" smtClean="0"/>
              <a:t>Even </a:t>
            </a:r>
            <a:r>
              <a:rPr lang="en-US" dirty="0"/>
              <a:t>the lowest-priced devices in the </a:t>
            </a:r>
            <a:r>
              <a:rPr lang="en-US" dirty="0" smtClean="0"/>
              <a:t>US </a:t>
            </a:r>
            <a:r>
              <a:rPr lang="en-US" dirty="0"/>
              <a:t>are expensive compared </a:t>
            </a:r>
            <a:r>
              <a:rPr lang="en-US" dirty="0" smtClean="0"/>
              <a:t>to </a:t>
            </a:r>
            <a:r>
              <a:rPr lang="en-US" dirty="0"/>
              <a:t>those in other developed countries</a:t>
            </a:r>
          </a:p>
        </p:txBody>
      </p:sp>
    </p:spTree>
    <p:extLst>
      <p:ext uri="{BB962C8B-B14F-4D97-AF65-F5344CB8AC3E}">
        <p14:creationId xmlns:p14="http://schemas.microsoft.com/office/powerpoint/2010/main" val="9804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Medical device tax </a:t>
            </a:r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United States spends about 50 percent more </a:t>
            </a:r>
            <a:r>
              <a:rPr lang="en-US" dirty="0" smtClean="0"/>
              <a:t>on </a:t>
            </a:r>
            <a:r>
              <a:rPr lang="en-US" dirty="0"/>
              <a:t>the top five medical </a:t>
            </a:r>
            <a:r>
              <a:rPr lang="en-US" dirty="0" smtClean="0"/>
              <a:t>devices compared to </a:t>
            </a:r>
            <a:r>
              <a:rPr lang="en-US" dirty="0"/>
              <a:t>Europe and </a:t>
            </a:r>
            <a:r>
              <a:rPr lang="en-US" dirty="0" smtClean="0"/>
              <a:t>Japan</a:t>
            </a:r>
          </a:p>
          <a:p>
            <a:r>
              <a:rPr lang="en-US" dirty="0" smtClean="0"/>
              <a:t>McKinsey </a:t>
            </a:r>
            <a:r>
              <a:rPr lang="en-US" dirty="0"/>
              <a:t>calculates that this amounts to $26 billion in excessive spending each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Medicare</a:t>
            </a:r>
            <a:r>
              <a:rPr lang="en-US" dirty="0"/>
              <a:t>, private health insurers and patients end up paying these inflated prices.</a:t>
            </a:r>
          </a:p>
        </p:txBody>
      </p:sp>
    </p:spTree>
    <p:extLst>
      <p:ext uri="{BB962C8B-B14F-4D97-AF65-F5344CB8AC3E}">
        <p14:creationId xmlns:p14="http://schemas.microsoft.com/office/powerpoint/2010/main" val="40156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device tax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Johnson &amp; </a:t>
            </a:r>
            <a:r>
              <a:rPr lang="en-US" dirty="0" smtClean="0"/>
              <a:t>Johnson had </a:t>
            </a:r>
            <a:r>
              <a:rPr lang="en-US" dirty="0"/>
              <a:t>an operating profit of $7.2 billion in 2012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company’s own estimate, the device tax would amount to at most $300 </a:t>
            </a:r>
            <a:r>
              <a:rPr lang="en-US" dirty="0" smtClean="0"/>
              <a:t>million</a:t>
            </a:r>
          </a:p>
          <a:p>
            <a:r>
              <a:rPr lang="en-US" dirty="0" smtClean="0"/>
              <a:t>Its </a:t>
            </a:r>
            <a:r>
              <a:rPr lang="en-US" dirty="0"/>
              <a:t>investment in research and development amounts to </a:t>
            </a:r>
            <a:r>
              <a:rPr lang="en-US" dirty="0" smtClean="0"/>
              <a:t>$</a:t>
            </a:r>
            <a:r>
              <a:rPr lang="en-US" dirty="0"/>
              <a:t>1.7 </a:t>
            </a:r>
            <a:r>
              <a:rPr lang="en-US" dirty="0" smtClean="0"/>
              <a:t>billion</a:t>
            </a:r>
          </a:p>
          <a:p>
            <a:r>
              <a:rPr lang="en-US" dirty="0" smtClean="0"/>
              <a:t>Will the device tax stifle R&amp;D?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taxes?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taxes will go up, starting in 2013, if income &gt;  $200,000 (&gt;$250,000 for a couple) </a:t>
            </a:r>
          </a:p>
          <a:p>
            <a:endParaRPr lang="en-US" dirty="0" smtClean="0"/>
          </a:p>
          <a:p>
            <a:r>
              <a:rPr lang="en-US" dirty="0" smtClean="0"/>
              <a:t>Medicaid will be expanded – adds to deficit</a:t>
            </a:r>
          </a:p>
          <a:p>
            <a:endParaRPr lang="en-US" dirty="0" smtClean="0"/>
          </a:p>
          <a:p>
            <a:r>
              <a:rPr lang="en-US" dirty="0" smtClean="0"/>
              <a:t>Law </a:t>
            </a:r>
            <a:r>
              <a:rPr lang="en-US" dirty="0"/>
              <a:t>could indirectly raise everyone's taxes, if it ends up adding to the federal deficit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Will the reform increase the federal deficit?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That's </a:t>
            </a:r>
            <a:r>
              <a:rPr lang="en-US" dirty="0"/>
              <a:t>a point of heated </a:t>
            </a:r>
            <a:r>
              <a:rPr lang="en-US" dirty="0" smtClean="0"/>
              <a:t>debate!</a:t>
            </a:r>
            <a:endParaRPr lang="en-US" dirty="0"/>
          </a:p>
          <a:p>
            <a:r>
              <a:rPr lang="en-US" dirty="0"/>
              <a:t>Congressional Budget Office: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law, which costs almost $1 trillion over 10 years, will actually reduce the deficit by $130 billion </a:t>
            </a:r>
            <a:r>
              <a:rPr lang="en-US" dirty="0" smtClean="0"/>
              <a:t>over 10 years</a:t>
            </a:r>
            <a:endParaRPr lang="en-US" dirty="0"/>
          </a:p>
          <a:p>
            <a:r>
              <a:rPr lang="en-US" dirty="0"/>
              <a:t>But critics say those savings are </a:t>
            </a:r>
            <a:r>
              <a:rPr lang="en-US" dirty="0" smtClean="0"/>
              <a:t>based </a:t>
            </a:r>
            <a:r>
              <a:rPr lang="en-US" dirty="0"/>
              <a:t>on iffy assumptions </a:t>
            </a:r>
            <a:endParaRPr lang="en-US" dirty="0" smtClean="0"/>
          </a:p>
          <a:p>
            <a:pPr lvl="1"/>
            <a:r>
              <a:rPr lang="en-US" dirty="0" smtClean="0"/>
              <a:t>Douglas Holtz-</a:t>
            </a:r>
            <a:r>
              <a:rPr lang="en-US" dirty="0" err="1" smtClean="0"/>
              <a:t>Eakin</a:t>
            </a:r>
            <a:r>
              <a:rPr lang="en-US" dirty="0" smtClean="0"/>
              <a:t> finds </a:t>
            </a:r>
            <a:r>
              <a:rPr lang="en-US" dirty="0"/>
              <a:t>extra deficit of $562 billion </a:t>
            </a:r>
            <a:r>
              <a:rPr lang="en-US" dirty="0" smtClean="0"/>
              <a:t>over 10 years</a:t>
            </a:r>
          </a:p>
          <a:p>
            <a:r>
              <a:rPr lang="en-US" dirty="0" smtClean="0"/>
              <a:t>So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+$130 </a:t>
            </a:r>
            <a:r>
              <a:rPr lang="en-US" dirty="0" smtClean="0"/>
              <a:t>billion vs. </a:t>
            </a:r>
            <a:r>
              <a:rPr lang="en-US" dirty="0" smtClean="0">
                <a:solidFill>
                  <a:srgbClr val="FF0000"/>
                </a:solidFill>
              </a:rPr>
              <a:t>-$562 </a:t>
            </a:r>
            <a:r>
              <a:rPr lang="en-US" dirty="0" smtClean="0"/>
              <a:t>billion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we forced to buy health insurance?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 2014, almost everyone will be required to have health insurance or pay a fine </a:t>
            </a:r>
            <a:r>
              <a:rPr lang="en-US" sz="2800" dirty="0" smtClean="0">
                <a:sym typeface="Wingdings" pitchFamily="2" charset="2"/>
              </a:rPr>
              <a:t> Mandate</a:t>
            </a:r>
            <a:endParaRPr lang="en-US" sz="2800" dirty="0" smtClean="0"/>
          </a:p>
          <a:p>
            <a:r>
              <a:rPr lang="en-US" sz="2800" dirty="0" smtClean="0"/>
              <a:t>Health insurance exchanges open now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smtClean="0"/>
              <a:t>Companies </a:t>
            </a:r>
            <a:r>
              <a:rPr lang="en-US" sz="2800" b="1" dirty="0" smtClean="0"/>
              <a:t>&gt; 50 full-time </a:t>
            </a:r>
            <a:r>
              <a:rPr lang="en-US" sz="2800" dirty="0" smtClean="0"/>
              <a:t>employees: pay a $2,000 fee for each worker who gets government-subsidized insurance</a:t>
            </a:r>
          </a:p>
          <a:p>
            <a:r>
              <a:rPr lang="en-US" sz="2800" dirty="0" smtClean="0"/>
              <a:t>Stop subsidizing private Medicare Advantage programs</a:t>
            </a:r>
          </a:p>
          <a:p>
            <a:pPr lvl="1"/>
            <a:r>
              <a:rPr lang="en-US" dirty="0" smtClean="0"/>
              <a:t>Forcing the seniors to pay more or </a:t>
            </a:r>
          </a:p>
          <a:p>
            <a:pPr lvl="1"/>
            <a:r>
              <a:rPr lang="en-US" dirty="0" smtClean="0"/>
              <a:t>Switch back to traditional Medicare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Drawbacks?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Deficit worries. </a:t>
            </a:r>
          </a:p>
          <a:p>
            <a:pPr lvl="1"/>
            <a:r>
              <a:rPr lang="en-US" dirty="0" smtClean="0"/>
              <a:t>Critics don't like that ACA tightens regulations on insurance companies</a:t>
            </a:r>
          </a:p>
          <a:p>
            <a:pPr lvl="1"/>
            <a:r>
              <a:rPr lang="en-US" dirty="0" smtClean="0"/>
              <a:t>Others say it doesn't do enough to contain skyrocketing medical costs</a:t>
            </a:r>
          </a:p>
          <a:p>
            <a:pPr lvl="1"/>
            <a:r>
              <a:rPr lang="en-US" dirty="0" smtClean="0"/>
              <a:t>Addition of millions of people to the health care system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longer waiting time for doctor's visits and surgeries?</a:t>
            </a:r>
          </a:p>
          <a:p>
            <a:pPr lvl="1"/>
            <a:r>
              <a:rPr lang="en-US" dirty="0" smtClean="0"/>
              <a:t>Supporters of “public health care” are also disappointed at the limited scope of the reform</a:t>
            </a:r>
          </a:p>
          <a:p>
            <a:r>
              <a:rPr lang="en-US" dirty="0" smtClean="0"/>
              <a:t>What's the point? </a:t>
            </a:r>
          </a:p>
          <a:p>
            <a:pPr lvl="1"/>
            <a:r>
              <a:rPr lang="en-US" dirty="0" smtClean="0"/>
              <a:t>It will insure 31 million people who don't have insurance (if Medicaid expansion can be realized – currently only 26 states opted “in”)</a:t>
            </a:r>
          </a:p>
          <a:p>
            <a:pPr lvl="1"/>
            <a:r>
              <a:rPr lang="en-US" dirty="0" smtClean="0"/>
              <a:t>But do little to reduce cost?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[4] Stakeholders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Reform time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Reform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Reduction of risk and inequality?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Financing the reform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 reform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 reform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affected - stakeholders?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legislation is meant to provide coverage for 32 million additional people </a:t>
            </a:r>
          </a:p>
          <a:p>
            <a:r>
              <a:rPr lang="en-US" dirty="0" smtClean="0"/>
              <a:t>Affluent families would be required to pay additional taxes</a:t>
            </a:r>
          </a:p>
          <a:p>
            <a:r>
              <a:rPr lang="en-US" dirty="0" smtClean="0"/>
              <a:t>Most Americans would be required to have health insurance and face federal penalties if they do not buy it (Mandate!) </a:t>
            </a:r>
          </a:p>
          <a:p>
            <a:r>
              <a:rPr lang="en-US" dirty="0" smtClean="0"/>
              <a:t>Insurance companies are more restricted</a:t>
            </a:r>
          </a:p>
          <a:p>
            <a:r>
              <a:rPr lang="en-US" dirty="0" smtClean="0"/>
              <a:t>Employers have to pay contribution if they do not insure their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[4.1] Stakeholders: The Uninsured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If not insured, you face a federal penalty starting in 2014:</a:t>
            </a:r>
          </a:p>
          <a:p>
            <a:pPr lvl="1"/>
            <a:r>
              <a:rPr lang="en-US" dirty="0" smtClean="0"/>
              <a:t>In first year of not being insured you would owe max($95, 1% of income)</a:t>
            </a:r>
          </a:p>
          <a:p>
            <a:pPr lvl="1"/>
            <a:r>
              <a:rPr lang="en-US" dirty="0" smtClean="0"/>
              <a:t>The penalty would then rise annually reaching max($695, 2.5% of income)</a:t>
            </a:r>
          </a:p>
          <a:p>
            <a:r>
              <a:rPr lang="en-US" dirty="0" smtClean="0"/>
              <a:t>Families who fall below the income-tax filing thresholds would not owe anything</a:t>
            </a:r>
          </a:p>
          <a:p>
            <a:r>
              <a:rPr lang="en-US" dirty="0" smtClean="0"/>
              <a:t>Nor would people who cannot find a policy that costs &lt; 8% of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Uninsured: Medicaid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lower-income individuals under the age of 65 would be covered by Medicaid</a:t>
            </a:r>
          </a:p>
          <a:p>
            <a:r>
              <a:rPr lang="en-US" dirty="0" smtClean="0"/>
              <a:t>Households with income &lt; 133 percent of the federal poverty level (~ $29,327 for a family of four) would be eligible for Medicaid</a:t>
            </a:r>
          </a:p>
          <a:p>
            <a:r>
              <a:rPr lang="en-US" dirty="0" smtClean="0"/>
              <a:t>Currently eligibility varies by state! </a:t>
            </a:r>
          </a:p>
          <a:p>
            <a:pPr lvl="1"/>
            <a:r>
              <a:rPr lang="en-US" dirty="0" smtClean="0"/>
              <a:t>Average about: 70%-80% of FPL</a:t>
            </a:r>
          </a:p>
          <a:p>
            <a:pPr lvl="1"/>
            <a:r>
              <a:rPr lang="en-US" dirty="0" smtClean="0"/>
              <a:t>But only 26 states agreed to expand to 133%</a:t>
            </a:r>
          </a:p>
        </p:txBody>
      </p:sp>
    </p:spTree>
    <p:extLst>
      <p:ext uri="{BB962C8B-B14F-4D97-AF65-F5344CB8AC3E}">
        <p14:creationId xmlns:p14="http://schemas.microsoft.com/office/powerpoint/2010/main" val="11021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Uninsured: Exchanges and subsidies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uninsured people can buy insurance through one of the new state-run insurance exchanges</a:t>
            </a:r>
          </a:p>
          <a:p>
            <a:r>
              <a:rPr lang="en-US" dirty="0" smtClean="0"/>
              <a:t>People with: </a:t>
            </a:r>
          </a:p>
          <a:p>
            <a:pPr marL="0" indent="0" algn="ctr">
              <a:buNone/>
            </a:pPr>
            <a:r>
              <a:rPr lang="en-US" dirty="0" smtClean="0"/>
              <a:t>133 % of FPL &lt; income &lt;  400 % of FPL </a:t>
            </a:r>
          </a:p>
          <a:p>
            <a:r>
              <a:rPr lang="en-US" dirty="0" smtClean="0"/>
              <a:t>Or $29,327 to $88,200 for a family of 4 would be eligible for premium subsidies through the exchanges</a:t>
            </a:r>
          </a:p>
          <a:p>
            <a:r>
              <a:rPr lang="en-US" dirty="0" smtClean="0"/>
              <a:t>Premiums would be capped at a percentage of income, ranging from 3 % as 9.5 %</a:t>
            </a:r>
          </a:p>
        </p:txBody>
      </p:sp>
    </p:spTree>
    <p:extLst>
      <p:ext uri="{BB962C8B-B14F-4D97-AF65-F5344CB8AC3E}">
        <p14:creationId xmlns:p14="http://schemas.microsoft.com/office/powerpoint/2010/main" val="36121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4849" y="3352800"/>
            <a:ext cx="514351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Premium subsidies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8" y="1143000"/>
            <a:ext cx="8801102" cy="48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3276600"/>
            <a:ext cx="6096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Controversy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law states that if states establish the health insurance marketplace, individuals become eligible for subsidies.</a:t>
            </a:r>
          </a:p>
          <a:p>
            <a:r>
              <a:rPr lang="en-US" dirty="0" smtClean="0"/>
              <a:t>If states do not set up the marketplace, then the federal government will set it up for them – the intention was that subsidies would also be available in federally run markets</a:t>
            </a:r>
          </a:p>
          <a:p>
            <a:r>
              <a:rPr lang="en-US" dirty="0" smtClean="0"/>
              <a:t>However, this was not explicitly stated. The supreme court will probably have to decide this.</a:t>
            </a:r>
          </a:p>
          <a:p>
            <a:r>
              <a:rPr lang="en-US" dirty="0" smtClean="0"/>
              <a:t>27 States have their marketplace run by the feds and are ‘technically’ not eligible for the subsidies!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5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50368"/>
              </p:ext>
            </p:extLst>
          </p:nvPr>
        </p:nvGraphicFramePr>
        <p:xfrm>
          <a:off x="990599" y="228606"/>
          <a:ext cx="5581090" cy="6400800"/>
        </p:xfrm>
        <a:graphic>
          <a:graphicData uri="http://schemas.openxmlformats.org/drawingml/2006/table">
            <a:tbl>
              <a:tblPr/>
              <a:tblGrid>
                <a:gridCol w="2790545"/>
                <a:gridCol w="2790545"/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Hawaii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Idaho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Kentucky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Maryland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Massachusetts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Minnesota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New York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Rhode Island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Vermont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31. 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Washington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State-based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45. 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State-Partnership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45. 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State-Partnership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45. 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Illinois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State-Partnership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45. 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Iowa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State-Partnership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45. 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Michigan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State-Partnership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45. 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New Hampshire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Calibri"/>
                        </a:rPr>
                        <a:t>State-Partnership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>
                          <a:effectLst/>
                          <a:latin typeface="inherit"/>
                        </a:rPr>
                        <a:t>45. </a:t>
                      </a:r>
                      <a:r>
                        <a:rPr lang="en-US" sz="1000" b="0" i="0">
                          <a:effectLst/>
                          <a:latin typeface="Calibri"/>
                        </a:rPr>
                        <a:t>West Virginia</a:t>
                      </a:r>
                    </a:p>
                  </a:txBody>
                  <a:tcPr marL="55547" marR="55547" marT="27773" marB="27773" anchor="ctr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dirty="0">
                          <a:effectLst/>
                          <a:latin typeface="Calibri"/>
                        </a:rPr>
                        <a:t>State-Partnership Marketplace</a:t>
                      </a:r>
                    </a:p>
                  </a:txBody>
                  <a:tcPr marL="55547" marR="55547" marT="27773" marB="2777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05600" y="457200"/>
            <a:ext cx="220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14 State-based Marketplaces;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3 </a:t>
            </a:r>
            <a:r>
              <a:rPr lang="en-US" b="1" dirty="0"/>
              <a:t>Federally-supported Marketplaces;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7 </a:t>
            </a:r>
            <a:r>
              <a:rPr lang="en-US" b="1" dirty="0"/>
              <a:t>State-Partnership Marketplaces;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27 </a:t>
            </a:r>
            <a:r>
              <a:rPr lang="en-US" b="1" dirty="0"/>
              <a:t>Federally-facilitated Marketplaces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75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Uninsured: Employment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exchanges would also help people who lose their jobs, quit or decide to start their own businesses</a:t>
            </a:r>
          </a:p>
          <a:p>
            <a:pPr lvl="1"/>
            <a:r>
              <a:rPr lang="en-US" dirty="0" smtClean="0"/>
              <a:t>“If you lose your employer-related insurance, you will be able to move seamlessly into the exchange”</a:t>
            </a:r>
          </a:p>
          <a:p>
            <a:r>
              <a:rPr lang="en-US" dirty="0" smtClean="0"/>
              <a:t>People of any age who cannot find a plan that costs less than 8 % of their income would be allowed to buy a catastrophic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[4.2] </a:t>
            </a:r>
            <a:r>
              <a:rPr lang="en-US" dirty="0">
                <a:solidFill>
                  <a:srgbClr val="FF0000"/>
                </a:solidFill>
              </a:rPr>
              <a:t>Stakeholders</a:t>
            </a:r>
            <a:r>
              <a:rPr lang="en-US" dirty="0" smtClean="0">
                <a:solidFill>
                  <a:srgbClr val="FF0000"/>
                </a:solidFill>
              </a:rPr>
              <a:t>: The Insured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People who receive coverage through large employers would be unlikely to see any drastic changes</a:t>
            </a:r>
          </a:p>
          <a:p>
            <a:r>
              <a:rPr lang="en-US" dirty="0" smtClean="0"/>
              <a:t>Premiums or coverage </a:t>
            </a:r>
            <a:r>
              <a:rPr lang="en-US" b="1" dirty="0" smtClean="0"/>
              <a:t>should be </a:t>
            </a:r>
            <a:r>
              <a:rPr lang="en-US" dirty="0" smtClean="0"/>
              <a:t>unaffected (and in the long run?)</a:t>
            </a:r>
          </a:p>
          <a:p>
            <a:r>
              <a:rPr lang="en-US" dirty="0" smtClean="0"/>
              <a:t>Ban insurers from denying coverage due to pre-existing conditions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would apply to all policies starting 2014</a:t>
            </a:r>
          </a:p>
        </p:txBody>
      </p:sp>
    </p:spTree>
    <p:extLst>
      <p:ext uri="{BB962C8B-B14F-4D97-AF65-F5344CB8AC3E}">
        <p14:creationId xmlns:p14="http://schemas.microsoft.com/office/powerpoint/2010/main" val="21803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latter would change things for people with </a:t>
            </a:r>
            <a:r>
              <a:rPr lang="en-US" dirty="0" smtClean="0"/>
              <a:t>IHI. GHI </a:t>
            </a:r>
            <a:r>
              <a:rPr lang="en-US" dirty="0"/>
              <a:t>is already not allowed to discriminate</a:t>
            </a:r>
          </a:p>
          <a:p>
            <a:r>
              <a:rPr lang="en-US" dirty="0"/>
              <a:t>Some people would be eligible to buy insurance through an exchange instead of through their employer</a:t>
            </a:r>
          </a:p>
          <a:p>
            <a:pPr lvl="1"/>
            <a:r>
              <a:rPr lang="en-US" dirty="0"/>
              <a:t>Those who must pay more than 9.5 percent of their income for premiums</a:t>
            </a:r>
          </a:p>
          <a:p>
            <a:pPr lvl="1"/>
            <a:r>
              <a:rPr lang="en-US" dirty="0"/>
              <a:t>those whose plans do not cover more than 60 percent of the cost of treatment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[1] Key Issues </a:t>
            </a:r>
            <a:r>
              <a:rPr lang="en-US" dirty="0" smtClean="0">
                <a:solidFill>
                  <a:srgbClr val="FF0000"/>
                </a:solidFill>
              </a:rPr>
              <a:t>–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Health </a:t>
            </a:r>
            <a:r>
              <a:rPr lang="en-US" dirty="0">
                <a:solidFill>
                  <a:srgbClr val="FF0000"/>
                </a:solidFill>
              </a:rPr>
              <a:t>Care System in U.S.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Insured: High cost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2018</a:t>
            </a:r>
            <a:r>
              <a:rPr lang="en-US" dirty="0" smtClean="0"/>
              <a:t>: employers that offer workers pricier plans total premiums &gt; $10,200  (&gt;$27,500 for families) are subject to a 40 % tax on the excess premium</a:t>
            </a:r>
          </a:p>
          <a:p>
            <a:r>
              <a:rPr lang="en-US" dirty="0" smtClean="0"/>
              <a:t>Retirees and workers in high-risk professions like firefighting would have higher thresholds ($11,850 for singles, or $30,950 for families)</a:t>
            </a:r>
          </a:p>
          <a:p>
            <a:r>
              <a:rPr lang="en-US" dirty="0" smtClean="0"/>
              <a:t>Taxes would be levied on the insurer but tax will be passed on to the consumer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higher premiums or reduced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[4.3] Stakeholders: The Retired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Medicare “doughnut hole” — a big, expensive gap in coverage that affects millions — would be eliminated by 2020</a:t>
            </a:r>
          </a:p>
          <a:p>
            <a:r>
              <a:rPr lang="en-US" dirty="0" smtClean="0"/>
              <a:t>Starting immediately, consumers who hit the gap would receive a $250 rebate</a:t>
            </a:r>
          </a:p>
          <a:p>
            <a:r>
              <a:rPr lang="en-US" dirty="0" smtClean="0"/>
              <a:t>From 2011 onwards, they receive a 50 % discount on brand name drugs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“Doughnut Hole”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53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“Doughnut Hole”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Medicare program's chief actuary predicts it would cost $31 billion over the next decade to close the hole</a:t>
            </a:r>
          </a:p>
          <a:p>
            <a:r>
              <a:rPr lang="en-US" dirty="0" smtClean="0"/>
              <a:t>No one has analyzed how expensive the expanded drug benefits would become after that</a:t>
            </a:r>
          </a:p>
          <a:p>
            <a:r>
              <a:rPr lang="en-US" dirty="0" smtClean="0"/>
              <a:t>CBO (a year old report) said that, if the gap were eliminated right away, it would cost $134 billion over 10 years</a:t>
            </a:r>
          </a:p>
          <a:p>
            <a:r>
              <a:rPr lang="en-US" dirty="0" smtClean="0"/>
              <a:t>Hopes are that pharmaceutical companies will provide enough money to cover the expense</a:t>
            </a:r>
          </a:p>
        </p:txBody>
      </p:sp>
    </p:spTree>
    <p:extLst>
      <p:ext uri="{BB962C8B-B14F-4D97-AF65-F5344CB8AC3E}">
        <p14:creationId xmlns:p14="http://schemas.microsoft.com/office/powerpoint/2010/main" val="42004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[4.4] Stakeholders: Children and Teens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 with pre-existing conditions cannot  be denied coverage</a:t>
            </a:r>
          </a:p>
          <a:p>
            <a:r>
              <a:rPr lang="en-US" dirty="0" smtClean="0"/>
              <a:t>And dependent children up to age 26 are eligible for coverage under their parents’ plans </a:t>
            </a:r>
          </a:p>
          <a:p>
            <a:r>
              <a:rPr lang="en-US" dirty="0" smtClean="0"/>
              <a:t>Currently it’s up to 18 or 19 – and until 22 if they are full time students – depends on particular insurance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[4.5] Stakeholders: Employers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Beginning in 2014 many employers — those with &gt; 50 workers — face federal fines for not providing insurance coverage</a:t>
            </a:r>
          </a:p>
          <a:p>
            <a:r>
              <a:rPr lang="en-US" dirty="0" smtClean="0"/>
              <a:t>Within </a:t>
            </a:r>
            <a:r>
              <a:rPr lang="en-US" b="1" dirty="0" smtClean="0"/>
              <a:t>three months </a:t>
            </a:r>
            <a:r>
              <a:rPr lang="en-US" dirty="0" smtClean="0"/>
              <a:t>of the law’s taking effect, people who have been locked out of the insurance market because of a pre-existing condition would be eligible for subsidized coverage through a new high-risk insurance program (such programs already partially exist at the state level)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[4.6] Stakeholders: Insurance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Prohibited </a:t>
            </a:r>
            <a:r>
              <a:rPr lang="en-US" dirty="0"/>
              <a:t>from placing lifetime limits on medical </a:t>
            </a:r>
            <a:r>
              <a:rPr lang="en-US" dirty="0" smtClean="0"/>
              <a:t>coverage</a:t>
            </a:r>
          </a:p>
          <a:p>
            <a:r>
              <a:rPr lang="en-US" dirty="0" smtClean="0"/>
              <a:t>New </a:t>
            </a:r>
            <a:r>
              <a:rPr lang="en-US" dirty="0"/>
              <a:t>policies would be required to meet higher benefit standards</a:t>
            </a:r>
            <a:endParaRPr lang="en-US" dirty="0" smtClean="0"/>
          </a:p>
          <a:p>
            <a:r>
              <a:rPr lang="en-US" dirty="0" smtClean="0"/>
              <a:t>Insurers cannot </a:t>
            </a:r>
            <a:r>
              <a:rPr lang="en-US" dirty="0"/>
              <a:t>cancel </a:t>
            </a:r>
            <a:r>
              <a:rPr lang="en-US" dirty="0" smtClean="0"/>
              <a:t>policies </a:t>
            </a:r>
            <a:r>
              <a:rPr lang="en-US" dirty="0"/>
              <a:t>of people who fall </a:t>
            </a:r>
            <a:r>
              <a:rPr lang="en-US" dirty="0" smtClean="0"/>
              <a:t>ill</a:t>
            </a:r>
          </a:p>
          <a:p>
            <a:r>
              <a:rPr lang="en-US" dirty="0" smtClean="0"/>
              <a:t>2014: Insurers compete for customers on insurance exchanges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low income or high risk individuals can buy subsidized insurance</a:t>
            </a:r>
          </a:p>
          <a:p>
            <a:r>
              <a:rPr lang="en-US" dirty="0" smtClean="0"/>
              <a:t>Those exchanges provide a competitive, consumer-friendly online shopping centers of private insurance for people who are not able to obtain coverage through an employer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[5] Reduction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inequality?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Reduction of risk?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Expand coverage for low income and make more uniform across states</a:t>
            </a:r>
          </a:p>
          <a:p>
            <a:r>
              <a:rPr lang="en-US" dirty="0" smtClean="0"/>
              <a:t>Subsidize coverage up through moderate income (~$88,000 for family of 4)</a:t>
            </a:r>
          </a:p>
          <a:p>
            <a:r>
              <a:rPr lang="en-US" dirty="0" smtClean="0"/>
              <a:t>Subsidize small employers to provide coverage</a:t>
            </a:r>
          </a:p>
          <a:p>
            <a:r>
              <a:rPr lang="en-US" dirty="0" smtClean="0"/>
              <a:t>Improve market – establish exchanges and uniform insurance packages</a:t>
            </a:r>
          </a:p>
          <a:p>
            <a:r>
              <a:rPr lang="en-US" dirty="0" smtClean="0"/>
              <a:t>Eliminate discrimination against those with conditions and eliminate lifetime maximums</a:t>
            </a:r>
          </a:p>
          <a:p>
            <a:r>
              <a:rPr lang="en-US" dirty="0" smtClean="0"/>
              <a:t>Subsidize Co-Payments for low and moderate income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Broad Outline of Reform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 smtClean="0">
                <a:solidFill>
                  <a:srgbClr val="FF0000"/>
                </a:solidFill>
              </a:rPr>
              <a:t>elated to Disparities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Cost sharing subsidies for out of pocket payments </a:t>
            </a:r>
            <a:r>
              <a:rPr lang="en-US" dirty="0" smtClean="0"/>
              <a:t>(OOP) 70-95% for those below 400% FPL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Premium credits </a:t>
            </a:r>
            <a:r>
              <a:rPr lang="en-US" dirty="0" smtClean="0"/>
              <a:t>for use at exchanges</a:t>
            </a:r>
          </a:p>
          <a:p>
            <a:pPr lvl="1"/>
            <a:r>
              <a:rPr lang="en-US" dirty="0" smtClean="0"/>
              <a:t>Set max. contributions to premium tied to lowest cost “silver” plan in area</a:t>
            </a:r>
          </a:p>
          <a:p>
            <a:pPr lvl="2"/>
            <a:r>
              <a:rPr lang="en-US" dirty="0" smtClean="0"/>
              <a:t>133-150%FPL	            3-4% of income</a:t>
            </a:r>
          </a:p>
          <a:p>
            <a:pPr lvl="2"/>
            <a:r>
              <a:rPr lang="en-US" dirty="0" smtClean="0"/>
              <a:t>150-200%		4-6.3%</a:t>
            </a:r>
          </a:p>
          <a:p>
            <a:pPr lvl="2"/>
            <a:r>
              <a:rPr lang="en-US" dirty="0" smtClean="0"/>
              <a:t>200-250%		6.3-8.05%</a:t>
            </a:r>
          </a:p>
          <a:p>
            <a:pPr lvl="2"/>
            <a:r>
              <a:rPr lang="en-US" dirty="0" smtClean="0"/>
              <a:t>250-300%		8.05-9.5%</a:t>
            </a:r>
          </a:p>
          <a:p>
            <a:pPr lvl="2"/>
            <a:r>
              <a:rPr lang="en-US" dirty="0" smtClean="0"/>
              <a:t>300-400%		9.5%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Gains to those with incomes below 400% of FPL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1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Lack of Insurance coverage for &gt;15% of population</a:t>
            </a:r>
          </a:p>
          <a:p>
            <a:r>
              <a:rPr lang="en-US" dirty="0"/>
              <a:t>No coverage for many with pre-existing </a:t>
            </a:r>
            <a:r>
              <a:rPr lang="en-US" dirty="0" smtClean="0"/>
              <a:t>conditions</a:t>
            </a:r>
          </a:p>
          <a:p>
            <a:endParaRPr lang="en-US" dirty="0" smtClean="0"/>
          </a:p>
          <a:p>
            <a:r>
              <a:rPr lang="en-US" dirty="0" smtClean="0"/>
              <a:t>A lot of risk in the market </a:t>
            </a:r>
          </a:p>
          <a:p>
            <a:pPr lvl="1"/>
            <a:r>
              <a:rPr lang="en-US" dirty="0" smtClean="0"/>
              <a:t>OOP health expenditure risk is high, even if insured </a:t>
            </a:r>
          </a:p>
          <a:p>
            <a:pPr lvl="1"/>
            <a:r>
              <a:rPr lang="en-US" dirty="0" smtClean="0"/>
              <a:t>Health spending is primary reason for bankruptcy</a:t>
            </a:r>
          </a:p>
          <a:p>
            <a:pPr lvl="1"/>
            <a:r>
              <a:rPr lang="en-US" dirty="0" smtClean="0"/>
              <a:t>Risk is “bad” as individuals are risk averse in general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High premiums </a:t>
            </a:r>
          </a:p>
          <a:p>
            <a:pPr lvl="1"/>
            <a:r>
              <a:rPr lang="en-US" dirty="0" smtClean="0"/>
              <a:t>adverse selection problem, not everybody pays into pool (adverse selection)</a:t>
            </a:r>
          </a:p>
          <a:p>
            <a:pPr lvl="1"/>
            <a:r>
              <a:rPr lang="en-US" dirty="0" smtClean="0"/>
              <a:t>Moral hazard – maybe some are over insured?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Costs of health Care: 17% GDP – could bankrupt the government</a:t>
            </a:r>
          </a:p>
          <a:p>
            <a:r>
              <a:rPr lang="en-US" dirty="0" smtClean="0"/>
              <a:t>Regressive Financing and excessive coverage for some</a:t>
            </a:r>
          </a:p>
          <a:p>
            <a:pPr lvl="1"/>
            <a:r>
              <a:rPr lang="en-US" dirty="0" smtClean="0"/>
              <a:t>moral hazard problem drives up health spending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 Issues - Health Care System in U.S.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29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199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Mandates insurance must cover Maternity Care  and certain preventive services</a:t>
            </a:r>
            <a:endParaRPr lang="en-US" dirty="0" smtClean="0"/>
          </a:p>
          <a:p>
            <a:r>
              <a:rPr lang="en-US" b="1" dirty="0" smtClean="0"/>
              <a:t>Supply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Major increase in funding to train physicians to work in rural and underserved areas, Funds to develop residency program in CHC</a:t>
            </a:r>
          </a:p>
          <a:p>
            <a:pPr lvl="1"/>
            <a:r>
              <a:rPr lang="en-US" dirty="0" smtClean="0"/>
              <a:t>New loan repayment program for pediatric specialists who agree to practice in medically underserved areas</a:t>
            </a:r>
          </a:p>
          <a:p>
            <a:r>
              <a:rPr lang="en-US" b="1" dirty="0" smtClean="0"/>
              <a:t>Increases Primary Care Fees: </a:t>
            </a:r>
          </a:p>
          <a:p>
            <a:pPr lvl="1"/>
            <a:r>
              <a:rPr lang="en-US" dirty="0" smtClean="0"/>
              <a:t>Bonuses for primary care services to primary care physicians</a:t>
            </a:r>
          </a:p>
          <a:p>
            <a:pPr lvl="1"/>
            <a:r>
              <a:rPr lang="en-US" dirty="0" smtClean="0"/>
              <a:t>Higher bonuses if practice in shortage areas</a:t>
            </a:r>
          </a:p>
          <a:p>
            <a:r>
              <a:rPr lang="en-US" dirty="0" smtClean="0"/>
              <a:t>Expands </a:t>
            </a:r>
            <a:r>
              <a:rPr lang="en-US" b="1" dirty="0" smtClean="0"/>
              <a:t>Community Health Centers (CHCs)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Currently serve as medical home to 5% of US population (20 million). Provide primary care including dental, behavioral and social services to medically underserved populations</a:t>
            </a:r>
          </a:p>
          <a:p>
            <a:pPr lvl="1"/>
            <a:r>
              <a:rPr lang="en-US" dirty="0" smtClean="0"/>
              <a:t>Funding to serve another 20 million adding 15,000 staff by 2015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OTHER COMPONENTS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48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86429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Tax on “Cadillac Private Plans”</a:t>
            </a:r>
          </a:p>
          <a:p>
            <a:r>
              <a:rPr lang="en-US" dirty="0" smtClean="0"/>
              <a:t>Extends parent’s coverage to children up to age 26</a:t>
            </a:r>
          </a:p>
          <a:p>
            <a:r>
              <a:rPr lang="en-US" dirty="0" smtClean="0"/>
              <a:t>Taxes large firms if they do not offer coverage</a:t>
            </a:r>
          </a:p>
          <a:p>
            <a:r>
              <a:rPr lang="en-US" dirty="0" smtClean="0"/>
              <a:t>Reinsurance to firms to cover retirees before reach age 65 (at 65 all covered)</a:t>
            </a:r>
          </a:p>
          <a:p>
            <a:r>
              <a:rPr lang="en-US" dirty="0" smtClean="0"/>
              <a:t>Special provisions for American Indians living on reservations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Increases Medicare payroll tax for high income population</a:t>
            </a:r>
          </a:p>
          <a:p>
            <a:r>
              <a:rPr lang="en-US" dirty="0" smtClean="0"/>
              <a:t>Tax on higher income persons if not covered</a:t>
            </a:r>
          </a:p>
          <a:p>
            <a:r>
              <a:rPr lang="en-US" dirty="0" smtClean="0"/>
              <a:t>No payment for rehospitalizations due to poor quality care</a:t>
            </a:r>
          </a:p>
          <a:p>
            <a:r>
              <a:rPr lang="en-US" dirty="0" smtClean="0"/>
              <a:t>Funds experiments on increasing access for hard to reach populations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Other Characteristics of Plan tied to </a:t>
            </a:r>
            <a:r>
              <a:rPr lang="en-US" sz="3200" b="1" i="1" dirty="0" smtClean="0"/>
              <a:t>Distribution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430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Extends coverage to all who are poor or near poor via Medicaid expansions that are relatively uniform across states.</a:t>
            </a:r>
          </a:p>
          <a:p>
            <a:pPr lvl="1"/>
            <a:r>
              <a:rPr lang="en-US" dirty="0" smtClean="0"/>
              <a:t>Provides subsidies to purchase insurance and to cover co-pays up to 400% of the FPL (~$88,000)</a:t>
            </a:r>
          </a:p>
          <a:p>
            <a:pPr lvl="1"/>
            <a:r>
              <a:rPr lang="en-US" dirty="0" smtClean="0"/>
              <a:t>Specifies a minimum package of benefits</a:t>
            </a:r>
          </a:p>
          <a:p>
            <a:pPr lvl="1"/>
            <a:r>
              <a:rPr lang="en-US" dirty="0" smtClean="0"/>
              <a:t>Provides incentives and funding for experiments to attract providers to low income areas</a:t>
            </a:r>
          </a:p>
          <a:p>
            <a:pPr lvl="1"/>
            <a:r>
              <a:rPr lang="en-US" dirty="0" smtClean="0"/>
              <a:t>Extends benefits to include transportation, counseling</a:t>
            </a:r>
          </a:p>
          <a:p>
            <a:pPr lvl="1"/>
            <a:r>
              <a:rPr lang="en-US" dirty="0" smtClean="0"/>
              <a:t>Extends the Community Health Centers</a:t>
            </a:r>
          </a:p>
          <a:p>
            <a:pPr lvl="1"/>
            <a:r>
              <a:rPr lang="en-US" dirty="0" smtClean="0"/>
              <a:t>Makes discrimination against those with existing conditions illegal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U.S. health Care Reform likely to reduce disparities?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3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Yes-some evidence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Massachusetts plan reduced uninsured who are poor from 20.7% to 9.7%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Nearly all children covered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Massachusetts plan reduced middle income who are uninsured from 8.3 to 3.8%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Private plan in North Carolina that eliminated co-pays for generic drugs and reduced co-pays for others showed improved adherence for THOSE WITH CHRONIC ILLNESS.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U.S. health Care Reform likely to reduce disparities?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01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Financing the reform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pay for the reform?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In2013, affluent families with annual income above $250,000 would be required to pay an additional 3.8 percent tax on their investment income</a:t>
            </a:r>
          </a:p>
          <a:p>
            <a:r>
              <a:rPr lang="en-US" dirty="0" smtClean="0"/>
              <a:t>Increase in payroll taxes for Medicare</a:t>
            </a:r>
          </a:p>
          <a:p>
            <a:r>
              <a:rPr lang="en-US" dirty="0" smtClean="0"/>
              <a:t>Taxes on the most expensive insurance policies (40% excise tax on Cadillac insurances)</a:t>
            </a:r>
          </a:p>
          <a:p>
            <a:r>
              <a:rPr lang="en-US" dirty="0" smtClean="0"/>
              <a:t>Additional fees on providers and insurers</a:t>
            </a:r>
          </a:p>
          <a:p>
            <a:r>
              <a:rPr lang="en-US" smtClean="0"/>
              <a:t>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 Reform: </a:t>
            </a:r>
            <a:br>
              <a:rPr lang="en-US" dirty="0" smtClean="0"/>
            </a:br>
            <a:r>
              <a:rPr lang="en-US" dirty="0" smtClean="0"/>
              <a:t>It’s cheaper than it appears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Ezra Klein (NYT</a:t>
            </a:r>
            <a:r>
              <a:rPr lang="en-US" dirty="0" smtClean="0"/>
              <a:t>)</a:t>
            </a:r>
          </a:p>
          <a:p>
            <a:r>
              <a:rPr lang="en-US" sz="800" dirty="0">
                <a:hlinkClick r:id="rId3"/>
              </a:rPr>
              <a:t>http://voices.washingtonpost.com/ezra-klein/2010/03/how_big_is_the_bill_really.html?hpid=topnews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much does it really cost?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$940 billion in the final legislation - over 10 years</a:t>
            </a:r>
          </a:p>
          <a:p>
            <a:r>
              <a:rPr lang="en-US" sz="2400" dirty="0" smtClean="0"/>
              <a:t>The bill will cost an average of $94 billion a year over the first 10 years</a:t>
            </a:r>
          </a:p>
          <a:p>
            <a:r>
              <a:rPr lang="en-US" sz="2400" dirty="0" smtClean="0"/>
              <a:t>The bill wouldn't really kick in until 2014</a:t>
            </a:r>
          </a:p>
          <a:p>
            <a:r>
              <a:rPr lang="en-US" sz="2400" dirty="0" smtClean="0"/>
              <a:t>In 2016 the bill's spending will be about </a:t>
            </a:r>
            <a:r>
              <a:rPr lang="en-US" sz="2400" b="1" dirty="0" smtClean="0"/>
              <a:t>$160 billion </a:t>
            </a:r>
            <a:r>
              <a:rPr lang="en-US" sz="2400" dirty="0" smtClean="0"/>
              <a:t>a year</a:t>
            </a:r>
          </a:p>
          <a:p>
            <a:r>
              <a:rPr lang="en-US" sz="2400" dirty="0" smtClean="0"/>
              <a:t>According to the Center for Medicare and Medicaid Services, total health-care spending in 2016 will be about </a:t>
            </a:r>
            <a:r>
              <a:rPr lang="en-US" sz="2400" b="1" dirty="0" smtClean="0"/>
              <a:t>$3.7 trillion</a:t>
            </a:r>
            <a:endParaRPr lang="en-US" sz="2400" dirty="0" smtClean="0"/>
          </a:p>
          <a:p>
            <a:r>
              <a:rPr lang="en-US" sz="2400" dirty="0" smtClean="0"/>
              <a:t>The bill's spending is equivalent to about 4 % of what we'll spend in health care in a year, and it will be covering 30 million more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8001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affected?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It's an expansion that most people won't notice in 10 years</a:t>
            </a:r>
          </a:p>
          <a:p>
            <a:r>
              <a:rPr lang="en-US" dirty="0" smtClean="0"/>
              <a:t>CBO: the Senate bill will change the insurance of about 40 million people by 2019, about 30 million of whom would have been otherwise uninsured</a:t>
            </a:r>
          </a:p>
          <a:p>
            <a:r>
              <a:rPr lang="en-US" dirty="0" smtClean="0"/>
              <a:t>The other 10 million will come from the employer or individual markets in search of more affordable options</a:t>
            </a:r>
          </a:p>
          <a:p>
            <a:r>
              <a:rPr lang="en-US" dirty="0" smtClean="0"/>
              <a:t>About 23 million people will still be uninsured, many of them illegal immigrants</a:t>
            </a:r>
          </a:p>
          <a:p>
            <a:r>
              <a:rPr lang="en-US" dirty="0" smtClean="0"/>
              <a:t>About 90 percent of Americans will be exactly where they'd be if this reform had never passed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 the health care bill?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dirty="0" smtClean="0"/>
              <a:t>http://theweek.com/article/index/200903/what-is-in-the-health-care-bill</a:t>
            </a:r>
            <a:endParaRPr lang="en-US" sz="1900" dirty="0" smtClean="0"/>
          </a:p>
          <a:p>
            <a:r>
              <a:rPr lang="en-US" dirty="0" smtClean="0"/>
              <a:t>What are the basic aims of health care reform?</a:t>
            </a:r>
          </a:p>
          <a:p>
            <a:pPr lvl="1"/>
            <a:r>
              <a:rPr lang="en-US" dirty="0" smtClean="0"/>
              <a:t>Insure 95 percent of Americans</a:t>
            </a:r>
          </a:p>
          <a:p>
            <a:pPr lvl="1"/>
            <a:r>
              <a:rPr lang="en-US" dirty="0" smtClean="0"/>
              <a:t>Stem insurance industry “abuses” </a:t>
            </a:r>
          </a:p>
          <a:p>
            <a:pPr lvl="1"/>
            <a:r>
              <a:rPr lang="en-US" dirty="0" smtClean="0"/>
              <a:t>Start reigning in the costs of health care</a:t>
            </a:r>
          </a:p>
          <a:p>
            <a:pPr lvl="1"/>
            <a:r>
              <a:rPr lang="en-US" dirty="0" smtClean="0"/>
              <a:t>Reorient the medical profession toward a style of care that incentivizes outcomes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not expensive procedures</a:t>
            </a:r>
          </a:p>
          <a:p>
            <a:r>
              <a:rPr lang="en-US" dirty="0" smtClean="0"/>
              <a:t>Intense debate</a:t>
            </a:r>
            <a:r>
              <a:rPr lang="en-US" dirty="0"/>
              <a:t> </a:t>
            </a:r>
            <a:r>
              <a:rPr lang="en-US" dirty="0" smtClean="0"/>
              <a:t>whether bill meets these goals!</a:t>
            </a:r>
          </a:p>
          <a:p>
            <a:r>
              <a:rPr lang="en-US" dirty="0" smtClean="0"/>
              <a:t>Most of the big changes start in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cost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report by the centrist policy group Third Way estimated that the Senate legislation would save more than $800 billion over the next 15 years</a:t>
            </a:r>
          </a:p>
          <a:p>
            <a:r>
              <a:rPr lang="en-US" dirty="0" smtClean="0"/>
              <a:t>That's consistent with the CBO's expectation that the Senate legislation and the reconciliation fixes would save more than a trillion dollars over the next 20 years</a:t>
            </a:r>
          </a:p>
          <a:p>
            <a:r>
              <a:rPr lang="en-US" dirty="0" smtClean="0"/>
              <a:t>The net savings (or deficit reduction) would be around 150 billion, which is half of 1 % of E[GDP].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control taken seriously?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bill moves toward cost control</a:t>
            </a:r>
          </a:p>
          <a:p>
            <a:r>
              <a:rPr lang="en-US" dirty="0" smtClean="0"/>
              <a:t>Excise tax on high cost insurance plans (i.e. punish insurances that charge high premiums?)</a:t>
            </a:r>
          </a:p>
          <a:p>
            <a:r>
              <a:rPr lang="en-US" dirty="0" smtClean="0"/>
              <a:t>The Medicare Commission and other pilot programs to change how hospitals are reimbursed will decrease costs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real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with health-care spending is not that we spent $2.3 trillion in 2008.</a:t>
            </a:r>
          </a:p>
          <a:p>
            <a:r>
              <a:rPr lang="en-US" dirty="0" smtClean="0"/>
              <a:t>It's that that number has been growing by 7 percent annually</a:t>
            </a:r>
          </a:p>
          <a:p>
            <a:r>
              <a:rPr lang="en-US" dirty="0" smtClean="0"/>
              <a:t>It's the rate of increase, and not the level of spending, that we need to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Cut expenses vs. cutting cost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again the $2.3 trillion we spent in 2008. Given the current rate of growth, in 2028, we'll spend $8.9 trillion on health care. </a:t>
            </a:r>
          </a:p>
          <a:p>
            <a:r>
              <a:rPr lang="en-US" dirty="0" smtClean="0"/>
              <a:t>Imagine, however, that we got really serious about cost control and cut $200 billion next year. </a:t>
            </a:r>
          </a:p>
          <a:p>
            <a:r>
              <a:rPr lang="en-US" dirty="0" smtClean="0"/>
              <a:t>If costs were to grow at the same rate, we'd still be spending $8.1 trillion in 20 years. </a:t>
            </a:r>
          </a:p>
          <a:p>
            <a:r>
              <a:rPr lang="en-US" dirty="0" smtClean="0"/>
              <a:t>Imagine, then, that we didn't cut a dollar -- but got cost growth down to 5 percent (which is still faster than wage or GDP growth). </a:t>
            </a:r>
          </a:p>
          <a:p>
            <a:r>
              <a:rPr lang="en-US" dirty="0" smtClean="0"/>
              <a:t>In that case, that $2.3 trillion would only be $6.1 trillion in 2028 -- and we'd have saved money every year leading up to that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positive outlook?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the growth of the health-care system is harder than just cutting a few dollars here or there</a:t>
            </a:r>
          </a:p>
          <a:p>
            <a:r>
              <a:rPr lang="en-US" dirty="0" smtClean="0"/>
              <a:t>It requires change in how doctors practice medicine, or how much medicine people buy or how much they need </a:t>
            </a:r>
          </a:p>
          <a:p>
            <a:r>
              <a:rPr lang="en-US" dirty="0" smtClean="0"/>
              <a:t>“We'll be back at this again, and soon.”</a:t>
            </a:r>
          </a:p>
          <a:p>
            <a:r>
              <a:rPr lang="en-US" dirty="0" smtClean="0"/>
              <a:t>(all this according to Ezra Klein, NYT, 2010)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Against reform: </a:t>
            </a:r>
            <a:br>
              <a:rPr lang="en-US" dirty="0" smtClean="0"/>
            </a:br>
            <a:r>
              <a:rPr lang="en-US" dirty="0" smtClean="0"/>
              <a:t>It’s more expensive than it appears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Douglas Holtz </a:t>
            </a:r>
            <a:r>
              <a:rPr lang="en-US" dirty="0" err="1" smtClean="0"/>
              <a:t>Eakin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(former </a:t>
            </a:r>
            <a:r>
              <a:rPr lang="en-US" dirty="0"/>
              <a:t>president of </a:t>
            </a:r>
            <a:r>
              <a:rPr lang="en-US" dirty="0" smtClean="0"/>
              <a:t>CBO)</a:t>
            </a:r>
          </a:p>
          <a:p>
            <a:r>
              <a:rPr lang="en-US" sz="800" dirty="0">
                <a:hlinkClick r:id="rId3"/>
              </a:rPr>
              <a:t>http://www.nytimes.com/2010/03/21/opinion/21holtz-eakin.html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what does it really cost?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CBE: Over the next 10 years it would cost about $950 billion but also raise revenue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net effect: deficit reduction of $138 billion</a:t>
            </a:r>
          </a:p>
          <a:p>
            <a:r>
              <a:rPr lang="en-US" dirty="0" smtClean="0"/>
              <a:t>CBO is required to take written legislation at face value and not second-guess the plausibility of what it is handed</a:t>
            </a:r>
          </a:p>
          <a:p>
            <a:r>
              <a:rPr lang="en-US" dirty="0" smtClean="0"/>
              <a:t>If you strip out all the gimmicks and budgetary games the health care reform legislation </a:t>
            </a:r>
            <a:r>
              <a:rPr lang="en-US" b="1" dirty="0" smtClean="0"/>
              <a:t>would raise</a:t>
            </a:r>
            <a:r>
              <a:rPr lang="en-US" dirty="0" smtClean="0"/>
              <a:t>, </a:t>
            </a:r>
            <a:r>
              <a:rPr lang="en-US" b="1" dirty="0" smtClean="0"/>
              <a:t>not lower</a:t>
            </a:r>
            <a:r>
              <a:rPr lang="en-US" dirty="0" smtClean="0"/>
              <a:t>, federal deficits, by </a:t>
            </a:r>
            <a:r>
              <a:rPr lang="en-US" b="1" dirty="0" smtClean="0"/>
              <a:t>$562 billion!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Gimmick 1: Front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The bill front-loads revenues and backloads spending</a:t>
            </a:r>
          </a:p>
          <a:p>
            <a:r>
              <a:rPr lang="en-US" dirty="0" smtClean="0"/>
              <a:t>Taxes and fees it calls for are set to begin immediately, but its new subsidies would be deferred </a:t>
            </a:r>
          </a:p>
          <a:p>
            <a:r>
              <a:rPr lang="en-US" dirty="0" smtClean="0"/>
              <a:t>Only in 2014 “the bill” would actually start spending</a:t>
            </a:r>
          </a:p>
          <a:p>
            <a:r>
              <a:rPr lang="en-US" dirty="0" smtClean="0"/>
              <a:t>So that the first 10 years of revenue would be used to pay for only 6 years of spending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Gimmick 2: Left out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operate the new programs over the first 10 years, future Congresses would need to vote for $114 billion in additional annual spending (admin costs??)</a:t>
            </a:r>
          </a:p>
          <a:p>
            <a:r>
              <a:rPr lang="en-US" dirty="0" smtClean="0"/>
              <a:t>This discretionary spending is excluded from the CBO calculation</a:t>
            </a:r>
          </a:p>
          <a:p>
            <a:r>
              <a:rPr lang="en-US" dirty="0" smtClean="0"/>
              <a:t>$70 billion in premiums will be raised in the first 10 years for the new long-term care insurance program</a:t>
            </a:r>
          </a:p>
          <a:p>
            <a:r>
              <a:rPr lang="en-US" dirty="0" smtClean="0"/>
              <a:t>This money is counted as deficit reduction, but the benefits it is intended to finance are assumed not to materialize in the first 10 years</a:t>
            </a:r>
          </a:p>
          <a:p>
            <a:r>
              <a:rPr lang="en-US" dirty="0" smtClean="0"/>
              <a:t>They appear nowhere in the cost of the legislation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Gimmick 3: Take it from social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bill uses $53 billion in anticipated higher Social Security taxes to offset health care spending</a:t>
            </a:r>
          </a:p>
          <a:p>
            <a:r>
              <a:rPr lang="en-US" dirty="0" smtClean="0"/>
              <a:t>Social Security revenues are expected to rise as employers shift from paying for health insurance to paying higher wages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this increases the payroll tax income for Social Security (??)</a:t>
            </a:r>
          </a:p>
          <a:p>
            <a:r>
              <a:rPr lang="en-US" dirty="0" smtClean="0"/>
              <a:t>But if workers have higher wages, they will also qualify for increased Social Security benefits when they retire </a:t>
            </a:r>
          </a:p>
          <a:p>
            <a:r>
              <a:rPr lang="en-US" dirty="0" smtClean="0"/>
              <a:t>So the extra money raised from payroll taxes is already spoken for. </a:t>
            </a:r>
          </a:p>
          <a:p>
            <a:r>
              <a:rPr lang="en-US" dirty="0" smtClean="0"/>
              <a:t>Should it be used for lowering the deficit?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[2] Time 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Gimmick 4: Take it from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government takeover of all federally financed student loans is rolled into the bill because </a:t>
            </a:r>
          </a:p>
          <a:p>
            <a:r>
              <a:rPr lang="en-US" dirty="0" smtClean="0"/>
              <a:t>it is expected to generate $19 billion in deficit reduction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Gimmick 5: Take it from Medicare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legislation proposes to trim $463 billion from Medicare spending and use it to finance insurance subsidies</a:t>
            </a:r>
          </a:p>
          <a:p>
            <a:r>
              <a:rPr lang="en-US" dirty="0" smtClean="0"/>
              <a:t>But Medicare is already running a deficit</a:t>
            </a:r>
          </a:p>
          <a:p>
            <a:r>
              <a:rPr lang="en-US" dirty="0" smtClean="0"/>
              <a:t>The health care bill has no reforms that would enable the program to operate more cheaply in the future</a:t>
            </a:r>
          </a:p>
          <a:p>
            <a:r>
              <a:rPr lang="en-US" dirty="0" smtClean="0"/>
              <a:t>Instead, Congress is likely to continue to regularly override scheduled cuts in payments to Medicare doctors and other providers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Holtz </a:t>
            </a:r>
            <a:r>
              <a:rPr lang="en-US" dirty="0" err="1" smtClean="0"/>
              <a:t>Eakin’s</a:t>
            </a:r>
            <a:r>
              <a:rPr lang="en-US" dirty="0" smtClean="0"/>
              <a:t>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Removing the unrealistic annual Medicare savings ($463 billion) </a:t>
            </a:r>
          </a:p>
          <a:p>
            <a:r>
              <a:rPr lang="en-US" dirty="0" smtClean="0"/>
              <a:t>Plus the “stolen” annual revenues from Social Security and long-term care insurance ($123 billion)</a:t>
            </a:r>
          </a:p>
          <a:p>
            <a:r>
              <a:rPr lang="en-US" dirty="0" smtClean="0"/>
              <a:t>Plus in the annual spending that so far is not accounted for ($114 billion)</a:t>
            </a:r>
          </a:p>
          <a:p>
            <a:r>
              <a:rPr lang="en-US" dirty="0" smtClean="0"/>
              <a:t>Generates additional deficits of $562 billion in the first 10 years</a:t>
            </a:r>
          </a:p>
          <a:p>
            <a:r>
              <a:rPr lang="en-US" dirty="0" smtClean="0"/>
              <a:t>And the nation would be on the hook for two more entitlement programs that are rapidly expanding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Already in place</a:t>
            </a:r>
          </a:p>
          <a:p>
            <a:pPr lvl="1"/>
            <a:r>
              <a:rPr lang="en-US" dirty="0" smtClean="0"/>
              <a:t>A $250 rebate in 2010 to Medicare prescription drug beneficiaries whose initial benefits run out</a:t>
            </a:r>
          </a:p>
          <a:p>
            <a:pPr lvl="1"/>
            <a:r>
              <a:rPr lang="en-US" dirty="0" smtClean="0"/>
              <a:t>Immediate access to high-risk pools for people with no insurance due to pre-existing conditions</a:t>
            </a:r>
          </a:p>
          <a:p>
            <a:pPr lvl="1"/>
            <a:r>
              <a:rPr lang="en-US" dirty="0" smtClean="0"/>
              <a:t>Can’t deny coverage when individuals get sick (i.e. can’t drop you as easily)</a:t>
            </a:r>
          </a:p>
          <a:p>
            <a:pPr lvl="1"/>
            <a:r>
              <a:rPr lang="en-US" dirty="0" smtClean="0"/>
              <a:t>Can’t deny coverage to children with pre-existing conditions</a:t>
            </a:r>
          </a:p>
          <a:p>
            <a:pPr lvl="1"/>
            <a:r>
              <a:rPr lang="en-US" dirty="0" smtClean="0"/>
              <a:t>Bar insurers from imposing lifetime caps on coverage</a:t>
            </a:r>
          </a:p>
          <a:p>
            <a:pPr lvl="1"/>
            <a:r>
              <a:rPr lang="en-US" dirty="0" smtClean="0"/>
              <a:t>Individuals can stay on their parents' policies until they turn 26 (irrespective of going to college)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0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Add </a:t>
            </a:r>
            <a:r>
              <a:rPr lang="en-US" dirty="0"/>
              <a:t>0.9% </a:t>
            </a:r>
            <a:r>
              <a:rPr lang="en-US" dirty="0" smtClean="0"/>
              <a:t>Medicare tax on  </a:t>
            </a:r>
            <a:r>
              <a:rPr lang="en-US" dirty="0"/>
              <a:t>earned income </a:t>
            </a:r>
            <a:r>
              <a:rPr lang="en-US" dirty="0" smtClean="0"/>
              <a:t>&gt; </a:t>
            </a:r>
            <a:r>
              <a:rPr lang="en-US" dirty="0"/>
              <a:t>$200,000 ($250,000 if married). </a:t>
            </a:r>
            <a:r>
              <a:rPr lang="en-US" dirty="0" smtClean="0"/>
              <a:t>On </a:t>
            </a:r>
            <a:r>
              <a:rPr lang="en-US" dirty="0"/>
              <a:t>top of the 1.45% Medicare </a:t>
            </a:r>
            <a:r>
              <a:rPr lang="en-US" dirty="0" smtClean="0"/>
              <a:t>tax.</a:t>
            </a:r>
            <a:endParaRPr lang="en-US" dirty="0"/>
          </a:p>
          <a:p>
            <a:pPr fontAlgn="base"/>
            <a:r>
              <a:rPr lang="en-US" dirty="0" smtClean="0"/>
              <a:t>Income &gt; </a:t>
            </a:r>
            <a:r>
              <a:rPr lang="en-US" dirty="0"/>
              <a:t>$200,000 ($250,000 if married) </a:t>
            </a:r>
            <a:r>
              <a:rPr lang="en-US" dirty="0" smtClean="0"/>
              <a:t> </a:t>
            </a:r>
            <a:r>
              <a:rPr lang="en-US" dirty="0"/>
              <a:t>who have investment </a:t>
            </a:r>
            <a:r>
              <a:rPr lang="en-US" dirty="0" smtClean="0"/>
              <a:t>income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subject </a:t>
            </a:r>
            <a:r>
              <a:rPr lang="en-US" dirty="0"/>
              <a:t>to a </a:t>
            </a:r>
            <a:r>
              <a:rPr lang="en-US" b="1" dirty="0"/>
              <a:t>3.8% tax</a:t>
            </a:r>
            <a:r>
              <a:rPr lang="en-US" dirty="0"/>
              <a:t> on </a:t>
            </a:r>
            <a:r>
              <a:rPr lang="en-US" dirty="0" smtClean="0"/>
              <a:t>a </a:t>
            </a:r>
            <a:r>
              <a:rPr lang="en-US" dirty="0"/>
              <a:t>portion of their capital gains and </a:t>
            </a:r>
            <a:r>
              <a:rPr lang="en-US" dirty="0" smtClean="0"/>
              <a:t>dividends</a:t>
            </a:r>
            <a:endParaRPr lang="en-US" dirty="0"/>
          </a:p>
          <a:p>
            <a:pPr fontAlgn="base"/>
            <a:r>
              <a:rPr lang="en-US" b="1" dirty="0" smtClean="0"/>
              <a:t>Higher </a:t>
            </a:r>
            <a:r>
              <a:rPr lang="en-US" b="1" dirty="0"/>
              <a:t>medical deduction threshold: </a:t>
            </a:r>
            <a:r>
              <a:rPr lang="en-US" dirty="0" smtClean="0"/>
              <a:t>Tax </a:t>
            </a:r>
            <a:r>
              <a:rPr lang="en-US" dirty="0"/>
              <a:t>filers </a:t>
            </a:r>
            <a:r>
              <a:rPr lang="en-US" dirty="0" smtClean="0"/>
              <a:t>may </a:t>
            </a:r>
            <a:r>
              <a:rPr lang="en-US" dirty="0"/>
              <a:t>only deduct medical expenses that exceed 10% of their adjusted gross </a:t>
            </a:r>
            <a:r>
              <a:rPr lang="en-US" dirty="0" smtClean="0"/>
              <a:t>income (the </a:t>
            </a:r>
            <a:r>
              <a:rPr lang="en-US" dirty="0"/>
              <a:t>threshold was 7.5</a:t>
            </a:r>
            <a:r>
              <a:rPr lang="en-US" dirty="0" smtClean="0"/>
              <a:t>%)</a:t>
            </a:r>
            <a:endParaRPr lang="en-US" dirty="0"/>
          </a:p>
          <a:p>
            <a:pPr fontAlgn="base"/>
            <a:r>
              <a:rPr lang="en-US" dirty="0" smtClean="0"/>
              <a:t>New </a:t>
            </a:r>
            <a:r>
              <a:rPr lang="en-US" dirty="0"/>
              <a:t>10% threshold will not apply to people </a:t>
            </a:r>
            <a:r>
              <a:rPr lang="en-US" dirty="0" smtClean="0"/>
              <a:t>&gt; 65 until 2016</a:t>
            </a:r>
            <a:endParaRPr lang="en-US" dirty="0"/>
          </a:p>
          <a:p>
            <a:pPr fontAlgn="base"/>
            <a:r>
              <a:rPr lang="en-US" b="1" dirty="0"/>
              <a:t>Higher penalty on nonqualified Health Savings Account distributions: </a:t>
            </a:r>
            <a:r>
              <a:rPr lang="en-US" dirty="0" smtClean="0"/>
              <a:t>Money from </a:t>
            </a:r>
            <a:r>
              <a:rPr lang="en-US" b="1" dirty="0" smtClean="0"/>
              <a:t>HSA</a:t>
            </a:r>
            <a:r>
              <a:rPr lang="en-US" dirty="0"/>
              <a:t> </a:t>
            </a:r>
            <a:r>
              <a:rPr lang="en-US" dirty="0" smtClean="0"/>
              <a:t> spent </a:t>
            </a:r>
            <a:r>
              <a:rPr lang="en-US" dirty="0"/>
              <a:t>on something other than </a:t>
            </a:r>
            <a:r>
              <a:rPr lang="en-US" dirty="0" smtClean="0"/>
              <a:t>medical </a:t>
            </a:r>
            <a:r>
              <a:rPr lang="en-US" dirty="0"/>
              <a:t>expenses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20</a:t>
            </a:r>
            <a:r>
              <a:rPr lang="en-US" dirty="0"/>
              <a:t>% </a:t>
            </a:r>
            <a:r>
              <a:rPr lang="en-US" dirty="0" smtClean="0"/>
              <a:t>tax penalty (up </a:t>
            </a:r>
            <a:r>
              <a:rPr lang="en-US" dirty="0"/>
              <a:t>from 10</a:t>
            </a:r>
            <a:r>
              <a:rPr lang="en-US" dirty="0" smtClean="0"/>
              <a:t>%) – in addition to forgone income 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2011</a:t>
            </a:r>
          </a:p>
          <a:p>
            <a:pPr lvl="1"/>
            <a:r>
              <a:rPr lang="en-US" dirty="0" smtClean="0"/>
              <a:t>Insurers have to spend 80 percent of premium dollars on medical services. (Large group plans have to spend &gt; 85 percent)</a:t>
            </a:r>
          </a:p>
          <a:p>
            <a:r>
              <a:rPr lang="en-US" b="1" dirty="0" smtClean="0"/>
              <a:t>2013</a:t>
            </a:r>
          </a:p>
          <a:p>
            <a:pPr lvl="1"/>
            <a:r>
              <a:rPr lang="en-US" dirty="0" smtClean="0"/>
              <a:t>Increase the Medicare payroll tax and expand it to dividend, interest and other unearned income when earnings &gt;  $200,000 ( &gt;  $250,000 for couples)</a:t>
            </a:r>
          </a:p>
          <a:p>
            <a:r>
              <a:rPr lang="en-US" b="1" dirty="0" smtClean="0"/>
              <a:t>2014: reduce adverse selection</a:t>
            </a:r>
          </a:p>
          <a:p>
            <a:pPr lvl="1"/>
            <a:r>
              <a:rPr lang="en-US" dirty="0" smtClean="0"/>
              <a:t>Provide subsidies for families earning up to 400 percent of FPL (~ $88,000 a year for family) to purchase health insurance</a:t>
            </a:r>
          </a:p>
          <a:p>
            <a:pPr lvl="1"/>
            <a:r>
              <a:rPr lang="en-US" dirty="0" smtClean="0"/>
              <a:t>Employers have to provide coverage or face penalties</a:t>
            </a:r>
          </a:p>
          <a:p>
            <a:pPr lvl="1"/>
            <a:r>
              <a:rPr lang="en-US" dirty="0" smtClean="0"/>
              <a:t>People have to obtain coverage or face penalties (</a:t>
            </a:r>
            <a:r>
              <a:rPr lang="en-US" b="1" dirty="0" smtClean="0"/>
              <a:t>Mandate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2018: reduce moral hazard</a:t>
            </a:r>
          </a:p>
          <a:p>
            <a:pPr lvl="1"/>
            <a:r>
              <a:rPr lang="en-US" dirty="0" smtClean="0"/>
              <a:t>Impose a 40 percent excise tax on high-end insurance policies </a:t>
            </a:r>
          </a:p>
          <a:p>
            <a:r>
              <a:rPr lang="en-US" b="1" dirty="0" smtClean="0"/>
              <a:t>2019</a:t>
            </a:r>
          </a:p>
          <a:p>
            <a:pPr lvl="1"/>
            <a:r>
              <a:rPr lang="en-US" dirty="0" smtClean="0"/>
              <a:t>Expand health insurance coverage to 32 million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3819</Words>
  <Application>Microsoft Office PowerPoint</Application>
  <PresentationFormat>On-screen Show (4:3)</PresentationFormat>
  <Paragraphs>385</Paragraphs>
  <Slides>62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1_Office Theme</vt:lpstr>
      <vt:lpstr>U.S. Health Care Reform  2010</vt:lpstr>
      <vt:lpstr>Content</vt:lpstr>
      <vt:lpstr>[1] Key Issues –  Health Care System in U.S.</vt:lpstr>
      <vt:lpstr>Key Issues - Health Care System in U.S.</vt:lpstr>
      <vt:lpstr>What is in the health care bill? </vt:lpstr>
      <vt:lpstr>[2] Time Line</vt:lpstr>
      <vt:lpstr>Time Line</vt:lpstr>
      <vt:lpstr>New taxes</vt:lpstr>
      <vt:lpstr>Time Line</vt:lpstr>
      <vt:lpstr>[3] Reform issues</vt:lpstr>
      <vt:lpstr>Would premiums rise? </vt:lpstr>
      <vt:lpstr>Medical device tax</vt:lpstr>
      <vt:lpstr>Medical device tax issue</vt:lpstr>
      <vt:lpstr>Medical device tax issue</vt:lpstr>
      <vt:lpstr>How about taxes? </vt:lpstr>
      <vt:lpstr>Will the reform increase the federal deficit?</vt:lpstr>
      <vt:lpstr>Are we forced to buy health insurance? </vt:lpstr>
      <vt:lpstr>Drawbacks? </vt:lpstr>
      <vt:lpstr>[4] Stakeholders</vt:lpstr>
      <vt:lpstr>Who’s affected - stakeholders?</vt:lpstr>
      <vt:lpstr>[4.1] Stakeholders: The Uninsured </vt:lpstr>
      <vt:lpstr>The Uninsured: Medicaid expansion</vt:lpstr>
      <vt:lpstr>The Uninsured: Exchanges and subsidies</vt:lpstr>
      <vt:lpstr>Premium subsidies</vt:lpstr>
      <vt:lpstr>Controversy </vt:lpstr>
      <vt:lpstr>PowerPoint Presentation</vt:lpstr>
      <vt:lpstr>The Uninsured: Employment flexibility</vt:lpstr>
      <vt:lpstr>[4.2] Stakeholders: The Insured</vt:lpstr>
      <vt:lpstr>PowerPoint Presentation</vt:lpstr>
      <vt:lpstr>The Insured: High cost insurance</vt:lpstr>
      <vt:lpstr>[4.3] Stakeholders: The Retired</vt:lpstr>
      <vt:lpstr>“Doughnut Hole”</vt:lpstr>
      <vt:lpstr>More on “Doughnut Hole”</vt:lpstr>
      <vt:lpstr>[4.4] Stakeholders: Children and Teens</vt:lpstr>
      <vt:lpstr>[4.5] Stakeholders: Employers</vt:lpstr>
      <vt:lpstr>[4.6] Stakeholders: Insurance Industry</vt:lpstr>
      <vt:lpstr>[5] Reduction of inequality? Reduction of risk?</vt:lpstr>
      <vt:lpstr>Broad Outline of Reform related to Disparities</vt:lpstr>
      <vt:lpstr>Other Gains to those with incomes below 400% of FPL  </vt:lpstr>
      <vt:lpstr>OTHER COMPONENTS</vt:lpstr>
      <vt:lpstr>Other Characteristics of Plan tied to Distribution</vt:lpstr>
      <vt:lpstr>Is the U.S. health Care Reform likely to reduce disparities?</vt:lpstr>
      <vt:lpstr>Is the U.S. health Care Reform likely to reduce disparities?</vt:lpstr>
      <vt:lpstr>Financing the reform</vt:lpstr>
      <vt:lpstr>How to pay for the reform?</vt:lpstr>
      <vt:lpstr>Pro Reform:  It’s cheaper than it appears</vt:lpstr>
      <vt:lpstr>How much does it really cost?</vt:lpstr>
      <vt:lpstr>PowerPoint Presentation</vt:lpstr>
      <vt:lpstr>Who’s affected?</vt:lpstr>
      <vt:lpstr>What about the cost control?</vt:lpstr>
      <vt:lpstr>Cost control taken seriously?</vt:lpstr>
      <vt:lpstr>What is the real problem?</vt:lpstr>
      <vt:lpstr>Cut expenses vs. cutting cost growth</vt:lpstr>
      <vt:lpstr>The positive outlook?</vt:lpstr>
      <vt:lpstr>Against reform:  It’s more expensive than it appears</vt:lpstr>
      <vt:lpstr>But what does it really cost? </vt:lpstr>
      <vt:lpstr>Gimmick 1: Front loading</vt:lpstr>
      <vt:lpstr>Gimmick 2: Left out costs</vt:lpstr>
      <vt:lpstr>Gimmick 3: Take it from social security</vt:lpstr>
      <vt:lpstr>Gimmick 4: Take it from students</vt:lpstr>
      <vt:lpstr>Gimmick 5: Take it from Medicare</vt:lpstr>
      <vt:lpstr>Holtz Eakin’s 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Health Care Reform 2010</dc:title>
  <dc:creator>JJ</dc:creator>
  <cp:lastModifiedBy>Jung, Juergen</cp:lastModifiedBy>
  <cp:revision>67</cp:revision>
  <dcterms:created xsi:type="dcterms:W3CDTF">2010-03-23T04:02:45Z</dcterms:created>
  <dcterms:modified xsi:type="dcterms:W3CDTF">2014-11-20T14:29:22Z</dcterms:modified>
</cp:coreProperties>
</file>