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4680" y="-2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D064D1C-C877-48D9-8271-180C8DE21D00}" type="datetime4">
              <a:rPr lang="zh-CN" altLang="en-US"/>
              <a:pPr/>
              <a:t>2013年10月29日星期二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6A9DBA0-7BC4-430D-8225-F1CCA87E5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91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8489A5C-8620-4F00-9526-7134053D99E2}" type="datetime4">
              <a:rPr lang="zh-CN" altLang="en-US"/>
              <a:pPr/>
              <a:t>2013年10月29日星期二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10094A5-1FF4-491A-986A-839A39A5C9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E577-8BF9-4D41-81ED-A1B8D3AB8426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57C-8A43-4FF8-8131-BACA740014CD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2F0-5B71-435D-937C-050D8F621DD4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5CAE7339-62E7-490D-A8C0-0EE86B37A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B7F-8544-4DAE-BF85-48143DA13BE7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B774B54-7467-4F98-A360-097ED0BF97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C169-6974-4B3A-AC45-4FDBE774F09C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637E26E-A1B8-4C65-AB92-00DF143211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320A-F880-4535-BFBA-6C2292428ED8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F4186FD5-DEF7-4A2F-B273-C680BCABBB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5DFE-0527-4755-BB6D-39880D4EEC3F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B6428198-3BDF-4E85-B110-1D378C5A7F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6B1-0E50-40D2-A4DA-904E7BB39E44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1FF3F82B-3AB0-4736-B930-D082209CF5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8FD-DE3B-410E-B024-2E8B6DE61792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F245-6295-4DB2-86C0-1154D91A56FA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00-E96E-4C0E-9464-0DC5A7E10ABB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823E1AA-C799-47C6-AD31-27BF8FB138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98F-100E-4C50-80C4-EE1DCA05CB61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D3E58691-E871-467E-9A0A-FADD707F1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9E83-29D8-4200-A961-527387F30440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0262-A442-4322-A36D-7AEDEEA53848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8736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Econ 205 - Roadmap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10/29/2013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69075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Towson University - J. Jung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1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447800"/>
            <a:ext cx="2743200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Intro</a:t>
            </a:r>
          </a:p>
          <a:p>
            <a:pPr algn="l"/>
            <a:r>
              <a:rPr lang="en-US" sz="1400" dirty="0" smtClean="0"/>
              <a:t>Chapter 1: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Population vs. sample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Parameters vs. statistics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5334000"/>
            <a:ext cx="27432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Basic probability</a:t>
            </a:r>
          </a:p>
          <a:p>
            <a:pPr algn="l"/>
            <a:r>
              <a:rPr lang="en-US" sz="1400" dirty="0" smtClean="0"/>
              <a:t>Chapter </a:t>
            </a:r>
            <a:r>
              <a:rPr lang="en-US" sz="1400" dirty="0" smtClean="0"/>
              <a:t>4:</a:t>
            </a:r>
            <a:endParaRPr lang="en-US" sz="1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Marginal prob.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Conditional prob.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Laws of prob.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" y="3733800"/>
            <a:ext cx="2743200" cy="15388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Descriptive Stats</a:t>
            </a:r>
          </a:p>
          <a:p>
            <a:pPr algn="l"/>
            <a:r>
              <a:rPr lang="en-US" sz="1400" dirty="0" smtClean="0"/>
              <a:t>Chapter 3: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Central tendency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Variability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Relative standing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2 variable stats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2641937"/>
            <a:ext cx="274320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Graphs</a:t>
            </a:r>
          </a:p>
          <a:p>
            <a:pPr algn="l"/>
            <a:r>
              <a:rPr lang="en-US" sz="1200" dirty="0" smtClean="0"/>
              <a:t>Chapter 2: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Bar/Pie charts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Histogram: Data Analysis </a:t>
            </a:r>
            <a:r>
              <a:rPr lang="en-US" sz="1200" dirty="0" err="1" smtClean="0"/>
              <a:t>Toolpack</a:t>
            </a:r>
            <a:r>
              <a:rPr lang="en-US" sz="1200" dirty="0" smtClean="0"/>
              <a:t>!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829270"/>
            <a:ext cx="2514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1447800"/>
            <a:ext cx="2895600" cy="1046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Discrete distribution</a:t>
            </a:r>
            <a:endParaRPr lang="en-US" sz="2000" dirty="0" smtClean="0"/>
          </a:p>
          <a:p>
            <a:pPr algn="l"/>
            <a:r>
              <a:rPr lang="en-US" sz="1400" dirty="0" smtClean="0"/>
              <a:t>Chapter 5</a:t>
            </a:r>
            <a:r>
              <a:rPr lang="en-US" sz="1400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Random variable</a:t>
            </a:r>
            <a:endParaRPr lang="en-US" sz="14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E[X], V[X] &amp; Laws of expectation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048000" y="5367516"/>
                <a:ext cx="2895600" cy="12618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/>
                </a:lvl1pPr>
              </a:lstStyle>
              <a:p>
                <a:r>
                  <a:rPr lang="en-US" dirty="0" smtClean="0"/>
                  <a:t>Estimation</a:t>
                </a:r>
              </a:p>
              <a:p>
                <a:pPr algn="l"/>
                <a:r>
                  <a:rPr lang="en-US" sz="1400" dirty="0"/>
                  <a:t>Chapter 8: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Point estimators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Confidence intervals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Levels of confidence: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1−</m:t>
                    </m:r>
                    <m:r>
                      <a:rPr lang="en-US" sz="1400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67516"/>
                <a:ext cx="2895600" cy="12618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048000" y="4038600"/>
                <a:ext cx="2895600" cy="12620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Central limit theorem</a:t>
                </a:r>
              </a:p>
              <a:p>
                <a:pPr algn="l"/>
                <a:r>
                  <a:rPr lang="en-US" sz="1400" dirty="0" smtClean="0"/>
                  <a:t>Chapter </a:t>
                </a:r>
                <a:r>
                  <a:rPr lang="en-US" sz="1400" dirty="0" smtClean="0"/>
                  <a:t>7:</a:t>
                </a:r>
                <a:endParaRPr lang="en-US" sz="1400" dirty="0" smtClean="0"/>
              </a:p>
              <a:p>
                <a:pPr marL="342900" indent="-3429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400" b="0" i="1" dirty="0" smtClean="0">
                        <a:latin typeface="Cambria Math"/>
                      </a:rPr>
                      <m:t>~</m:t>
                    </m:r>
                    <m:r>
                      <a:rPr lang="en-US" sz="1400" b="0" i="1" dirty="0" smtClean="0">
                        <a:latin typeface="Cambria Math"/>
                      </a:rPr>
                      <m:t>𝑁</m:t>
                    </m:r>
                    <m:r>
                      <a:rPr lang="en-US" sz="1400" b="0" i="1" dirty="0" smtClean="0">
                        <a:latin typeface="Cambria Math"/>
                      </a:rPr>
                      <m:t>(</m:t>
                    </m:r>
                    <m:r>
                      <a:rPr lang="en-US" sz="1400" b="0" i="1" dirty="0" smtClean="0">
                        <a:latin typeface="Cambria Math"/>
                      </a:rPr>
                      <m:t>𝜇</m:t>
                    </m:r>
                    <m:r>
                      <a:rPr lang="en-US" sz="1400" b="0" i="1" dirty="0" smtClean="0">
                        <a:latin typeface="Cambria Math"/>
                      </a:rPr>
                      <m:t>,</m:t>
                    </m:r>
                    <m:r>
                      <a:rPr lang="en-US" sz="1400" b="0" i="1" dirty="0" smtClean="0">
                        <a:latin typeface="Cambria Math"/>
                      </a:rPr>
                      <m:t>𝜎</m:t>
                    </m:r>
                    <m:r>
                      <a:rPr lang="en-US" sz="1400" b="0" i="1" dirty="0" smtClean="0">
                        <a:latin typeface="Cambria Math"/>
                      </a:rPr>
                      <m:t>/√</m:t>
                    </m:r>
                    <m:r>
                      <a:rPr lang="en-US" sz="1400" b="0" i="1" dirty="0" smtClean="0">
                        <a:latin typeface="Cambria Math"/>
                      </a:rPr>
                      <m:t>𝑛</m:t>
                    </m:r>
                    <m:r>
                      <a:rPr lang="en-US" sz="1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pPr marL="342900" indent="-3429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𝑃</m:t>
                        </m:r>
                      </m:e>
                    </m:acc>
                    <m:r>
                      <a:rPr lang="en-US" sz="1200" b="0" i="1" dirty="0" smtClean="0">
                        <a:latin typeface="Cambria Math"/>
                      </a:rPr>
                      <m:t>~</m:t>
                    </m:r>
                    <m:r>
                      <a:rPr lang="en-US" sz="1200" b="0" i="1" dirty="0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2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/>
                          </a:rPr>
                          <m:t>𝜋</m:t>
                        </m:r>
                        <m:r>
                          <a:rPr lang="en-US" sz="1200" b="0" i="1" dirty="0" smtClean="0">
                            <a:latin typeface="Cambria Math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sz="1200" i="1" dirty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200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12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sz="1200" i="1" dirty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200" i="1" dirty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sz="1200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038600"/>
                <a:ext cx="2895600" cy="12620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048000" y="2669738"/>
            <a:ext cx="2895600" cy="12926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Continuous distributions</a:t>
            </a:r>
          </a:p>
          <a:p>
            <a:pPr algn="l"/>
            <a:r>
              <a:rPr lang="en-US" sz="1200" dirty="0" smtClean="0"/>
              <a:t>Chapter 6: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Density functions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Uniform distribution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Normal distribution: = </a:t>
            </a:r>
            <a:r>
              <a:rPr lang="en-US" sz="1200" dirty="0" err="1" smtClean="0"/>
              <a:t>norm.s.dist</a:t>
            </a:r>
            <a:endParaRPr lang="en-US" sz="12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T-distribution: = </a:t>
            </a:r>
            <a:r>
              <a:rPr lang="en-US" sz="1200" dirty="0" err="1" smtClean="0"/>
              <a:t>t.dist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838200"/>
            <a:ext cx="25146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0" y="833735"/>
            <a:ext cx="251460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Final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4875074"/>
            <a:ext cx="281940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Linear regression</a:t>
            </a:r>
          </a:p>
          <a:p>
            <a:pPr algn="l"/>
            <a:r>
              <a:rPr lang="en-US" sz="1400" dirty="0" smtClean="0"/>
              <a:t>Chapters 13-14: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Least squares lines: scatterplot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Data analysis </a:t>
            </a:r>
            <a:r>
              <a:rPr lang="en-US" sz="1400" dirty="0" err="1" smtClean="0"/>
              <a:t>Toolpack</a:t>
            </a:r>
            <a:endParaRPr lang="en-US" sz="1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Multivariate regression</a:t>
            </a:r>
            <a:endParaRPr lang="en-US" sz="1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Dummy variables: </a:t>
            </a:r>
            <a:r>
              <a:rPr lang="en-US" sz="1400" dirty="0" smtClean="0"/>
              <a:t>0/1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Regression Diagnostics</a:t>
            </a:r>
            <a:endParaRPr lang="en-US" sz="1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1447800"/>
            <a:ext cx="281940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Hypothesis testing</a:t>
            </a:r>
          </a:p>
          <a:p>
            <a:pPr algn="l"/>
            <a:r>
              <a:rPr lang="en-US" sz="1200" dirty="0" smtClean="0"/>
              <a:t>Chapter 9: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Testing parameters: mu and pi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Left tailed, right tailed, two-tailed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Rejection regions approach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P-values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Levels of significance: *, **, ***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Type I and Type II errors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3361492"/>
            <a:ext cx="2819400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Two </a:t>
            </a:r>
            <a:r>
              <a:rPr lang="en-US" dirty="0" smtClean="0"/>
              <a:t>sample </a:t>
            </a:r>
            <a:r>
              <a:rPr lang="en-US" dirty="0" smtClean="0"/>
              <a:t>tests</a:t>
            </a:r>
            <a:endParaRPr lang="en-US" dirty="0" smtClean="0"/>
          </a:p>
          <a:p>
            <a:pPr algn="l"/>
            <a:r>
              <a:rPr lang="en-US" sz="1400" dirty="0" smtClean="0"/>
              <a:t>Chapter 10</a:t>
            </a:r>
            <a:r>
              <a:rPr lang="en-US" sz="1400" dirty="0" smtClean="0"/>
              <a:t>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Compare mean across two populations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smtClean="0"/>
              <a:t>T-test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4392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221</Words>
  <Application>Microsoft Office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Econ 205 - Roadmap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lastModifiedBy>Jung, Juergen</cp:lastModifiedBy>
  <cp:revision>73</cp:revision>
  <cp:lastPrinted>2004-06-22T18:52:57Z</cp:lastPrinted>
  <dcterms:created xsi:type="dcterms:W3CDTF">2004-06-22T18:17:40Z</dcterms:created>
  <dcterms:modified xsi:type="dcterms:W3CDTF">2013-10-29T14:22:13Z</dcterms:modified>
</cp:coreProperties>
</file>