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2" r:id="rId1"/>
  </p:sldMasterIdLst>
  <p:notesMasterIdLst>
    <p:notesMasterId r:id="rId23"/>
  </p:notesMasterIdLst>
  <p:handoutMasterIdLst>
    <p:handoutMasterId r:id="rId24"/>
  </p:handoutMasterIdLst>
  <p:sldIdLst>
    <p:sldId id="278" r:id="rId2"/>
    <p:sldId id="279" r:id="rId3"/>
    <p:sldId id="280" r:id="rId4"/>
    <p:sldId id="281" r:id="rId5"/>
    <p:sldId id="282" r:id="rId6"/>
    <p:sldId id="283" r:id="rId7"/>
    <p:sldId id="284" r:id="rId8"/>
    <p:sldId id="285" r:id="rId9"/>
    <p:sldId id="286" r:id="rId10"/>
    <p:sldId id="287" r:id="rId11"/>
    <p:sldId id="288" r:id="rId12"/>
    <p:sldId id="291" r:id="rId13"/>
    <p:sldId id="292" r:id="rId14"/>
    <p:sldId id="293" r:id="rId15"/>
    <p:sldId id="294" r:id="rId16"/>
    <p:sldId id="298" r:id="rId17"/>
    <p:sldId id="301" r:id="rId18"/>
    <p:sldId id="302" r:id="rId19"/>
    <p:sldId id="303" r:id="rId20"/>
    <p:sldId id="304" r:id="rId21"/>
    <p:sldId id="305" r:id="rId22"/>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C55"/>
    <a:srgbClr val="14EA1E"/>
    <a:srgbClr val="0000FF"/>
    <a:srgbClr val="FFFFFF"/>
    <a:srgbClr val="CCCCCC"/>
    <a:srgbClr val="FFFF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4584" y="-2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61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61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3A7145-750A-4BB7-A198-F8D90941FD46}" type="slidenum">
              <a:rPr lang="zh-CN" altLang="en-US"/>
              <a:pPr/>
              <a:t>‹#›</a:t>
            </a:fld>
            <a:endParaRPr lang="en-US" altLang="zh-CN"/>
          </a:p>
        </p:txBody>
      </p:sp>
    </p:spTree>
    <p:extLst>
      <p:ext uri="{BB962C8B-B14F-4D97-AF65-F5344CB8AC3E}">
        <p14:creationId xmlns:p14="http://schemas.microsoft.com/office/powerpoint/2010/main" val="179506363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B6AA8B9-7CCB-4AD9-943C-FE3114FF101D}" type="slidenum">
              <a:rPr lang="zh-CN" altLang="en-US"/>
              <a:pPr/>
              <a:t>‹#›</a:t>
            </a:fld>
            <a:endParaRPr lang="en-US" altLang="zh-CN"/>
          </a:p>
        </p:txBody>
      </p:sp>
    </p:spTree>
    <p:extLst>
      <p:ext uri="{BB962C8B-B14F-4D97-AF65-F5344CB8AC3E}">
        <p14:creationId xmlns:p14="http://schemas.microsoft.com/office/powerpoint/2010/main" val="1077888438"/>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7"/>
          <p:cNvSpPr>
            <a:spLocks noGrp="1" noChangeArrowheads="1"/>
          </p:cNvSpPr>
          <p:nvPr>
            <p:ph type="sldNum" sz="quarter" idx="5"/>
          </p:nvPr>
        </p:nvSpPr>
        <p:spPr>
          <a:ln/>
        </p:spPr>
        <p:txBody>
          <a:bodyPr/>
          <a:lstStyle/>
          <a:p>
            <a:fld id="{518F038C-C35C-452D-94CF-20E0C1F5AE26}" type="slidenum">
              <a:rPr lang="zh-CN" altLang="en-US"/>
              <a:pPr/>
              <a:t>1</a:t>
            </a:fld>
            <a:endParaRPr lang="en-US" altLang="zh-C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zh-CN" altLang="en-US"/>
          </a:p>
        </p:txBody>
      </p:sp>
      <p:sp>
        <p:nvSpPr>
          <p:cNvPr id="7" name="Footer Placeholder 6"/>
          <p:cNvSpPr>
            <a:spLocks noGrp="1"/>
          </p:cNvSpPr>
          <p:nvPr>
            <p:ph type="ftr" sz="quarter" idx="10"/>
          </p:nvPr>
        </p:nvSpPr>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D8A66B-0438-4FBD-84DA-EBCC09DA80D3}" type="datetime1">
              <a:rPr lang="en-US" altLang="zh-CN" smtClean="0"/>
              <a:pPr/>
              <a:t>10/29/2013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a:t>
            </a:r>
            <a:fld id="{3E848903-A810-4532-AAC0-79990132670A}"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88241A-01F7-422F-9454-DFD2DA224B34}" type="datetime1">
              <a:rPr lang="en-US" altLang="zh-CN" smtClean="0"/>
              <a:pPr/>
              <a:t>10/29/2013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a:t>
            </a:r>
            <a:fld id="{EF4F130F-80DA-4E86-8200-4869B3E44476}"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1EE631-B725-4E0F-BA71-B8300751480E}" type="datetime1">
              <a:rPr lang="en-US" altLang="zh-CN" smtClean="0"/>
              <a:pPr/>
              <a:t>10/29/2013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a:t>
            </a:r>
            <a:fld id="{688D3AE0-A129-4ABD-903E-2DE5D49AF986}"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37232-7859-4D01-88EC-CDF36B4C40BA}" type="datetime1">
              <a:rPr lang="en-US" altLang="zh-CN" smtClean="0"/>
              <a:pPr/>
              <a:t>10/29/2013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a:t>
            </a:r>
            <a:fld id="{4DE4C04F-EFAE-4D4D-94F8-783408AB5078}"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79DC45-A890-4FB3-BA29-7776F3EC4D52}" type="datetime1">
              <a:rPr lang="en-US" altLang="zh-CN" smtClean="0"/>
              <a:pPr/>
              <a:t>10/29/2013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a:t>
            </a:r>
            <a:fld id="{BE24CA5E-7F91-419C-A559-25657AEB64C6}"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E0B30-AAF2-4012-BE02-CECF6B995B67}" type="datetime1">
              <a:rPr lang="en-US" altLang="zh-CN" smtClean="0"/>
              <a:pPr/>
              <a:t>10/29/2013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1.</a:t>
            </a:r>
            <a:fld id="{A9DA9E74-99DA-4761-8D05-E47719FA28B0}"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6786E3-4735-4FC3-BB9A-918B6485A8CF}" type="datetime1">
              <a:rPr lang="en-US" altLang="zh-CN" smtClean="0"/>
              <a:pPr/>
              <a:t>10/29/2013</a:t>
            </a:fld>
            <a:endParaRPr lang="en-US" altLang="zh-CN"/>
          </a:p>
        </p:txBody>
      </p:sp>
      <p:sp>
        <p:nvSpPr>
          <p:cNvPr id="8" name="Footer Placeholder 7"/>
          <p:cNvSpPr>
            <a:spLocks noGrp="1"/>
          </p:cNvSpPr>
          <p:nvPr>
            <p:ph type="ftr" sz="quarter" idx="11"/>
          </p:nvPr>
        </p:nvSpPr>
        <p:spPr/>
        <p:txBody>
          <a:bodyPr/>
          <a:lstStyle/>
          <a:p>
            <a:r>
              <a:rPr lang="en-US" altLang="zh-CN" smtClean="0"/>
              <a:t>Towson University - J. Jung</a:t>
            </a:r>
            <a:endParaRPr lang="en-US" altLang="zh-CN"/>
          </a:p>
        </p:txBody>
      </p:sp>
      <p:sp>
        <p:nvSpPr>
          <p:cNvPr id="9" name="Slide Number Placeholder 8"/>
          <p:cNvSpPr>
            <a:spLocks noGrp="1"/>
          </p:cNvSpPr>
          <p:nvPr>
            <p:ph type="sldNum" sz="quarter" idx="12"/>
          </p:nvPr>
        </p:nvSpPr>
        <p:spPr/>
        <p:txBody>
          <a:bodyPr/>
          <a:lstStyle/>
          <a:p>
            <a:r>
              <a:rPr lang="en-US" altLang="zh-CN" smtClean="0"/>
              <a:t>1.</a:t>
            </a:r>
            <a:fld id="{AC4FE805-6B84-42C2-B227-8A6F29609F5B}"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3A5A11-4B14-41DB-8AE2-6807632354B3}" type="datetime1">
              <a:rPr lang="en-US" altLang="zh-CN" smtClean="0"/>
              <a:pPr/>
              <a:t>10/29/2013</a:t>
            </a:fld>
            <a:endParaRPr lang="en-US" altLang="zh-CN"/>
          </a:p>
        </p:txBody>
      </p:sp>
      <p:sp>
        <p:nvSpPr>
          <p:cNvPr id="4" name="Footer Placeholder 3"/>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4"/>
          <p:cNvSpPr>
            <a:spLocks noGrp="1"/>
          </p:cNvSpPr>
          <p:nvPr>
            <p:ph type="sldNum" sz="quarter" idx="12"/>
          </p:nvPr>
        </p:nvSpPr>
        <p:spPr/>
        <p:txBody>
          <a:bodyPr/>
          <a:lstStyle/>
          <a:p>
            <a:r>
              <a:rPr lang="en-US" altLang="zh-CN" smtClean="0"/>
              <a:t>1.</a:t>
            </a:r>
            <a:fld id="{3721E73B-FD39-4FA4-8207-5207AE496B11}"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1BB24-DCA1-4294-AA62-6D5A8DC8D575}" type="datetime1">
              <a:rPr lang="en-US" altLang="zh-CN" smtClean="0"/>
              <a:pPr/>
              <a:t>10/29/2013</a:t>
            </a:fld>
            <a:endParaRPr lang="en-US" altLang="zh-CN"/>
          </a:p>
        </p:txBody>
      </p:sp>
      <p:sp>
        <p:nvSpPr>
          <p:cNvPr id="3" name="Footer Placeholder 2"/>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3"/>
          <p:cNvSpPr>
            <a:spLocks noGrp="1"/>
          </p:cNvSpPr>
          <p:nvPr>
            <p:ph type="sldNum" sz="quarter" idx="12"/>
          </p:nvPr>
        </p:nvSpPr>
        <p:spPr/>
        <p:txBody>
          <a:bodyPr/>
          <a:lstStyle/>
          <a:p>
            <a:r>
              <a:rPr lang="en-US" altLang="zh-CN" smtClean="0"/>
              <a:t>1.</a:t>
            </a:r>
            <a:fld id="{16BDA601-7457-47E4-99EE-D5F215790304}"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A12CA6-2C7B-4C7B-97EC-D824243C1B11}" type="datetime1">
              <a:rPr lang="en-US" altLang="zh-CN" smtClean="0"/>
              <a:pPr/>
              <a:t>10/29/2013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1.</a:t>
            </a:r>
            <a:fld id="{6056AAF9-2A81-4A99-B04C-5CDC0E46F59F}"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7656F-A757-497E-A7E7-3C69C5317F4C}" type="datetime1">
              <a:rPr lang="en-US" altLang="zh-CN" smtClean="0"/>
              <a:pPr/>
              <a:t>10/29/2013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1.</a:t>
            </a:r>
            <a:fld id="{0D613DF6-A457-4CB1-8B01-235356CA6D21}"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95F29-50C9-462D-8CD9-DBB85B79DF08}" type="datetime1">
              <a:rPr lang="en-US" altLang="zh-CN" smtClean="0"/>
              <a:pPr/>
              <a:t>10/29/2013</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Towson University - J. Jung</a:t>
            </a: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smtClean="0"/>
              <a:t>1.</a:t>
            </a:r>
            <a:fld id="{2F9EB9DD-1D1B-4B75-BEA2-374FEB7AAA79}"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hyperlink" Target="../../../../Program%20Files/TurningPoint/2003/Questions.html"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hyperlink" Target="../../../../Program%20Files/TurningPoint/2003/Questions.html"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vmlDrawing" Target="../drawings/vmlDrawing1.vml"/><Relationship Id="rId5" Type="http://schemas.openxmlformats.org/officeDocument/2006/relationships/image" Target="../media/image21.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685800" y="1981200"/>
            <a:ext cx="7772400" cy="1600200"/>
          </a:xfrm>
        </p:spPr>
        <p:txBody>
          <a:bodyPr/>
          <a:lstStyle/>
          <a:p>
            <a:r>
              <a:rPr lang="en-US" altLang="zh-CN" b="1" dirty="0" smtClean="0">
                <a:ea typeface="宋体" pitchFamily="2" charset="-122"/>
              </a:rPr>
              <a:t>Chapter 10</a:t>
            </a:r>
            <a:endParaRPr lang="en-US" altLang="zh-CN" b="1" dirty="0">
              <a:ea typeface="宋体" pitchFamily="2" charset="-122"/>
            </a:endParaRPr>
          </a:p>
        </p:txBody>
      </p:sp>
      <p:sp>
        <p:nvSpPr>
          <p:cNvPr id="46083" name="Rectangle 3"/>
          <p:cNvSpPr>
            <a:spLocks noGrp="1" noChangeArrowheads="1"/>
          </p:cNvSpPr>
          <p:nvPr>
            <p:ph type="subTitle" idx="1"/>
          </p:nvPr>
        </p:nvSpPr>
        <p:spPr>
          <a:xfrm>
            <a:off x="457200" y="4191000"/>
            <a:ext cx="8077200" cy="2362200"/>
          </a:xfrm>
        </p:spPr>
        <p:txBody>
          <a:bodyPr/>
          <a:lstStyle/>
          <a:p>
            <a:r>
              <a:rPr lang="en-US" altLang="zh-CN" sz="3200" b="1" dirty="0" smtClean="0">
                <a:ea typeface="宋体" pitchFamily="2" charset="-122"/>
              </a:rPr>
              <a:t>Two Sample Tests</a:t>
            </a:r>
          </a:p>
        </p:txBody>
      </p:sp>
      <p:sp>
        <p:nvSpPr>
          <p:cNvPr id="4" name="Date Placeholder 3"/>
          <p:cNvSpPr>
            <a:spLocks noGrp="1"/>
          </p:cNvSpPr>
          <p:nvPr>
            <p:ph type="dt" sz="half" idx="10"/>
          </p:nvPr>
        </p:nvSpPr>
        <p:spPr/>
        <p:txBody>
          <a:bodyPr/>
          <a:lstStyle/>
          <a:p>
            <a:fld id="{23702581-5620-4362-B843-72367E7E27F0}" type="datetime1">
              <a:rPr lang="en-US" altLang="zh-CN" smtClean="0"/>
              <a:pPr/>
              <a:t>10/29/2013</a:t>
            </a:fld>
            <a:endParaRPr lang="en-US" altLang="zh-CN"/>
          </a:p>
        </p:txBody>
      </p:sp>
      <p:sp>
        <p:nvSpPr>
          <p:cNvPr id="5" name="Slide Number Placeholder 4"/>
          <p:cNvSpPr>
            <a:spLocks noGrp="1"/>
          </p:cNvSpPr>
          <p:nvPr>
            <p:ph type="sldNum" sz="quarter" idx="12"/>
          </p:nvPr>
        </p:nvSpPr>
        <p:spPr/>
        <p:txBody>
          <a:bodyPr/>
          <a:lstStyle/>
          <a:p>
            <a:r>
              <a:rPr lang="en-US" altLang="zh-CN" smtClean="0"/>
              <a:t>1.</a:t>
            </a:r>
            <a:fld id="{3E848903-A810-4532-AAC0-79990132670A}" type="slidenum">
              <a:rPr lang="en-US" altLang="zh-CN" smtClean="0"/>
              <a:pPr/>
              <a:t>1</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TextBox 6"/>
          <p:cNvSpPr txBox="1"/>
          <p:nvPr/>
        </p:nvSpPr>
        <p:spPr>
          <a:xfrm>
            <a:off x="0" y="0"/>
            <a:ext cx="3124200" cy="378565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95000"/>
                  </a:schemeClr>
                </a:solidFill>
                <a:latin typeface="Constantia" pitchFamily="18" charset="0"/>
              </a:rPr>
              <a:t>Chapters</a:t>
            </a:r>
          </a:p>
          <a:p>
            <a:pPr algn="l"/>
            <a:r>
              <a:rPr lang="en-US" sz="1800" dirty="0" smtClean="0">
                <a:solidFill>
                  <a:schemeClr val="bg1">
                    <a:lumMod val="95000"/>
                  </a:schemeClr>
                </a:solidFill>
                <a:latin typeface="Constantia" pitchFamily="18" charset="0"/>
              </a:rPr>
              <a:t>1.    Introduction</a:t>
            </a:r>
          </a:p>
          <a:p>
            <a:pPr algn="l"/>
            <a:r>
              <a:rPr lang="en-US" sz="1800" dirty="0" smtClean="0">
                <a:solidFill>
                  <a:schemeClr val="bg1">
                    <a:lumMod val="95000"/>
                  </a:schemeClr>
                </a:solidFill>
                <a:latin typeface="Constantia" pitchFamily="18" charset="0"/>
              </a:rPr>
              <a:t>2.    Graphs</a:t>
            </a:r>
          </a:p>
          <a:p>
            <a:pPr algn="l"/>
            <a:r>
              <a:rPr lang="en-US" sz="1800" dirty="0" smtClean="0">
                <a:solidFill>
                  <a:schemeClr val="bg1">
                    <a:lumMod val="95000"/>
                  </a:schemeClr>
                </a:solidFill>
                <a:latin typeface="Constantia" pitchFamily="18" charset="0"/>
              </a:rPr>
              <a:t>3.    Descriptive statistics</a:t>
            </a:r>
          </a:p>
          <a:p>
            <a:pPr algn="l"/>
            <a:r>
              <a:rPr lang="en-US" sz="1800" dirty="0" smtClean="0">
                <a:solidFill>
                  <a:schemeClr val="bg1">
                    <a:lumMod val="95000"/>
                  </a:schemeClr>
                </a:solidFill>
                <a:latin typeface="Constantia" pitchFamily="18" charset="0"/>
              </a:rPr>
              <a:t>4.    Basic probability</a:t>
            </a:r>
          </a:p>
          <a:p>
            <a:pPr algn="l"/>
            <a:r>
              <a:rPr lang="en-US" sz="1800" dirty="0" smtClean="0">
                <a:solidFill>
                  <a:schemeClr val="bg1">
                    <a:lumMod val="95000"/>
                  </a:schemeClr>
                </a:solidFill>
                <a:latin typeface="Constantia" pitchFamily="18" charset="0"/>
              </a:rPr>
              <a:t>5.    Discrete distributions</a:t>
            </a:r>
          </a:p>
          <a:p>
            <a:pPr algn="l"/>
            <a:r>
              <a:rPr lang="en-US" sz="1800" dirty="0" smtClean="0">
                <a:solidFill>
                  <a:schemeClr val="bg1">
                    <a:lumMod val="95000"/>
                  </a:schemeClr>
                </a:solidFill>
                <a:latin typeface="Constantia" pitchFamily="18" charset="0"/>
              </a:rPr>
              <a:t>6.    Continuous distributions</a:t>
            </a:r>
          </a:p>
          <a:p>
            <a:pPr algn="l"/>
            <a:r>
              <a:rPr lang="en-US" sz="1800" dirty="0" smtClean="0">
                <a:solidFill>
                  <a:schemeClr val="bg1">
                    <a:lumMod val="95000"/>
                  </a:schemeClr>
                </a:solidFill>
                <a:latin typeface="Constantia" pitchFamily="18" charset="0"/>
              </a:rPr>
              <a:t>7.    Central limit theorem</a:t>
            </a:r>
          </a:p>
          <a:p>
            <a:pPr algn="l"/>
            <a:r>
              <a:rPr lang="en-US" sz="1800" dirty="0" smtClean="0">
                <a:solidFill>
                  <a:schemeClr val="bg1">
                    <a:lumMod val="95000"/>
                  </a:schemeClr>
                </a:solidFill>
                <a:latin typeface="Constantia" pitchFamily="18" charset="0"/>
              </a:rPr>
              <a:t>8.    Estimation</a:t>
            </a:r>
          </a:p>
          <a:p>
            <a:pPr algn="l"/>
            <a:r>
              <a:rPr lang="en-US" sz="1800" dirty="0" smtClean="0">
                <a:solidFill>
                  <a:schemeClr val="bg1">
                    <a:lumMod val="95000"/>
                  </a:schemeClr>
                </a:solidFill>
                <a:latin typeface="Constantia" pitchFamily="18" charset="0"/>
              </a:rPr>
              <a:t>9.    Hypothesis testing</a:t>
            </a:r>
          </a:p>
          <a:p>
            <a:pPr algn="l"/>
            <a:r>
              <a:rPr lang="en-US" sz="1800" dirty="0" smtClean="0">
                <a:solidFill>
                  <a:schemeClr val="bg1">
                    <a:lumMod val="95000"/>
                  </a:schemeClr>
                </a:solidFill>
                <a:latin typeface="Constantia" pitchFamily="18" charset="0"/>
              </a:rPr>
              <a:t>10.  Two-sample tests</a:t>
            </a:r>
          </a:p>
          <a:p>
            <a:pPr algn="l"/>
            <a:r>
              <a:rPr lang="en-US" sz="1800" dirty="0" smtClean="0">
                <a:solidFill>
                  <a:schemeClr val="bg1">
                    <a:lumMod val="95000"/>
                  </a:schemeClr>
                </a:solidFill>
                <a:latin typeface="Constantia" pitchFamily="18" charset="0"/>
              </a:rPr>
              <a:t>13.  Linear regression</a:t>
            </a:r>
          </a:p>
          <a:p>
            <a:pPr algn="l"/>
            <a:r>
              <a:rPr lang="en-US" sz="1800" dirty="0" smtClean="0">
                <a:solidFill>
                  <a:schemeClr val="bg1">
                    <a:lumMod val="95000"/>
                  </a:schemeClr>
                </a:solidFill>
                <a:latin typeface="Constantia" pitchFamily="18" charset="0"/>
              </a:rPr>
              <a:t>14.  Multivariate regression</a:t>
            </a:r>
            <a:endParaRPr lang="en-US" sz="1800" dirty="0"/>
          </a:p>
        </p:txBody>
      </p:sp>
      <p:sp>
        <p:nvSpPr>
          <p:cNvPr id="8" name="Rectangle 7"/>
          <p:cNvSpPr/>
          <p:nvPr/>
        </p:nvSpPr>
        <p:spPr>
          <a:xfrm>
            <a:off x="0" y="2870200"/>
            <a:ext cx="3124200" cy="304800"/>
          </a:xfrm>
          <a:prstGeom prst="rect">
            <a:avLst/>
          </a:prstGeom>
          <a:solidFill>
            <a:schemeClr val="tx1">
              <a:lumMod val="95000"/>
              <a:lumOff val="5000"/>
              <a:alpha val="42000"/>
            </a:schemeClr>
          </a:solidFill>
          <a:ln>
            <a:solidFill>
              <a:schemeClr val="bg1">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8674" name="Rectangle 3"/>
              <p:cNvSpPr>
                <a:spLocks noGrp="1" noChangeArrowheads="1"/>
              </p:cNvSpPr>
              <p:nvPr>
                <p:ph type="title"/>
              </p:nvPr>
            </p:nvSpPr>
            <p:spPr>
              <a:xfrm>
                <a:off x="0" y="228600"/>
                <a:ext cx="8763000" cy="609600"/>
              </a:xfrm>
            </p:spPr>
            <p:txBody>
              <a:bodyPr>
                <a:normAutofit fontScale="90000"/>
              </a:bodyPr>
              <a:lstStyle/>
              <a:p>
                <a:r>
                  <a:rPr lang="en-US" sz="3200" dirty="0" smtClean="0"/>
                  <a:t/>
                </a:r>
                <a:br>
                  <a:rPr lang="en-US" sz="3200" dirty="0" smtClean="0"/>
                </a:br>
                <a:r>
                  <a:rPr lang="en-US" sz="3600" b="1" dirty="0"/>
                  <a:t>Test Statistic for </a:t>
                </a:r>
                <a14:m>
                  <m:oMath xmlns:m="http://schemas.openxmlformats.org/officeDocument/2006/math">
                    <m:sSub>
                      <m:sSubPr>
                        <m:ctrlPr>
                          <a:rPr lang="en-US" sz="3600" b="1" i="1">
                            <a:latin typeface="Cambria Math"/>
                          </a:rPr>
                        </m:ctrlPr>
                      </m:sSubPr>
                      <m:e>
                        <m:r>
                          <a:rPr lang="en-US" sz="3600" b="1" i="1">
                            <a:latin typeface="Cambria Math"/>
                          </a:rPr>
                          <m:t>𝝁</m:t>
                        </m:r>
                      </m:e>
                      <m:sub>
                        <m:r>
                          <a:rPr lang="en-US" sz="3600" b="1" i="1">
                            <a:latin typeface="Cambria Math"/>
                          </a:rPr>
                          <m:t>𝟏</m:t>
                        </m:r>
                      </m:sub>
                    </m:sSub>
                    <m:r>
                      <a:rPr lang="en-US" sz="3600" b="1" i="1">
                        <a:latin typeface="Cambria Math"/>
                      </a:rPr>
                      <m:t>−</m:t>
                    </m:r>
                    <m:sSub>
                      <m:sSubPr>
                        <m:ctrlPr>
                          <a:rPr lang="en-US" sz="3600" b="1" i="1">
                            <a:latin typeface="Cambria Math"/>
                          </a:rPr>
                        </m:ctrlPr>
                      </m:sSubPr>
                      <m:e>
                        <m:r>
                          <a:rPr lang="en-US" sz="3600" b="1" i="1">
                            <a:latin typeface="Cambria Math"/>
                          </a:rPr>
                          <m:t>𝝁</m:t>
                        </m:r>
                      </m:e>
                      <m:sub>
                        <m:r>
                          <a:rPr lang="en-US" sz="3600" b="1" i="1">
                            <a:latin typeface="Cambria Math"/>
                          </a:rPr>
                          <m:t>𝟐</m:t>
                        </m:r>
                      </m:sub>
                    </m:sSub>
                    <m:r>
                      <a:rPr lang="en-US" sz="3600" b="1" i="1">
                        <a:latin typeface="Cambria Math"/>
                      </a:rPr>
                      <m:t> </m:t>
                    </m:r>
                  </m:oMath>
                </a14:m>
                <a:r>
                  <a:rPr lang="en-US" sz="3600" b="1" dirty="0"/>
                  <a:t/>
                </a:r>
                <a:br>
                  <a:rPr lang="en-US" sz="3600" b="1" dirty="0"/>
                </a:br>
                <a:r>
                  <a:rPr lang="en-US" sz="3600" b="1" dirty="0" smtClean="0"/>
                  <a:t>(unequal </a:t>
                </a:r>
                <a:r>
                  <a:rPr lang="en-US" sz="3600" b="1" dirty="0"/>
                  <a:t>variances: </a:t>
                </a:r>
                <a14:m>
                  <m:oMath xmlns:m="http://schemas.openxmlformats.org/officeDocument/2006/math">
                    <m:sSubSup>
                      <m:sSubSupPr>
                        <m:ctrlPr>
                          <a:rPr lang="en-US" sz="3600" b="1" i="1">
                            <a:latin typeface="Cambria Math"/>
                          </a:rPr>
                        </m:ctrlPr>
                      </m:sSubSupPr>
                      <m:e>
                        <m:r>
                          <a:rPr lang="en-US" sz="3600" b="1" i="1">
                            <a:latin typeface="Cambria Math"/>
                          </a:rPr>
                          <m:t>𝝈</m:t>
                        </m:r>
                      </m:e>
                      <m:sub>
                        <m:r>
                          <a:rPr lang="en-US" sz="3600" b="1" i="1">
                            <a:latin typeface="Cambria Math"/>
                          </a:rPr>
                          <m:t>𝟏</m:t>
                        </m:r>
                      </m:sub>
                      <m:sup>
                        <m:r>
                          <a:rPr lang="en-US" sz="3600" b="1" i="1">
                            <a:latin typeface="Cambria Math"/>
                          </a:rPr>
                          <m:t>𝟐</m:t>
                        </m:r>
                      </m:sup>
                    </m:sSubSup>
                    <m:r>
                      <a:rPr lang="en-US" sz="3600" b="1" i="1" smtClean="0">
                        <a:latin typeface="Cambria Math"/>
                      </a:rPr>
                      <m:t>≠</m:t>
                    </m:r>
                    <m:sSubSup>
                      <m:sSubSupPr>
                        <m:ctrlPr>
                          <a:rPr lang="en-US" sz="3600" b="1" i="1">
                            <a:latin typeface="Cambria Math"/>
                          </a:rPr>
                        </m:ctrlPr>
                      </m:sSubSupPr>
                      <m:e>
                        <m:r>
                          <a:rPr lang="en-US" sz="3600" b="1" i="1">
                            <a:latin typeface="Cambria Math"/>
                          </a:rPr>
                          <m:t>𝝈</m:t>
                        </m:r>
                      </m:e>
                      <m:sub>
                        <m:r>
                          <a:rPr lang="en-US" sz="3600" b="1" i="1">
                            <a:latin typeface="Cambria Math"/>
                          </a:rPr>
                          <m:t>𝟐</m:t>
                        </m:r>
                      </m:sub>
                      <m:sup>
                        <m:r>
                          <a:rPr lang="en-US" sz="3600" b="1" i="1">
                            <a:latin typeface="Cambria Math"/>
                          </a:rPr>
                          <m:t>𝟐</m:t>
                        </m:r>
                      </m:sup>
                    </m:sSubSup>
                  </m:oMath>
                </a14:m>
                <a:r>
                  <a:rPr lang="en-US" sz="3600" b="1" dirty="0"/>
                  <a:t>) </a:t>
                </a:r>
                <a:endParaRPr lang="en-US" sz="4000" dirty="0" smtClean="0"/>
              </a:p>
            </p:txBody>
          </p:sp>
        </mc:Choice>
        <mc:Fallback>
          <p:sp>
            <p:nvSpPr>
              <p:cNvPr id="28674" name="Rectangle 3"/>
              <p:cNvSpPr>
                <a:spLocks noGrp="1" noRot="1" noChangeAspect="1" noMove="1" noResize="1" noEditPoints="1" noAdjustHandles="1" noChangeArrowheads="1" noChangeShapeType="1" noTextEdit="1"/>
              </p:cNvSpPr>
              <p:nvPr>
                <p:ph type="title"/>
              </p:nvPr>
            </p:nvSpPr>
            <p:spPr>
              <a:xfrm>
                <a:off x="0" y="228600"/>
                <a:ext cx="8763000" cy="609600"/>
              </a:xfrm>
              <a:blipFill rotWithShape="1">
                <a:blip r:embed="rId3"/>
                <a:stretch>
                  <a:fillRect t="-17000" b="-109000"/>
                </a:stretch>
              </a:blipFill>
            </p:spPr>
            <p:txBody>
              <a:bodyPr/>
              <a:lstStyle/>
              <a:p>
                <a:r>
                  <a:rPr lang="en-US">
                    <a:noFill/>
                  </a:rPr>
                  <a:t> </a:t>
                </a:r>
              </a:p>
            </p:txBody>
          </p:sp>
        </mc:Fallback>
      </mc:AlternateContent>
      <p:sp>
        <p:nvSpPr>
          <p:cNvPr id="28675" name="Rectangle 4"/>
          <p:cNvSpPr>
            <a:spLocks noGrp="1" noChangeArrowheads="1"/>
          </p:cNvSpPr>
          <p:nvPr>
            <p:ph type="body" idx="1"/>
          </p:nvPr>
        </p:nvSpPr>
        <p:spPr/>
        <p:txBody>
          <a:bodyPr>
            <a:normAutofit/>
          </a:bodyPr>
          <a:lstStyle/>
          <a:p>
            <a:pPr marL="533400" indent="-533400" eaLnBrk="1" hangingPunct="1">
              <a:buFontTx/>
              <a:buNone/>
            </a:pPr>
            <a:r>
              <a:rPr lang="en-US" dirty="0" smtClean="0"/>
              <a:t>The test statistic for </a:t>
            </a:r>
            <a:r>
              <a:rPr lang="el-GR" dirty="0" smtClean="0">
                <a:cs typeface="Tahoma" charset="0"/>
              </a:rPr>
              <a:t>μ</a:t>
            </a:r>
            <a:r>
              <a:rPr lang="en-US" baseline="-25000" dirty="0" smtClean="0">
                <a:cs typeface="Tahoma" charset="0"/>
              </a:rPr>
              <a:t>1</a:t>
            </a:r>
            <a:r>
              <a:rPr lang="en-US" dirty="0" smtClean="0">
                <a:cs typeface="Tahoma" charset="0"/>
              </a:rPr>
              <a:t>-</a:t>
            </a:r>
            <a:r>
              <a:rPr lang="el-GR" dirty="0" smtClean="0">
                <a:cs typeface="Tahoma" charset="0"/>
              </a:rPr>
              <a:t>μ</a:t>
            </a:r>
            <a:r>
              <a:rPr lang="en-US" baseline="-25000" dirty="0" smtClean="0">
                <a:cs typeface="Tahoma" charset="0"/>
              </a:rPr>
              <a:t>2</a:t>
            </a:r>
            <a:r>
              <a:rPr lang="en-US" dirty="0" smtClean="0"/>
              <a:t> when the population variances are </a:t>
            </a:r>
            <a:r>
              <a:rPr lang="en-US" b="1" i="1" dirty="0" smtClean="0"/>
              <a:t>unequal</a:t>
            </a:r>
            <a:r>
              <a:rPr lang="en-US" dirty="0" smtClean="0"/>
              <a:t> is given by:</a:t>
            </a:r>
          </a:p>
          <a:p>
            <a:pPr marL="533400" indent="-533400" eaLnBrk="1" hangingPunct="1">
              <a:buFontTx/>
              <a:buNone/>
            </a:pPr>
            <a:endParaRPr lang="en-US" dirty="0" smtClean="0"/>
          </a:p>
          <a:p>
            <a:pPr marL="533400" indent="-533400" eaLnBrk="1" hangingPunct="1">
              <a:buFontTx/>
              <a:buNone/>
            </a:pPr>
            <a:endParaRPr lang="en-US" dirty="0" smtClean="0"/>
          </a:p>
          <a:p>
            <a:pPr marL="533400" indent="-533400" eaLnBrk="1" hangingPunct="1">
              <a:buFontTx/>
              <a:buNone/>
            </a:pPr>
            <a:endParaRPr lang="en-US" dirty="0" smtClean="0"/>
          </a:p>
          <a:p>
            <a:pPr marL="533400" indent="-533400" eaLnBrk="1" hangingPunct="1">
              <a:buFontTx/>
              <a:buNone/>
            </a:pPr>
            <a:r>
              <a:rPr lang="en-US" dirty="0" smtClean="0"/>
              <a:t>Likewise, the confidence interval estimator is:</a:t>
            </a:r>
          </a:p>
        </p:txBody>
      </p:sp>
      <p:sp>
        <p:nvSpPr>
          <p:cNvPr id="28677" name="Text Box 6"/>
          <p:cNvSpPr txBox="1">
            <a:spLocks noChangeArrowheads="1"/>
          </p:cNvSpPr>
          <p:nvPr/>
        </p:nvSpPr>
        <p:spPr bwMode="auto">
          <a:xfrm>
            <a:off x="7004050" y="3429000"/>
            <a:ext cx="2316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i="1" dirty="0">
                <a:solidFill>
                  <a:srgbClr val="0000FF"/>
                </a:solidFill>
                <a:latin typeface="Tahoma" charset="0"/>
              </a:rPr>
              <a:t>degrees of freedom</a:t>
            </a:r>
          </a:p>
        </p:txBody>
      </p:sp>
      <p:pic>
        <p:nvPicPr>
          <p:cNvPr id="2867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250" y="3022600"/>
            <a:ext cx="62738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5067300"/>
            <a:ext cx="651510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Freeform 11"/>
          <p:cNvSpPr>
            <a:spLocks/>
          </p:cNvSpPr>
          <p:nvPr/>
        </p:nvSpPr>
        <p:spPr bwMode="auto">
          <a:xfrm>
            <a:off x="7620000" y="4419600"/>
            <a:ext cx="1320800" cy="1295400"/>
          </a:xfrm>
          <a:custGeom>
            <a:avLst/>
            <a:gdLst>
              <a:gd name="T0" fmla="*/ 2147483647 w 832"/>
              <a:gd name="T1" fmla="*/ 0 h 816"/>
              <a:gd name="T2" fmla="*/ 2147483647 w 832"/>
              <a:gd name="T3" fmla="*/ 2147483647 h 816"/>
              <a:gd name="T4" fmla="*/ 0 w 832"/>
              <a:gd name="T5" fmla="*/ 2147483647 h 816"/>
              <a:gd name="T6" fmla="*/ 0 60000 65536"/>
              <a:gd name="T7" fmla="*/ 0 60000 65536"/>
              <a:gd name="T8" fmla="*/ 0 60000 65536"/>
              <a:gd name="T9" fmla="*/ 0 w 832"/>
              <a:gd name="T10" fmla="*/ 0 h 816"/>
              <a:gd name="T11" fmla="*/ 832 w 832"/>
              <a:gd name="T12" fmla="*/ 816 h 816"/>
            </a:gdLst>
            <a:ahLst/>
            <a:cxnLst>
              <a:cxn ang="T6">
                <a:pos x="T0" y="T1"/>
              </a:cxn>
              <a:cxn ang="T7">
                <a:pos x="T2" y="T3"/>
              </a:cxn>
              <a:cxn ang="T8">
                <a:pos x="T4" y="T5"/>
              </a:cxn>
            </a:cxnLst>
            <a:rect l="T9" t="T10" r="T11" b="T12"/>
            <a:pathLst>
              <a:path w="832" h="816">
                <a:moveTo>
                  <a:pt x="384" y="0"/>
                </a:moveTo>
                <a:cubicBezTo>
                  <a:pt x="608" y="268"/>
                  <a:pt x="832" y="536"/>
                  <a:pt x="768" y="672"/>
                </a:cubicBezTo>
                <a:cubicBezTo>
                  <a:pt x="704" y="808"/>
                  <a:pt x="352" y="812"/>
                  <a:pt x="0" y="816"/>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82" name="FlagCount" hidden="1">
            <a:hlinkClick r:id="rId6"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charset="0"/>
                <a:cs typeface="Tahoma" charset="0"/>
              </a:rPr>
              <a:t>0</a:t>
            </a:r>
          </a:p>
        </p:txBody>
      </p:sp>
    </p:spTree>
    <p:custDataLst>
      <p:tags r:id="rId1"/>
    </p:custDataLst>
    <p:extLst>
      <p:ext uri="{BB962C8B-B14F-4D97-AF65-F5344CB8AC3E}">
        <p14:creationId xmlns:p14="http://schemas.microsoft.com/office/powerpoint/2010/main" val="30787278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Which test to use?</a:t>
            </a:r>
          </a:p>
        </p:txBody>
      </p:sp>
      <p:sp>
        <p:nvSpPr>
          <p:cNvPr id="29699" name="Rectangle 3"/>
          <p:cNvSpPr>
            <a:spLocks noGrp="1" noChangeArrowheads="1"/>
          </p:cNvSpPr>
          <p:nvPr>
            <p:ph type="body" idx="1"/>
          </p:nvPr>
        </p:nvSpPr>
        <p:spPr/>
        <p:txBody>
          <a:bodyPr>
            <a:normAutofit/>
          </a:bodyPr>
          <a:lstStyle/>
          <a:p>
            <a:r>
              <a:rPr lang="en-US" sz="2400" dirty="0" smtClean="0"/>
              <a:t>Which test statistic do we use? Equal variance or unequal variance?</a:t>
            </a:r>
          </a:p>
          <a:p>
            <a:r>
              <a:rPr lang="en-US" sz="2400" dirty="0" smtClean="0"/>
              <a:t>Whenever there is insufficient evidence that the variances are unequal, it is preferable to perform the  </a:t>
            </a:r>
            <a:r>
              <a:rPr lang="en-US" sz="2400" b="1" i="1" dirty="0" smtClean="0"/>
              <a:t>equal variances t-test</a:t>
            </a:r>
            <a:r>
              <a:rPr lang="en-US" sz="2400" dirty="0" smtClean="0"/>
              <a:t>.</a:t>
            </a:r>
          </a:p>
          <a:p>
            <a:r>
              <a:rPr lang="en-US" sz="2400" dirty="0" smtClean="0"/>
              <a:t>This is so, because for any two given samples:</a:t>
            </a:r>
          </a:p>
        </p:txBody>
      </p:sp>
      <p:sp>
        <p:nvSpPr>
          <p:cNvPr id="29700" name="Text Box 4"/>
          <p:cNvSpPr txBox="1">
            <a:spLocks noChangeArrowheads="1"/>
          </p:cNvSpPr>
          <p:nvPr/>
        </p:nvSpPr>
        <p:spPr bwMode="auto">
          <a:xfrm>
            <a:off x="381000" y="4038600"/>
            <a:ext cx="3581400"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Tahoma" charset="0"/>
              </a:rPr>
              <a:t>The number of degrees of freedom for the </a:t>
            </a:r>
            <a:r>
              <a:rPr lang="en-US" sz="2000" b="1">
                <a:latin typeface="Tahoma" charset="0"/>
              </a:rPr>
              <a:t>equal</a:t>
            </a:r>
            <a:r>
              <a:rPr lang="en-US" sz="2000">
                <a:latin typeface="Tahoma" charset="0"/>
              </a:rPr>
              <a:t> variances case</a:t>
            </a:r>
          </a:p>
        </p:txBody>
      </p:sp>
      <p:sp>
        <p:nvSpPr>
          <p:cNvPr id="29701" name="Text Box 5"/>
          <p:cNvSpPr txBox="1">
            <a:spLocks noChangeArrowheads="1"/>
          </p:cNvSpPr>
          <p:nvPr/>
        </p:nvSpPr>
        <p:spPr bwMode="auto">
          <a:xfrm>
            <a:off x="4876800" y="4038600"/>
            <a:ext cx="3427413"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latin typeface="Tahoma" charset="0"/>
              </a:rPr>
              <a:t>The number of degrees </a:t>
            </a:r>
          </a:p>
          <a:p>
            <a:r>
              <a:rPr lang="en-US" sz="2000">
                <a:latin typeface="Tahoma" charset="0"/>
              </a:rPr>
              <a:t>of freedom for the </a:t>
            </a:r>
            <a:r>
              <a:rPr lang="en-US" sz="2000" b="1">
                <a:latin typeface="Tahoma" charset="0"/>
              </a:rPr>
              <a:t>unequal</a:t>
            </a:r>
            <a:r>
              <a:rPr lang="en-US" sz="2000">
                <a:latin typeface="Tahoma" charset="0"/>
              </a:rPr>
              <a:t> </a:t>
            </a:r>
          </a:p>
          <a:p>
            <a:r>
              <a:rPr lang="en-US" sz="2000">
                <a:latin typeface="Tahoma" charset="0"/>
              </a:rPr>
              <a:t>variances case</a:t>
            </a:r>
          </a:p>
        </p:txBody>
      </p:sp>
      <p:grpSp>
        <p:nvGrpSpPr>
          <p:cNvPr id="29702" name="Group 6"/>
          <p:cNvGrpSpPr>
            <a:grpSpLocks/>
          </p:cNvGrpSpPr>
          <p:nvPr/>
        </p:nvGrpSpPr>
        <p:grpSpPr bwMode="auto">
          <a:xfrm>
            <a:off x="3886200" y="4191000"/>
            <a:ext cx="619125" cy="704850"/>
            <a:chOff x="2592" y="2833"/>
            <a:chExt cx="390" cy="444"/>
          </a:xfrm>
        </p:grpSpPr>
        <p:sp>
          <p:nvSpPr>
            <p:cNvPr id="29708" name="Text Box 7"/>
            <p:cNvSpPr txBox="1">
              <a:spLocks noChangeArrowheads="1"/>
            </p:cNvSpPr>
            <p:nvPr/>
          </p:nvSpPr>
          <p:spPr bwMode="auto">
            <a:xfrm>
              <a:off x="2604" y="2833"/>
              <a:ext cx="378"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4000" b="1">
                  <a:latin typeface="Tahoma" charset="0"/>
                </a:rPr>
                <a:t>≥</a:t>
              </a:r>
            </a:p>
          </p:txBody>
        </p:sp>
        <p:sp>
          <p:nvSpPr>
            <p:cNvPr id="29709" name="Oval 8"/>
            <p:cNvSpPr>
              <a:spLocks noChangeArrowheads="1"/>
            </p:cNvSpPr>
            <p:nvPr/>
          </p:nvSpPr>
          <p:spPr bwMode="auto">
            <a:xfrm>
              <a:off x="2592" y="2880"/>
              <a:ext cx="384" cy="384"/>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9703" name="Rectangle 9"/>
          <p:cNvSpPr>
            <a:spLocks noChangeArrowheads="1"/>
          </p:cNvSpPr>
          <p:nvPr/>
        </p:nvSpPr>
        <p:spPr bwMode="auto">
          <a:xfrm>
            <a:off x="1066800" y="5486400"/>
            <a:ext cx="3276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sz="1600">
                <a:solidFill>
                  <a:srgbClr val="FF0000"/>
                </a:solidFill>
                <a:latin typeface="Tahoma" charset="0"/>
              </a:rPr>
              <a:t>Larger numbers of degrees of freedom have the same effect as having larger sample sizes</a:t>
            </a:r>
          </a:p>
        </p:txBody>
      </p:sp>
      <p:pic>
        <p:nvPicPr>
          <p:cNvPr id="2970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5257800"/>
            <a:ext cx="3886200" cy="11430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29705" name="Freeform 11"/>
          <p:cNvSpPr>
            <a:spLocks/>
          </p:cNvSpPr>
          <p:nvPr/>
        </p:nvSpPr>
        <p:spPr bwMode="auto">
          <a:xfrm>
            <a:off x="419100" y="5105400"/>
            <a:ext cx="647700" cy="977900"/>
          </a:xfrm>
          <a:custGeom>
            <a:avLst/>
            <a:gdLst>
              <a:gd name="T0" fmla="*/ 2147483647 w 408"/>
              <a:gd name="T1" fmla="*/ 2147483647 h 616"/>
              <a:gd name="T2" fmla="*/ 2147483647 w 408"/>
              <a:gd name="T3" fmla="*/ 2147483647 h 616"/>
              <a:gd name="T4" fmla="*/ 2147483647 w 408"/>
              <a:gd name="T5" fmla="*/ 0 h 616"/>
              <a:gd name="T6" fmla="*/ 0 60000 65536"/>
              <a:gd name="T7" fmla="*/ 0 60000 65536"/>
              <a:gd name="T8" fmla="*/ 0 60000 65536"/>
              <a:gd name="T9" fmla="*/ 0 w 408"/>
              <a:gd name="T10" fmla="*/ 0 h 616"/>
              <a:gd name="T11" fmla="*/ 408 w 408"/>
              <a:gd name="T12" fmla="*/ 616 h 616"/>
            </a:gdLst>
            <a:ahLst/>
            <a:cxnLst>
              <a:cxn ang="T6">
                <a:pos x="T0" y="T1"/>
              </a:cxn>
              <a:cxn ang="T7">
                <a:pos x="T2" y="T3"/>
              </a:cxn>
              <a:cxn ang="T8">
                <a:pos x="T4" y="T5"/>
              </a:cxn>
            </a:cxnLst>
            <a:rect l="T9" t="T10" r="T11" b="T12"/>
            <a:pathLst>
              <a:path w="408" h="616">
                <a:moveTo>
                  <a:pt x="408" y="528"/>
                </a:moveTo>
                <a:cubicBezTo>
                  <a:pt x="228" y="572"/>
                  <a:pt x="48" y="616"/>
                  <a:pt x="24" y="528"/>
                </a:cubicBezTo>
                <a:cubicBezTo>
                  <a:pt x="0" y="440"/>
                  <a:pt x="132" y="220"/>
                  <a:pt x="264" y="0"/>
                </a:cubicBezTo>
              </a:path>
            </a:pathLst>
          </a:custGeom>
          <a:noFill/>
          <a:ln w="1905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706" name="Oval 12"/>
          <p:cNvSpPr>
            <a:spLocks noChangeArrowheads="1"/>
          </p:cNvSpPr>
          <p:nvPr/>
        </p:nvSpPr>
        <p:spPr bwMode="auto">
          <a:xfrm>
            <a:off x="6324600" y="5486400"/>
            <a:ext cx="304800" cy="304800"/>
          </a:xfrm>
          <a:prstGeom prst="ellipse">
            <a:avLst/>
          </a:prstGeom>
          <a:solidFill>
            <a:srgbClr val="FFFF00"/>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pPr algn="ctr" eaLnBrk="0" hangingPunct="0"/>
            <a:r>
              <a:rPr lang="en-US" sz="2400">
                <a:latin typeface="Times" pitchFamily="1" charset="0"/>
              </a:rPr>
              <a:t>≥</a:t>
            </a:r>
          </a:p>
        </p:txBody>
      </p:sp>
      <p:sp>
        <p:nvSpPr>
          <p:cNvPr id="29707" name="FlagCount" hidden="1">
            <a:hlinkClick r:id="rId4"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charset="0"/>
                <a:cs typeface="Tahoma" charset="0"/>
              </a:rPr>
              <a:t>0</a:t>
            </a:r>
          </a:p>
        </p:txBody>
      </p:sp>
    </p:spTree>
    <p:custDataLst>
      <p:tags r:id="rId1"/>
    </p:custDataLst>
    <p:extLst>
      <p:ext uri="{BB962C8B-B14F-4D97-AF65-F5344CB8AC3E}">
        <p14:creationId xmlns:p14="http://schemas.microsoft.com/office/powerpoint/2010/main" val="1684292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smtClean="0"/>
              <a:t>Example</a:t>
            </a:r>
            <a:endParaRPr lang="en-US" dirty="0" smtClean="0"/>
          </a:p>
        </p:txBody>
      </p:sp>
      <p:sp>
        <p:nvSpPr>
          <p:cNvPr id="31747" name="Rectangle 3"/>
          <p:cNvSpPr>
            <a:spLocks noGrp="1" noChangeArrowheads="1"/>
          </p:cNvSpPr>
          <p:nvPr>
            <p:ph type="body" idx="1"/>
          </p:nvPr>
        </p:nvSpPr>
        <p:spPr/>
        <p:txBody>
          <a:bodyPr>
            <a:normAutofit fontScale="92500" lnSpcReduction="20000"/>
          </a:bodyPr>
          <a:lstStyle/>
          <a:p>
            <a:r>
              <a:rPr lang="en-US" dirty="0" smtClean="0"/>
              <a:t>Millions of investors buy mutual funds choosing from thousands of possibilities. </a:t>
            </a:r>
          </a:p>
          <a:p>
            <a:endParaRPr lang="en-US" dirty="0" smtClean="0"/>
          </a:p>
          <a:p>
            <a:r>
              <a:rPr lang="en-US" dirty="0" smtClean="0"/>
              <a:t>Some funds can be purchased directly from banks or other financial institutions while others must be purchased through brokers, who charge a fee for this service. </a:t>
            </a:r>
          </a:p>
          <a:p>
            <a:endParaRPr lang="en-US" dirty="0" smtClean="0"/>
          </a:p>
          <a:p>
            <a:r>
              <a:rPr lang="en-US" dirty="0" smtClean="0"/>
              <a:t>This raises the question, can investors do better by buying mutual funds directly than by purchasing mutual funds through brokers. </a:t>
            </a:r>
          </a:p>
          <a:p>
            <a:pPr marL="0" indent="0" eaLnBrk="1" hangingPunct="1">
              <a:buFontTx/>
              <a:buNone/>
            </a:pPr>
            <a:endParaRPr lang="en-US" sz="2400" dirty="0" smtClean="0"/>
          </a:p>
        </p:txBody>
      </p:sp>
    </p:spTree>
    <p:custDataLst>
      <p:tags r:id="rId1"/>
    </p:custDataLst>
    <p:extLst>
      <p:ext uri="{BB962C8B-B14F-4D97-AF65-F5344CB8AC3E}">
        <p14:creationId xmlns:p14="http://schemas.microsoft.com/office/powerpoint/2010/main" val="3349380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Example</a:t>
            </a:r>
            <a:endParaRPr lang="en-US" dirty="0" smtClean="0"/>
          </a:p>
        </p:txBody>
      </p:sp>
      <p:sp>
        <p:nvSpPr>
          <p:cNvPr id="32771" name="Rectangle 3"/>
          <p:cNvSpPr>
            <a:spLocks noGrp="1" noChangeArrowheads="1"/>
          </p:cNvSpPr>
          <p:nvPr>
            <p:ph type="body" idx="1"/>
          </p:nvPr>
        </p:nvSpPr>
        <p:spPr/>
        <p:txBody>
          <a:bodyPr>
            <a:normAutofit fontScale="92500" lnSpcReduction="20000"/>
          </a:bodyPr>
          <a:lstStyle/>
          <a:p>
            <a:r>
              <a:rPr lang="en-US" dirty="0" smtClean="0"/>
              <a:t>To help answer this question a group of researchers randomly sampled the annual returns from mutual funds that can be acquired directly and mutual funds that are bought through brokers and recorded the net annual returns, which are the returns on investment after deducting all relevant fees.						</a:t>
            </a:r>
          </a:p>
          <a:p>
            <a:r>
              <a:rPr lang="en-US" dirty="0" smtClean="0"/>
              <a:t>Can we conclude at the 5% significance level that directly-purchased mutual funds outperform mutual funds bought through brokers?</a:t>
            </a:r>
          </a:p>
          <a:p>
            <a:pPr marL="0" indent="0" eaLnBrk="1" hangingPunct="1">
              <a:buFontTx/>
              <a:buNone/>
            </a:pPr>
            <a:endParaRPr lang="en-US" sz="2400" dirty="0" smtClean="0"/>
          </a:p>
          <a:p>
            <a:pPr marL="0" indent="0" eaLnBrk="1" hangingPunct="1">
              <a:buFontTx/>
              <a:buNone/>
            </a:pPr>
            <a:endParaRPr lang="en-US" sz="2400" dirty="0" smtClean="0"/>
          </a:p>
        </p:txBody>
      </p:sp>
    </p:spTree>
    <p:custDataLst>
      <p:tags r:id="rId1"/>
    </p:custDataLst>
    <p:extLst>
      <p:ext uri="{BB962C8B-B14F-4D97-AF65-F5344CB8AC3E}">
        <p14:creationId xmlns:p14="http://schemas.microsoft.com/office/powerpoint/2010/main" val="2374969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Example</a:t>
            </a:r>
          </a:p>
        </p:txBody>
      </p:sp>
      <p:sp>
        <p:nvSpPr>
          <p:cNvPr id="33795" name="Rectangle 3"/>
          <p:cNvSpPr>
            <a:spLocks noGrp="1" noChangeArrowheads="1"/>
          </p:cNvSpPr>
          <p:nvPr>
            <p:ph type="body" idx="1"/>
          </p:nvPr>
        </p:nvSpPr>
        <p:spPr/>
        <p:txBody>
          <a:bodyPr>
            <a:normAutofit fontScale="92500" lnSpcReduction="20000"/>
          </a:bodyPr>
          <a:lstStyle/>
          <a:p>
            <a:r>
              <a:rPr lang="en-US" dirty="0" smtClean="0"/>
              <a:t>To answer the question we need to compare the population of returns from direct and the returns from broker- bought mutual funds. </a:t>
            </a:r>
          </a:p>
          <a:p>
            <a:endParaRPr lang="en-US" dirty="0" smtClean="0"/>
          </a:p>
          <a:p>
            <a:r>
              <a:rPr lang="en-US" dirty="0" smtClean="0"/>
              <a:t>The data are obviously interval (we've recorded real numbers). </a:t>
            </a:r>
          </a:p>
          <a:p>
            <a:endParaRPr lang="en-US" dirty="0" smtClean="0"/>
          </a:p>
          <a:p>
            <a:r>
              <a:rPr lang="en-US" dirty="0" smtClean="0"/>
              <a:t>This problem objective - data type combination tells us that the parameter to be tested is the difference between two means µ</a:t>
            </a:r>
            <a:r>
              <a:rPr lang="en-US" baseline="-25000" dirty="0" smtClean="0"/>
              <a:t>1</a:t>
            </a:r>
            <a:r>
              <a:rPr lang="en-US" dirty="0" smtClean="0"/>
              <a:t>- µ</a:t>
            </a:r>
            <a:r>
              <a:rPr lang="en-US" baseline="-25000" dirty="0" smtClean="0"/>
              <a:t>2.</a:t>
            </a:r>
            <a:endParaRPr lang="en-US" dirty="0" smtClean="0"/>
          </a:p>
        </p:txBody>
      </p:sp>
    </p:spTree>
    <p:custDataLst>
      <p:tags r:id="rId1"/>
    </p:custDataLst>
    <p:extLst>
      <p:ext uri="{BB962C8B-B14F-4D97-AF65-F5344CB8AC3E}">
        <p14:creationId xmlns:p14="http://schemas.microsoft.com/office/powerpoint/2010/main" val="1385812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dirty="0" smtClean="0"/>
              <a:t>Example</a:t>
            </a:r>
          </a:p>
        </p:txBody>
      </p:sp>
      <p:sp>
        <p:nvSpPr>
          <p:cNvPr id="34819" name="Rectangle 3"/>
          <p:cNvSpPr>
            <a:spLocks noGrp="1" noChangeArrowheads="1"/>
          </p:cNvSpPr>
          <p:nvPr>
            <p:ph type="body" idx="1"/>
          </p:nvPr>
        </p:nvSpPr>
        <p:spPr/>
        <p:txBody>
          <a:bodyPr>
            <a:normAutofit fontScale="70000" lnSpcReduction="20000"/>
          </a:bodyPr>
          <a:lstStyle/>
          <a:p>
            <a:r>
              <a:rPr lang="en-US" dirty="0" smtClean="0"/>
              <a:t>The hypothesis to be tested is that the mean net annual return from directly-purchased mutual funds (µ</a:t>
            </a:r>
            <a:r>
              <a:rPr lang="en-US" baseline="-25000" dirty="0" smtClean="0"/>
              <a:t>1</a:t>
            </a:r>
            <a:r>
              <a:rPr lang="en-US" dirty="0" smtClean="0"/>
              <a:t>) is larger than the mean of broker-purchased funds (µ</a:t>
            </a:r>
            <a:r>
              <a:rPr lang="en-US" baseline="-25000" dirty="0" smtClean="0"/>
              <a:t>2</a:t>
            </a:r>
            <a:r>
              <a:rPr lang="en-US" dirty="0" smtClean="0"/>
              <a:t>).</a:t>
            </a:r>
            <a:r>
              <a:rPr lang="en-US" b="1" dirty="0" smtClean="0"/>
              <a:t> </a:t>
            </a:r>
            <a:endParaRPr lang="en-US" b="1" dirty="0" smtClean="0"/>
          </a:p>
          <a:p>
            <a:r>
              <a:rPr lang="en-US" dirty="0" smtClean="0"/>
              <a:t>Hence </a:t>
            </a:r>
            <a:r>
              <a:rPr lang="en-US" dirty="0" smtClean="0"/>
              <a:t>the alternative hypothesis is</a:t>
            </a:r>
          </a:p>
          <a:p>
            <a:pPr marL="0" indent="0" eaLnBrk="1" hangingPunct="1">
              <a:buFontTx/>
              <a:buNone/>
            </a:pPr>
            <a:r>
              <a:rPr lang="en-US" dirty="0" smtClean="0"/>
              <a:t>	</a:t>
            </a:r>
          </a:p>
          <a:p>
            <a:pPr marL="0" indent="0" eaLnBrk="1" hangingPunct="1">
              <a:buFontTx/>
              <a:buNone/>
            </a:pPr>
            <a:r>
              <a:rPr lang="en-US" dirty="0" smtClean="0"/>
              <a:t>	H</a:t>
            </a:r>
            <a:r>
              <a:rPr lang="en-US" baseline="-25000" dirty="0" smtClean="0"/>
              <a:t>1</a:t>
            </a:r>
            <a:r>
              <a:rPr lang="en-US" dirty="0" smtClean="0"/>
              <a:t>: µ</a:t>
            </a:r>
            <a:r>
              <a:rPr lang="en-US" baseline="-25000" dirty="0" smtClean="0"/>
              <a:t>1</a:t>
            </a:r>
            <a:r>
              <a:rPr lang="en-US" dirty="0" smtClean="0"/>
              <a:t>- µ</a:t>
            </a:r>
            <a:r>
              <a:rPr lang="en-US" baseline="-25000" dirty="0" smtClean="0"/>
              <a:t>2</a:t>
            </a:r>
            <a:r>
              <a:rPr lang="en-US" dirty="0" smtClean="0"/>
              <a:t> &gt; 0</a:t>
            </a:r>
          </a:p>
          <a:p>
            <a:pPr marL="0" indent="0" eaLnBrk="1" hangingPunct="1">
              <a:buFontTx/>
              <a:buNone/>
            </a:pPr>
            <a:r>
              <a:rPr lang="en-US" dirty="0" smtClean="0"/>
              <a:t>and 	</a:t>
            </a:r>
          </a:p>
          <a:p>
            <a:pPr marL="0" indent="0" eaLnBrk="1" hangingPunct="1">
              <a:buFontTx/>
              <a:buNone/>
            </a:pPr>
            <a:r>
              <a:rPr lang="en-US" dirty="0" smtClean="0"/>
              <a:t>	H</a:t>
            </a:r>
            <a:r>
              <a:rPr lang="en-US" baseline="-25000" dirty="0" smtClean="0"/>
              <a:t>0</a:t>
            </a:r>
            <a:r>
              <a:rPr lang="en-US" dirty="0" smtClean="0"/>
              <a:t>: µ</a:t>
            </a:r>
            <a:r>
              <a:rPr lang="en-US" baseline="-25000" dirty="0" smtClean="0"/>
              <a:t>1</a:t>
            </a:r>
            <a:r>
              <a:rPr lang="en-US" dirty="0" smtClean="0"/>
              <a:t>- µ</a:t>
            </a:r>
            <a:r>
              <a:rPr lang="en-US" baseline="-25000" dirty="0" smtClean="0"/>
              <a:t>2</a:t>
            </a:r>
            <a:r>
              <a:rPr lang="en-US" dirty="0" smtClean="0"/>
              <a:t> = 0</a:t>
            </a:r>
          </a:p>
          <a:p>
            <a:pPr marL="0" indent="0" eaLnBrk="1" hangingPunct="1">
              <a:buFontTx/>
              <a:buNone/>
            </a:pPr>
            <a:endParaRPr lang="en-US" dirty="0" smtClean="0"/>
          </a:p>
          <a:p>
            <a:r>
              <a:rPr lang="en-US" dirty="0" smtClean="0"/>
              <a:t>To decide which of the t-tests of µ</a:t>
            </a:r>
            <a:r>
              <a:rPr lang="en-US" baseline="-25000" dirty="0" smtClean="0"/>
              <a:t>1</a:t>
            </a:r>
            <a:r>
              <a:rPr lang="en-US" dirty="0" smtClean="0"/>
              <a:t> - µ</a:t>
            </a:r>
            <a:r>
              <a:rPr lang="en-US" baseline="-25000" dirty="0" smtClean="0"/>
              <a:t>2</a:t>
            </a:r>
            <a:r>
              <a:rPr lang="en-US" dirty="0" smtClean="0"/>
              <a:t> to apply we conduct the F-test of </a:t>
            </a:r>
            <a:r>
              <a:rPr lang="el-GR" dirty="0" smtClean="0"/>
              <a:t>σ</a:t>
            </a:r>
            <a:r>
              <a:rPr lang="en-US" baseline="-25000" dirty="0" smtClean="0"/>
              <a:t>1</a:t>
            </a:r>
            <a:r>
              <a:rPr lang="en-US" baseline="30000" dirty="0" smtClean="0"/>
              <a:t>2</a:t>
            </a:r>
            <a:r>
              <a:rPr lang="en-US" dirty="0" smtClean="0"/>
              <a:t>/ </a:t>
            </a:r>
            <a:r>
              <a:rPr lang="el-GR" dirty="0" smtClean="0"/>
              <a:t>σ</a:t>
            </a:r>
            <a:r>
              <a:rPr lang="en-US" baseline="-25000" dirty="0" smtClean="0"/>
              <a:t>2</a:t>
            </a:r>
            <a:r>
              <a:rPr lang="en-US" baseline="30000" dirty="0" smtClean="0"/>
              <a:t>2</a:t>
            </a:r>
            <a:r>
              <a:rPr lang="en-US" dirty="0" smtClean="0"/>
              <a:t> </a:t>
            </a:r>
            <a:r>
              <a:rPr lang="en-US" dirty="0" smtClean="0"/>
              <a:t>. (Not covered in class, so just roll with it for now)</a:t>
            </a:r>
            <a:endParaRPr lang="en-US" dirty="0" smtClean="0"/>
          </a:p>
          <a:p>
            <a:pPr marL="0" indent="0" eaLnBrk="1" hangingPunct="1">
              <a:buFontTx/>
              <a:buNone/>
            </a:pPr>
            <a:endParaRPr lang="en-US" dirty="0" smtClean="0"/>
          </a:p>
          <a:p>
            <a:pPr marL="0" indent="0" eaLnBrk="1" hangingPunct="1">
              <a:buFontTx/>
              <a:buNone/>
            </a:pPr>
            <a:r>
              <a:rPr lang="en-US" dirty="0" smtClean="0"/>
              <a:t>	</a:t>
            </a:r>
          </a:p>
        </p:txBody>
      </p:sp>
    </p:spTree>
    <p:custDataLst>
      <p:tags r:id="rId1"/>
    </p:custDataLst>
    <p:extLst>
      <p:ext uri="{BB962C8B-B14F-4D97-AF65-F5344CB8AC3E}">
        <p14:creationId xmlns:p14="http://schemas.microsoft.com/office/powerpoint/2010/main" val="4027858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Example</a:t>
            </a:r>
          </a:p>
        </p:txBody>
      </p:sp>
      <p:sp>
        <p:nvSpPr>
          <p:cNvPr id="36867" name="Rectangle 3"/>
          <p:cNvSpPr>
            <a:spLocks noGrp="1" noChangeArrowheads="1"/>
          </p:cNvSpPr>
          <p:nvPr>
            <p:ph type="body" idx="1"/>
          </p:nvPr>
        </p:nvSpPr>
        <p:spPr>
          <a:xfrm>
            <a:off x="241300" y="838200"/>
            <a:ext cx="8902700" cy="5486400"/>
          </a:xfrm>
        </p:spPr>
        <p:txBody>
          <a:bodyPr/>
          <a:lstStyle/>
          <a:p>
            <a:pPr marL="0" indent="0" eaLnBrk="1" hangingPunct="1">
              <a:buFontTx/>
              <a:buNone/>
            </a:pPr>
            <a:endParaRPr lang="en-US" dirty="0" smtClean="0"/>
          </a:p>
          <a:p>
            <a:r>
              <a:rPr lang="en-US" dirty="0" smtClean="0"/>
              <a:t>Assume F-test concluded that there is not enough evidence to infer that the population variances differ. </a:t>
            </a:r>
          </a:p>
          <a:p>
            <a:r>
              <a:rPr lang="en-US" dirty="0" smtClean="0"/>
              <a:t>It follows that we must apply the equal-variances t-test of µ</a:t>
            </a:r>
            <a:r>
              <a:rPr lang="en-US" baseline="-25000" dirty="0" smtClean="0"/>
              <a:t>1</a:t>
            </a:r>
            <a:r>
              <a:rPr lang="en-US" dirty="0" smtClean="0"/>
              <a:t>- µ</a:t>
            </a:r>
            <a:r>
              <a:rPr lang="en-US" baseline="-25000" dirty="0" smtClean="0"/>
              <a:t>2</a:t>
            </a:r>
            <a:r>
              <a:rPr lang="en-US" dirty="0" smtClean="0"/>
              <a:t> </a:t>
            </a:r>
          </a:p>
          <a:p>
            <a:pPr marL="0" indent="0" eaLnBrk="1" hangingPunct="1">
              <a:buFontTx/>
              <a:buNone/>
            </a:pPr>
            <a:endParaRPr lang="en-US" dirty="0"/>
          </a:p>
          <a:p>
            <a:pPr marL="0" indent="0" eaLnBrk="1" hangingPunct="1">
              <a:buFontTx/>
              <a:buNone/>
            </a:pPr>
            <a:endParaRPr lang="en-US" dirty="0" smtClean="0"/>
          </a:p>
          <a:p>
            <a:pPr marL="0" indent="0" eaLnBrk="1" hangingPunct="1">
              <a:buFontTx/>
              <a:buNone/>
            </a:pPr>
            <a:endParaRPr lang="en-US" dirty="0" smtClean="0"/>
          </a:p>
        </p:txBody>
      </p:sp>
    </p:spTree>
    <p:custDataLst>
      <p:tags r:id="rId1"/>
    </p:custDataLst>
    <p:extLst>
      <p:ext uri="{BB962C8B-B14F-4D97-AF65-F5344CB8AC3E}">
        <p14:creationId xmlns:p14="http://schemas.microsoft.com/office/powerpoint/2010/main" val="1493198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smtClean="0"/>
              <a:t>Example</a:t>
            </a:r>
          </a:p>
        </p:txBody>
      </p:sp>
      <p:sp>
        <p:nvSpPr>
          <p:cNvPr id="39939" name="Rectangle 3"/>
          <p:cNvSpPr>
            <a:spLocks noGrp="1" noChangeArrowheads="1"/>
          </p:cNvSpPr>
          <p:nvPr>
            <p:ph type="body" idx="1"/>
          </p:nvPr>
        </p:nvSpPr>
        <p:spPr>
          <a:xfrm>
            <a:off x="88900" y="990600"/>
            <a:ext cx="8902700" cy="5486400"/>
          </a:xfrm>
        </p:spPr>
        <p:txBody>
          <a:bodyPr/>
          <a:lstStyle/>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p:txBody>
      </p:sp>
      <p:pic>
        <p:nvPicPr>
          <p:cNvPr id="3994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988" y="990600"/>
            <a:ext cx="6704012"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224220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Example: Result</a:t>
            </a:r>
          </a:p>
        </p:txBody>
      </p:sp>
      <p:sp>
        <p:nvSpPr>
          <p:cNvPr id="40963" name="Rectangle 3"/>
          <p:cNvSpPr>
            <a:spLocks noGrp="1" noChangeArrowheads="1"/>
          </p:cNvSpPr>
          <p:nvPr>
            <p:ph type="body" idx="1"/>
          </p:nvPr>
        </p:nvSpPr>
        <p:spPr/>
        <p:txBody>
          <a:bodyPr>
            <a:normAutofit fontScale="92500" lnSpcReduction="20000"/>
          </a:bodyPr>
          <a:lstStyle/>
          <a:p>
            <a:r>
              <a:rPr lang="en-US" dirty="0" smtClean="0"/>
              <a:t>The value of the test statistic is 2.29. The one-tail p-value is .0122. </a:t>
            </a:r>
          </a:p>
          <a:p>
            <a:pPr marL="0" indent="0" eaLnBrk="1" hangingPunct="1">
              <a:buFontTx/>
              <a:buNone/>
            </a:pPr>
            <a:endParaRPr lang="en-US" dirty="0" smtClean="0"/>
          </a:p>
          <a:p>
            <a:r>
              <a:rPr lang="en-US" dirty="0" smtClean="0"/>
              <a:t>We observe that the p-value of the test is small (and the test statistic falls into the rejection region). </a:t>
            </a:r>
          </a:p>
          <a:p>
            <a:pPr marL="0" indent="0" eaLnBrk="1" hangingPunct="1">
              <a:buFontTx/>
              <a:buNone/>
            </a:pPr>
            <a:endParaRPr lang="en-US" dirty="0" smtClean="0"/>
          </a:p>
          <a:p>
            <a:r>
              <a:rPr lang="en-US" dirty="0" smtClean="0"/>
              <a:t>As a result we conclude that there is sufficient evidence to infer that on average directly-purchased mutual funds outperform broker-purchased mutual funds</a:t>
            </a:r>
          </a:p>
          <a:p>
            <a:pPr marL="0" indent="0" eaLnBrk="1" hangingPunct="1">
              <a:buFontTx/>
              <a:buNone/>
            </a:pPr>
            <a:endParaRPr lang="en-US" dirty="0" smtClean="0"/>
          </a:p>
        </p:txBody>
      </p:sp>
    </p:spTree>
    <p:custDataLst>
      <p:tags r:id="rId1"/>
    </p:custDataLst>
    <p:extLst>
      <p:ext uri="{BB962C8B-B14F-4D97-AF65-F5344CB8AC3E}">
        <p14:creationId xmlns:p14="http://schemas.microsoft.com/office/powerpoint/2010/main" val="3052584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mtClean="0"/>
              <a:t>Confidence Interval Estimator</a:t>
            </a:r>
          </a:p>
        </p:txBody>
      </p:sp>
      <p:sp>
        <p:nvSpPr>
          <p:cNvPr id="4100" name="Rectangle 3"/>
          <p:cNvSpPr>
            <a:spLocks noGrp="1" noChangeArrowheads="1"/>
          </p:cNvSpPr>
          <p:nvPr>
            <p:ph type="body" idx="1"/>
          </p:nvPr>
        </p:nvSpPr>
        <p:spPr/>
        <p:txBody>
          <a:bodyPr>
            <a:normAutofit/>
          </a:bodyPr>
          <a:lstStyle/>
          <a:p>
            <a:r>
              <a:rPr lang="en-US" dirty="0" smtClean="0"/>
              <a:t>Suppose we wanted to compute a 95% confidence interval estimate of the </a:t>
            </a:r>
            <a:r>
              <a:rPr lang="en-US" b="1" i="1" dirty="0" smtClean="0"/>
              <a:t>difference</a:t>
            </a:r>
            <a:r>
              <a:rPr lang="en-US" dirty="0" smtClean="0"/>
              <a:t> between mean caloric intake for consumers and non-consumers of high-fiber cereals. </a:t>
            </a:r>
            <a:endParaRPr lang="en-US" dirty="0" smtClean="0"/>
          </a:p>
          <a:p>
            <a:r>
              <a:rPr lang="en-US" dirty="0" smtClean="0"/>
              <a:t>The </a:t>
            </a:r>
            <a:r>
              <a:rPr lang="en-US" dirty="0" smtClean="0"/>
              <a:t>unequal-variances estimator is</a:t>
            </a:r>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p:txBody>
      </p:sp>
      <p:sp>
        <p:nvSpPr>
          <p:cNvPr id="4101"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4098" name="Object 6"/>
          <p:cNvGraphicFramePr>
            <a:graphicFrameLocks noChangeAspect="1"/>
          </p:cNvGraphicFramePr>
          <p:nvPr>
            <p:extLst>
              <p:ext uri="{D42A27DB-BD31-4B8C-83A1-F6EECF244321}">
                <p14:modId xmlns:p14="http://schemas.microsoft.com/office/powerpoint/2010/main" val="1958314947"/>
              </p:ext>
            </p:extLst>
          </p:nvPr>
        </p:nvGraphicFramePr>
        <p:xfrm>
          <a:off x="1905000" y="4419600"/>
          <a:ext cx="4475163" cy="1219200"/>
        </p:xfrm>
        <a:graphic>
          <a:graphicData uri="http://schemas.openxmlformats.org/presentationml/2006/ole">
            <mc:AlternateContent xmlns:mc="http://schemas.openxmlformats.org/markup-compatibility/2006">
              <mc:Choice xmlns:v="urn:schemas-microsoft-com:vml" Requires="v">
                <p:oleObj spid="_x0000_s213003" name="Equation" r:id="rId4" imgW="1678172" imgH="457088" progId="Equation.3">
                  <p:embed/>
                </p:oleObj>
              </mc:Choice>
              <mc:Fallback>
                <p:oleObj name="Equation" r:id="rId4" imgW="1678172" imgH="45708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419600"/>
                        <a:ext cx="447516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3112007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Comparing Two Populations</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a:xfrm>
                <a:off x="457200" y="1295400"/>
                <a:ext cx="8229600" cy="4830763"/>
              </a:xfrm>
            </p:spPr>
            <p:txBody>
              <a:bodyPr>
                <a:normAutofit fontScale="92500" lnSpcReduction="20000"/>
              </a:bodyPr>
              <a:lstStyle/>
              <a:p>
                <a:pPr marL="0" indent="0" eaLnBrk="1" hangingPunct="1">
                  <a:buFontTx/>
                  <a:buNone/>
                </a:pPr>
                <a:r>
                  <a:rPr lang="en-US" dirty="0" smtClean="0"/>
                  <a:t>Previously we looked at techniques to estimate and test parameters for one population:</a:t>
                </a:r>
              </a:p>
              <a:p>
                <a:pPr marL="0" indent="0" eaLnBrk="1" hangingPunct="1">
                  <a:buFontTx/>
                  <a:buNone/>
                </a:pPr>
                <a:r>
                  <a:rPr lang="en-US" dirty="0" smtClean="0"/>
                  <a:t>	Population Mean: µ </a:t>
                </a:r>
              </a:p>
              <a:p>
                <a:pPr marL="0" indent="0" eaLnBrk="1" hangingPunct="1">
                  <a:buFontTx/>
                  <a:buNone/>
                </a:pPr>
                <a:r>
                  <a:rPr lang="en-US" dirty="0" smtClean="0"/>
                  <a:t>	Population Proportion: </a:t>
                </a:r>
                <a14:m>
                  <m:oMath xmlns:m="http://schemas.openxmlformats.org/officeDocument/2006/math">
                    <m:r>
                      <a:rPr lang="el-GR" i="1" smtClean="0">
                        <a:latin typeface="Cambria Math"/>
                      </a:rPr>
                      <m:t>𝜋</m:t>
                    </m:r>
                  </m:oMath>
                </a14:m>
                <a:endParaRPr lang="en-US" dirty="0" smtClean="0"/>
              </a:p>
              <a:p>
                <a:pPr marL="0" indent="0" eaLnBrk="1" hangingPunct="1">
                  <a:buFontTx/>
                  <a:buNone/>
                </a:pPr>
                <a:endParaRPr lang="en-US" dirty="0" smtClean="0"/>
              </a:p>
              <a:p>
                <a:pPr marL="0" indent="0" eaLnBrk="1" hangingPunct="1">
                  <a:buFontTx/>
                  <a:buNone/>
                </a:pPr>
                <a:r>
                  <a:rPr lang="en-US" dirty="0" smtClean="0"/>
                  <a:t>We will still consider these parameters when we are looking at </a:t>
                </a:r>
                <a:r>
                  <a:rPr lang="en-US" b="1" i="1" dirty="0" smtClean="0">
                    <a:solidFill>
                      <a:srgbClr val="0000FF"/>
                    </a:solidFill>
                  </a:rPr>
                  <a:t>two populations</a:t>
                </a:r>
                <a:r>
                  <a:rPr lang="en-US" dirty="0" smtClean="0"/>
                  <a:t>, however our interest will now be:</a:t>
                </a:r>
              </a:p>
              <a:p>
                <a:pPr marL="0" indent="0" eaLnBrk="1" hangingPunct="1">
                  <a:buFontTx/>
                  <a:buNone/>
                </a:pPr>
                <a:r>
                  <a:rPr lang="en-US" dirty="0" smtClean="0"/>
                  <a:t>	</a:t>
                </a:r>
                <a:r>
                  <a:rPr lang="en-US" dirty="0" smtClean="0">
                    <a:sym typeface="Wingdings" charset="2"/>
                  </a:rPr>
                  <a:t> </a:t>
                </a:r>
                <a:r>
                  <a:rPr lang="en-US" dirty="0" smtClean="0"/>
                  <a:t>The </a:t>
                </a:r>
                <a:r>
                  <a:rPr lang="en-US" b="1" i="1" dirty="0" smtClean="0"/>
                  <a:t>difference</a:t>
                </a:r>
                <a:r>
                  <a:rPr lang="en-US" dirty="0" smtClean="0"/>
                  <a:t> between two means.</a:t>
                </a:r>
              </a:p>
              <a:p>
                <a:pPr marL="0" indent="0" eaLnBrk="1" hangingPunct="1">
                  <a:buFontTx/>
                  <a:buNone/>
                </a:pPr>
                <a:r>
                  <a:rPr lang="en-US" dirty="0" smtClean="0"/>
                  <a:t>	</a:t>
                </a:r>
                <a:r>
                  <a:rPr lang="en-US" dirty="0" smtClean="0">
                    <a:sym typeface="Wingdings" charset="2"/>
                  </a:rPr>
                  <a:t> </a:t>
                </a:r>
                <a:r>
                  <a:rPr lang="en-US" dirty="0" smtClean="0"/>
                  <a:t>The </a:t>
                </a:r>
                <a:r>
                  <a:rPr lang="en-US" b="1" i="1" dirty="0" smtClean="0"/>
                  <a:t>ratio</a:t>
                </a:r>
                <a:r>
                  <a:rPr lang="en-US" dirty="0" smtClean="0"/>
                  <a:t> of two variances.</a:t>
                </a:r>
              </a:p>
              <a:p>
                <a:pPr marL="0" indent="0" eaLnBrk="1" hangingPunct="1">
                  <a:buFontTx/>
                  <a:buNone/>
                </a:pPr>
                <a:r>
                  <a:rPr lang="en-US" dirty="0" smtClean="0"/>
                  <a:t>	</a:t>
                </a:r>
                <a:r>
                  <a:rPr lang="en-US" dirty="0" smtClean="0">
                    <a:sym typeface="Wingdings" charset="2"/>
                  </a:rPr>
                  <a:t> </a:t>
                </a:r>
                <a:r>
                  <a:rPr lang="en-US" dirty="0" smtClean="0"/>
                  <a:t>The </a:t>
                </a:r>
                <a:r>
                  <a:rPr lang="en-US" b="1" i="1" dirty="0" smtClean="0"/>
                  <a:t>difference</a:t>
                </a:r>
                <a:r>
                  <a:rPr lang="en-US" dirty="0" smtClean="0"/>
                  <a:t> between two proportions.</a:t>
                </a: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xfrm>
                <a:off x="457200" y="1295400"/>
                <a:ext cx="8229600" cy="4830763"/>
              </a:xfrm>
              <a:blipFill rotWithShape="1">
                <a:blip r:embed="rId3"/>
                <a:stretch>
                  <a:fillRect l="-1704" t="-3283" r="-2593" b="-252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963920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z="3200" smtClean="0"/>
              <a:t>Confidence Interval Estimator</a:t>
            </a:r>
          </a:p>
        </p:txBody>
      </p:sp>
      <p:sp>
        <p:nvSpPr>
          <p:cNvPr id="41987" name="Rectangle 3"/>
          <p:cNvSpPr>
            <a:spLocks noGrp="1" noChangeArrowheads="1"/>
          </p:cNvSpPr>
          <p:nvPr>
            <p:ph type="body" idx="1"/>
          </p:nvPr>
        </p:nvSpPr>
        <p:spPr>
          <a:xfrm>
            <a:off x="88900" y="990600"/>
            <a:ext cx="8902700" cy="5486400"/>
          </a:xfrm>
        </p:spPr>
        <p:txBody>
          <a:bodyPr/>
          <a:lstStyle/>
          <a:p>
            <a:pPr marL="0" indent="0" eaLnBrk="1" hangingPunct="1">
              <a:buFontTx/>
              <a:buNone/>
            </a:pPr>
            <a:endParaRPr lang="en-US" smtClean="0"/>
          </a:p>
          <a:p>
            <a:pPr marL="0" indent="0" eaLnBrk="1" hangingPunct="1">
              <a:buFontTx/>
              <a:buNone/>
            </a:pPr>
            <a:endParaRPr lang="en-US" smtClean="0"/>
          </a:p>
          <a:p>
            <a:pPr marL="0" indent="0" eaLnBrk="1" hangingPunct="1">
              <a:buFontTx/>
              <a:buNone/>
            </a:pPr>
            <a:endParaRPr lang="en-US" smtClean="0"/>
          </a:p>
          <a:p>
            <a:pPr marL="0" indent="0" eaLnBrk="1" hangingPunct="1">
              <a:buFontTx/>
              <a:buNone/>
            </a:pPr>
            <a:endParaRPr lang="en-US" smtClean="0"/>
          </a:p>
        </p:txBody>
      </p:sp>
      <p:sp>
        <p:nvSpPr>
          <p:cNvPr id="41989" name="Text Box 6"/>
          <p:cNvSpPr txBox="1">
            <a:spLocks noChangeArrowheads="1"/>
          </p:cNvSpPr>
          <p:nvPr/>
        </p:nvSpPr>
        <p:spPr bwMode="auto">
          <a:xfrm>
            <a:off x="1508125" y="16367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p>
        </p:txBody>
      </p:sp>
      <p:pic>
        <p:nvPicPr>
          <p:cNvPr id="4199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1066800"/>
            <a:ext cx="883761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179920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z="3200" b="1" dirty="0" smtClean="0"/>
              <a:t>Confidence Interval Estimator</a:t>
            </a:r>
          </a:p>
        </p:txBody>
      </p:sp>
      <p:sp>
        <p:nvSpPr>
          <p:cNvPr id="43011" name="Rectangle 3"/>
          <p:cNvSpPr>
            <a:spLocks noGrp="1" noChangeArrowheads="1"/>
          </p:cNvSpPr>
          <p:nvPr>
            <p:ph type="body" idx="1"/>
          </p:nvPr>
        </p:nvSpPr>
        <p:spPr/>
        <p:txBody>
          <a:bodyPr/>
          <a:lstStyle/>
          <a:p>
            <a:r>
              <a:rPr lang="en-US" dirty="0" smtClean="0"/>
              <a:t>We estimate that the return on directly purchased mutual funds is on average between .39 and 5.43 percentage points larger than broker-purchased mutual funds.</a:t>
            </a:r>
          </a:p>
        </p:txBody>
      </p:sp>
    </p:spTree>
    <p:custDataLst>
      <p:tags r:id="rId1"/>
    </p:custDataLst>
    <p:extLst>
      <p:ext uri="{BB962C8B-B14F-4D97-AF65-F5344CB8AC3E}">
        <p14:creationId xmlns:p14="http://schemas.microsoft.com/office/powerpoint/2010/main" val="3903512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Difference between Two Means</a:t>
            </a:r>
          </a:p>
        </p:txBody>
      </p:sp>
      <p:sp>
        <p:nvSpPr>
          <p:cNvPr id="21507" name="Rectangle 3"/>
          <p:cNvSpPr>
            <a:spLocks noGrp="1" noChangeArrowheads="1"/>
          </p:cNvSpPr>
          <p:nvPr>
            <p:ph type="body" idx="1"/>
          </p:nvPr>
        </p:nvSpPr>
        <p:spPr>
          <a:xfrm>
            <a:off x="457200" y="1219200"/>
            <a:ext cx="8229600" cy="4906963"/>
          </a:xfrm>
        </p:spPr>
        <p:txBody>
          <a:bodyPr>
            <a:normAutofit fontScale="77500" lnSpcReduction="20000"/>
          </a:bodyPr>
          <a:lstStyle/>
          <a:p>
            <a:r>
              <a:rPr lang="en-US" sz="2800" dirty="0" smtClean="0"/>
              <a:t>In order to test and estimate the difference between </a:t>
            </a:r>
            <a:r>
              <a:rPr lang="en-US" sz="2800" b="1" i="1" dirty="0" smtClean="0"/>
              <a:t>two population means</a:t>
            </a:r>
            <a:r>
              <a:rPr lang="en-US" sz="2800" dirty="0" smtClean="0"/>
              <a:t>, we draw random samples from each of two populations. </a:t>
            </a:r>
          </a:p>
          <a:p>
            <a:r>
              <a:rPr lang="en-US" sz="2800" dirty="0" smtClean="0"/>
              <a:t>Initially, we will consider independent samples, that is, samples that are completely unrelated to one another.</a:t>
            </a:r>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r>
              <a:rPr lang="en-US" dirty="0" smtClean="0"/>
              <a:t>(Likewise, we consider                                         for Population 2)</a:t>
            </a:r>
          </a:p>
        </p:txBody>
      </p:sp>
      <p:grpSp>
        <p:nvGrpSpPr>
          <p:cNvPr id="21508" name="Group 4"/>
          <p:cNvGrpSpPr>
            <a:grpSpLocks/>
          </p:cNvGrpSpPr>
          <p:nvPr/>
        </p:nvGrpSpPr>
        <p:grpSpPr bwMode="auto">
          <a:xfrm>
            <a:off x="661352" y="2743107"/>
            <a:ext cx="7009449" cy="2362292"/>
            <a:chOff x="214" y="1865"/>
            <a:chExt cx="4709" cy="1703"/>
          </a:xfrm>
        </p:grpSpPr>
        <p:pic>
          <p:nvPicPr>
            <p:cNvPr id="2151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2" y="2160"/>
              <a:ext cx="3902" cy="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6"/>
            <p:cNvSpPr txBox="1">
              <a:spLocks noChangeArrowheads="1"/>
            </p:cNvSpPr>
            <p:nvPr/>
          </p:nvSpPr>
          <p:spPr bwMode="auto">
            <a:xfrm>
              <a:off x="3512" y="2195"/>
              <a:ext cx="1120"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smtClean="0">
                  <a:latin typeface="Tahoma" charset="0"/>
                </a:rPr>
                <a:t>Sample: n</a:t>
              </a:r>
              <a:r>
                <a:rPr lang="en-US" baseline="-25000" dirty="0" smtClean="0">
                  <a:latin typeface="Tahoma" charset="0"/>
                </a:rPr>
                <a:t>1</a:t>
              </a:r>
              <a:endParaRPr lang="en-US" dirty="0">
                <a:latin typeface="Tahoma" charset="0"/>
              </a:endParaRPr>
            </a:p>
          </p:txBody>
        </p:sp>
        <p:sp>
          <p:nvSpPr>
            <p:cNvPr id="21512" name="Text Box 7"/>
            <p:cNvSpPr txBox="1">
              <a:spLocks noChangeArrowheads="1"/>
            </p:cNvSpPr>
            <p:nvPr/>
          </p:nvSpPr>
          <p:spPr bwMode="auto">
            <a:xfrm>
              <a:off x="1392" y="1865"/>
              <a:ext cx="90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latin typeface="Tahoma" charset="0"/>
                </a:rPr>
                <a:t>Population 1</a:t>
              </a:r>
            </a:p>
          </p:txBody>
        </p:sp>
        <p:sp>
          <p:nvSpPr>
            <p:cNvPr id="21513" name="Text Box 8"/>
            <p:cNvSpPr txBox="1">
              <a:spLocks noChangeArrowheads="1"/>
            </p:cNvSpPr>
            <p:nvPr/>
          </p:nvSpPr>
          <p:spPr bwMode="auto">
            <a:xfrm>
              <a:off x="214" y="3281"/>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latin typeface="Tahoma" charset="0"/>
                </a:rPr>
                <a:t>Parameters:</a:t>
              </a:r>
            </a:p>
          </p:txBody>
        </p:sp>
        <p:sp>
          <p:nvSpPr>
            <p:cNvPr id="21514" name="Text Box 9"/>
            <p:cNvSpPr txBox="1">
              <a:spLocks noChangeArrowheads="1"/>
            </p:cNvSpPr>
            <p:nvPr/>
          </p:nvSpPr>
          <p:spPr bwMode="auto">
            <a:xfrm>
              <a:off x="3353" y="3183"/>
              <a:ext cx="7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latin typeface="Tahoma" charset="0"/>
                </a:rPr>
                <a:t>Statistics:</a:t>
              </a:r>
            </a:p>
          </p:txBody>
        </p:sp>
        <p:pic>
          <p:nvPicPr>
            <p:cNvPr id="2151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2" y="3247"/>
              <a:ext cx="69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3300"/>
              <a:ext cx="72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09"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5334000"/>
            <a:ext cx="2614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852330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Difference between Two Means</a:t>
            </a:r>
          </a:p>
        </p:txBody>
      </p:sp>
      <p:sp>
        <p:nvSpPr>
          <p:cNvPr id="22531" name="Rectangle 3"/>
          <p:cNvSpPr>
            <a:spLocks noGrp="1" noChangeArrowheads="1"/>
          </p:cNvSpPr>
          <p:nvPr>
            <p:ph type="body" idx="1"/>
          </p:nvPr>
        </p:nvSpPr>
        <p:spPr/>
        <p:txBody>
          <a:bodyPr/>
          <a:lstStyle/>
          <a:p>
            <a:pPr marL="0" indent="0" eaLnBrk="1" hangingPunct="1">
              <a:buFontTx/>
              <a:buNone/>
            </a:pPr>
            <a:r>
              <a:rPr lang="en-US" dirty="0" smtClean="0"/>
              <a:t>Because we are comparing two population means, we use the </a:t>
            </a:r>
            <a:r>
              <a:rPr lang="en-US" dirty="0" smtClean="0"/>
              <a:t>statistic: </a:t>
            </a: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r>
              <a:rPr lang="en-US" dirty="0" smtClean="0"/>
              <a:t>which is an unbiased and consistent estimator </a:t>
            </a:r>
            <a:r>
              <a:rPr lang="en-US" dirty="0" smtClean="0"/>
              <a:t>of:</a:t>
            </a:r>
          </a:p>
          <a:p>
            <a:pPr marL="0" indent="0" algn="ctr" eaLnBrk="1" hangingPunct="1">
              <a:buFontTx/>
              <a:buNone/>
            </a:pPr>
            <a:r>
              <a:rPr lang="en-US" dirty="0" smtClean="0"/>
              <a:t>µ</a:t>
            </a:r>
            <a:r>
              <a:rPr lang="en-US" baseline="-25000" dirty="0" smtClean="0"/>
              <a:t>1</a:t>
            </a:r>
            <a:r>
              <a:rPr lang="en-US" dirty="0" smtClean="0"/>
              <a:t>- </a:t>
            </a:r>
            <a:r>
              <a:rPr lang="en-US" dirty="0" smtClean="0"/>
              <a:t>µ</a:t>
            </a:r>
            <a:r>
              <a:rPr lang="en-US" baseline="-25000" dirty="0" smtClean="0"/>
              <a:t>2</a:t>
            </a:r>
            <a:endParaRPr lang="en-US" dirty="0" smtClean="0"/>
          </a:p>
        </p:txBody>
      </p:sp>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2895600"/>
            <a:ext cx="11430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84897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xfrm>
            <a:off x="457200" y="228600"/>
            <a:ext cx="8229600" cy="1189038"/>
          </a:xfrm>
        </p:spPr>
        <p:txBody>
          <a:bodyPr>
            <a:normAutofit fontScale="90000"/>
          </a:bodyPr>
          <a:lstStyle/>
          <a:p>
            <a:pPr eaLnBrk="1" hangingPunct="1"/>
            <a:r>
              <a:rPr lang="en-US" dirty="0" smtClean="0"/>
              <a:t>Sampling Distribution of Differences of Means </a:t>
            </a:r>
            <a:endParaRPr lang="en-US" b="1" dirty="0" smtClean="0"/>
          </a:p>
        </p:txBody>
      </p:sp>
      <mc:AlternateContent xmlns:mc="http://schemas.openxmlformats.org/markup-compatibility/2006">
        <mc:Choice xmlns:a14="http://schemas.microsoft.com/office/drawing/2010/main" Requires="a14">
          <p:sp>
            <p:nvSpPr>
              <p:cNvPr id="23556" name="Rectangle 4"/>
              <p:cNvSpPr>
                <a:spLocks noGrp="1" noChangeArrowheads="1"/>
              </p:cNvSpPr>
              <p:nvPr>
                <p:ph type="body" idx="1"/>
              </p:nvPr>
            </p:nvSpPr>
            <p:spPr>
              <a:xfrm>
                <a:off x="457200" y="1447800"/>
                <a:ext cx="8229600" cy="4678363"/>
              </a:xfrm>
            </p:spPr>
            <p:txBody>
              <a:bodyPr>
                <a:normAutofit fontScale="85000" lnSpcReduction="20000"/>
              </a:bodyPr>
              <a:lstStyle/>
              <a:p>
                <a14:m>
                  <m:oMath xmlns:m="http://schemas.openxmlformats.org/officeDocument/2006/math">
                    <m:sSub>
                      <m:sSubPr>
                        <m:ctrlPr>
                          <a:rPr lang="en-US" b="0" i="1" dirty="0" smtClean="0">
                            <a:latin typeface="Cambria Math"/>
                          </a:rPr>
                        </m:ctrlPr>
                      </m:sSubPr>
                      <m:e>
                        <m:acc>
                          <m:accPr>
                            <m:chr m:val="̅"/>
                            <m:ctrlPr>
                              <a:rPr lang="en-US" b="0" i="1" smtClean="0">
                                <a:latin typeface="Cambria Math"/>
                              </a:rPr>
                            </m:ctrlPr>
                          </m:accPr>
                          <m:e>
                            <m:r>
                              <a:rPr lang="en-US" b="0" i="1" smtClean="0">
                                <a:latin typeface="Cambria Math"/>
                              </a:rPr>
                              <m:t>𝑋</m:t>
                            </m:r>
                          </m:e>
                        </m:acc>
                      </m:e>
                      <m:sub>
                        <m:r>
                          <a:rPr lang="en-US" b="0" i="1" dirty="0" smtClean="0">
                            <a:latin typeface="Cambria Math"/>
                          </a:rPr>
                          <m:t>1</m:t>
                        </m:r>
                      </m:sub>
                    </m:sSub>
                    <m:r>
                      <a:rPr lang="en-US" b="0" i="1" dirty="0" smtClean="0">
                        <a:latin typeface="Cambria Math"/>
                      </a:rPr>
                      <m:t>−</m:t>
                    </m:r>
                    <m:sSub>
                      <m:sSubPr>
                        <m:ctrlPr>
                          <a:rPr lang="en-US" b="0" i="1" dirty="0" smtClean="0">
                            <a:latin typeface="Cambria Math"/>
                          </a:rPr>
                        </m:ctrlPr>
                      </m:sSubPr>
                      <m:e>
                        <m:acc>
                          <m:accPr>
                            <m:chr m:val="̅"/>
                            <m:ctrlPr>
                              <a:rPr lang="en-US" b="0" i="1" dirty="0" smtClean="0">
                                <a:latin typeface="Cambria Math"/>
                              </a:rPr>
                            </m:ctrlPr>
                          </m:accPr>
                          <m:e>
                            <m:r>
                              <a:rPr lang="en-US" b="0" i="1" dirty="0" smtClean="0">
                                <a:latin typeface="Cambria Math"/>
                              </a:rPr>
                              <m:t>𝑋</m:t>
                            </m:r>
                          </m:e>
                        </m:acc>
                      </m:e>
                      <m:sub>
                        <m:r>
                          <a:rPr lang="en-US" b="0" i="1" dirty="0" smtClean="0">
                            <a:latin typeface="Cambria Math"/>
                          </a:rPr>
                          <m:t>2</m:t>
                        </m:r>
                      </m:sub>
                    </m:sSub>
                  </m:oMath>
                </a14:m>
                <a:r>
                  <a:rPr lang="en-US" dirty="0" smtClean="0"/>
                  <a:t> is </a:t>
                </a:r>
                <a:r>
                  <a:rPr lang="en-US" dirty="0" smtClean="0"/>
                  <a:t>normally distributed if the original populations are normal –or– approximately normal if the populations are </a:t>
                </a:r>
                <a:r>
                  <a:rPr lang="en-US" dirty="0" smtClean="0"/>
                  <a:t>non-normal </a:t>
                </a:r>
                <a:r>
                  <a:rPr lang="en-US" dirty="0" smtClean="0"/>
                  <a:t>and the sample sizes are large (n</a:t>
                </a:r>
                <a:r>
                  <a:rPr lang="en-US" baseline="-25000" dirty="0" smtClean="0"/>
                  <a:t>1</a:t>
                </a:r>
                <a:r>
                  <a:rPr lang="en-US" dirty="0" smtClean="0"/>
                  <a:t>, n</a:t>
                </a:r>
                <a:r>
                  <a:rPr lang="en-US" baseline="-25000" dirty="0" smtClean="0"/>
                  <a:t>2</a:t>
                </a:r>
                <a:r>
                  <a:rPr lang="en-US" dirty="0" smtClean="0"/>
                  <a:t> &gt; 30</a:t>
                </a:r>
                <a:r>
                  <a:rPr lang="en-US" dirty="0" smtClean="0"/>
                  <a:t>)!! (Remember condition for CLT)</a:t>
                </a:r>
                <a:endParaRPr lang="en-US" dirty="0" smtClean="0"/>
              </a:p>
              <a:p>
                <a:endParaRPr lang="en-US" dirty="0" smtClean="0"/>
              </a:p>
              <a:p>
                <a:r>
                  <a:rPr lang="en-US" dirty="0" smtClean="0"/>
                  <a:t>The </a:t>
                </a:r>
                <a:r>
                  <a:rPr lang="en-US" dirty="0" smtClean="0"/>
                  <a:t>expected value </a:t>
                </a:r>
                <a:r>
                  <a:rPr lang="en-US" dirty="0" smtClean="0"/>
                  <a:t>of </a:t>
                </a:r>
                <a14:m>
                  <m:oMath xmlns:m="http://schemas.openxmlformats.org/officeDocument/2006/math">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𝑋</m:t>
                            </m:r>
                          </m:e>
                        </m:acc>
                      </m:e>
                      <m:sub>
                        <m:r>
                          <a:rPr lang="en-US" b="0" i="1" smtClean="0">
                            <a:latin typeface="Cambria Math"/>
                          </a:rPr>
                          <m:t>1</m:t>
                        </m:r>
                      </m:sub>
                    </m:sSub>
                    <m:r>
                      <a:rPr lang="en-US" b="0" i="1" smtClean="0">
                        <a:latin typeface="Cambria Math"/>
                      </a:rPr>
                      <m:t>−</m:t>
                    </m:r>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𝑋</m:t>
                            </m:r>
                          </m:e>
                        </m:acc>
                      </m:e>
                      <m:sub>
                        <m:r>
                          <a:rPr lang="en-US" b="0" i="1" smtClean="0">
                            <a:latin typeface="Cambria Math"/>
                          </a:rPr>
                          <m:t>2</m:t>
                        </m:r>
                      </m:sub>
                    </m:sSub>
                    <m:r>
                      <a:rPr lang="en-US" b="0" i="1" smtClean="0">
                        <a:latin typeface="Cambria Math"/>
                      </a:rPr>
                      <m:t> </m:t>
                    </m:r>
                  </m:oMath>
                </a14:m>
                <a:r>
                  <a:rPr lang="en-US" dirty="0" smtClean="0"/>
                  <a:t>is: </a:t>
                </a:r>
                <a14:m>
                  <m:oMath xmlns:m="http://schemas.openxmlformats.org/officeDocument/2006/math">
                    <m:sSub>
                      <m:sSubPr>
                        <m:ctrlPr>
                          <a:rPr lang="en-US" b="0" i="1" smtClean="0">
                            <a:latin typeface="Cambria Math"/>
                          </a:rPr>
                        </m:ctrlPr>
                      </m:sSubPr>
                      <m:e>
                        <m:r>
                          <a:rPr lang="en-US" b="0" i="1" smtClean="0">
                            <a:latin typeface="Cambria Math"/>
                          </a:rPr>
                          <m:t>     </m:t>
                        </m:r>
                        <m:r>
                          <a:rPr lang="en-US" b="0" i="1" smtClean="0">
                            <a:latin typeface="Cambria Math"/>
                          </a:rPr>
                          <m:t>𝜇</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𝜇</m:t>
                        </m:r>
                      </m:e>
                      <m:sub>
                        <m:r>
                          <a:rPr lang="en-US" b="0" i="1" smtClean="0">
                            <a:latin typeface="Cambria Math"/>
                          </a:rPr>
                          <m:t>2</m:t>
                        </m:r>
                      </m:sub>
                    </m:sSub>
                  </m:oMath>
                </a14:m>
                <a:r>
                  <a:rPr lang="en-US" dirty="0" smtClean="0"/>
                  <a:t> </a:t>
                </a:r>
              </a:p>
              <a:p>
                <a:endParaRPr lang="en-US" dirty="0" smtClean="0"/>
              </a:p>
              <a:p>
                <a:r>
                  <a:rPr lang="en-US" dirty="0" smtClean="0"/>
                  <a:t>The </a:t>
                </a:r>
                <a:r>
                  <a:rPr lang="en-US" dirty="0" smtClean="0"/>
                  <a:t>variance </a:t>
                </a:r>
                <a:r>
                  <a:rPr lang="en-US" dirty="0" smtClean="0"/>
                  <a:t>of </a:t>
                </a:r>
                <a14:m>
                  <m:oMath xmlns:m="http://schemas.openxmlformats.org/officeDocument/2006/math">
                    <m:sSub>
                      <m:sSubPr>
                        <m:ctrlPr>
                          <a:rPr lang="en-US" i="1">
                            <a:latin typeface="Cambria Math"/>
                          </a:rPr>
                        </m:ctrlPr>
                      </m:sSubPr>
                      <m:e>
                        <m:acc>
                          <m:accPr>
                            <m:chr m:val="̅"/>
                            <m:ctrlPr>
                              <a:rPr lang="en-US" i="1">
                                <a:latin typeface="Cambria Math"/>
                              </a:rPr>
                            </m:ctrlPr>
                          </m:accPr>
                          <m:e>
                            <m:r>
                              <a:rPr lang="en-US" i="1">
                                <a:latin typeface="Cambria Math"/>
                              </a:rPr>
                              <m:t>𝑋</m:t>
                            </m:r>
                          </m:e>
                        </m:acc>
                      </m:e>
                      <m:sub>
                        <m:r>
                          <a:rPr lang="en-US" i="1">
                            <a:latin typeface="Cambria Math"/>
                          </a:rPr>
                          <m:t>1</m:t>
                        </m:r>
                      </m:sub>
                    </m:sSub>
                    <m:r>
                      <a:rPr lang="en-US" i="1">
                        <a:latin typeface="Cambria Math"/>
                      </a:rPr>
                      <m:t>−</m:t>
                    </m:r>
                    <m:sSub>
                      <m:sSubPr>
                        <m:ctrlPr>
                          <a:rPr lang="en-US" i="1">
                            <a:latin typeface="Cambria Math"/>
                          </a:rPr>
                        </m:ctrlPr>
                      </m:sSubPr>
                      <m:e>
                        <m:acc>
                          <m:accPr>
                            <m:chr m:val="̅"/>
                            <m:ctrlPr>
                              <a:rPr lang="en-US" i="1">
                                <a:latin typeface="Cambria Math"/>
                              </a:rPr>
                            </m:ctrlPr>
                          </m:accPr>
                          <m:e>
                            <m:r>
                              <a:rPr lang="en-US" i="1">
                                <a:latin typeface="Cambria Math"/>
                              </a:rPr>
                              <m:t>𝑋</m:t>
                            </m:r>
                          </m:e>
                        </m:acc>
                      </m:e>
                      <m:sub>
                        <m:r>
                          <a:rPr lang="en-US" i="1">
                            <a:latin typeface="Cambria Math"/>
                          </a:rPr>
                          <m:t>2</m:t>
                        </m:r>
                      </m:sub>
                    </m:sSub>
                  </m:oMath>
                </a14:m>
                <a:r>
                  <a:rPr lang="en-US" dirty="0" smtClean="0"/>
                  <a:t> is:      </a:t>
                </a:r>
                <a14:m>
                  <m:oMath xmlns:m="http://schemas.openxmlformats.org/officeDocument/2006/math">
                    <m:f>
                      <m:fPr>
                        <m:ctrlPr>
                          <a:rPr lang="en-US" b="0" i="1" smtClean="0">
                            <a:latin typeface="Cambria Math"/>
                          </a:rPr>
                        </m:ctrlPr>
                      </m:fPr>
                      <m:num>
                        <m:sSubSup>
                          <m:sSubSupPr>
                            <m:ctrlPr>
                              <a:rPr lang="en-US" b="0" i="1" smtClean="0">
                                <a:latin typeface="Cambria Math"/>
                              </a:rPr>
                            </m:ctrlPr>
                          </m:sSubSupPr>
                          <m:e>
                            <m:r>
                              <a:rPr lang="en-US" b="0" i="1" smtClean="0">
                                <a:latin typeface="Cambria Math"/>
                              </a:rPr>
                              <m:t>𝜎</m:t>
                            </m:r>
                          </m:e>
                          <m:sub>
                            <m:r>
                              <a:rPr lang="en-US" b="0" i="1" smtClean="0">
                                <a:latin typeface="Cambria Math"/>
                              </a:rPr>
                              <m:t>1</m:t>
                            </m:r>
                          </m:sub>
                          <m:sup>
                            <m:r>
                              <a:rPr lang="en-US" b="0" i="1" smtClean="0">
                                <a:latin typeface="Cambria Math"/>
                              </a:rPr>
                              <m:t>2</m:t>
                            </m:r>
                          </m:sup>
                        </m:sSubSup>
                      </m:num>
                      <m:den>
                        <m:sSub>
                          <m:sSubPr>
                            <m:ctrlPr>
                              <a:rPr lang="en-US" b="0" i="1" smtClean="0">
                                <a:latin typeface="Cambria Math"/>
                              </a:rPr>
                            </m:ctrlPr>
                          </m:sSubPr>
                          <m:e>
                            <m:r>
                              <a:rPr lang="en-US" b="0" i="1" smtClean="0">
                                <a:latin typeface="Cambria Math"/>
                              </a:rPr>
                              <m:t>𝑛</m:t>
                            </m:r>
                          </m:e>
                          <m:sub>
                            <m:r>
                              <a:rPr lang="en-US" b="0" i="1" smtClean="0">
                                <a:latin typeface="Cambria Math"/>
                              </a:rPr>
                              <m:t>1</m:t>
                            </m:r>
                          </m:sub>
                        </m:sSub>
                      </m:den>
                    </m:f>
                    <m:r>
                      <a:rPr lang="en-US" b="0" i="1" smtClean="0">
                        <a:latin typeface="Cambria Math"/>
                      </a:rPr>
                      <m:t>+</m:t>
                    </m:r>
                    <m:f>
                      <m:fPr>
                        <m:ctrlPr>
                          <a:rPr lang="en-US" b="0" i="1" smtClean="0">
                            <a:latin typeface="Cambria Math"/>
                          </a:rPr>
                        </m:ctrlPr>
                      </m:fPr>
                      <m:num>
                        <m:sSubSup>
                          <m:sSubSupPr>
                            <m:ctrlPr>
                              <a:rPr lang="en-US" b="0" i="1" smtClean="0">
                                <a:latin typeface="Cambria Math"/>
                              </a:rPr>
                            </m:ctrlPr>
                          </m:sSubSupPr>
                          <m:e>
                            <m:r>
                              <a:rPr lang="en-US" b="0" i="1" smtClean="0">
                                <a:latin typeface="Cambria Math"/>
                              </a:rPr>
                              <m:t>𝜎</m:t>
                            </m:r>
                          </m:e>
                          <m:sub>
                            <m:r>
                              <a:rPr lang="en-US" b="0" i="1" smtClean="0">
                                <a:latin typeface="Cambria Math"/>
                              </a:rPr>
                              <m:t>2</m:t>
                            </m:r>
                          </m:sub>
                          <m:sup>
                            <m:r>
                              <a:rPr lang="en-US" b="0" i="1" smtClean="0">
                                <a:latin typeface="Cambria Math"/>
                              </a:rPr>
                              <m:t>2</m:t>
                            </m:r>
                          </m:sup>
                        </m:sSubSup>
                      </m:num>
                      <m:den>
                        <m:sSub>
                          <m:sSubPr>
                            <m:ctrlPr>
                              <a:rPr lang="en-US" b="0" i="1" smtClean="0">
                                <a:latin typeface="Cambria Math"/>
                              </a:rPr>
                            </m:ctrlPr>
                          </m:sSubPr>
                          <m:e>
                            <m:r>
                              <a:rPr lang="en-US" b="0" i="1" smtClean="0">
                                <a:latin typeface="Cambria Math"/>
                              </a:rPr>
                              <m:t>𝑛</m:t>
                            </m:r>
                          </m:e>
                          <m:sub>
                            <m:r>
                              <a:rPr lang="en-US" b="0" i="1" smtClean="0">
                                <a:latin typeface="Cambria Math"/>
                              </a:rPr>
                              <m:t>2</m:t>
                            </m:r>
                          </m:sub>
                        </m:sSub>
                      </m:den>
                    </m:f>
                  </m:oMath>
                </a14:m>
                <a:r>
                  <a:rPr lang="en-US" dirty="0" smtClean="0"/>
                  <a:t>             </a:t>
                </a:r>
                <a:endParaRPr lang="en-US" dirty="0" smtClean="0"/>
              </a:p>
              <a:p>
                <a:pPr marL="0" indent="0" eaLnBrk="1" hangingPunct="1">
                  <a:buFontTx/>
                  <a:buNone/>
                </a:pPr>
                <a:endParaRPr lang="en-US" dirty="0" smtClean="0"/>
              </a:p>
              <a:p>
                <a:pPr marL="0" indent="0">
                  <a:buNone/>
                </a:pPr>
                <a:r>
                  <a:rPr lang="en-US" dirty="0" smtClean="0"/>
                  <a:t>     and the standard error is</a:t>
                </a:r>
                <a:r>
                  <a:rPr lang="en-US" dirty="0"/>
                  <a:t> : </a:t>
                </a:r>
                <a14:m>
                  <m:oMath xmlns:m="http://schemas.openxmlformats.org/officeDocument/2006/math">
                    <m:rad>
                      <m:radPr>
                        <m:degHide m:val="on"/>
                        <m:ctrlPr>
                          <a:rPr lang="en-US" b="0" i="1" smtClean="0">
                            <a:latin typeface="Cambria Math"/>
                          </a:rPr>
                        </m:ctrlPr>
                      </m:radPr>
                      <m:deg/>
                      <m:e>
                        <m:f>
                          <m:fPr>
                            <m:ctrlPr>
                              <a:rPr lang="en-US" i="1">
                                <a:latin typeface="Cambria Math"/>
                              </a:rPr>
                            </m:ctrlPr>
                          </m:fPr>
                          <m:num>
                            <m:sSubSup>
                              <m:sSubSupPr>
                                <m:ctrlPr>
                                  <a:rPr lang="en-US" i="1">
                                    <a:latin typeface="Cambria Math"/>
                                  </a:rPr>
                                </m:ctrlPr>
                              </m:sSubSupPr>
                              <m:e>
                                <m:r>
                                  <a:rPr lang="en-US" i="1">
                                    <a:latin typeface="Cambria Math"/>
                                  </a:rPr>
                                  <m:t>𝜎</m:t>
                                </m:r>
                              </m:e>
                              <m:sub>
                                <m:r>
                                  <a:rPr lang="en-US" i="1">
                                    <a:latin typeface="Cambria Math"/>
                                  </a:rPr>
                                  <m:t>1</m:t>
                                </m:r>
                              </m:sub>
                              <m:sup>
                                <m:r>
                                  <a:rPr lang="en-US" i="1">
                                    <a:latin typeface="Cambria Math"/>
                                  </a:rPr>
                                  <m:t>2</m:t>
                                </m:r>
                              </m:sup>
                            </m:sSubSup>
                          </m:num>
                          <m:den>
                            <m:sSub>
                              <m:sSubPr>
                                <m:ctrlPr>
                                  <a:rPr lang="en-US" i="1">
                                    <a:latin typeface="Cambria Math"/>
                                  </a:rPr>
                                </m:ctrlPr>
                              </m:sSubPr>
                              <m:e>
                                <m:r>
                                  <a:rPr lang="en-US" i="1">
                                    <a:latin typeface="Cambria Math"/>
                                  </a:rPr>
                                  <m:t>𝑛</m:t>
                                </m:r>
                              </m:e>
                              <m:sub>
                                <m:r>
                                  <a:rPr lang="en-US" i="1">
                                    <a:latin typeface="Cambria Math"/>
                                  </a:rPr>
                                  <m:t>1</m:t>
                                </m:r>
                              </m:sub>
                            </m:sSub>
                          </m:den>
                        </m:f>
                        <m:r>
                          <a:rPr lang="en-US" i="1">
                            <a:latin typeface="Cambria Math"/>
                          </a:rPr>
                          <m:t>+</m:t>
                        </m:r>
                        <m:f>
                          <m:fPr>
                            <m:ctrlPr>
                              <a:rPr lang="en-US" i="1">
                                <a:latin typeface="Cambria Math"/>
                              </a:rPr>
                            </m:ctrlPr>
                          </m:fPr>
                          <m:num>
                            <m:sSubSup>
                              <m:sSubSupPr>
                                <m:ctrlPr>
                                  <a:rPr lang="en-US" i="1">
                                    <a:latin typeface="Cambria Math"/>
                                  </a:rPr>
                                </m:ctrlPr>
                              </m:sSubSupPr>
                              <m:e>
                                <m:r>
                                  <a:rPr lang="en-US" i="1">
                                    <a:latin typeface="Cambria Math"/>
                                  </a:rPr>
                                  <m:t>𝜎</m:t>
                                </m:r>
                              </m:e>
                              <m:sub>
                                <m:r>
                                  <a:rPr lang="en-US" i="1">
                                    <a:latin typeface="Cambria Math"/>
                                  </a:rPr>
                                  <m:t>2</m:t>
                                </m:r>
                              </m:sub>
                              <m:sup>
                                <m:r>
                                  <a:rPr lang="en-US" i="1">
                                    <a:latin typeface="Cambria Math"/>
                                  </a:rPr>
                                  <m:t>2</m:t>
                                </m:r>
                              </m:sup>
                            </m:sSubSup>
                          </m:num>
                          <m:den>
                            <m:sSub>
                              <m:sSubPr>
                                <m:ctrlPr>
                                  <a:rPr lang="en-US" i="1">
                                    <a:latin typeface="Cambria Math"/>
                                  </a:rPr>
                                </m:ctrlPr>
                              </m:sSubPr>
                              <m:e>
                                <m:r>
                                  <a:rPr lang="en-US" i="1">
                                    <a:latin typeface="Cambria Math"/>
                                  </a:rPr>
                                  <m:t>𝑛</m:t>
                                </m:r>
                              </m:e>
                              <m:sub>
                                <m:r>
                                  <a:rPr lang="en-US" i="1">
                                    <a:latin typeface="Cambria Math"/>
                                  </a:rPr>
                                  <m:t>2</m:t>
                                </m:r>
                              </m:sub>
                            </m:sSub>
                          </m:den>
                        </m:f>
                      </m:e>
                    </m:rad>
                  </m:oMath>
                </a14:m>
                <a:endParaRPr lang="en-US" dirty="0"/>
              </a:p>
            </p:txBody>
          </p:sp>
        </mc:Choice>
        <mc:Fallback>
          <p:sp>
            <p:nvSpPr>
              <p:cNvPr id="23556" name="Rectangle 4"/>
              <p:cNvSpPr>
                <a:spLocks noGrp="1" noRot="1" noChangeAspect="1" noMove="1" noResize="1" noEditPoints="1" noAdjustHandles="1" noChangeArrowheads="1" noChangeShapeType="1" noTextEdit="1"/>
              </p:cNvSpPr>
              <p:nvPr>
                <p:ph type="body" idx="1"/>
              </p:nvPr>
            </p:nvSpPr>
            <p:spPr>
              <a:xfrm>
                <a:off x="457200" y="1447800"/>
                <a:ext cx="8229600" cy="4678363"/>
              </a:xfrm>
              <a:blipFill rotWithShape="1">
                <a:blip r:embed="rId3"/>
                <a:stretch>
                  <a:fillRect l="-1185" t="-2608"/>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252192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0" y="0"/>
            <a:ext cx="8763000" cy="609600"/>
          </a:xfrm>
        </p:spPr>
        <p:txBody>
          <a:bodyPr>
            <a:normAutofit fontScale="90000"/>
          </a:bodyPr>
          <a:lstStyle/>
          <a:p>
            <a:pPr eaLnBrk="1" hangingPunct="1"/>
            <a:r>
              <a:rPr lang="en-US" smtClean="0"/>
              <a:t>Making Inferences About </a:t>
            </a:r>
            <a:r>
              <a:rPr lang="el-GR" smtClean="0">
                <a:cs typeface="Tahoma" charset="0"/>
              </a:rPr>
              <a:t>μ</a:t>
            </a:r>
            <a:r>
              <a:rPr lang="en-US" baseline="-25000" smtClean="0">
                <a:cs typeface="Tahoma" charset="0"/>
              </a:rPr>
              <a:t>1</a:t>
            </a:r>
            <a:r>
              <a:rPr lang="en-US" smtClean="0">
                <a:cs typeface="Tahoma" charset="0"/>
              </a:rPr>
              <a:t>-</a:t>
            </a:r>
            <a:r>
              <a:rPr lang="el-GR" smtClean="0">
                <a:cs typeface="Tahoma" charset="0"/>
              </a:rPr>
              <a:t>μ</a:t>
            </a:r>
            <a:r>
              <a:rPr lang="en-US" baseline="-25000" smtClean="0">
                <a:cs typeface="Tahoma" charset="0"/>
              </a:rPr>
              <a:t>2</a:t>
            </a:r>
            <a:r>
              <a:rPr lang="en-US" smtClean="0"/>
              <a:t> </a:t>
            </a:r>
          </a:p>
        </p:txBody>
      </p:sp>
      <mc:AlternateContent xmlns:mc="http://schemas.openxmlformats.org/markup-compatibility/2006">
        <mc:Choice xmlns:a14="http://schemas.microsoft.com/office/drawing/2010/main" Requires="a14">
          <p:sp>
            <p:nvSpPr>
              <p:cNvPr id="24579" name="Rectangle 4"/>
              <p:cNvSpPr>
                <a:spLocks noGrp="1" noChangeArrowheads="1"/>
              </p:cNvSpPr>
              <p:nvPr>
                <p:ph type="body" idx="1"/>
              </p:nvPr>
            </p:nvSpPr>
            <p:spPr>
              <a:xfrm>
                <a:off x="241300" y="762000"/>
                <a:ext cx="8902700" cy="5715000"/>
              </a:xfrm>
            </p:spPr>
            <p:txBody>
              <a:bodyPr>
                <a:normAutofit fontScale="92500"/>
              </a:bodyPr>
              <a:lstStyle/>
              <a:p>
                <a:r>
                  <a:rPr lang="en-US" dirty="0" smtClean="0"/>
                  <a:t>Since </a:t>
                </a:r>
                <a14:m>
                  <m:oMath xmlns:m="http://schemas.openxmlformats.org/officeDocument/2006/math">
                    <m:sSub>
                      <m:sSubPr>
                        <m:ctrlPr>
                          <a:rPr lang="en-US" i="1" dirty="0">
                            <a:latin typeface="Cambria Math"/>
                          </a:rPr>
                        </m:ctrlPr>
                      </m:sSubPr>
                      <m:e>
                        <m:acc>
                          <m:accPr>
                            <m:chr m:val="̅"/>
                            <m:ctrlPr>
                              <a:rPr lang="en-US" i="1">
                                <a:latin typeface="Cambria Math"/>
                              </a:rPr>
                            </m:ctrlPr>
                          </m:accPr>
                          <m:e>
                            <m:r>
                              <a:rPr lang="en-US" i="1">
                                <a:latin typeface="Cambria Math"/>
                              </a:rPr>
                              <m:t>𝑋</m:t>
                            </m:r>
                          </m:e>
                        </m:acc>
                      </m:e>
                      <m:sub>
                        <m:r>
                          <a:rPr lang="en-US" i="1" dirty="0">
                            <a:latin typeface="Cambria Math"/>
                          </a:rPr>
                          <m:t>1</m:t>
                        </m:r>
                      </m:sub>
                    </m:sSub>
                    <m:r>
                      <a:rPr lang="en-US" i="1" dirty="0">
                        <a:latin typeface="Cambria Math"/>
                      </a:rPr>
                      <m:t>−</m:t>
                    </m:r>
                    <m:sSub>
                      <m:sSubPr>
                        <m:ctrlPr>
                          <a:rPr lang="en-US" i="1" dirty="0">
                            <a:latin typeface="Cambria Math"/>
                          </a:rPr>
                        </m:ctrlPr>
                      </m:sSubPr>
                      <m:e>
                        <m:acc>
                          <m:accPr>
                            <m:chr m:val="̅"/>
                            <m:ctrlPr>
                              <a:rPr lang="en-US" i="1" dirty="0">
                                <a:latin typeface="Cambria Math"/>
                              </a:rPr>
                            </m:ctrlPr>
                          </m:accPr>
                          <m:e>
                            <m:r>
                              <a:rPr lang="en-US" i="1" dirty="0">
                                <a:latin typeface="Cambria Math"/>
                              </a:rPr>
                              <m:t>𝑋</m:t>
                            </m:r>
                          </m:e>
                        </m:acc>
                      </m:e>
                      <m:sub>
                        <m:r>
                          <a:rPr lang="en-US" i="1" dirty="0">
                            <a:latin typeface="Cambria Math"/>
                          </a:rPr>
                          <m:t>2</m:t>
                        </m:r>
                      </m:sub>
                    </m:sSub>
                  </m:oMath>
                </a14:m>
                <a:r>
                  <a:rPr lang="en-US" dirty="0" smtClean="0"/>
                  <a:t> </a:t>
                </a:r>
                <a:r>
                  <a:rPr lang="en-US" dirty="0" smtClean="0"/>
                  <a:t>is </a:t>
                </a:r>
                <a:r>
                  <a:rPr lang="en-US" b="1" i="1" dirty="0" smtClean="0">
                    <a:solidFill>
                      <a:srgbClr val="0000FF"/>
                    </a:solidFill>
                  </a:rPr>
                  <a:t>normally distributed</a:t>
                </a:r>
                <a:r>
                  <a:rPr lang="en-US" dirty="0" smtClean="0"/>
                  <a:t> if the original populations are normal –or– </a:t>
                </a:r>
                <a:r>
                  <a:rPr lang="en-US" b="1" i="1" dirty="0" smtClean="0">
                    <a:solidFill>
                      <a:srgbClr val="0000FF"/>
                    </a:solidFill>
                  </a:rPr>
                  <a:t>approximately normal</a:t>
                </a:r>
                <a:r>
                  <a:rPr lang="en-US" dirty="0" smtClean="0"/>
                  <a:t> if the populations are </a:t>
                </a:r>
                <a:r>
                  <a:rPr lang="en-US" dirty="0" smtClean="0"/>
                  <a:t>non-normal </a:t>
                </a:r>
                <a:r>
                  <a:rPr lang="en-US" dirty="0" smtClean="0"/>
                  <a:t>and the sample sizes are large, then:</a:t>
                </a:r>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r>
                  <a:rPr lang="en-US" dirty="0" smtClean="0"/>
                  <a:t>is a </a:t>
                </a:r>
                <a:r>
                  <a:rPr lang="en-US" dirty="0" smtClean="0"/>
                  <a:t>N(0,1) (or approximately normal) random variable. </a:t>
                </a:r>
              </a:p>
              <a:p>
                <a:pPr marL="0" indent="0" eaLnBrk="1" hangingPunct="1">
                  <a:buFontTx/>
                  <a:buNone/>
                </a:pPr>
                <a:endParaRPr lang="en-US" dirty="0" smtClean="0"/>
              </a:p>
              <a:p>
                <a:r>
                  <a:rPr lang="en-US" dirty="0" smtClean="0"/>
                  <a:t>We could use this to build the test statistic and the confidence interval estimator for</a:t>
                </a:r>
                <a14:m>
                  <m:oMath xmlns:m="http://schemas.openxmlformats.org/officeDocument/2006/math">
                    <m:sSub>
                      <m:sSubPr>
                        <m:ctrlPr>
                          <a:rPr lang="en-US" i="1">
                            <a:latin typeface="Cambria Math"/>
                          </a:rPr>
                        </m:ctrlPr>
                      </m:sSubPr>
                      <m:e>
                        <m:r>
                          <a:rPr lang="en-US" i="1">
                            <a:latin typeface="Cambria Math"/>
                          </a:rPr>
                          <m:t> </m:t>
                        </m:r>
                        <m:r>
                          <a:rPr lang="en-US" i="1">
                            <a:latin typeface="Cambria Math"/>
                          </a:rPr>
                          <m:t>𝜇</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𝜇</m:t>
                        </m:r>
                      </m:e>
                      <m:sub>
                        <m:r>
                          <a:rPr lang="en-US" i="1">
                            <a:latin typeface="Cambria Math"/>
                          </a:rPr>
                          <m:t>2</m:t>
                        </m:r>
                      </m:sub>
                    </m:sSub>
                  </m:oMath>
                </a14:m>
                <a:r>
                  <a:rPr lang="en-US" dirty="0"/>
                  <a:t> </a:t>
                </a:r>
                <a:r>
                  <a:rPr lang="en-US" dirty="0" smtClean="0"/>
                  <a:t>.</a:t>
                </a:r>
                <a:endParaRPr lang="en-US" dirty="0" smtClean="0"/>
              </a:p>
            </p:txBody>
          </p:sp>
        </mc:Choice>
        <mc:Fallback>
          <p:sp>
            <p:nvSpPr>
              <p:cNvPr id="24579" name="Rectangle 4"/>
              <p:cNvSpPr>
                <a:spLocks noGrp="1" noRot="1" noChangeAspect="1" noMove="1" noResize="1" noEditPoints="1" noAdjustHandles="1" noChangeArrowheads="1" noChangeShapeType="1" noTextEdit="1"/>
              </p:cNvSpPr>
              <p:nvPr>
                <p:ph type="body" idx="1"/>
              </p:nvPr>
            </p:nvSpPr>
            <p:spPr>
              <a:xfrm>
                <a:off x="241300" y="762000"/>
                <a:ext cx="8902700" cy="5715000"/>
              </a:xfrm>
              <a:blipFill rotWithShape="1">
                <a:blip r:embed="rId3"/>
                <a:stretch>
                  <a:fillRect l="-1644" t="-1279" r="-1781" b="-2559"/>
                </a:stretch>
              </a:blipFill>
            </p:spPr>
            <p:txBody>
              <a:bodyPr/>
              <a:lstStyle/>
              <a:p>
                <a:r>
                  <a:rPr lang="en-US">
                    <a:noFill/>
                  </a:rPr>
                  <a:t> </a:t>
                </a:r>
              </a:p>
            </p:txBody>
          </p:sp>
        </mc:Fallback>
      </mc:AlternateContent>
      <p:pic>
        <p:nvPicPr>
          <p:cNvPr id="2458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768600"/>
            <a:ext cx="25908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41706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5602" name="Rectangle 3"/>
              <p:cNvSpPr>
                <a:spLocks noGrp="1" noChangeArrowheads="1"/>
              </p:cNvSpPr>
              <p:nvPr>
                <p:ph type="title"/>
              </p:nvPr>
            </p:nvSpPr>
            <p:spPr/>
            <p:txBody>
              <a:bodyPr>
                <a:normAutofit/>
              </a:bodyPr>
              <a:lstStyle/>
              <a:p>
                <a:r>
                  <a:rPr lang="en-US" dirty="0" smtClean="0"/>
                  <a:t>Making Inferences About</a:t>
                </a:r>
                <a:r>
                  <a:rPr lang="en-US" dirty="0" smtClean="0"/>
                  <a:t> </a:t>
                </a:r>
                <a14:m>
                  <m:oMath xmlns:m="http://schemas.openxmlformats.org/officeDocument/2006/math">
                    <m:sSub>
                      <m:sSubPr>
                        <m:ctrlPr>
                          <a:rPr lang="en-US" i="1">
                            <a:latin typeface="Cambria Math"/>
                          </a:rPr>
                        </m:ctrlPr>
                      </m:sSubPr>
                      <m:e>
                        <m:r>
                          <a:rPr lang="en-US" i="1">
                            <a:latin typeface="Cambria Math"/>
                          </a:rPr>
                          <m:t>𝜇</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𝜇</m:t>
                        </m:r>
                      </m:e>
                      <m:sub>
                        <m:r>
                          <a:rPr lang="en-US" i="1">
                            <a:latin typeface="Cambria Math"/>
                          </a:rPr>
                          <m:t>2</m:t>
                        </m:r>
                      </m:sub>
                    </m:sSub>
                  </m:oMath>
                </a14:m>
                <a:r>
                  <a:rPr lang="en-US" dirty="0"/>
                  <a:t> </a:t>
                </a:r>
                <a:endParaRPr lang="en-US" dirty="0" smtClean="0"/>
              </a:p>
            </p:txBody>
          </p:sp>
        </mc:Choice>
        <mc:Fallback>
          <p:sp>
            <p:nvSpPr>
              <p:cNvPr id="25602" name="Rectangle 3"/>
              <p:cNvSpPr>
                <a:spLocks noGrp="1" noRot="1" noChangeAspect="1" noMove="1" noResize="1" noEditPoints="1" noAdjustHandles="1" noChangeArrowheads="1" noChangeShapeType="1" noTextEdit="1"/>
              </p:cNvSpPr>
              <p:nvPr>
                <p:ph type="title"/>
              </p:nvPr>
            </p:nvSpPr>
            <p:spPr>
              <a:blipFill rotWithShape="1">
                <a:blip r:embed="rId3"/>
                <a:stretch>
                  <a:fillRect l="-296" b="-85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603" name="Rectangle 4"/>
              <p:cNvSpPr>
                <a:spLocks noGrp="1" noChangeArrowheads="1"/>
              </p:cNvSpPr>
              <p:nvPr>
                <p:ph type="body" idx="1"/>
              </p:nvPr>
            </p:nvSpPr>
            <p:spPr/>
            <p:txBody>
              <a:bodyPr>
                <a:normAutofit fontScale="85000" lnSpcReduction="20000"/>
              </a:bodyPr>
              <a:lstStyle/>
              <a:p>
                <a:pPr marL="0" indent="0" eaLnBrk="1" hangingPunct="1">
                  <a:buFontTx/>
                  <a:buNone/>
                </a:pPr>
                <a:r>
                  <a:rPr lang="en-US" dirty="0" smtClean="0"/>
                  <a:t>…except that, in practice, the z statistic is rarely used since the population variances are unknown.</a:t>
                </a:r>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a:p>
                <a:r>
                  <a:rPr lang="en-US" dirty="0" smtClean="0"/>
                  <a:t>Instead we use a </a:t>
                </a:r>
                <a:r>
                  <a:rPr lang="en-US" b="1" dirty="0" smtClean="0"/>
                  <a:t>t</a:t>
                </a:r>
                <a:r>
                  <a:rPr lang="en-US" dirty="0" smtClean="0"/>
                  <a:t>-statistic. We consider two cases for the unknown population variances: </a:t>
                </a:r>
              </a:p>
              <a:p>
                <a:pPr marL="514350" indent="-514350">
                  <a:buFont typeface="+mj-lt"/>
                  <a:buAutoNum type="arabicPeriod"/>
                </a:pPr>
                <a:r>
                  <a:rPr lang="en-US" dirty="0" smtClean="0"/>
                  <a:t>when we believe they are </a:t>
                </a:r>
                <a:r>
                  <a:rPr lang="en-US" b="1" i="1" dirty="0" smtClean="0"/>
                  <a:t>equal</a:t>
                </a:r>
                <a:r>
                  <a:rPr lang="en-US" b="1" i="1" dirty="0" smtClean="0"/>
                  <a:t>: </a:t>
                </a:r>
                <a14:m>
                  <m:oMath xmlns:m="http://schemas.openxmlformats.org/officeDocument/2006/math">
                    <m:sSubSup>
                      <m:sSubSupPr>
                        <m:ctrlPr>
                          <a:rPr lang="en-US" b="1" i="1">
                            <a:latin typeface="Cambria Math"/>
                          </a:rPr>
                        </m:ctrlPr>
                      </m:sSubSupPr>
                      <m:e>
                        <m:r>
                          <a:rPr lang="en-US" b="1" i="1">
                            <a:latin typeface="Cambria Math"/>
                          </a:rPr>
                          <m:t>𝝈</m:t>
                        </m:r>
                      </m:e>
                      <m:sub>
                        <m:r>
                          <a:rPr lang="en-US" b="1" i="1">
                            <a:latin typeface="Cambria Math"/>
                          </a:rPr>
                          <m:t>𝟏</m:t>
                        </m:r>
                      </m:sub>
                      <m:sup>
                        <m:r>
                          <a:rPr lang="en-US" b="1" i="1">
                            <a:latin typeface="Cambria Math"/>
                          </a:rPr>
                          <m:t>𝟐</m:t>
                        </m:r>
                      </m:sup>
                    </m:sSubSup>
                    <m:r>
                      <a:rPr lang="en-US" b="1" i="1">
                        <a:latin typeface="Cambria Math"/>
                      </a:rPr>
                      <m:t>=</m:t>
                    </m:r>
                    <m:sSubSup>
                      <m:sSubSupPr>
                        <m:ctrlPr>
                          <a:rPr lang="en-US" b="1" i="1">
                            <a:latin typeface="Cambria Math"/>
                          </a:rPr>
                        </m:ctrlPr>
                      </m:sSubSupPr>
                      <m:e>
                        <m:r>
                          <a:rPr lang="en-US" b="1" i="1">
                            <a:latin typeface="Cambria Math"/>
                          </a:rPr>
                          <m:t>𝝈</m:t>
                        </m:r>
                      </m:e>
                      <m:sub>
                        <m:r>
                          <a:rPr lang="en-US" b="1" i="1">
                            <a:latin typeface="Cambria Math"/>
                          </a:rPr>
                          <m:t>𝟐</m:t>
                        </m:r>
                      </m:sub>
                      <m:sup>
                        <m:r>
                          <a:rPr lang="en-US" b="1" i="1">
                            <a:latin typeface="Cambria Math"/>
                          </a:rPr>
                          <m:t>𝟐</m:t>
                        </m:r>
                      </m:sup>
                    </m:sSubSup>
                  </m:oMath>
                </a14:m>
                <a:endParaRPr lang="en-US" dirty="0" smtClean="0"/>
              </a:p>
              <a:p>
                <a:pPr marL="514350" indent="-514350">
                  <a:buFont typeface="+mj-lt"/>
                  <a:buAutoNum type="arabicPeriod"/>
                </a:pPr>
                <a:r>
                  <a:rPr lang="en-US" dirty="0" smtClean="0"/>
                  <a:t>when </a:t>
                </a:r>
                <a:r>
                  <a:rPr lang="en-US" dirty="0" smtClean="0"/>
                  <a:t>we believe they </a:t>
                </a:r>
                <a:r>
                  <a:rPr lang="en-US" dirty="0" smtClean="0"/>
                  <a:t>are </a:t>
                </a:r>
                <a:r>
                  <a:rPr lang="en-US" b="1" i="1" dirty="0" smtClean="0"/>
                  <a:t>not equal</a:t>
                </a:r>
                <a:r>
                  <a:rPr lang="en-US" dirty="0" smtClean="0"/>
                  <a:t>:</a:t>
                </a:r>
                <a:r>
                  <a:rPr lang="en-US" dirty="0" smtClean="0"/>
                  <a:t>  </a:t>
                </a:r>
                <a14:m>
                  <m:oMath xmlns:m="http://schemas.openxmlformats.org/officeDocument/2006/math">
                    <m:sSubSup>
                      <m:sSubSupPr>
                        <m:ctrlPr>
                          <a:rPr lang="en-US" b="1" i="1">
                            <a:latin typeface="Cambria Math"/>
                          </a:rPr>
                        </m:ctrlPr>
                      </m:sSubSupPr>
                      <m:e>
                        <m:r>
                          <a:rPr lang="en-US" b="1" i="1">
                            <a:latin typeface="Cambria Math"/>
                          </a:rPr>
                          <m:t>𝝈</m:t>
                        </m:r>
                      </m:e>
                      <m:sub>
                        <m:r>
                          <a:rPr lang="en-US" b="1" i="1">
                            <a:latin typeface="Cambria Math"/>
                          </a:rPr>
                          <m:t>𝟏</m:t>
                        </m:r>
                      </m:sub>
                      <m:sup>
                        <m:r>
                          <a:rPr lang="en-US" b="1" i="1">
                            <a:latin typeface="Cambria Math"/>
                          </a:rPr>
                          <m:t>𝟐</m:t>
                        </m:r>
                      </m:sup>
                    </m:sSubSup>
                    <m:r>
                      <a:rPr lang="en-US" b="1" i="1" smtClean="0">
                        <a:latin typeface="Cambria Math"/>
                      </a:rPr>
                      <m:t>≠</m:t>
                    </m:r>
                    <m:sSubSup>
                      <m:sSubSupPr>
                        <m:ctrlPr>
                          <a:rPr lang="en-US" b="1" i="1">
                            <a:latin typeface="Cambria Math"/>
                          </a:rPr>
                        </m:ctrlPr>
                      </m:sSubSupPr>
                      <m:e>
                        <m:r>
                          <a:rPr lang="en-US" b="1" i="1">
                            <a:latin typeface="Cambria Math"/>
                          </a:rPr>
                          <m:t>𝝈</m:t>
                        </m:r>
                      </m:e>
                      <m:sub>
                        <m:r>
                          <a:rPr lang="en-US" b="1" i="1">
                            <a:latin typeface="Cambria Math"/>
                          </a:rPr>
                          <m:t>𝟐</m:t>
                        </m:r>
                      </m:sub>
                      <m:sup>
                        <m:r>
                          <a:rPr lang="en-US" b="1" i="1">
                            <a:latin typeface="Cambria Math"/>
                          </a:rPr>
                          <m:t>𝟐</m:t>
                        </m:r>
                      </m:sup>
                    </m:sSubSup>
                  </m:oMath>
                </a14:m>
                <a:endParaRPr lang="en-US" dirty="0" smtClean="0"/>
              </a:p>
              <a:p>
                <a:pPr marL="0" indent="0" eaLnBrk="1" hangingPunct="1">
                  <a:buFontTx/>
                  <a:buNone/>
                </a:pPr>
                <a:endParaRPr lang="en-US" dirty="0" smtClean="0"/>
              </a:p>
            </p:txBody>
          </p:sp>
        </mc:Choice>
        <mc:Fallback>
          <p:sp>
            <p:nvSpPr>
              <p:cNvPr id="25603" name="Rectangle 4"/>
              <p:cNvSpPr>
                <a:spLocks noGrp="1" noRot="1" noChangeAspect="1" noMove="1" noResize="1" noEditPoints="1" noAdjustHandles="1" noChangeArrowheads="1" noChangeShapeType="1" noTextEdit="1"/>
              </p:cNvSpPr>
              <p:nvPr>
                <p:ph type="body" idx="1"/>
              </p:nvPr>
            </p:nvSpPr>
            <p:spPr>
              <a:blipFill rotWithShape="1">
                <a:blip r:embed="rId4"/>
                <a:stretch>
                  <a:fillRect l="-1407" t="-2695" b="-1348"/>
                </a:stretch>
              </a:blipFill>
            </p:spPr>
            <p:txBody>
              <a:bodyPr/>
              <a:lstStyle/>
              <a:p>
                <a:r>
                  <a:rPr lang="en-US">
                    <a:noFill/>
                  </a:rPr>
                  <a:t> </a:t>
                </a:r>
              </a:p>
            </p:txBody>
          </p:sp>
        </mc:Fallback>
      </mc:AlternateContent>
      <p:pic>
        <p:nvPicPr>
          <p:cNvPr id="2560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3850" y="2563813"/>
            <a:ext cx="3416300"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Oval 7"/>
          <p:cNvSpPr>
            <a:spLocks noChangeArrowheads="1"/>
          </p:cNvSpPr>
          <p:nvPr/>
        </p:nvSpPr>
        <p:spPr bwMode="auto">
          <a:xfrm>
            <a:off x="4267200" y="2971800"/>
            <a:ext cx="609600" cy="609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7" name="Oval 8"/>
          <p:cNvSpPr>
            <a:spLocks noChangeArrowheads="1"/>
          </p:cNvSpPr>
          <p:nvPr/>
        </p:nvSpPr>
        <p:spPr bwMode="auto">
          <a:xfrm>
            <a:off x="5029200" y="2971800"/>
            <a:ext cx="609600" cy="6096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8" name="Freeform 9"/>
          <p:cNvSpPr>
            <a:spLocks/>
          </p:cNvSpPr>
          <p:nvPr/>
        </p:nvSpPr>
        <p:spPr bwMode="auto">
          <a:xfrm>
            <a:off x="482600" y="2286000"/>
            <a:ext cx="3632200" cy="1143000"/>
          </a:xfrm>
          <a:custGeom>
            <a:avLst/>
            <a:gdLst>
              <a:gd name="T0" fmla="*/ 2147483647 w 2288"/>
              <a:gd name="T1" fmla="*/ 0 h 624"/>
              <a:gd name="T2" fmla="*/ 2147483647 w 2288"/>
              <a:gd name="T3" fmla="*/ 2147483647 h 624"/>
              <a:gd name="T4" fmla="*/ 2147483647 w 2288"/>
              <a:gd name="T5" fmla="*/ 2147483647 h 624"/>
              <a:gd name="T6" fmla="*/ 0 60000 65536"/>
              <a:gd name="T7" fmla="*/ 0 60000 65536"/>
              <a:gd name="T8" fmla="*/ 0 60000 65536"/>
              <a:gd name="T9" fmla="*/ 0 w 2288"/>
              <a:gd name="T10" fmla="*/ 0 h 624"/>
              <a:gd name="T11" fmla="*/ 2288 w 2288"/>
              <a:gd name="T12" fmla="*/ 624 h 624"/>
            </a:gdLst>
            <a:ahLst/>
            <a:cxnLst>
              <a:cxn ang="T6">
                <a:pos x="T0" y="T1"/>
              </a:cxn>
              <a:cxn ang="T7">
                <a:pos x="T2" y="T3"/>
              </a:cxn>
              <a:cxn ang="T8">
                <a:pos x="T4" y="T5"/>
              </a:cxn>
            </a:cxnLst>
            <a:rect l="T9" t="T10" r="T11" b="T12"/>
            <a:pathLst>
              <a:path w="2288" h="624">
                <a:moveTo>
                  <a:pt x="656" y="0"/>
                </a:moveTo>
                <a:cubicBezTo>
                  <a:pt x="328" y="116"/>
                  <a:pt x="0" y="232"/>
                  <a:pt x="272" y="336"/>
                </a:cubicBezTo>
                <a:cubicBezTo>
                  <a:pt x="544" y="440"/>
                  <a:pt x="1416" y="532"/>
                  <a:pt x="2288" y="624"/>
                </a:cubicBezTo>
              </a:path>
            </a:pathLst>
          </a:custGeom>
          <a:noFill/>
          <a:ln w="1905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09" name="Text Box 10"/>
          <p:cNvSpPr txBox="1">
            <a:spLocks noChangeArrowheads="1"/>
          </p:cNvSpPr>
          <p:nvPr/>
        </p:nvSpPr>
        <p:spPr bwMode="auto">
          <a:xfrm>
            <a:off x="5753100" y="3046413"/>
            <a:ext cx="530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b="1">
                <a:solidFill>
                  <a:srgbClr val="FF0000"/>
                </a:solidFill>
                <a:latin typeface="Tahoma" charset="0"/>
              </a:rPr>
              <a:t>??</a:t>
            </a:r>
          </a:p>
        </p:txBody>
      </p:sp>
    </p:spTree>
    <p:custDataLst>
      <p:tags r:id="rId1"/>
    </p:custDataLst>
    <p:extLst>
      <p:ext uri="{BB962C8B-B14F-4D97-AF65-F5344CB8AC3E}">
        <p14:creationId xmlns:p14="http://schemas.microsoft.com/office/powerpoint/2010/main" val="2650646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626" name="Rectangle 3"/>
              <p:cNvSpPr>
                <a:spLocks noGrp="1" noChangeArrowheads="1"/>
              </p:cNvSpPr>
              <p:nvPr>
                <p:ph type="title"/>
              </p:nvPr>
            </p:nvSpPr>
            <p:spPr>
              <a:xfrm>
                <a:off x="127000" y="76200"/>
                <a:ext cx="8763000" cy="1219200"/>
              </a:xfrm>
            </p:spPr>
            <p:txBody>
              <a:bodyPr>
                <a:normAutofit fontScale="90000"/>
              </a:bodyPr>
              <a:lstStyle/>
              <a:p>
                <a:r>
                  <a:rPr lang="en-US" dirty="0" smtClean="0"/>
                  <a:t/>
                </a:r>
                <a:br>
                  <a:rPr lang="en-US" dirty="0" smtClean="0"/>
                </a:br>
                <a:r>
                  <a:rPr lang="en-US" b="1" dirty="0" smtClean="0"/>
                  <a:t>Test </a:t>
                </a:r>
                <a:r>
                  <a:rPr lang="en-US" b="1" dirty="0" smtClean="0"/>
                  <a:t>Statistic for </a:t>
                </a:r>
                <a14:m>
                  <m:oMath xmlns:m="http://schemas.openxmlformats.org/officeDocument/2006/math">
                    <m:sSub>
                      <m:sSubPr>
                        <m:ctrlPr>
                          <a:rPr lang="en-US" b="1" i="1">
                            <a:latin typeface="Cambria Math"/>
                          </a:rPr>
                        </m:ctrlPr>
                      </m:sSubPr>
                      <m:e>
                        <m:r>
                          <a:rPr lang="en-US" b="1" i="1">
                            <a:latin typeface="Cambria Math"/>
                          </a:rPr>
                          <m:t>𝝁</m:t>
                        </m:r>
                      </m:e>
                      <m:sub>
                        <m:r>
                          <a:rPr lang="en-US" b="1" i="1">
                            <a:latin typeface="Cambria Math"/>
                          </a:rPr>
                          <m:t>𝟏</m:t>
                        </m:r>
                      </m:sub>
                    </m:sSub>
                    <m:r>
                      <a:rPr lang="en-US" b="1" i="1">
                        <a:latin typeface="Cambria Math"/>
                      </a:rPr>
                      <m:t>−</m:t>
                    </m:r>
                    <m:sSub>
                      <m:sSubPr>
                        <m:ctrlPr>
                          <a:rPr lang="en-US" b="1" i="1">
                            <a:latin typeface="Cambria Math"/>
                          </a:rPr>
                        </m:ctrlPr>
                      </m:sSubPr>
                      <m:e>
                        <m:r>
                          <a:rPr lang="en-US" b="1" i="1">
                            <a:latin typeface="Cambria Math"/>
                          </a:rPr>
                          <m:t>𝝁</m:t>
                        </m:r>
                      </m:e>
                      <m:sub>
                        <m:r>
                          <a:rPr lang="en-US" b="1" i="1">
                            <a:latin typeface="Cambria Math"/>
                          </a:rPr>
                          <m:t>𝟐</m:t>
                        </m:r>
                      </m:sub>
                    </m:sSub>
                    <m:r>
                      <a:rPr lang="en-US" b="1" i="1">
                        <a:latin typeface="Cambria Math"/>
                      </a:rPr>
                      <m:t> </m:t>
                    </m:r>
                  </m:oMath>
                </a14:m>
                <a:r>
                  <a:rPr lang="en-US" b="1" dirty="0" smtClean="0"/>
                  <a:t/>
                </a:r>
                <a:br>
                  <a:rPr lang="en-US" b="1" dirty="0" smtClean="0"/>
                </a:br>
                <a:r>
                  <a:rPr lang="en-US" b="1" dirty="0" smtClean="0"/>
                  <a:t>(</a:t>
                </a:r>
                <a:r>
                  <a:rPr lang="en-US" b="1" dirty="0" smtClean="0"/>
                  <a:t>equal </a:t>
                </a:r>
                <a:r>
                  <a:rPr lang="en-US" b="1" dirty="0" smtClean="0"/>
                  <a:t>variances: </a:t>
                </a:r>
                <a14:m>
                  <m:oMath xmlns:m="http://schemas.openxmlformats.org/officeDocument/2006/math">
                    <m:sSubSup>
                      <m:sSubSupPr>
                        <m:ctrlPr>
                          <a:rPr lang="en-US" b="1" i="1">
                            <a:latin typeface="Cambria Math"/>
                          </a:rPr>
                        </m:ctrlPr>
                      </m:sSubSupPr>
                      <m:e>
                        <m:r>
                          <a:rPr lang="en-US" b="1" i="1">
                            <a:latin typeface="Cambria Math"/>
                          </a:rPr>
                          <m:t>𝝈</m:t>
                        </m:r>
                      </m:e>
                      <m:sub>
                        <m:r>
                          <a:rPr lang="en-US" b="1" i="1">
                            <a:latin typeface="Cambria Math"/>
                          </a:rPr>
                          <m:t>𝟏</m:t>
                        </m:r>
                      </m:sub>
                      <m:sup>
                        <m:r>
                          <a:rPr lang="en-US" b="1" i="1">
                            <a:latin typeface="Cambria Math"/>
                          </a:rPr>
                          <m:t>𝟐</m:t>
                        </m:r>
                      </m:sup>
                    </m:sSubSup>
                    <m:r>
                      <a:rPr lang="en-US" b="1" i="1">
                        <a:latin typeface="Cambria Math"/>
                      </a:rPr>
                      <m:t>=</m:t>
                    </m:r>
                    <m:sSubSup>
                      <m:sSubSupPr>
                        <m:ctrlPr>
                          <a:rPr lang="en-US" b="1" i="1">
                            <a:latin typeface="Cambria Math"/>
                          </a:rPr>
                        </m:ctrlPr>
                      </m:sSubSupPr>
                      <m:e>
                        <m:r>
                          <a:rPr lang="en-US" b="1" i="1">
                            <a:latin typeface="Cambria Math"/>
                          </a:rPr>
                          <m:t>𝝈</m:t>
                        </m:r>
                      </m:e>
                      <m:sub>
                        <m:r>
                          <a:rPr lang="en-US" b="1" i="1">
                            <a:latin typeface="Cambria Math"/>
                          </a:rPr>
                          <m:t>𝟐</m:t>
                        </m:r>
                      </m:sub>
                      <m:sup>
                        <m:r>
                          <a:rPr lang="en-US" b="1" i="1">
                            <a:latin typeface="Cambria Math"/>
                          </a:rPr>
                          <m:t>𝟐</m:t>
                        </m:r>
                      </m:sup>
                    </m:sSubSup>
                  </m:oMath>
                </a14:m>
                <a:r>
                  <a:rPr lang="en-US" b="1" dirty="0" smtClean="0"/>
                  <a:t>) </a:t>
                </a:r>
                <a:endParaRPr lang="en-US" b="1" dirty="0" smtClean="0"/>
              </a:p>
            </p:txBody>
          </p:sp>
        </mc:Choice>
        <mc:Fallback>
          <p:sp>
            <p:nvSpPr>
              <p:cNvPr id="26626" name="Rectangle 3"/>
              <p:cNvSpPr>
                <a:spLocks noGrp="1" noRot="1" noChangeAspect="1" noMove="1" noResize="1" noEditPoints="1" noAdjustHandles="1" noChangeArrowheads="1" noChangeShapeType="1" noTextEdit="1"/>
              </p:cNvSpPr>
              <p:nvPr>
                <p:ph type="title"/>
              </p:nvPr>
            </p:nvSpPr>
            <p:spPr>
              <a:xfrm>
                <a:off x="127000" y="76200"/>
                <a:ext cx="8763000" cy="1219200"/>
              </a:xfrm>
              <a:blipFill rotWithShape="1">
                <a:blip r:embed="rId3"/>
                <a:stretch>
                  <a:fillRect b="-52000"/>
                </a:stretch>
              </a:blipFill>
            </p:spPr>
            <p:txBody>
              <a:bodyPr/>
              <a:lstStyle/>
              <a:p>
                <a:r>
                  <a:rPr lang="en-US">
                    <a:noFill/>
                  </a:rPr>
                  <a:t> </a:t>
                </a:r>
              </a:p>
            </p:txBody>
          </p:sp>
        </mc:Fallback>
      </mc:AlternateContent>
      <p:sp>
        <p:nvSpPr>
          <p:cNvPr id="26627" name="Rectangle 4"/>
          <p:cNvSpPr>
            <a:spLocks noGrp="1" noChangeArrowheads="1"/>
          </p:cNvSpPr>
          <p:nvPr>
            <p:ph type="body" idx="1"/>
          </p:nvPr>
        </p:nvSpPr>
        <p:spPr/>
        <p:txBody>
          <a:bodyPr/>
          <a:lstStyle/>
          <a:p>
            <a:pPr marL="533400" indent="-533400" eaLnBrk="1" hangingPunct="1">
              <a:buFontTx/>
              <a:buNone/>
            </a:pPr>
            <a:r>
              <a:rPr lang="en-US" smtClean="0"/>
              <a:t>Calculate      – the </a:t>
            </a:r>
            <a:r>
              <a:rPr lang="en-US" b="1" i="1" smtClean="0"/>
              <a:t>pooled variance estimator</a:t>
            </a:r>
            <a:r>
              <a:rPr lang="en-US" smtClean="0"/>
              <a:t> as…</a:t>
            </a:r>
          </a:p>
          <a:p>
            <a:pPr marL="533400" indent="-533400" eaLnBrk="1" hangingPunct="1">
              <a:buFontTx/>
              <a:buNone/>
            </a:pPr>
            <a:endParaRPr lang="en-US" smtClean="0"/>
          </a:p>
          <a:p>
            <a:pPr marL="533400" indent="-533400" eaLnBrk="1" hangingPunct="1">
              <a:buFontTx/>
              <a:buNone/>
            </a:pPr>
            <a:endParaRPr lang="en-US" smtClean="0"/>
          </a:p>
          <a:p>
            <a:pPr marL="533400" indent="-533400" eaLnBrk="1" hangingPunct="1">
              <a:buFontTx/>
              <a:buNone/>
            </a:pPr>
            <a:endParaRPr lang="en-US" smtClean="0"/>
          </a:p>
          <a:p>
            <a:pPr marL="533400" indent="-533400" eaLnBrk="1" hangingPunct="1">
              <a:buFontTx/>
              <a:buNone/>
            </a:pPr>
            <a:endParaRPr lang="en-US" smtClean="0"/>
          </a:p>
          <a:p>
            <a:pPr marL="533400" indent="-533400" eaLnBrk="1" hangingPunct="1">
              <a:buFontTx/>
              <a:buNone/>
            </a:pPr>
            <a:r>
              <a:rPr lang="en-US" smtClean="0"/>
              <a:t>…and use it here:</a:t>
            </a:r>
          </a:p>
        </p:txBody>
      </p:sp>
      <p:pic>
        <p:nvPicPr>
          <p:cNvPr id="2662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1600200"/>
            <a:ext cx="3556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863850"/>
            <a:ext cx="3352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4191000"/>
            <a:ext cx="43942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Oval 9"/>
          <p:cNvSpPr>
            <a:spLocks noChangeArrowheads="1"/>
          </p:cNvSpPr>
          <p:nvPr/>
        </p:nvSpPr>
        <p:spPr bwMode="auto">
          <a:xfrm>
            <a:off x="5257800" y="4762500"/>
            <a:ext cx="609600" cy="6096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3" name="Freeform 10"/>
          <p:cNvSpPr>
            <a:spLocks/>
          </p:cNvSpPr>
          <p:nvPr/>
        </p:nvSpPr>
        <p:spPr bwMode="auto">
          <a:xfrm>
            <a:off x="3962400" y="3657600"/>
            <a:ext cx="1219200" cy="1790700"/>
          </a:xfrm>
          <a:custGeom>
            <a:avLst/>
            <a:gdLst>
              <a:gd name="T0" fmla="*/ 0 w 1104"/>
              <a:gd name="T1" fmla="*/ 0 h 1752"/>
              <a:gd name="T2" fmla="*/ 2147483647 w 1104"/>
              <a:gd name="T3" fmla="*/ 2147483647 h 1752"/>
              <a:gd name="T4" fmla="*/ 2147483647 w 1104"/>
              <a:gd name="T5" fmla="*/ 2147483647 h 1752"/>
              <a:gd name="T6" fmla="*/ 0 60000 65536"/>
              <a:gd name="T7" fmla="*/ 0 60000 65536"/>
              <a:gd name="T8" fmla="*/ 0 60000 65536"/>
              <a:gd name="T9" fmla="*/ 0 w 1104"/>
              <a:gd name="T10" fmla="*/ 0 h 1752"/>
              <a:gd name="T11" fmla="*/ 1104 w 1104"/>
              <a:gd name="T12" fmla="*/ 1752 h 1752"/>
            </a:gdLst>
            <a:ahLst/>
            <a:cxnLst>
              <a:cxn ang="T6">
                <a:pos x="T0" y="T1"/>
              </a:cxn>
              <a:cxn ang="T7">
                <a:pos x="T2" y="T3"/>
              </a:cxn>
              <a:cxn ang="T8">
                <a:pos x="T4" y="T5"/>
              </a:cxn>
            </a:cxnLst>
            <a:rect l="T9" t="T10" r="T11" b="T12"/>
            <a:pathLst>
              <a:path w="1104" h="1752">
                <a:moveTo>
                  <a:pt x="0" y="0"/>
                </a:moveTo>
                <a:cubicBezTo>
                  <a:pt x="124" y="612"/>
                  <a:pt x="248" y="1224"/>
                  <a:pt x="432" y="1488"/>
                </a:cubicBezTo>
                <a:cubicBezTo>
                  <a:pt x="616" y="1752"/>
                  <a:pt x="860" y="1668"/>
                  <a:pt x="1104" y="1584"/>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34" name="Text Box 11"/>
          <p:cNvSpPr txBox="1">
            <a:spLocks noChangeArrowheads="1"/>
          </p:cNvSpPr>
          <p:nvPr/>
        </p:nvSpPr>
        <p:spPr bwMode="auto">
          <a:xfrm>
            <a:off x="6781800" y="5943600"/>
            <a:ext cx="2163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atin typeface="Tahoma" charset="0"/>
              </a:rPr>
              <a:t>degrees of freedom</a:t>
            </a:r>
          </a:p>
        </p:txBody>
      </p:sp>
      <p:sp>
        <p:nvSpPr>
          <p:cNvPr id="26635" name="Freeform 12"/>
          <p:cNvSpPr>
            <a:spLocks/>
          </p:cNvSpPr>
          <p:nvPr/>
        </p:nvSpPr>
        <p:spPr bwMode="auto">
          <a:xfrm>
            <a:off x="7162800" y="4876800"/>
            <a:ext cx="533400" cy="1066800"/>
          </a:xfrm>
          <a:custGeom>
            <a:avLst/>
            <a:gdLst>
              <a:gd name="T0" fmla="*/ 0 w 336"/>
              <a:gd name="T1" fmla="*/ 2147483647 h 672"/>
              <a:gd name="T2" fmla="*/ 2147483647 w 336"/>
              <a:gd name="T3" fmla="*/ 2147483647 h 672"/>
              <a:gd name="T4" fmla="*/ 2147483647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0" y="672"/>
                </a:moveTo>
                <a:cubicBezTo>
                  <a:pt x="36" y="564"/>
                  <a:pt x="72" y="456"/>
                  <a:pt x="96" y="432"/>
                </a:cubicBezTo>
                <a:cubicBezTo>
                  <a:pt x="120" y="408"/>
                  <a:pt x="104" y="600"/>
                  <a:pt x="144" y="528"/>
                </a:cubicBezTo>
                <a:cubicBezTo>
                  <a:pt x="184" y="456"/>
                  <a:pt x="260" y="228"/>
                  <a:pt x="336"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extLst>
      <p:ext uri="{BB962C8B-B14F-4D97-AF65-F5344CB8AC3E}">
        <p14:creationId xmlns:p14="http://schemas.microsoft.com/office/powerpoint/2010/main" val="1358407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0" y="0"/>
            <a:ext cx="8763000" cy="609600"/>
          </a:xfrm>
        </p:spPr>
        <p:txBody>
          <a:bodyPr>
            <a:normAutofit fontScale="90000"/>
          </a:bodyPr>
          <a:lstStyle/>
          <a:p>
            <a:pPr eaLnBrk="1" hangingPunct="1"/>
            <a:r>
              <a:rPr lang="en-US" smtClean="0"/>
              <a:t>CI Estimator for </a:t>
            </a:r>
            <a:r>
              <a:rPr lang="el-GR" smtClean="0">
                <a:cs typeface="Tahoma" charset="0"/>
              </a:rPr>
              <a:t>μ</a:t>
            </a:r>
            <a:r>
              <a:rPr lang="en-US" baseline="-25000" smtClean="0">
                <a:cs typeface="Tahoma" charset="0"/>
              </a:rPr>
              <a:t>1</a:t>
            </a:r>
            <a:r>
              <a:rPr lang="en-US" smtClean="0">
                <a:cs typeface="Tahoma" charset="0"/>
              </a:rPr>
              <a:t>-</a:t>
            </a:r>
            <a:r>
              <a:rPr lang="el-GR" smtClean="0">
                <a:cs typeface="Tahoma" charset="0"/>
              </a:rPr>
              <a:t>μ</a:t>
            </a:r>
            <a:r>
              <a:rPr lang="en-US" baseline="-25000" smtClean="0">
                <a:cs typeface="Tahoma" charset="0"/>
              </a:rPr>
              <a:t>2</a:t>
            </a:r>
            <a:r>
              <a:rPr lang="en-US" smtClean="0"/>
              <a:t> (equal variances) </a:t>
            </a:r>
          </a:p>
        </p:txBody>
      </p:sp>
      <p:sp>
        <p:nvSpPr>
          <p:cNvPr id="27651" name="Rectangle 4"/>
          <p:cNvSpPr>
            <a:spLocks noGrp="1" noChangeArrowheads="1"/>
          </p:cNvSpPr>
          <p:nvPr>
            <p:ph type="body" idx="1"/>
          </p:nvPr>
        </p:nvSpPr>
        <p:spPr/>
        <p:txBody>
          <a:bodyPr/>
          <a:lstStyle/>
          <a:p>
            <a:pPr marL="533400" indent="-533400" eaLnBrk="1" hangingPunct="1">
              <a:buFontTx/>
              <a:buNone/>
            </a:pPr>
            <a:r>
              <a:rPr lang="en-US" dirty="0" smtClean="0"/>
              <a:t>The confidence interval estimator for </a:t>
            </a:r>
            <a:r>
              <a:rPr lang="el-GR" dirty="0" smtClean="0">
                <a:cs typeface="Tahoma" charset="0"/>
              </a:rPr>
              <a:t>μ</a:t>
            </a:r>
            <a:r>
              <a:rPr lang="en-US" baseline="-25000" dirty="0" smtClean="0">
                <a:cs typeface="Tahoma" charset="0"/>
              </a:rPr>
              <a:t>1</a:t>
            </a:r>
            <a:r>
              <a:rPr lang="en-US" dirty="0" smtClean="0">
                <a:cs typeface="Tahoma" charset="0"/>
              </a:rPr>
              <a:t>-</a:t>
            </a:r>
            <a:r>
              <a:rPr lang="el-GR" dirty="0" smtClean="0">
                <a:cs typeface="Tahoma" charset="0"/>
              </a:rPr>
              <a:t>μ</a:t>
            </a:r>
            <a:r>
              <a:rPr lang="en-US" baseline="-25000" dirty="0" smtClean="0">
                <a:cs typeface="Tahoma" charset="0"/>
              </a:rPr>
              <a:t>2</a:t>
            </a:r>
            <a:r>
              <a:rPr lang="en-US" dirty="0" smtClean="0"/>
              <a:t> when the </a:t>
            </a:r>
            <a:r>
              <a:rPr lang="en-US" dirty="0" smtClean="0"/>
              <a:t>population </a:t>
            </a:r>
            <a:r>
              <a:rPr lang="en-US" dirty="0" smtClean="0"/>
              <a:t>variances are equal is given by:</a:t>
            </a:r>
          </a:p>
        </p:txBody>
      </p:sp>
      <p:pic>
        <p:nvPicPr>
          <p:cNvPr id="2765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657475"/>
            <a:ext cx="553402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8"/>
          <p:cNvSpPr txBox="1">
            <a:spLocks noChangeArrowheads="1"/>
          </p:cNvSpPr>
          <p:nvPr/>
        </p:nvSpPr>
        <p:spPr bwMode="auto">
          <a:xfrm>
            <a:off x="6523038" y="4572000"/>
            <a:ext cx="2163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atin typeface="Tahoma" charset="0"/>
              </a:rPr>
              <a:t>degrees of freedom</a:t>
            </a:r>
          </a:p>
        </p:txBody>
      </p:sp>
      <p:sp>
        <p:nvSpPr>
          <p:cNvPr id="27655" name="Freeform 9"/>
          <p:cNvSpPr>
            <a:spLocks/>
          </p:cNvSpPr>
          <p:nvPr/>
        </p:nvSpPr>
        <p:spPr bwMode="auto">
          <a:xfrm flipH="1">
            <a:off x="6523038" y="3581400"/>
            <a:ext cx="1249362" cy="762000"/>
          </a:xfrm>
          <a:custGeom>
            <a:avLst/>
            <a:gdLst>
              <a:gd name="T0" fmla="*/ 0 w 336"/>
              <a:gd name="T1" fmla="*/ 2147483647 h 672"/>
              <a:gd name="T2" fmla="*/ 2147483647 w 336"/>
              <a:gd name="T3" fmla="*/ 2147483647 h 672"/>
              <a:gd name="T4" fmla="*/ 2147483647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0" y="672"/>
                </a:moveTo>
                <a:cubicBezTo>
                  <a:pt x="36" y="564"/>
                  <a:pt x="72" y="456"/>
                  <a:pt x="96" y="432"/>
                </a:cubicBezTo>
                <a:cubicBezTo>
                  <a:pt x="120" y="408"/>
                  <a:pt x="104" y="600"/>
                  <a:pt x="144" y="528"/>
                </a:cubicBezTo>
                <a:cubicBezTo>
                  <a:pt x="184" y="456"/>
                  <a:pt x="260" y="228"/>
                  <a:pt x="336"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6" name="Text Box 10"/>
          <p:cNvSpPr txBox="1">
            <a:spLocks noChangeArrowheads="1"/>
          </p:cNvSpPr>
          <p:nvPr/>
        </p:nvSpPr>
        <p:spPr bwMode="auto">
          <a:xfrm>
            <a:off x="2314575" y="4572000"/>
            <a:ext cx="2790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atin typeface="Tahoma" charset="0"/>
              </a:rPr>
              <a:t>pooled variance estimator</a:t>
            </a:r>
          </a:p>
        </p:txBody>
      </p:sp>
      <p:sp>
        <p:nvSpPr>
          <p:cNvPr id="27657" name="Freeform 11"/>
          <p:cNvSpPr>
            <a:spLocks/>
          </p:cNvSpPr>
          <p:nvPr/>
        </p:nvSpPr>
        <p:spPr bwMode="auto">
          <a:xfrm>
            <a:off x="4191000" y="3651250"/>
            <a:ext cx="533400" cy="1066800"/>
          </a:xfrm>
          <a:custGeom>
            <a:avLst/>
            <a:gdLst>
              <a:gd name="T0" fmla="*/ 0 w 336"/>
              <a:gd name="T1" fmla="*/ 2147483647 h 672"/>
              <a:gd name="T2" fmla="*/ 2147483647 w 336"/>
              <a:gd name="T3" fmla="*/ 2147483647 h 672"/>
              <a:gd name="T4" fmla="*/ 2147483647 w 336"/>
              <a:gd name="T5" fmla="*/ 2147483647 h 672"/>
              <a:gd name="T6" fmla="*/ 2147483647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0" y="672"/>
                </a:moveTo>
                <a:cubicBezTo>
                  <a:pt x="36" y="564"/>
                  <a:pt x="72" y="456"/>
                  <a:pt x="96" y="432"/>
                </a:cubicBezTo>
                <a:cubicBezTo>
                  <a:pt x="120" y="408"/>
                  <a:pt x="104" y="600"/>
                  <a:pt x="144" y="528"/>
                </a:cubicBezTo>
                <a:cubicBezTo>
                  <a:pt x="184" y="456"/>
                  <a:pt x="260" y="228"/>
                  <a:pt x="336"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extLst>
      <p:ext uri="{BB962C8B-B14F-4D97-AF65-F5344CB8AC3E}">
        <p14:creationId xmlns:p14="http://schemas.microsoft.com/office/powerpoint/2010/main" val="14387966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1646</TotalTime>
  <Words>1038</Words>
  <Application>Microsoft Office PowerPoint</Application>
  <PresentationFormat>On-screen Show (4:3)</PresentationFormat>
  <Paragraphs>163</Paragraphs>
  <Slides>21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3" baseType="lpstr">
      <vt:lpstr>Office Theme</vt:lpstr>
      <vt:lpstr>Equation</vt:lpstr>
      <vt:lpstr>Chapter 10</vt:lpstr>
      <vt:lpstr>Comparing Two Populations</vt:lpstr>
      <vt:lpstr>Difference between Two Means</vt:lpstr>
      <vt:lpstr>Difference between Two Means</vt:lpstr>
      <vt:lpstr>Sampling Distribution of Differences of Means </vt:lpstr>
      <vt:lpstr>Making Inferences About μ1-μ2 </vt:lpstr>
      <vt:lpstr>Making Inferences About μ_1-μ_2 </vt:lpstr>
      <vt:lpstr> Test Statistic for μ_1-μ_2   (equal variances: σ_1^2=σ_2^2) </vt:lpstr>
      <vt:lpstr>CI Estimator for μ1-μ2 (equal variances) </vt:lpstr>
      <vt:lpstr> Test Statistic for μ_1-μ_2   (unequal variances: σ_1^2≠σ_2^2) </vt:lpstr>
      <vt:lpstr>Which test to use?</vt:lpstr>
      <vt:lpstr>Example</vt:lpstr>
      <vt:lpstr>Example</vt:lpstr>
      <vt:lpstr>Example</vt:lpstr>
      <vt:lpstr>Example</vt:lpstr>
      <vt:lpstr>Example</vt:lpstr>
      <vt:lpstr>Example</vt:lpstr>
      <vt:lpstr>Example: Result</vt:lpstr>
      <vt:lpstr>Confidence Interval Estimator</vt:lpstr>
      <vt:lpstr>Confidence Interval Estimator</vt:lpstr>
      <vt:lpstr>Confidence Interval Estimator</vt:lpstr>
    </vt:vector>
  </TitlesOfParts>
  <Company>Copyright © 2006 Brooks/Cole, a division of Thomson Learning,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What is Statistics?</dc:title>
  <dc:subject>Keller's Statistics for Management &amp; Economics, 7th Ed.</dc:subject>
  <dc:creator>Trent Tucker, Wilfrid Laurier Univeristy</dc:creator>
  <cp:lastModifiedBy>Jung, Juergen</cp:lastModifiedBy>
  <cp:revision>150</cp:revision>
  <cp:lastPrinted>2004-06-22T18:52:57Z</cp:lastPrinted>
  <dcterms:created xsi:type="dcterms:W3CDTF">2004-06-22T18:17:40Z</dcterms:created>
  <dcterms:modified xsi:type="dcterms:W3CDTF">2013-10-29T14:21:38Z</dcterms:modified>
</cp:coreProperties>
</file>