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42"/>
  </p:notesMasterIdLst>
  <p:handoutMasterIdLst>
    <p:handoutMasterId r:id="rId43"/>
  </p:handoutMasterIdLst>
  <p:sldIdLst>
    <p:sldId id="319" r:id="rId2"/>
    <p:sldId id="320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66" r:id="rId15"/>
    <p:sldId id="367" r:id="rId16"/>
    <p:sldId id="368" r:id="rId17"/>
    <p:sldId id="332" r:id="rId18"/>
    <p:sldId id="333" r:id="rId19"/>
    <p:sldId id="361" r:id="rId20"/>
    <p:sldId id="344" r:id="rId21"/>
    <p:sldId id="363" r:id="rId22"/>
    <p:sldId id="314" r:id="rId23"/>
    <p:sldId id="307" r:id="rId24"/>
    <p:sldId id="309" r:id="rId25"/>
    <p:sldId id="347" r:id="rId26"/>
    <p:sldId id="371" r:id="rId27"/>
    <p:sldId id="370" r:id="rId28"/>
    <p:sldId id="348" r:id="rId29"/>
    <p:sldId id="374" r:id="rId30"/>
    <p:sldId id="334" r:id="rId31"/>
    <p:sldId id="335" r:id="rId32"/>
    <p:sldId id="336" r:id="rId33"/>
    <p:sldId id="337" r:id="rId34"/>
    <p:sldId id="338" r:id="rId35"/>
    <p:sldId id="339" r:id="rId36"/>
    <p:sldId id="342" r:id="rId37"/>
    <p:sldId id="373" r:id="rId38"/>
    <p:sldId id="364" r:id="rId39"/>
    <p:sldId id="376" r:id="rId40"/>
    <p:sldId id="377" r:id="rId41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800080"/>
    <a:srgbClr val="FF0000"/>
    <a:srgbClr val="FFFFFF"/>
    <a:srgbClr val="CCCCCC"/>
    <a:srgbClr val="66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64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A\Towson\Teaching\Statistics\PowerPoints\Lecture13\RegressionAnalysi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Sheet1!$B$2</c:f>
              <c:strCache>
                <c:ptCount val="1"/>
                <c:pt idx="0">
                  <c:v>y</c:v>
                </c:pt>
              </c:strCache>
            </c:strRef>
          </c:tx>
          <c:spPr>
            <a:ln w="28575">
              <a:noFill/>
            </a:ln>
          </c:spPr>
          <c:trendline>
            <c:trendlineType val="linear"/>
            <c:dispRSqr val="1"/>
            <c:dispEq val="1"/>
            <c:trendlineLbl>
              <c:layout>
                <c:manualLayout>
                  <c:x val="-4.6840017090886893E-2"/>
                  <c:y val="-1.6649629322650478E-2"/>
                </c:manualLayout>
              </c:layout>
              <c:tx>
                <c:rich>
                  <a:bodyPr/>
                  <a:lstStyle/>
                  <a:p>
                    <a:pPr>
                      <a:defRPr/>
                    </a:pPr>
                    <a:r>
                      <a:rPr lang="en-US" sz="1800" baseline="0" dirty="0" smtClean="0"/>
                      <a:t>Y’ </a:t>
                    </a:r>
                    <a:r>
                      <a:rPr lang="en-US" sz="1800" baseline="0" dirty="0"/>
                      <a:t>= </a:t>
                    </a:r>
                    <a:r>
                      <a:rPr lang="en-US" sz="1800" baseline="0" dirty="0" smtClean="0"/>
                      <a:t>2.1143 x </a:t>
                    </a:r>
                    <a:r>
                      <a:rPr lang="en-US" sz="1800" baseline="0" dirty="0"/>
                      <a:t>+ 0.9333
R² = 0.491</a:t>
                    </a:r>
                    <a:endParaRPr lang="en-US" sz="1800" dirty="0"/>
                  </a:p>
                </c:rich>
              </c:tx>
              <c:numFmt formatCode="General" sourceLinked="0"/>
              <c:spPr>
                <a:solidFill>
                  <a:schemeClr val="accent6">
                    <a:lumMod val="20000"/>
                    <a:lumOff val="80000"/>
                  </a:schemeClr>
                </a:solidFill>
              </c:spPr>
            </c:trendlineLbl>
          </c:trendline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4475264"/>
        <c:axId val="104485248"/>
      </c:scatterChart>
      <c:valAx>
        <c:axId val="10447526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485248"/>
        <c:crosses val="autoZero"/>
        <c:crossBetween val="midCat"/>
      </c:valAx>
      <c:valAx>
        <c:axId val="10448524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475264"/>
        <c:crosses val="autoZero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x Line Fit  Plot</a:t>
            </a:r>
          </a:p>
        </c:rich>
      </c:tx>
      <c:layout/>
      <c:overlay val="0"/>
    </c:title>
    <c:autoTitleDeleted val="0"/>
    <c:plotArea>
      <c:layout/>
      <c:lineChart>
        <c:grouping val="standard"/>
        <c:varyColors val="0"/>
        <c:ser>
          <c:idx val="1"/>
          <c:order val="1"/>
          <c:tx>
            <c:v>Predicted y</c:v>
          </c:tx>
          <c:marker>
            <c:symbol val="none"/>
          </c:marker>
          <c:cat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Sheet1!$J$26:$J$31</c:f>
              <c:numCache>
                <c:formatCode>General</c:formatCode>
                <c:ptCount val="6"/>
                <c:pt idx="0">
                  <c:v>3.0476190476190492</c:v>
                </c:pt>
                <c:pt idx="1">
                  <c:v>5.1619047619047569</c:v>
                </c:pt>
                <c:pt idx="2">
                  <c:v>7.276190476190477</c:v>
                </c:pt>
                <c:pt idx="3">
                  <c:v>9.3904761904761926</c:v>
                </c:pt>
                <c:pt idx="4">
                  <c:v>11.504761904761905</c:v>
                </c:pt>
                <c:pt idx="5">
                  <c:v>13.619047619047638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592896"/>
        <c:axId val="104594816"/>
      </c:lineChart>
      <c:scatterChart>
        <c:scatterStyle val="lineMarker"/>
        <c:varyColors val="0"/>
        <c:ser>
          <c:idx val="0"/>
          <c:order val="0"/>
          <c:tx>
            <c:v>y</c:v>
          </c:tx>
          <c:spPr>
            <a:ln w="28575">
              <a:noFill/>
            </a:ln>
          </c:spPr>
          <c:xVal>
            <c:numRef>
              <c:f>Sheet1!$A$3:$A$8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xVal>
          <c:yVal>
            <c:numRef>
              <c:f>Sheet1!$B$3:$B$8</c:f>
              <c:numCache>
                <c:formatCode>General</c:formatCode>
                <c:ptCount val="6"/>
                <c:pt idx="0">
                  <c:v>6</c:v>
                </c:pt>
                <c:pt idx="1">
                  <c:v>1</c:v>
                </c:pt>
                <c:pt idx="2">
                  <c:v>9</c:v>
                </c:pt>
                <c:pt idx="3">
                  <c:v>5</c:v>
                </c:pt>
                <c:pt idx="4">
                  <c:v>17</c:v>
                </c:pt>
                <c:pt idx="5">
                  <c:v>12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5909248"/>
        <c:axId val="105907712"/>
      </c:scatterChart>
      <c:catAx>
        <c:axId val="10459289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x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594816"/>
        <c:crosses val="autoZero"/>
        <c:auto val="1"/>
        <c:lblAlgn val="ctr"/>
        <c:lblOffset val="100"/>
        <c:noMultiLvlLbl val="0"/>
      </c:catAx>
      <c:valAx>
        <c:axId val="104594816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104592896"/>
        <c:crosses val="autoZero"/>
        <c:crossBetween val="between"/>
      </c:valAx>
      <c:valAx>
        <c:axId val="10590771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crossAx val="105909248"/>
        <c:crosses val="max"/>
        <c:crossBetween val="midCat"/>
      </c:valAx>
      <c:valAx>
        <c:axId val="105909248"/>
        <c:scaling>
          <c:orientation val="minMax"/>
        </c:scaling>
        <c:delete val="0"/>
        <c:axPos val="t"/>
        <c:numFmt formatCode="General" sourceLinked="1"/>
        <c:majorTickMark val="out"/>
        <c:minorTickMark val="none"/>
        <c:tickLblPos val="nextTo"/>
        <c:crossAx val="105907712"/>
        <c:crosses val="max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9138A619-2D57-4F09-8A2F-E6ED29BC8618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4E0F968E-AAF8-44D3-9E97-F9851B7B93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64246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3971C78A-1835-41A5-A74F-12B0EB9CECEC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CA32783C-6FF4-4583-9E8D-2BF7115067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707974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80BD35D-7955-4E83-9569-065B3712B8B5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F8ECC-9CD3-48B7-9B3E-02BC5245DAC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4096D65-E56D-40B0-B2DC-8460DA41BF34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CECBC7-DC80-4713-8E48-6A7BBA60D42A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795A1D-195E-4C89-8A3A-51E535689754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5F34C4-CA40-4FE1-902D-F335B0B86EEA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466540-4692-41FC-A07E-838FACA0943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544E05-5256-4719-AD56-757F7F6D10A4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A4BE0D9-54AE-45F8-9B39-8786D4095431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AD64A-6092-4B90-BD3D-5163D8E625E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98F7DB3-8BFD-4340-8D9C-4049D2DACC6C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EA4936-B10C-480E-B382-01A6306F0D7B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62D7FB-9B65-46D4-A415-A10CCD7E22F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8406A-5E73-46D6-B51F-75F94DDD6730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887C9DE-81A7-4EA3-BB32-073F2B72CA34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1ED653-056C-402E-B52A-201128346E12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9B484FA-2B5D-402C-8866-82FB9580E88F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564DFE-E7DF-4452-BBDD-5AC735392A4A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B92B1DE-90D2-41DD-8A3C-1751494984B8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365E38-8CFB-435D-9C53-1B138E73BCB8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BC77BA7-08C9-4D4D-A540-488B03F8BE2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69481-E773-4264-9225-AFD22A91D1E4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9CB4B83-133F-4148-A06C-E677B946CD30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533ADE-AC68-4BFD-8B09-227369CB279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4489D0C-BE1B-4263-9F49-E0BB56C2B6C5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5F3E70-6DB7-417C-B823-BBB0345AEB7E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81DFCB-2D0F-4162-9F41-17BDDC68FBD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990546-ED07-471A-81AC-A8D13F37A20C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61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3AB1E12-3E03-46F5-9D06-4D2A0E1FF12A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CD84E-DDDA-43D2-B10D-97B3766A1666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D679B29-DAD1-452C-B403-82A7438CDCBB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3C0FA-2C16-4C09-AECF-83D49F9D5AFC}" type="slidenum">
              <a:rPr lang="zh-CN" altLang="en-US"/>
              <a:pPr/>
              <a:t>31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5C0E408-3543-4193-AF2D-B85C7FEE31BA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76E42F-65D2-4FE0-8B7B-34CA2521E14E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31235C4-27EB-43DB-804C-ABF2FF6C41AC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6C3D8F-9D0A-4613-B29F-6A154C4F8182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783C69A-9A04-433E-9A9C-FABB728E58F9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C48406-C87E-4861-AD35-F5F56129FF3A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6EF6EE-7A67-476D-A007-31A84E6435C7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C3493-B8C0-4B19-9A06-CD50EB4210E7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931FF7E-91B9-45E6-A5B5-B00D1B411180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91B29F-0246-4DCE-AD47-DDED06FF1E4F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49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FBC957-FD31-47B1-B663-9FCB62D60F80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807E8-958E-4168-848A-562DA494791B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0A6B9EA-6A8B-44B8-BB92-B61C100788E6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D6584-DB4D-42FF-9372-A5EFB02A6F51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C9C5817-D650-4A33-AE0E-A322916835D6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DFF039-4481-4578-9BE2-97275C87634F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7D57328-D70F-46B4-964C-2A33FC8E121F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4733C9-49CC-456A-8247-4D0CE6F96574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D1A40F4-1175-4D72-9A52-255FF7007C00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0EAED5-EB0A-4833-BAC4-D02EB4B0FC64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5C56F91C-5AEF-4EF5-A446-2E7AE6A75F24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C3A720-8775-4D0D-B10C-D26D0870FCA1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CA1D0D5-C3DD-4551-9A69-053CEE642E26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260227-0BF1-4DED-B782-B6A911BFA10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C6D1811-1288-4AFA-A75C-C93CF94D5BE1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BF88E4-9EF1-4BC4-A439-B53AE9E5BB7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829-5363-4F3B-8E6F-3DCAD66E2282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3729-FCD1-43DA-B50F-2F7695F4A53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8C7E4F31-471B-4905-AF2A-ACEF8527B5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66F8-F3AA-47D7-B982-5E1BFD9B4C98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EE64DFB4-F9BB-4C8B-8ADE-B10FC62245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4130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8850" y="914400"/>
            <a:ext cx="437515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0816EF0-2F1F-4C77-83E5-BF94D208BAC4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18.</a:t>
            </a:r>
            <a:fld id="{2F40EE03-46BC-4664-B9D5-5264100DDA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271F417-C5A4-45A0-87DC-0295F86F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DA9-001E-4DA4-8746-E60C063DDDA0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4917E40F-8016-4684-AD8D-0DA89D4620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8284-F9A8-4E02-AD55-CE18D41F6861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8D630287-665D-495A-B3B3-16BFD3457E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CCC-23F4-4CB0-ACC6-93E3FE43C673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294931AB-E2EF-4AF4-9C5C-4996FA1DF0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25A1-0336-4B76-953A-489942FFABD6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26A59CA2-5B91-46A1-84D9-B289EEB5F4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64D7-B6EC-4314-A969-CA064DA156F5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3AF2D8E9-08D4-430F-822C-1472B84E06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F53-263A-4232-9E2C-2DA52B7F91F3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8F1DB753-1A86-48B9-8AF1-23DE13115B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AD57-78B6-446E-B0FC-D4906395951D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CB8861F5-3870-4400-93A3-298860B99C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672B-3819-4E58-B5AA-484E853BD1BA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18.</a:t>
            </a:r>
            <a:fld id="{2E2CD808-48C2-4877-951F-80BE4FAAE7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5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0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7.png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1981200"/>
            <a:ext cx="7772400" cy="1600200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Chapter 13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191000"/>
            <a:ext cx="8077200" cy="2362200"/>
          </a:xfrm>
        </p:spPr>
        <p:txBody>
          <a:bodyPr/>
          <a:lstStyle/>
          <a:p>
            <a:r>
              <a:rPr lang="en-US" altLang="zh-CN" sz="3200" b="1" dirty="0">
                <a:ea typeface="宋体" pitchFamily="2" charset="-122"/>
              </a:rPr>
              <a:t>Linear Regression </a:t>
            </a:r>
            <a:r>
              <a:rPr lang="en-US" altLang="zh-CN" sz="3200" b="1" dirty="0" smtClean="0">
                <a:ea typeface="宋体" pitchFamily="2" charset="-122"/>
              </a:rPr>
              <a:t>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3149600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219201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Note that both     and      are </a:t>
            </a:r>
            <a:r>
              <a:rPr lang="en-US" altLang="zh-CN" b="1" i="1" dirty="0">
                <a:ea typeface="宋体" pitchFamily="2" charset="-122"/>
              </a:rPr>
              <a:t>population parameters</a:t>
            </a:r>
            <a:r>
              <a:rPr lang="en-US" altLang="zh-CN" dirty="0">
                <a:ea typeface="宋体" pitchFamily="2" charset="-122"/>
              </a:rPr>
              <a:t> which are usually unknown and hence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from the data. </a:t>
            </a:r>
          </a:p>
        </p:txBody>
      </p:sp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2444750" y="2590800"/>
            <a:ext cx="298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y</a:t>
            </a:r>
          </a:p>
        </p:txBody>
      </p:sp>
      <p:sp>
        <p:nvSpPr>
          <p:cNvPr id="119813" name="Freeform 5"/>
          <p:cNvSpPr>
            <a:spLocks/>
          </p:cNvSpPr>
          <p:nvPr/>
        </p:nvSpPr>
        <p:spPr bwMode="auto">
          <a:xfrm>
            <a:off x="2819400" y="2590800"/>
            <a:ext cx="4724400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4" name="Line 6"/>
          <p:cNvSpPr>
            <a:spLocks noChangeShapeType="1"/>
          </p:cNvSpPr>
          <p:nvPr/>
        </p:nvSpPr>
        <p:spPr bwMode="auto">
          <a:xfrm flipV="1">
            <a:off x="2819400" y="2819400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5" name="Line 7"/>
          <p:cNvSpPr>
            <a:spLocks noChangeShapeType="1"/>
          </p:cNvSpPr>
          <p:nvPr/>
        </p:nvSpPr>
        <p:spPr bwMode="auto">
          <a:xfrm>
            <a:off x="2362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9816" name="Text Box 8"/>
          <p:cNvSpPr txBox="1">
            <a:spLocks noChangeArrowheads="1"/>
          </p:cNvSpPr>
          <p:nvPr/>
        </p:nvSpPr>
        <p:spPr bwMode="auto">
          <a:xfrm>
            <a:off x="7162800" y="5715000"/>
            <a:ext cx="2968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19817" name="Line 9"/>
          <p:cNvSpPr>
            <a:spLocks noChangeShapeType="1"/>
          </p:cNvSpPr>
          <p:nvPr/>
        </p:nvSpPr>
        <p:spPr bwMode="auto">
          <a:xfrm>
            <a:off x="4267200" y="4267200"/>
            <a:ext cx="1752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8" name="Line 10"/>
          <p:cNvSpPr>
            <a:spLocks noChangeShapeType="1"/>
          </p:cNvSpPr>
          <p:nvPr/>
        </p:nvSpPr>
        <p:spPr bwMode="auto">
          <a:xfrm flipV="1">
            <a:off x="6019800" y="3505200"/>
            <a:ext cx="0" cy="7620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9819" name="Text Box 11"/>
          <p:cNvSpPr txBox="1">
            <a:spLocks noChangeArrowheads="1"/>
          </p:cNvSpPr>
          <p:nvPr/>
        </p:nvSpPr>
        <p:spPr bwMode="auto">
          <a:xfrm>
            <a:off x="5029200" y="4267200"/>
            <a:ext cx="520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run</a:t>
            </a:r>
          </a:p>
        </p:txBody>
      </p:sp>
      <p:sp>
        <p:nvSpPr>
          <p:cNvPr id="119820" name="Text Box 12"/>
          <p:cNvSpPr txBox="1">
            <a:spLocks noChangeArrowheads="1"/>
          </p:cNvSpPr>
          <p:nvPr/>
        </p:nvSpPr>
        <p:spPr bwMode="auto">
          <a:xfrm>
            <a:off x="6019800" y="3657600"/>
            <a:ext cx="541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rise</a:t>
            </a:r>
          </a:p>
        </p:txBody>
      </p:sp>
      <p:sp>
        <p:nvSpPr>
          <p:cNvPr id="119821" name="Text Box 13"/>
          <p:cNvSpPr txBox="1">
            <a:spLocks noChangeArrowheads="1"/>
          </p:cNvSpPr>
          <p:nvPr/>
        </p:nvSpPr>
        <p:spPr bwMode="auto">
          <a:xfrm>
            <a:off x="6172200" y="4495800"/>
            <a:ext cx="2070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=slope (=rise/run)</a:t>
            </a:r>
          </a:p>
        </p:txBody>
      </p:sp>
      <p:pic>
        <p:nvPicPr>
          <p:cNvPr id="119822" name="Picture 1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5943600"/>
            <a:ext cx="2413000" cy="431800"/>
          </a:xfrm>
          <a:prstGeom prst="rect">
            <a:avLst/>
          </a:prstGeom>
          <a:noFill/>
        </p:spPr>
      </p:pic>
      <p:pic>
        <p:nvPicPr>
          <p:cNvPr id="119823" name="Picture 1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00" y="4572000"/>
            <a:ext cx="482600" cy="558800"/>
          </a:xfrm>
          <a:prstGeom prst="rect">
            <a:avLst/>
          </a:prstGeom>
          <a:noFill/>
        </p:spPr>
      </p:pic>
      <p:pic>
        <p:nvPicPr>
          <p:cNvPr id="119824" name="Picture 1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791200" y="4419600"/>
            <a:ext cx="431800" cy="571500"/>
          </a:xfrm>
          <a:prstGeom prst="rect">
            <a:avLst/>
          </a:prstGeom>
          <a:noFill/>
        </p:spPr>
      </p:pic>
      <p:sp>
        <p:nvSpPr>
          <p:cNvPr id="119825" name="Text Box 17"/>
          <p:cNvSpPr txBox="1">
            <a:spLocks noChangeArrowheads="1"/>
          </p:cNvSpPr>
          <p:nvPr/>
        </p:nvSpPr>
        <p:spPr bwMode="auto">
          <a:xfrm>
            <a:off x="1371600" y="5181600"/>
            <a:ext cx="14351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=y-intercept</a:t>
            </a:r>
          </a:p>
        </p:txBody>
      </p:sp>
      <p:pic>
        <p:nvPicPr>
          <p:cNvPr id="119826" name="Picture 1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1219200"/>
            <a:ext cx="292100" cy="338138"/>
          </a:xfrm>
          <a:prstGeom prst="rect">
            <a:avLst/>
          </a:prstGeom>
          <a:noFill/>
        </p:spPr>
      </p:pic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1219200"/>
            <a:ext cx="265113" cy="349250"/>
          </a:xfrm>
          <a:prstGeom prst="rect">
            <a:avLst/>
          </a:prstGeom>
          <a:noFill/>
        </p:spPr>
      </p:pic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0F2E3-8315-4C17-B540-C75429221F0F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39762"/>
          </a:xfrm>
        </p:spPr>
        <p:txBody>
          <a:bodyPr>
            <a:noAutofit/>
          </a:bodyPr>
          <a:lstStyle/>
          <a:p>
            <a:r>
              <a:rPr lang="en-US" altLang="zh-CN" sz="3600" dirty="0">
                <a:ea typeface="宋体" pitchFamily="2" charset="-122"/>
              </a:rPr>
              <a:t>Which line has the best “fit” to the data?</a:t>
            </a:r>
          </a:p>
        </p:txBody>
      </p:sp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371600"/>
            <a:ext cx="7459663" cy="4918075"/>
          </a:xfrm>
          <a:prstGeom prst="rect">
            <a:avLst/>
          </a:prstGeom>
          <a:noFill/>
        </p:spPr>
      </p:pic>
      <p:sp>
        <p:nvSpPr>
          <p:cNvPr id="121860" name="Text Box 4"/>
          <p:cNvSpPr txBox="1">
            <a:spLocks noChangeArrowheads="1"/>
          </p:cNvSpPr>
          <p:nvPr/>
        </p:nvSpPr>
        <p:spPr bwMode="auto">
          <a:xfrm>
            <a:off x="8153400" y="1905000"/>
            <a:ext cx="3286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1" name="Line 5"/>
          <p:cNvSpPr>
            <a:spLocks noChangeShapeType="1"/>
          </p:cNvSpPr>
          <p:nvPr/>
        </p:nvSpPr>
        <p:spPr bwMode="auto">
          <a:xfrm flipV="1">
            <a:off x="1409700" y="1676400"/>
            <a:ext cx="6743700" cy="396240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Text Box 6"/>
          <p:cNvSpPr txBox="1">
            <a:spLocks noChangeArrowheads="1"/>
          </p:cNvSpPr>
          <p:nvPr/>
        </p:nvSpPr>
        <p:spPr bwMode="auto">
          <a:xfrm>
            <a:off x="8077200" y="1444625"/>
            <a:ext cx="3286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3" name="Text Box 7"/>
          <p:cNvSpPr txBox="1">
            <a:spLocks noChangeArrowheads="1"/>
          </p:cNvSpPr>
          <p:nvPr/>
        </p:nvSpPr>
        <p:spPr bwMode="auto">
          <a:xfrm>
            <a:off x="8153400" y="2362200"/>
            <a:ext cx="328613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?</a:t>
            </a:r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V="1">
            <a:off x="2667000" y="2362200"/>
            <a:ext cx="5562600" cy="3352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9F37-FC36-4D44-A207-D0F88D96084B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In much the same way we </a:t>
            </a:r>
            <a:r>
              <a:rPr lang="en-US" altLang="zh-CN" dirty="0" smtClean="0">
                <a:ea typeface="宋体" pitchFamily="2" charset="-122"/>
              </a:rPr>
              <a:t>based </a:t>
            </a:r>
            <a:r>
              <a:rPr lang="en-US" altLang="zh-CN" dirty="0">
                <a:ea typeface="宋体" pitchFamily="2" charset="-122"/>
              </a:rPr>
              <a:t>estimates of     </a:t>
            </a:r>
            <a:r>
              <a:rPr lang="en-US" altLang="zh-CN" dirty="0" smtClean="0">
                <a:ea typeface="宋体" pitchFamily="2" charset="-122"/>
              </a:rPr>
              <a:t>on     </a:t>
            </a:r>
            <a:r>
              <a:rPr lang="en-US" altLang="zh-CN" dirty="0">
                <a:ea typeface="宋体" pitchFamily="2" charset="-122"/>
              </a:rPr>
              <a:t>, we estimate      </a:t>
            </a:r>
            <a:r>
              <a:rPr lang="en-US" altLang="zh-CN" dirty="0" smtClean="0">
                <a:ea typeface="宋体" pitchFamily="2" charset="-122"/>
              </a:rPr>
              <a:t>from 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and      </a:t>
            </a:r>
            <a:r>
              <a:rPr lang="en-US" altLang="zh-CN" dirty="0" smtClean="0">
                <a:ea typeface="宋体" pitchFamily="2" charset="-122"/>
              </a:rPr>
              <a:t>from </a:t>
            </a:r>
            <a:r>
              <a:rPr lang="en-US" altLang="zh-CN" dirty="0">
                <a:ea typeface="宋体" pitchFamily="2" charset="-122"/>
              </a:rPr>
              <a:t>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the y-intercept and slope (respectively) of the </a:t>
            </a:r>
            <a:r>
              <a:rPr lang="en-US" altLang="zh-CN" b="1" i="1" dirty="0">
                <a:ea typeface="宋体" pitchFamily="2" charset="-122"/>
              </a:rPr>
              <a:t>least squares </a:t>
            </a:r>
            <a:r>
              <a:rPr lang="en-US" altLang="zh-CN" dirty="0">
                <a:ea typeface="宋体" pitchFamily="2" charset="-122"/>
              </a:rPr>
              <a:t>or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 given by: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(Recall: this is an application of the least squares method and it produces a straight line that </a:t>
            </a:r>
            <a:r>
              <a:rPr lang="en-US" altLang="zh-CN" b="1" i="1" dirty="0">
                <a:ea typeface="宋体" pitchFamily="2" charset="-122"/>
              </a:rPr>
              <a:t>minimizes</a:t>
            </a:r>
            <a:r>
              <a:rPr lang="en-US" altLang="zh-CN" dirty="0">
                <a:ea typeface="宋体" pitchFamily="2" charset="-122"/>
              </a:rPr>
              <a:t> the sum of the squared differences between the points and the line)</a:t>
            </a:r>
          </a:p>
        </p:txBody>
      </p:sp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3276600"/>
            <a:ext cx="2032000" cy="5842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5875" y="1752600"/>
            <a:ext cx="466725" cy="504825"/>
          </a:xfrm>
          <a:prstGeom prst="rect">
            <a:avLst/>
          </a:prstGeom>
          <a:noFill/>
        </p:spPr>
      </p:pic>
      <p:pic>
        <p:nvPicPr>
          <p:cNvPr id="1239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24800" y="1371600"/>
            <a:ext cx="420688" cy="466725"/>
          </a:xfrm>
          <a:prstGeom prst="rect">
            <a:avLst/>
          </a:prstGeom>
          <a:noFill/>
        </p:spPr>
      </p:pic>
      <p:pic>
        <p:nvPicPr>
          <p:cNvPr id="12391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86200" y="1905000"/>
            <a:ext cx="292100" cy="338138"/>
          </a:xfrm>
          <a:prstGeom prst="rect">
            <a:avLst/>
          </a:prstGeom>
          <a:noFill/>
        </p:spPr>
      </p:pic>
      <p:pic>
        <p:nvPicPr>
          <p:cNvPr id="123912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11888" y="1860550"/>
            <a:ext cx="265112" cy="349250"/>
          </a:xfrm>
          <a:prstGeom prst="rect">
            <a:avLst/>
          </a:prstGeom>
          <a:noFill/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8DE91-58CA-4209-95BE-D82DF9630E29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pic>
        <p:nvPicPr>
          <p:cNvPr id="1259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4713" y="973138"/>
            <a:ext cx="7394575" cy="4910137"/>
          </a:xfrm>
          <a:prstGeom prst="rect">
            <a:avLst/>
          </a:prstGeom>
          <a:noFill/>
        </p:spPr>
      </p:pic>
      <p:sp>
        <p:nvSpPr>
          <p:cNvPr id="125956" name="Line 4"/>
          <p:cNvSpPr>
            <a:spLocks noChangeShapeType="1"/>
          </p:cNvSpPr>
          <p:nvPr/>
        </p:nvSpPr>
        <p:spPr bwMode="auto">
          <a:xfrm>
            <a:off x="2146300" y="4292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7" name="Line 5"/>
          <p:cNvSpPr>
            <a:spLocks noChangeShapeType="1"/>
          </p:cNvSpPr>
          <p:nvPr/>
        </p:nvSpPr>
        <p:spPr bwMode="auto">
          <a:xfrm>
            <a:off x="3149600" y="4495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Line 6"/>
          <p:cNvSpPr>
            <a:spLocks noChangeShapeType="1"/>
          </p:cNvSpPr>
          <p:nvPr/>
        </p:nvSpPr>
        <p:spPr bwMode="auto">
          <a:xfrm>
            <a:off x="4165600" y="3606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59" name="Line 7"/>
          <p:cNvSpPr>
            <a:spLocks noChangeShapeType="1"/>
          </p:cNvSpPr>
          <p:nvPr/>
        </p:nvSpPr>
        <p:spPr bwMode="auto">
          <a:xfrm>
            <a:off x="5156200" y="35560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Line 8"/>
          <p:cNvSpPr>
            <a:spLocks noChangeShapeType="1"/>
          </p:cNvSpPr>
          <p:nvPr/>
        </p:nvSpPr>
        <p:spPr bwMode="auto">
          <a:xfrm>
            <a:off x="6172200" y="1828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1" name="Line 9"/>
          <p:cNvSpPr>
            <a:spLocks noChangeShapeType="1"/>
          </p:cNvSpPr>
          <p:nvPr/>
        </p:nvSpPr>
        <p:spPr bwMode="auto">
          <a:xfrm>
            <a:off x="7162800" y="2590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5962" name="Text Box 10"/>
          <p:cNvSpPr txBox="1">
            <a:spLocks noChangeArrowheads="1"/>
          </p:cNvSpPr>
          <p:nvPr/>
        </p:nvSpPr>
        <p:spPr bwMode="auto">
          <a:xfrm rot="-1520121">
            <a:off x="1600200" y="2605088"/>
            <a:ext cx="5689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This line minimizes the sum of the squared differences</a:t>
            </a:r>
          </a:p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between the points and the line…</a:t>
            </a:r>
          </a:p>
        </p:txBody>
      </p:sp>
      <p:sp>
        <p:nvSpPr>
          <p:cNvPr id="125963" name="Text Box 11"/>
          <p:cNvSpPr txBox="1">
            <a:spLocks noChangeArrowheads="1"/>
          </p:cNvSpPr>
          <p:nvPr/>
        </p:nvSpPr>
        <p:spPr bwMode="auto">
          <a:xfrm rot="-1520121">
            <a:off x="2514600" y="4572000"/>
            <a:ext cx="6235700" cy="644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…but where did the line equation come from?</a:t>
            </a:r>
          </a:p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How did we get .934 for a y-intercept and 2.114 for slope??</a:t>
            </a:r>
          </a:p>
        </p:txBody>
      </p:sp>
      <p:grpSp>
        <p:nvGrpSpPr>
          <p:cNvPr id="125964" name="Group 12"/>
          <p:cNvGrpSpPr>
            <a:grpSpLocks/>
          </p:cNvGrpSpPr>
          <p:nvPr/>
        </p:nvGrpSpPr>
        <p:grpSpPr bwMode="auto">
          <a:xfrm>
            <a:off x="5410200" y="3489325"/>
            <a:ext cx="92075" cy="92075"/>
            <a:chOff x="4944" y="192"/>
            <a:chExt cx="192" cy="96"/>
          </a:xfrm>
        </p:grpSpPr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5967" name="Text Box 15"/>
          <p:cNvSpPr txBox="1">
            <a:spLocks noChangeArrowheads="1"/>
          </p:cNvSpPr>
          <p:nvPr/>
        </p:nvSpPr>
        <p:spPr bwMode="auto">
          <a:xfrm>
            <a:off x="304800" y="2209800"/>
            <a:ext cx="2362200" cy="644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these differences are called </a:t>
            </a:r>
            <a:r>
              <a:rPr lang="en-US" altLang="zh-CN" sz="1800" b="1" i="1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residuals</a:t>
            </a:r>
            <a:endParaRPr lang="en-US" altLang="zh-CN" sz="1800">
              <a:solidFill>
                <a:srgbClr val="800080"/>
              </a:solidFill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5968" name="Freeform 16"/>
          <p:cNvSpPr>
            <a:spLocks/>
          </p:cNvSpPr>
          <p:nvPr/>
        </p:nvSpPr>
        <p:spPr bwMode="auto">
          <a:xfrm>
            <a:off x="1397000" y="2819400"/>
            <a:ext cx="736600" cy="1752600"/>
          </a:xfrm>
          <a:custGeom>
            <a:avLst/>
            <a:gdLst/>
            <a:ahLst/>
            <a:cxnLst>
              <a:cxn ang="0">
                <a:pos x="272" y="0"/>
              </a:cxn>
              <a:cxn ang="0">
                <a:pos x="32" y="576"/>
              </a:cxn>
              <a:cxn ang="0">
                <a:pos x="464" y="1104"/>
              </a:cxn>
            </a:cxnLst>
            <a:rect l="0" t="0" r="r" b="b"/>
            <a:pathLst>
              <a:path w="464" h="1104">
                <a:moveTo>
                  <a:pt x="272" y="0"/>
                </a:moveTo>
                <a:cubicBezTo>
                  <a:pt x="136" y="196"/>
                  <a:pt x="0" y="392"/>
                  <a:pt x="32" y="576"/>
                </a:cubicBezTo>
                <a:cubicBezTo>
                  <a:pt x="64" y="760"/>
                  <a:pt x="264" y="932"/>
                  <a:pt x="464" y="1104"/>
                </a:cubicBezTo>
              </a:path>
            </a:pathLst>
          </a:custGeom>
          <a:noFill/>
          <a:ln w="9525" cap="flat" cmpd="sng">
            <a:solidFill>
              <a:srgbClr val="80008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72B19-93CA-45AC-B9C4-B6FA1C34CA1D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Mathematical Optimization Routine (Optional)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1824038" y="1354138"/>
          <a:ext cx="6103937" cy="493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678" name="Equation" r:id="rId3" imgW="3174840" imgH="2565360" progId="Equation.3">
                  <p:embed/>
                </p:oleObj>
              </mc:Choice>
              <mc:Fallback>
                <p:oleObj name="Equation" r:id="rId3" imgW="3174840" imgH="256536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038" y="1354138"/>
                        <a:ext cx="6103937" cy="4932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4191000" y="3141663"/>
          <a:ext cx="7620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141663"/>
                        <a:ext cx="7620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1" name="Content Placeholder 6"/>
          <p:cNvGraphicFramePr>
            <a:graphicFrameLocks noChangeAspect="1"/>
          </p:cNvGraphicFramePr>
          <p:nvPr/>
        </p:nvGraphicFramePr>
        <p:xfrm>
          <a:off x="1676400" y="260004"/>
          <a:ext cx="6324600" cy="62138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2715" name="Equation" r:id="rId5" imgW="2806560" imgH="2920680" progId="Equation.3">
                  <p:embed/>
                </p:oleObj>
              </mc:Choice>
              <mc:Fallback>
                <p:oleObj name="Equation" r:id="rId5" imgW="2806560" imgH="2920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0004"/>
                        <a:ext cx="6324600" cy="621382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243714" name="Object 2"/>
          <p:cNvGraphicFramePr>
            <a:graphicFrameLocks noChangeAspect="1"/>
          </p:cNvGraphicFramePr>
          <p:nvPr/>
        </p:nvGraphicFramePr>
        <p:xfrm>
          <a:off x="1371600" y="274638"/>
          <a:ext cx="6248400" cy="623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26" name="Equation" r:id="rId3" imgW="2476440" imgH="2616120" progId="Equation.3">
                  <p:embed/>
                </p:oleObj>
              </mc:Choice>
              <mc:Fallback>
                <p:oleObj name="Equation" r:id="rId3" imgW="2476440" imgH="26161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74638"/>
                        <a:ext cx="6248400" cy="6232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19200"/>
            <a:ext cx="5397500" cy="51816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coefficients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FF0000"/>
                </a:solidFill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and </a:t>
            </a: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b</a:t>
            </a:r>
            <a:r>
              <a:rPr lang="en-US" altLang="zh-CN" b="1" baseline="-25000" dirty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for the least squares line…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…are calculated as:</a:t>
            </a:r>
          </a:p>
        </p:txBody>
      </p:sp>
      <p:pic>
        <p:nvPicPr>
          <p:cNvPr id="12800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533400"/>
            <a:ext cx="3175000" cy="5905500"/>
          </a:xfrm>
          <a:prstGeom prst="rect">
            <a:avLst/>
          </a:prstGeom>
          <a:noFill/>
        </p:spPr>
      </p:pic>
      <p:sp>
        <p:nvSpPr>
          <p:cNvPr id="128005" name="Freeform 5"/>
          <p:cNvSpPr>
            <a:spLocks/>
          </p:cNvSpPr>
          <p:nvPr/>
        </p:nvSpPr>
        <p:spPr bwMode="auto">
          <a:xfrm>
            <a:off x="5689600" y="3200400"/>
            <a:ext cx="1905000" cy="914400"/>
          </a:xfrm>
          <a:custGeom>
            <a:avLst/>
            <a:gdLst/>
            <a:ahLst/>
            <a:cxnLst>
              <a:cxn ang="0">
                <a:pos x="160" y="0"/>
              </a:cxn>
              <a:cxn ang="0">
                <a:pos x="160" y="96"/>
              </a:cxn>
              <a:cxn ang="0">
                <a:pos x="1120" y="192"/>
              </a:cxn>
              <a:cxn ang="0">
                <a:pos x="640" y="576"/>
              </a:cxn>
            </a:cxnLst>
            <a:rect l="0" t="0" r="r" b="b"/>
            <a:pathLst>
              <a:path w="1200" h="576">
                <a:moveTo>
                  <a:pt x="160" y="0"/>
                </a:moveTo>
                <a:cubicBezTo>
                  <a:pt x="80" y="32"/>
                  <a:pt x="0" y="64"/>
                  <a:pt x="160" y="96"/>
                </a:cubicBezTo>
                <a:cubicBezTo>
                  <a:pt x="320" y="128"/>
                  <a:pt x="1040" y="112"/>
                  <a:pt x="1120" y="192"/>
                </a:cubicBezTo>
                <a:cubicBezTo>
                  <a:pt x="1200" y="272"/>
                  <a:pt x="920" y="424"/>
                  <a:pt x="640" y="57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6" name="Freeform 6"/>
          <p:cNvSpPr>
            <a:spLocks/>
          </p:cNvSpPr>
          <p:nvPr/>
        </p:nvSpPr>
        <p:spPr bwMode="auto">
          <a:xfrm>
            <a:off x="5003800" y="1600200"/>
            <a:ext cx="1244600" cy="2133600"/>
          </a:xfrm>
          <a:custGeom>
            <a:avLst/>
            <a:gdLst/>
            <a:ahLst/>
            <a:cxnLst>
              <a:cxn ang="0">
                <a:pos x="496" y="0"/>
              </a:cxn>
              <a:cxn ang="0">
                <a:pos x="112" y="672"/>
              </a:cxn>
              <a:cxn ang="0">
                <a:pos x="112" y="1152"/>
              </a:cxn>
              <a:cxn ang="0">
                <a:pos x="784" y="1344"/>
              </a:cxn>
            </a:cxnLst>
            <a:rect l="0" t="0" r="r" b="b"/>
            <a:pathLst>
              <a:path w="784" h="1344">
                <a:moveTo>
                  <a:pt x="496" y="0"/>
                </a:moveTo>
                <a:cubicBezTo>
                  <a:pt x="336" y="240"/>
                  <a:pt x="176" y="480"/>
                  <a:pt x="112" y="672"/>
                </a:cubicBezTo>
                <a:cubicBezTo>
                  <a:pt x="48" y="864"/>
                  <a:pt x="0" y="1040"/>
                  <a:pt x="112" y="1152"/>
                </a:cubicBezTo>
                <a:cubicBezTo>
                  <a:pt x="224" y="1264"/>
                  <a:pt x="504" y="1304"/>
                  <a:pt x="784" y="1344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7" name="Line 7"/>
          <p:cNvSpPr>
            <a:spLocks noChangeShapeType="1"/>
          </p:cNvSpPr>
          <p:nvPr/>
        </p:nvSpPr>
        <p:spPr bwMode="auto">
          <a:xfrm>
            <a:off x="5867400" y="5562600"/>
            <a:ext cx="4572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 flipH="1">
            <a:off x="7239000" y="5562600"/>
            <a:ext cx="304800" cy="3810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09" name="Rectangle 9"/>
          <p:cNvSpPr>
            <a:spLocks noChangeArrowheads="1"/>
          </p:cNvSpPr>
          <p:nvPr/>
        </p:nvSpPr>
        <p:spPr bwMode="auto">
          <a:xfrm>
            <a:off x="5562600" y="3505200"/>
            <a:ext cx="1524000" cy="914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5638800" y="5791200"/>
            <a:ext cx="1828800" cy="6858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8011" name="Freeform 11"/>
          <p:cNvSpPr>
            <a:spLocks/>
          </p:cNvSpPr>
          <p:nvPr/>
        </p:nvSpPr>
        <p:spPr bwMode="auto">
          <a:xfrm>
            <a:off x="5943600" y="4114800"/>
            <a:ext cx="1447800" cy="1828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88" y="192"/>
              </a:cxn>
              <a:cxn ang="0">
                <a:pos x="816" y="384"/>
              </a:cxn>
              <a:cxn ang="0">
                <a:pos x="864" y="624"/>
              </a:cxn>
              <a:cxn ang="0">
                <a:pos x="672" y="1152"/>
              </a:cxn>
            </a:cxnLst>
            <a:rect l="0" t="0" r="r" b="b"/>
            <a:pathLst>
              <a:path w="912" h="1152">
                <a:moveTo>
                  <a:pt x="0" y="0"/>
                </a:moveTo>
                <a:cubicBezTo>
                  <a:pt x="76" y="64"/>
                  <a:pt x="152" y="128"/>
                  <a:pt x="288" y="192"/>
                </a:cubicBezTo>
                <a:cubicBezTo>
                  <a:pt x="424" y="256"/>
                  <a:pt x="720" y="312"/>
                  <a:pt x="816" y="384"/>
                </a:cubicBezTo>
                <a:cubicBezTo>
                  <a:pt x="912" y="456"/>
                  <a:pt x="888" y="496"/>
                  <a:pt x="864" y="624"/>
                </a:cubicBezTo>
                <a:cubicBezTo>
                  <a:pt x="840" y="752"/>
                  <a:pt x="756" y="952"/>
                  <a:pt x="672" y="1152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2801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20800" y="2514600"/>
            <a:ext cx="20320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B7D7E-5A35-4250-AC64-0AB1E7EC4B2F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05" name="Rectangle 57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Least Squares Line…</a:t>
            </a:r>
          </a:p>
        </p:txBody>
      </p:sp>
      <p:sp>
        <p:nvSpPr>
          <p:cNvPr id="130106" name="Rectangle 58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>
              <a:buNone/>
            </a:pPr>
            <a:r>
              <a:rPr lang="en-US" altLang="zh-CN" dirty="0">
                <a:ea typeface="宋体" pitchFamily="2" charset="-122"/>
              </a:rPr>
              <a:t>Recall…</a:t>
            </a:r>
          </a:p>
        </p:txBody>
      </p:sp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0" y="1981200"/>
            <a:ext cx="2514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Data</a:t>
            </a:r>
          </a:p>
        </p:txBody>
      </p:sp>
      <p:sp>
        <p:nvSpPr>
          <p:cNvPr id="130051" name="Rectangle 3"/>
          <p:cNvSpPr>
            <a:spLocks noChangeArrowheads="1"/>
          </p:cNvSpPr>
          <p:nvPr/>
        </p:nvSpPr>
        <p:spPr bwMode="auto">
          <a:xfrm>
            <a:off x="3048000" y="11430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Statistics</a:t>
            </a: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6019800" y="1981200"/>
            <a:ext cx="31242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latin typeface="Times" pitchFamily="18" charset="0"/>
                <a:ea typeface="宋体" pitchFamily="2" charset="-122"/>
              </a:rPr>
              <a:t>Information</a:t>
            </a:r>
          </a:p>
        </p:txBody>
      </p:sp>
      <p:sp>
        <p:nvSpPr>
          <p:cNvPr id="130053" name="Line 5"/>
          <p:cNvSpPr>
            <a:spLocks noChangeShapeType="1"/>
          </p:cNvSpPr>
          <p:nvPr/>
        </p:nvSpPr>
        <p:spPr bwMode="auto">
          <a:xfrm flipV="1">
            <a:off x="25146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4" name="Line 6"/>
          <p:cNvSpPr>
            <a:spLocks noChangeShapeType="1"/>
          </p:cNvSpPr>
          <p:nvPr/>
        </p:nvSpPr>
        <p:spPr bwMode="auto">
          <a:xfrm>
            <a:off x="5486400" y="16002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055" name="Text Box 7"/>
          <p:cNvSpPr txBox="1">
            <a:spLocks noChangeArrowheads="1"/>
          </p:cNvSpPr>
          <p:nvPr/>
        </p:nvSpPr>
        <p:spPr bwMode="auto">
          <a:xfrm>
            <a:off x="565150" y="2667000"/>
            <a:ext cx="1416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Data Points:</a:t>
            </a:r>
          </a:p>
        </p:txBody>
      </p:sp>
      <p:graphicFrame>
        <p:nvGraphicFramePr>
          <p:cNvPr id="130056" name="Group 8"/>
          <p:cNvGraphicFramePr>
            <a:graphicFrameLocks noGrp="1"/>
          </p:cNvGraphicFramePr>
          <p:nvPr/>
        </p:nvGraphicFramePr>
        <p:xfrm>
          <a:off x="609600" y="3124200"/>
          <a:ext cx="1295400" cy="3022600"/>
        </p:xfrm>
        <a:graphic>
          <a:graphicData uri="http://schemas.openxmlformats.org/drawingml/2006/table">
            <a:tbl>
              <a:tblPr/>
              <a:tblGrid>
                <a:gridCol w="647700"/>
                <a:gridCol w="6477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x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pitchFamily="2" charset="-122"/>
                        </a:rPr>
                        <a:t>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30096" name="Picture 4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752600"/>
            <a:ext cx="2093913" cy="3894138"/>
          </a:xfrm>
          <a:prstGeom prst="rect">
            <a:avLst/>
          </a:prstGeom>
          <a:noFill/>
        </p:spPr>
      </p:pic>
      <p:pic>
        <p:nvPicPr>
          <p:cNvPr id="130097" name="Picture 4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4300" y="3048000"/>
            <a:ext cx="3949700" cy="2622550"/>
          </a:xfrm>
          <a:prstGeom prst="rect">
            <a:avLst/>
          </a:prstGeom>
          <a:noFill/>
        </p:spPr>
      </p:pic>
      <p:sp>
        <p:nvSpPr>
          <p:cNvPr id="130098" name="Text Box 50"/>
          <p:cNvSpPr txBox="1">
            <a:spLocks noChangeArrowheads="1"/>
          </p:cNvSpPr>
          <p:nvPr/>
        </p:nvSpPr>
        <p:spPr bwMode="auto">
          <a:xfrm>
            <a:off x="5791200" y="5867400"/>
            <a:ext cx="20478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y = </a:t>
            </a:r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.934</a:t>
            </a:r>
            <a:r>
              <a:rPr lang="en-US" altLang="zh-CN" sz="1800">
                <a:latin typeface="Tahoma" pitchFamily="34" charset="0"/>
                <a:ea typeface="宋体" pitchFamily="2" charset="-122"/>
              </a:rPr>
              <a:t> + </a:t>
            </a:r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2.114</a:t>
            </a:r>
            <a:r>
              <a:rPr lang="en-US" altLang="zh-CN" sz="1800"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30099" name="Rectangle 51"/>
          <p:cNvSpPr>
            <a:spLocks noChangeArrowheads="1"/>
          </p:cNvSpPr>
          <p:nvPr/>
        </p:nvSpPr>
        <p:spPr bwMode="auto">
          <a:xfrm>
            <a:off x="3124200" y="3657600"/>
            <a:ext cx="8382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0100" name="Rectangle 52"/>
          <p:cNvSpPr>
            <a:spLocks noChangeArrowheads="1"/>
          </p:cNvSpPr>
          <p:nvPr/>
        </p:nvSpPr>
        <p:spPr bwMode="auto">
          <a:xfrm>
            <a:off x="3124200" y="5181600"/>
            <a:ext cx="1143000" cy="5334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latin typeface="Times" pitchFamily="18" charset="0"/>
              <a:ea typeface="宋体" pitchFamily="2" charset="-122"/>
            </a:endParaRPr>
          </a:p>
        </p:txBody>
      </p:sp>
      <p:grpSp>
        <p:nvGrpSpPr>
          <p:cNvPr id="130101" name="Group 53"/>
          <p:cNvGrpSpPr>
            <a:grpSpLocks/>
          </p:cNvGrpSpPr>
          <p:nvPr/>
        </p:nvGrpSpPr>
        <p:grpSpPr bwMode="auto">
          <a:xfrm>
            <a:off x="5892800" y="5892800"/>
            <a:ext cx="92075" cy="92075"/>
            <a:chOff x="4944" y="192"/>
            <a:chExt cx="192" cy="96"/>
          </a:xfrm>
        </p:grpSpPr>
        <p:sp>
          <p:nvSpPr>
            <p:cNvPr id="130102" name="Line 54"/>
            <p:cNvSpPr>
              <a:spLocks noChangeShapeType="1"/>
            </p:cNvSpPr>
            <p:nvPr/>
          </p:nvSpPr>
          <p:spPr bwMode="auto">
            <a:xfrm flipV="1">
              <a:off x="4944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103" name="Line 55"/>
            <p:cNvSpPr>
              <a:spLocks noChangeShapeType="1"/>
            </p:cNvSpPr>
            <p:nvPr/>
          </p:nvSpPr>
          <p:spPr bwMode="auto">
            <a:xfrm>
              <a:off x="5040" y="192"/>
              <a:ext cx="9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0104" name="Rectangle 56"/>
          <p:cNvSpPr>
            <a:spLocks noChangeArrowheads="1"/>
          </p:cNvSpPr>
          <p:nvPr/>
        </p:nvSpPr>
        <p:spPr bwMode="auto">
          <a:xfrm>
            <a:off x="7543800" y="4419600"/>
            <a:ext cx="1066800" cy="1524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B0915-8893-4FE3-93D5-DCC45C2D63C7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362200" y="2057400"/>
          <a:ext cx="6553200" cy="4343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0" y="2606040"/>
          <a:ext cx="1219200" cy="2880360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609600"/>
                <a:gridCol w="609600"/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09600" y="1143000"/>
            <a:ext cx="800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Insert – Scatter 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Right click on data point – add trend line (linear)</a:t>
            </a:r>
          </a:p>
          <a:p>
            <a:pPr algn="l"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Tick on add equation and add R^2</a:t>
            </a:r>
            <a:endParaRPr lang="en-US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Our </a:t>
            </a:r>
            <a:r>
              <a:rPr lang="en-US" altLang="zh-CN" dirty="0" smtClean="0">
                <a:latin typeface="+mj-lt"/>
                <a:ea typeface="宋体" pitchFamily="2" charset="-122"/>
              </a:rPr>
              <a:t>objective </a:t>
            </a:r>
            <a:r>
              <a:rPr lang="en-US" altLang="zh-CN" dirty="0">
                <a:latin typeface="+mj-lt"/>
                <a:ea typeface="宋体" pitchFamily="2" charset="-122"/>
              </a:rPr>
              <a:t>is to </a:t>
            </a:r>
            <a:r>
              <a:rPr lang="en-US" altLang="zh-CN" b="1" i="1" dirty="0">
                <a:latin typeface="+mj-lt"/>
                <a:ea typeface="宋体" pitchFamily="2" charset="-122"/>
              </a:rPr>
              <a:t>analyze the relationship</a:t>
            </a:r>
            <a:r>
              <a:rPr lang="en-US" altLang="zh-CN" dirty="0">
                <a:latin typeface="+mj-lt"/>
                <a:ea typeface="宋体" pitchFamily="2" charset="-122"/>
              </a:rPr>
              <a:t> between interval variables; </a:t>
            </a:r>
            <a:endParaRPr lang="en-US" altLang="zh-CN" dirty="0" smtClean="0">
              <a:latin typeface="+mj-lt"/>
              <a:ea typeface="宋体" pitchFamily="2" charset="-122"/>
            </a:endParaRPr>
          </a:p>
          <a:p>
            <a:r>
              <a:rPr lang="en-US" altLang="zh-CN" dirty="0" smtClean="0">
                <a:latin typeface="+mj-lt"/>
                <a:ea typeface="宋体" pitchFamily="2" charset="-122"/>
              </a:rPr>
              <a:t>Regression </a:t>
            </a:r>
            <a:r>
              <a:rPr lang="en-US" altLang="zh-CN" dirty="0">
                <a:latin typeface="+mj-lt"/>
                <a:ea typeface="宋体" pitchFamily="2" charset="-122"/>
              </a:rPr>
              <a:t>analysis is used to predict the value of one variable (the </a:t>
            </a:r>
            <a:r>
              <a:rPr lang="en-US" altLang="zh-CN" b="1" i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dependent variable</a:t>
            </a:r>
            <a:r>
              <a:rPr lang="en-US" altLang="zh-CN" dirty="0">
                <a:latin typeface="+mj-lt"/>
                <a:ea typeface="宋体" pitchFamily="2" charset="-122"/>
              </a:rPr>
              <a:t>) on the basis of other variables (the </a:t>
            </a:r>
            <a:r>
              <a:rPr lang="en-US" altLang="zh-CN" b="1" i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independent variables</a:t>
            </a:r>
            <a:r>
              <a:rPr lang="en-US" altLang="zh-CN" dirty="0" smtClean="0">
                <a:latin typeface="+mj-lt"/>
                <a:ea typeface="宋体" pitchFamily="2" charset="-122"/>
              </a:rPr>
              <a:t>).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Dependent variable: denoted </a:t>
            </a:r>
            <a:r>
              <a:rPr lang="en-US" altLang="zh-CN" b="1" dirty="0">
                <a:solidFill>
                  <a:srgbClr val="FF0000"/>
                </a:solidFill>
                <a:latin typeface="+mj-lt"/>
                <a:ea typeface="宋体" pitchFamily="2" charset="-122"/>
              </a:rPr>
              <a:t>Y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r>
              <a:rPr lang="en-US" altLang="zh-CN" dirty="0">
                <a:latin typeface="+mj-lt"/>
                <a:ea typeface="宋体" pitchFamily="2" charset="-122"/>
              </a:rPr>
              <a:t>Independent variables: denoted 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1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X</a:t>
            </a:r>
            <a:r>
              <a:rPr lang="en-US" altLang="zh-CN" b="1" baseline="-25000" dirty="0">
                <a:solidFill>
                  <a:srgbClr val="008000"/>
                </a:solidFill>
                <a:latin typeface="+mj-lt"/>
                <a:ea typeface="宋体" pitchFamily="2" charset="-122"/>
              </a:rPr>
              <a:t>2</a:t>
            </a:r>
            <a:r>
              <a:rPr lang="en-US" altLang="zh-CN" b="1" dirty="0">
                <a:solidFill>
                  <a:srgbClr val="008000"/>
                </a:solidFill>
                <a:latin typeface="+mj-lt"/>
                <a:ea typeface="宋体" pitchFamily="2" charset="-122"/>
              </a:rPr>
              <a:t>, …, </a:t>
            </a:r>
            <a:r>
              <a:rPr lang="en-US" altLang="zh-CN" b="1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X</a:t>
            </a:r>
            <a:r>
              <a:rPr lang="en-US" altLang="zh-CN" b="1" baseline="-25000" dirty="0" err="1">
                <a:solidFill>
                  <a:srgbClr val="008000"/>
                </a:solidFill>
                <a:latin typeface="+mj-lt"/>
                <a:ea typeface="宋体" pitchFamily="2" charset="-122"/>
              </a:rPr>
              <a:t>k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E1D24-0939-48BD-A0CB-C900E00F0365}" type="datetime1">
              <a:rPr lang="en-US" smtClean="0">
                <a:latin typeface="+mj-lt"/>
              </a:rPr>
              <a:pPr/>
              <a:t>5/9/2013</a:t>
            </a:fld>
            <a:endParaRPr lang="en-US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>
                <a:latin typeface="+mj-lt"/>
              </a:rPr>
              <a:pPr/>
              <a:t>2</a:t>
            </a:fld>
            <a:endParaRPr lang="en-US">
              <a:latin typeface="+mj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+mj-lt"/>
              </a:rPr>
              <a:t>Towson University - J. Jung</a:t>
            </a:r>
            <a:endParaRPr lang="en-US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763000" cy="6096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Least Square Line </a:t>
            </a:r>
            <a:r>
              <a:rPr lang="en-US" altLang="zh-CN" sz="3600" dirty="0">
                <a:ea typeface="宋体" pitchFamily="2" charset="-122"/>
              </a:rPr>
              <a:t>…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914400"/>
            <a:ext cx="8686800" cy="5486400"/>
          </a:xfrm>
        </p:spPr>
        <p:txBody>
          <a:bodyPr/>
          <a:lstStyle/>
          <a:p>
            <a:pPr>
              <a:buNone/>
            </a:pPr>
            <a:r>
              <a:rPr lang="en-US" altLang="zh-CN" sz="2400" dirty="0">
                <a:ea typeface="宋体" pitchFamily="2" charset="-122"/>
              </a:rPr>
              <a:t>   </a:t>
            </a:r>
            <a:r>
              <a:rPr lang="en-US" altLang="zh-CN" sz="3200" b="1" dirty="0" smtClean="0">
                <a:ea typeface="宋体" pitchFamily="2" charset="-122"/>
              </a:rPr>
              <a:t>Exercise (optional) :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Decide which of these equations fits the given data best.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MJT = Mean January Temperature</a:t>
            </a:r>
          </a:p>
          <a:p>
            <a:r>
              <a:rPr lang="en-US" altLang="zh-CN" sz="2400" dirty="0">
                <a:ea typeface="宋体" pitchFamily="2" charset="-122"/>
              </a:rPr>
              <a:t>   LAT = Latitude 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   A: MJT’ = 100 -1.8 (LAT)</a:t>
            </a:r>
          </a:p>
          <a:p>
            <a:r>
              <a:rPr lang="en-US" altLang="zh-CN" sz="2400" dirty="0">
                <a:ea typeface="宋体" pitchFamily="2" charset="-122"/>
              </a:rPr>
              <a:t>   B: MJT’ = 108 - 2.1 (LAT)</a:t>
            </a:r>
          </a:p>
          <a:p>
            <a:r>
              <a:rPr lang="en-US" altLang="zh-CN" sz="2400" dirty="0">
                <a:ea typeface="宋体" pitchFamily="2" charset="-122"/>
              </a:rPr>
              <a:t>   C: MJT’ = 115 – 2.5 (LAT)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zh-CN" altLang="en-US" sz="2400" dirty="0">
              <a:ea typeface="宋体" pitchFamily="2" charset="-122"/>
            </a:endParaRPr>
          </a:p>
        </p:txBody>
      </p:sp>
      <p:graphicFrame>
        <p:nvGraphicFramePr>
          <p:cNvPr id="152580" name="Group 4"/>
          <p:cNvGraphicFramePr>
            <a:graphicFrameLocks noGrp="1"/>
          </p:cNvGraphicFramePr>
          <p:nvPr>
            <p:ph sz="half" idx="2"/>
          </p:nvPr>
        </p:nvGraphicFramePr>
        <p:xfrm>
          <a:off x="4191000" y="2971800"/>
          <a:ext cx="4375150" cy="2209800"/>
        </p:xfrm>
        <a:graphic>
          <a:graphicData uri="http://schemas.openxmlformats.org/drawingml/2006/table">
            <a:tbl>
              <a:tblPr/>
              <a:tblGrid>
                <a:gridCol w="1708150"/>
                <a:gridCol w="1371600"/>
                <a:gridCol w="1295400"/>
              </a:tblGrid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City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MJT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LAT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Boise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Philly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40.9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Milwaukee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宋体" pitchFamily="2" charset="-122"/>
                        </a:rPr>
                        <a:t>43.3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2400" y="152400"/>
            <a:ext cx="2545056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Model predictions:</a:t>
            </a:r>
            <a:endParaRPr lang="en-US" dirty="0">
              <a:latin typeface="+mj-lt"/>
            </a:endParaRPr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rot="16200000" flipH="1">
            <a:off x="1895798" y="143195"/>
            <a:ext cx="909935" cy="185167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85801" y="1219192"/>
          <a:ext cx="8229598" cy="5060640"/>
        </p:xfrm>
        <a:graphic>
          <a:graphicData uri="http://schemas.openxmlformats.org/drawingml/2006/table">
            <a:tbl>
              <a:tblPr/>
              <a:tblGrid>
                <a:gridCol w="1219199"/>
                <a:gridCol w="1949963"/>
                <a:gridCol w="1916832"/>
                <a:gridCol w="1916832"/>
                <a:gridCol w="1226772"/>
              </a:tblGrid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Lat (x)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A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B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C (y’)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MJT (y)</a:t>
                      </a:r>
                      <a:endParaRPr lang="en-US" sz="1800" b="0" i="0" u="sng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21.34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40.9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26.38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22.11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22.06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MJT-MJT_A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MJT-MJT_B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sng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MJT-MJT_C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0.66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5.77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-2.38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1.89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-9.06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-4.07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Sum: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-10.78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33.75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(MJT-MJT_A)^2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(MJT-MJT_B)^2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(MJT-MJT_C)^2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0.4356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33.2929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264.0625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5.6644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3.5721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126.5625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82.0836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16.5649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39.0625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6290">
                <a:tc>
                  <a:txBody>
                    <a:bodyPr/>
                    <a:lstStyle/>
                    <a:p>
                      <a:pPr marL="0" algn="r" defTabSz="914400" rtl="0" eaLnBrk="1" fontAlgn="b" latinLnBrk="0" hangingPunct="1"/>
                      <a:r>
                        <a:rPr lang="en-US" sz="1800" b="1" i="0" u="none" strike="noStrike" kern="1200" dirty="0" smtClean="0">
                          <a:solidFill>
                            <a:srgbClr val="000000"/>
                          </a:solidFill>
                          <a:latin typeface="Calibri"/>
                          <a:ea typeface="+mn-ea"/>
                          <a:cs typeface="+mn-cs"/>
                        </a:rPr>
                        <a:t>Sum^2:</a:t>
                      </a:r>
                      <a:endParaRPr lang="en-US" sz="1800" b="1" i="0" u="none" strike="noStrike" kern="1200" dirty="0">
                        <a:solidFill>
                          <a:srgbClr val="000000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88.1836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53.4299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429.6875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4373563"/>
          </a:xfrm>
        </p:spPr>
        <p:txBody>
          <a:bodyPr>
            <a:normAutofit fontScale="92500"/>
          </a:bodyPr>
          <a:lstStyle/>
          <a:p>
            <a:pPr marL="533400" indent="-533400">
              <a:buFontTx/>
              <a:buAutoNum type="arabicPeriod"/>
            </a:pPr>
            <a:r>
              <a:rPr lang="en-US" altLang="zh-CN" dirty="0" smtClean="0">
                <a:ea typeface="宋体" pitchFamily="2" charset="-122"/>
              </a:rPr>
              <a:t>It </a:t>
            </a:r>
            <a:r>
              <a:rPr lang="en-US" altLang="zh-CN" dirty="0">
                <a:ea typeface="宋体" pitchFamily="2" charset="-122"/>
              </a:rPr>
              <a:t>models the relationship between X and Y as a straight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We have seen this earlier as a least squares line.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Values of X are assumed fixed, </a:t>
            </a:r>
            <a:r>
              <a:rPr lang="en-US" altLang="zh-CN" i="1" dirty="0">
                <a:ea typeface="宋体" pitchFamily="2" charset="-122"/>
              </a:rPr>
              <a:t>i.e.</a:t>
            </a:r>
            <a:r>
              <a:rPr lang="en-US" altLang="zh-CN" dirty="0">
                <a:ea typeface="宋体" pitchFamily="2" charset="-122"/>
              </a:rPr>
              <a:t> not random.</a:t>
            </a:r>
          </a:p>
          <a:p>
            <a:pPr marL="533400" indent="-5334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only randomness in the model comes from ε, the error term.</a:t>
            </a:r>
          </a:p>
          <a:p>
            <a:pPr marL="533400" indent="-533400">
              <a:buFontTx/>
              <a:buAutoNum type="arabicPeriod"/>
            </a:pPr>
            <a:r>
              <a:rPr lang="en-US" altLang="zh-CN" b="1" dirty="0" smtClean="0">
                <a:ea typeface="宋体" pitchFamily="2" charset="-122"/>
              </a:rPr>
              <a:t>Assume: ε </a:t>
            </a:r>
            <a:r>
              <a:rPr lang="en-US" altLang="zh-CN" b="1" dirty="0">
                <a:ea typeface="宋体" pitchFamily="2" charset="-122"/>
              </a:rPr>
              <a:t>~ N(0, σ)</a:t>
            </a:r>
            <a:endParaRPr lang="zh-CN" altLang="en-US" b="1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89A7C-27A0-4840-BFA6-3BBADFB095CD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Simple Linear Regression Model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371600"/>
            <a:ext cx="87503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b="1" dirty="0">
                <a:ea typeface="宋体" pitchFamily="2" charset="-122"/>
              </a:rPr>
              <a:t>Population</a:t>
            </a:r>
            <a:r>
              <a:rPr lang="en-US" altLang="zh-CN" dirty="0">
                <a:ea typeface="宋体" pitchFamily="2" charset="-122"/>
              </a:rPr>
              <a:t> Model:                   The </a:t>
            </a:r>
            <a:r>
              <a:rPr lang="en-US" altLang="zh-CN" b="1" dirty="0">
                <a:ea typeface="宋体" pitchFamily="2" charset="-122"/>
              </a:rPr>
              <a:t>Estimated</a:t>
            </a:r>
            <a:r>
              <a:rPr lang="en-US" altLang="zh-CN" dirty="0">
                <a:ea typeface="宋体" pitchFamily="2" charset="-122"/>
              </a:rPr>
              <a:t> Model: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i="1" dirty="0" smtClean="0">
                <a:ea typeface="宋体" pitchFamily="2" charset="-122"/>
              </a:rPr>
              <a:t>		Y</a:t>
            </a:r>
            <a:r>
              <a:rPr lang="en-US" altLang="zh-CN" i="1" dirty="0">
                <a:ea typeface="宋体" pitchFamily="2" charset="-122"/>
              </a:rPr>
              <a:t>= β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+ β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X + ε                      Y’ = b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+ b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i="1" dirty="0">
                <a:ea typeface="宋体" pitchFamily="2" charset="-122"/>
              </a:rPr>
              <a:t>X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Y is the value of the dependent variable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β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the population (true) Y-intercept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β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is the population (true) slope coefficient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X is any selected value of the independent variable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ε is the “error” term </a:t>
            </a:r>
          </a:p>
          <a:p>
            <a:pPr>
              <a:lnSpc>
                <a:spcPct val="8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Y’ is the </a:t>
            </a:r>
            <a:r>
              <a:rPr lang="en-US" altLang="zh-CN" i="1" dirty="0">
                <a:ea typeface="宋体" pitchFamily="2" charset="-122"/>
              </a:rPr>
              <a:t>predicted</a:t>
            </a:r>
            <a:r>
              <a:rPr lang="en-US" altLang="zh-CN" dirty="0">
                <a:ea typeface="宋体" pitchFamily="2" charset="-122"/>
              </a:rPr>
              <a:t> value of </a:t>
            </a:r>
            <a:r>
              <a:rPr lang="en-US" altLang="zh-CN" dirty="0" smtClean="0">
                <a:ea typeface="宋体" pitchFamily="2" charset="-122"/>
              </a:rPr>
              <a:t>Y|X 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 is the </a:t>
            </a:r>
            <a:r>
              <a:rPr lang="en-US" altLang="zh-CN" i="1" dirty="0">
                <a:ea typeface="宋体" pitchFamily="2" charset="-122"/>
              </a:rPr>
              <a:t>predicted</a:t>
            </a:r>
            <a:r>
              <a:rPr lang="en-US" altLang="zh-CN" dirty="0">
                <a:ea typeface="宋体" pitchFamily="2" charset="-122"/>
              </a:rPr>
              <a:t> Y-intercept</a:t>
            </a:r>
            <a:endParaRPr lang="en-US" altLang="zh-CN" i="1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b</a:t>
            </a:r>
            <a:r>
              <a:rPr lang="en-US" altLang="zh-CN" i="1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is the </a:t>
            </a:r>
            <a:r>
              <a:rPr lang="en-US" altLang="zh-CN" i="1" dirty="0">
                <a:ea typeface="宋体" pitchFamily="2" charset="-122"/>
              </a:rPr>
              <a:t>predicted </a:t>
            </a:r>
            <a:r>
              <a:rPr lang="en-US" altLang="zh-CN" dirty="0">
                <a:ea typeface="宋体" pitchFamily="2" charset="-122"/>
              </a:rPr>
              <a:t>slope of the line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660BD-239B-4435-9B4D-9CAE845B8C76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Well </a:t>
            </a:r>
            <a:r>
              <a:rPr lang="en-US" altLang="zh-CN" dirty="0" smtClean="0">
                <a:ea typeface="宋体" pitchFamily="2" charset="-122"/>
              </a:rPr>
              <a:t>Does the </a:t>
            </a:r>
            <a:r>
              <a:rPr lang="en-US" altLang="zh-CN" dirty="0">
                <a:ea typeface="宋体" pitchFamily="2" charset="-122"/>
              </a:rPr>
              <a:t>Model </a:t>
            </a:r>
            <a:r>
              <a:rPr lang="en-US" altLang="zh-CN" dirty="0" smtClean="0">
                <a:ea typeface="宋体" pitchFamily="2" charset="-122"/>
              </a:rPr>
              <a:t>Fit?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We </a:t>
            </a:r>
            <a:r>
              <a:rPr lang="en-US" altLang="zh-CN" sz="2400" dirty="0">
                <a:ea typeface="宋体" pitchFamily="2" charset="-122"/>
              </a:rPr>
              <a:t>would like Y and Y’ to be as close to one another as </a:t>
            </a:r>
            <a:r>
              <a:rPr lang="en-US" altLang="zh-CN" sz="2400" dirty="0" smtClean="0">
                <a:ea typeface="宋体" pitchFamily="2" charset="-122"/>
              </a:rPr>
              <a:t>possible (or the </a:t>
            </a:r>
            <a:r>
              <a:rPr lang="en-US" altLang="zh-CN" sz="2400" i="1" dirty="0">
                <a:ea typeface="宋体" pitchFamily="2" charset="-122"/>
              </a:rPr>
              <a:t>difference</a:t>
            </a:r>
            <a:r>
              <a:rPr lang="en-US" altLang="zh-CN" sz="2400" dirty="0">
                <a:ea typeface="宋体" pitchFamily="2" charset="-122"/>
              </a:rPr>
              <a:t> between Y and Y’ to be as </a:t>
            </a:r>
            <a:r>
              <a:rPr lang="en-US" altLang="zh-CN" sz="2400" i="1" dirty="0">
                <a:ea typeface="宋体" pitchFamily="2" charset="-122"/>
              </a:rPr>
              <a:t>small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>as possible).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 In Fact, we want ALL the </a:t>
            </a:r>
            <a:r>
              <a:rPr lang="en-US" altLang="zh-CN" sz="2400" dirty="0" smtClean="0">
                <a:ea typeface="宋体" pitchFamily="2" charset="-122"/>
              </a:rPr>
              <a:t>differences-squared </a:t>
            </a:r>
            <a:r>
              <a:rPr lang="en-US" altLang="zh-CN" sz="2400" dirty="0">
                <a:ea typeface="宋体" pitchFamily="2" charset="-122"/>
              </a:rPr>
              <a:t>ADDED UP to be as small </a:t>
            </a:r>
            <a:r>
              <a:rPr lang="en-US" altLang="zh-CN" sz="2400" dirty="0" smtClean="0">
                <a:ea typeface="宋体" pitchFamily="2" charset="-122"/>
              </a:rPr>
              <a:t>as possible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The </a:t>
            </a:r>
            <a:r>
              <a:rPr lang="en-US" altLang="zh-CN" sz="2400" dirty="0" smtClean="0">
                <a:ea typeface="宋体" pitchFamily="2" charset="-122"/>
              </a:rPr>
              <a:t>sum of all total </a:t>
            </a:r>
            <a:r>
              <a:rPr lang="en-US" altLang="zh-CN" sz="2400" dirty="0">
                <a:ea typeface="宋体" pitchFamily="2" charset="-122"/>
              </a:rPr>
              <a:t>differences are called the </a:t>
            </a: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Sum </a:t>
            </a:r>
            <a:r>
              <a:rPr lang="en-US" altLang="zh-CN" sz="2400" dirty="0">
                <a:ea typeface="宋体" pitchFamily="2" charset="-122"/>
              </a:rPr>
              <a:t>of Squared </a:t>
            </a:r>
            <a:r>
              <a:rPr lang="en-US" altLang="zh-CN" sz="2400" dirty="0" smtClean="0">
                <a:ea typeface="宋体" pitchFamily="2" charset="-122"/>
              </a:rPr>
              <a:t>Errors </a:t>
            </a:r>
            <a:r>
              <a:rPr lang="en-US" altLang="zh-CN" sz="2400" dirty="0">
                <a:ea typeface="宋体" pitchFamily="2" charset="-122"/>
              </a:rPr>
              <a:t>or </a:t>
            </a:r>
            <a:r>
              <a:rPr lang="en-US" altLang="zh-CN" sz="2400" b="1" dirty="0">
                <a:ea typeface="宋体" pitchFamily="2" charset="-122"/>
              </a:rPr>
              <a:t>SSE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a. </a:t>
            </a:r>
            <a:r>
              <a:rPr lang="en-US" altLang="zh-CN" sz="2400" dirty="0" smtClean="0">
                <a:ea typeface="宋体" pitchFamily="2" charset="-122"/>
              </a:rPr>
              <a:t>	(Y </a:t>
            </a:r>
            <a:r>
              <a:rPr lang="en-US" altLang="zh-CN" sz="2400" dirty="0">
                <a:ea typeface="宋体" pitchFamily="2" charset="-122"/>
              </a:rPr>
              <a:t>- Y</a:t>
            </a:r>
            <a:r>
              <a:rPr lang="en-US" altLang="zh-CN" sz="2400" dirty="0" smtClean="0">
                <a:ea typeface="宋体" pitchFamily="2" charset="-122"/>
              </a:rPr>
              <a:t>’) </a:t>
            </a:r>
            <a:r>
              <a:rPr lang="en-US" altLang="zh-CN" sz="2400" dirty="0">
                <a:ea typeface="宋体" pitchFamily="2" charset="-122"/>
              </a:rPr>
              <a:t>= </a:t>
            </a:r>
            <a:r>
              <a:rPr lang="en-US" altLang="zh-CN" sz="2400" i="1" dirty="0">
                <a:ea typeface="宋体" pitchFamily="2" charset="-122"/>
              </a:rPr>
              <a:t>e</a:t>
            </a:r>
            <a:r>
              <a:rPr lang="en-US" altLang="zh-CN" sz="2400" dirty="0">
                <a:ea typeface="宋体" pitchFamily="2" charset="-122"/>
              </a:rPr>
              <a:t>, the estimated error, or residual.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b. </a:t>
            </a: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c. </a:t>
            </a:r>
            <a:r>
              <a:rPr lang="en-US" altLang="zh-CN" sz="2400" dirty="0" smtClean="0">
                <a:ea typeface="宋体" pitchFamily="2" charset="-122"/>
              </a:rPr>
              <a:t>	Aggregate </a:t>
            </a:r>
            <a:r>
              <a:rPr lang="en-US" altLang="zh-CN" sz="2400" dirty="0">
                <a:ea typeface="宋体" pitchFamily="2" charset="-122"/>
              </a:rPr>
              <a:t>measure of how much the predicted Y’s </a:t>
            </a:r>
            <a:r>
              <a:rPr lang="en-US" altLang="zh-CN" sz="2400" dirty="0" smtClean="0">
                <a:ea typeface="宋体" pitchFamily="2" charset="-122"/>
              </a:rPr>
              <a:t>differ </a:t>
            </a:r>
            <a:r>
              <a:rPr lang="en-US" altLang="zh-CN" sz="2400" dirty="0">
                <a:ea typeface="宋体" pitchFamily="2" charset="-122"/>
              </a:rPr>
              <a:t>from the actual Y’s.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d. </a:t>
            </a:r>
            <a:r>
              <a:rPr lang="en-US" altLang="zh-CN" sz="2400" dirty="0" smtClean="0">
                <a:ea typeface="宋体" pitchFamily="2" charset="-122"/>
              </a:rPr>
              <a:t>	The </a:t>
            </a:r>
            <a:r>
              <a:rPr lang="en-US" altLang="zh-CN" sz="2400" b="1" i="1" dirty="0" err="1">
                <a:ea typeface="宋体" pitchFamily="2" charset="-122"/>
              </a:rPr>
              <a:t>b</a:t>
            </a:r>
            <a:r>
              <a:rPr lang="en-US" altLang="zh-CN" sz="2400" dirty="0" err="1">
                <a:ea typeface="宋体" pitchFamily="2" charset="-122"/>
              </a:rPr>
              <a:t>s</a:t>
            </a:r>
            <a:r>
              <a:rPr lang="en-US" altLang="zh-CN" sz="2400" dirty="0">
                <a:ea typeface="宋体" pitchFamily="2" charset="-122"/>
              </a:rPr>
              <a:t> minimizing SSE construct the Least Square Line. </a:t>
            </a: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1447800" y="4191000"/>
          <a:ext cx="4368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4" imgW="1739900" imgH="342900" progId="Equation.3">
                  <p:embed/>
                </p:oleObj>
              </mc:Choice>
              <mc:Fallback>
                <p:oleObj name="Equation" r:id="rId4" imgW="1739900" imgH="3429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191000"/>
                        <a:ext cx="43688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E9D1-7377-48C3-A9E7-52CCD4D76347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How Well </a:t>
            </a:r>
            <a:r>
              <a:rPr lang="en-US" altLang="zh-CN" dirty="0" smtClean="0">
                <a:ea typeface="宋体" pitchFamily="2" charset="-122"/>
              </a:rPr>
              <a:t>Does the </a:t>
            </a:r>
            <a:r>
              <a:rPr lang="en-US" altLang="zh-CN" dirty="0">
                <a:ea typeface="宋体" pitchFamily="2" charset="-122"/>
              </a:rPr>
              <a:t>Model </a:t>
            </a:r>
            <a:r>
              <a:rPr lang="en-US" altLang="zh-CN" dirty="0" smtClean="0">
                <a:ea typeface="宋体" pitchFamily="2" charset="-122"/>
              </a:rPr>
              <a:t>Fit?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8229600" cy="5105400"/>
          </a:xfrm>
        </p:spPr>
        <p:txBody>
          <a:bodyPr>
            <a:normAutofit/>
          </a:bodyPr>
          <a:lstStyle/>
          <a:p>
            <a:pPr algn="ctr">
              <a:lnSpc>
                <a:spcPct val="80000"/>
              </a:lnSpc>
              <a:buNone/>
            </a:pPr>
            <a:r>
              <a:rPr lang="en-US" altLang="zh-CN" sz="3600" b="1" i="1" dirty="0" smtClean="0">
                <a:ea typeface="宋体" pitchFamily="2" charset="-122"/>
              </a:rPr>
              <a:t>SST</a:t>
            </a:r>
            <a:r>
              <a:rPr lang="en-US" altLang="zh-CN" sz="3600" dirty="0" smtClean="0">
                <a:ea typeface="宋体" pitchFamily="2" charset="-122"/>
              </a:rPr>
              <a:t> = </a:t>
            </a:r>
            <a:r>
              <a:rPr lang="en-US" altLang="zh-CN" sz="3600" b="1" i="1" dirty="0" smtClean="0">
                <a:ea typeface="宋体" pitchFamily="2" charset="-122"/>
              </a:rPr>
              <a:t>SSR + SSE</a:t>
            </a:r>
            <a:endParaRPr lang="en-US" altLang="zh-CN" sz="36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宋体" pitchFamily="2" charset="-122"/>
              </a:rPr>
              <a:t>The total variation (</a:t>
            </a:r>
            <a:r>
              <a:rPr lang="en-US" altLang="zh-CN" sz="2800" b="1" i="1" u="sng" dirty="0" smtClean="0">
                <a:ea typeface="宋体" pitchFamily="2" charset="-122"/>
              </a:rPr>
              <a:t>T</a:t>
            </a:r>
            <a:r>
              <a:rPr lang="en-US" altLang="zh-CN" sz="2800" dirty="0" smtClean="0">
                <a:ea typeface="宋体" pitchFamily="2" charset="-122"/>
              </a:rPr>
              <a:t>otal Sum of Squares: </a:t>
            </a:r>
            <a:r>
              <a:rPr lang="en-US" altLang="zh-CN" sz="2800" b="1" i="1" dirty="0" smtClean="0">
                <a:ea typeface="宋体" pitchFamily="2" charset="-122"/>
              </a:rPr>
              <a:t>SST</a:t>
            </a:r>
            <a:r>
              <a:rPr lang="en-US" altLang="zh-CN" sz="2800" dirty="0" smtClean="0">
                <a:ea typeface="宋体" pitchFamily="2" charset="-122"/>
              </a:rPr>
              <a:t>) of the dependent variable can be divided into: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The variation explained by the model 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(Sum of Squares for </a:t>
            </a:r>
            <a:r>
              <a:rPr lang="en-US" altLang="zh-CN" sz="2400" b="1" i="1" u="sng" dirty="0" smtClean="0">
                <a:ea typeface="宋体" pitchFamily="2" charset="-122"/>
              </a:rPr>
              <a:t>R</a:t>
            </a:r>
            <a:r>
              <a:rPr lang="en-US" altLang="zh-CN" sz="2400" dirty="0" smtClean="0">
                <a:ea typeface="宋体" pitchFamily="2" charset="-122"/>
              </a:rPr>
              <a:t>egression: </a:t>
            </a:r>
            <a:r>
              <a:rPr lang="en-US" altLang="zh-CN" sz="2400" b="1" i="1" dirty="0" smtClean="0">
                <a:ea typeface="宋体" pitchFamily="2" charset="-122"/>
              </a:rPr>
              <a:t>SSR</a:t>
            </a:r>
            <a:r>
              <a:rPr lang="en-US" altLang="zh-CN" sz="2400" dirty="0" smtClean="0">
                <a:ea typeface="宋体" pitchFamily="2" charset="-122"/>
              </a:rPr>
              <a:t>) and </a:t>
            </a:r>
          </a:p>
          <a:p>
            <a:pPr lvl="1">
              <a:lnSpc>
                <a:spcPct val="80000"/>
              </a:lnSpc>
            </a:pPr>
            <a:r>
              <a:rPr lang="en-US" altLang="zh-CN" sz="2400" dirty="0" smtClean="0">
                <a:ea typeface="宋体" pitchFamily="2" charset="-122"/>
              </a:rPr>
              <a:t>The variation unexplained (Sum of Squared </a:t>
            </a:r>
            <a:r>
              <a:rPr lang="en-US" altLang="zh-CN" sz="2400" b="1" i="1" u="sng" dirty="0" smtClean="0">
                <a:ea typeface="宋体" pitchFamily="2" charset="-122"/>
              </a:rPr>
              <a:t>E</a:t>
            </a:r>
            <a:r>
              <a:rPr lang="en-US" altLang="zh-CN" sz="2400" dirty="0" smtClean="0">
                <a:ea typeface="宋体" pitchFamily="2" charset="-122"/>
              </a:rPr>
              <a:t>rror: </a:t>
            </a:r>
            <a:r>
              <a:rPr lang="en-US" altLang="zh-CN" sz="2400" b="1" i="1" dirty="0" smtClean="0">
                <a:ea typeface="宋体" pitchFamily="2" charset="-122"/>
              </a:rPr>
              <a:t>SSE</a:t>
            </a:r>
            <a:r>
              <a:rPr lang="en-US" altLang="zh-CN" sz="2400" dirty="0" smtClean="0">
                <a:ea typeface="宋体" pitchFamily="2" charset="-122"/>
              </a:rPr>
              <a:t>).</a:t>
            </a:r>
          </a:p>
          <a:p>
            <a:pPr>
              <a:lnSpc>
                <a:spcPct val="80000"/>
              </a:lnSpc>
            </a:pPr>
            <a:r>
              <a:rPr lang="en-US" altLang="zh-CN" sz="2800" dirty="0" smtClean="0">
                <a:ea typeface="宋体" pitchFamily="2" charset="-122"/>
              </a:rPr>
              <a:t>We measure the variation around the mean, </a:t>
            </a:r>
            <a:r>
              <a:rPr lang="en-US" altLang="zh-CN" sz="2800" dirty="0" err="1" smtClean="0">
                <a:ea typeface="宋体" pitchFamily="2" charset="-122"/>
              </a:rPr>
              <a:t>Ybar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</a:p>
          <a:p>
            <a:pPr>
              <a:lnSpc>
                <a:spcPct val="80000"/>
              </a:lnSpc>
            </a:pPr>
            <a:endParaRPr lang="en-US" altLang="zh-CN" sz="2800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58724" name="Rectangle 4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58726" name="Object 6"/>
          <p:cNvGraphicFramePr>
            <a:graphicFrameLocks noChangeAspect="1"/>
          </p:cNvGraphicFramePr>
          <p:nvPr/>
        </p:nvGraphicFramePr>
        <p:xfrm>
          <a:off x="557213" y="4038600"/>
          <a:ext cx="8053387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38" name="Equation" r:id="rId4" imgW="3632040" imgH="1054080" progId="Equation.3">
                  <p:embed/>
                </p:oleObj>
              </mc:Choice>
              <mc:Fallback>
                <p:oleObj name="Equation" r:id="rId4" imgW="3632040" imgH="10540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3" y="4038600"/>
                        <a:ext cx="8053387" cy="228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38DEC-3D0F-4FD8-A553-0456E262A75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SST = SSR + SSE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26</a:t>
            </a:fld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rot="5400000" flipH="1" flipV="1">
            <a:off x="-533400" y="2666206"/>
            <a:ext cx="33528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143000" y="4343400"/>
            <a:ext cx="53340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1143000" y="1587500"/>
            <a:ext cx="4953000" cy="24384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85800" y="106680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y</a:t>
            </a:r>
            <a:endParaRPr lang="en-US" dirty="0"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4191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x</a:t>
            </a:r>
            <a:endParaRPr lang="en-US" dirty="0">
              <a:latin typeface="+mj-lt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5181600" y="35052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5867400" y="29718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971800" y="3581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81600" y="1676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667000" y="2819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09800" y="39624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676400" y="2667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486400" y="23622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3505200" y="18288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733800" y="3810000"/>
            <a:ext cx="76200" cy="76200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1143000" y="3352800"/>
            <a:ext cx="5486400" cy="7620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/>
          <p:cNvGraphicFramePr>
            <a:graphicFrameLocks noChangeAspect="1"/>
          </p:cNvGraphicFramePr>
          <p:nvPr/>
        </p:nvGraphicFramePr>
        <p:xfrm>
          <a:off x="762000" y="3263900"/>
          <a:ext cx="304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6" name="Equation" r:id="rId3" imgW="139680" imgH="190440" progId="Equation.3">
                  <p:embed/>
                </p:oleObj>
              </mc:Choice>
              <mc:Fallback>
                <p:oleObj name="Equation" r:id="rId3" imgW="139680" imgH="1904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263900"/>
                        <a:ext cx="3048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Right Brace 41"/>
          <p:cNvSpPr/>
          <p:nvPr/>
        </p:nvSpPr>
        <p:spPr>
          <a:xfrm>
            <a:off x="3657600" y="1828800"/>
            <a:ext cx="152400" cy="914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Brace 42"/>
          <p:cNvSpPr/>
          <p:nvPr/>
        </p:nvSpPr>
        <p:spPr>
          <a:xfrm>
            <a:off x="3657600" y="2819400"/>
            <a:ext cx="152400" cy="533400"/>
          </a:xfrm>
          <a:prstGeom prst="righ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e 43"/>
          <p:cNvSpPr/>
          <p:nvPr/>
        </p:nvSpPr>
        <p:spPr>
          <a:xfrm>
            <a:off x="3200400" y="1828800"/>
            <a:ext cx="228600" cy="1524000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6787" name="Object 3"/>
          <p:cNvGraphicFramePr>
            <a:graphicFrameLocks noChangeAspect="1"/>
          </p:cNvGraphicFramePr>
          <p:nvPr/>
        </p:nvGraphicFramePr>
        <p:xfrm>
          <a:off x="2071688" y="2324100"/>
          <a:ext cx="105251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7" name="Equation" r:id="rId5" imgW="482400" imgH="228600" progId="Equation.3">
                  <p:embed/>
                </p:oleObj>
              </mc:Choice>
              <mc:Fallback>
                <p:oleObj name="Equation" r:id="rId5" imgW="48240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8" y="2324100"/>
                        <a:ext cx="1052512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788" name="Object 4"/>
          <p:cNvGraphicFramePr>
            <a:graphicFrameLocks noChangeAspect="1"/>
          </p:cNvGraphicFramePr>
          <p:nvPr/>
        </p:nvGraphicFramePr>
        <p:xfrm>
          <a:off x="3733800" y="1828800"/>
          <a:ext cx="1219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8" name="Equation" r:id="rId7" imgW="558720" imgH="228600" progId="Equation.3">
                  <p:embed/>
                </p:oleObj>
              </mc:Choice>
              <mc:Fallback>
                <p:oleObj name="Equation" r:id="rId7" imgW="55872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28800"/>
                        <a:ext cx="1219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Oval 47"/>
          <p:cNvSpPr/>
          <p:nvPr/>
        </p:nvSpPr>
        <p:spPr>
          <a:xfrm>
            <a:off x="3492500" y="2806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3505200" y="3352800"/>
            <a:ext cx="76200" cy="762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6789" name="Object 5"/>
          <p:cNvGraphicFramePr>
            <a:graphicFrameLocks noChangeAspect="1"/>
          </p:cNvGraphicFramePr>
          <p:nvPr/>
        </p:nvGraphicFramePr>
        <p:xfrm>
          <a:off x="3810000" y="2819400"/>
          <a:ext cx="10525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49" name="Equation" r:id="rId9" imgW="482400" imgH="228600" progId="Equation.3">
                  <p:embed/>
                </p:oleObj>
              </mc:Choice>
              <mc:Fallback>
                <p:oleObj name="Equation" r:id="rId9" imgW="482400" imgH="2286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105251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2" name="Straight Arrow Connector 51"/>
          <p:cNvCxnSpPr/>
          <p:nvPr/>
        </p:nvCxnSpPr>
        <p:spPr>
          <a:xfrm rot="5400000">
            <a:off x="2095500" y="1409700"/>
            <a:ext cx="1219200" cy="533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10800000" flipV="1">
            <a:off x="4572000" y="990600"/>
            <a:ext cx="1066800" cy="9144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16200000" flipH="1">
            <a:off x="3327400" y="3073399"/>
            <a:ext cx="404859" cy="1541"/>
          </a:xfrm>
          <a:prstGeom prst="straightConnector1">
            <a:avLst/>
          </a:prstGeom>
          <a:ln w="28575">
            <a:solidFill>
              <a:schemeClr val="accent3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8" idx="0"/>
          </p:cNvCxnSpPr>
          <p:nvPr/>
        </p:nvCxnSpPr>
        <p:spPr>
          <a:xfrm rot="5400000" flipH="1" flipV="1">
            <a:off x="3118644" y="2393950"/>
            <a:ext cx="824706" cy="794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69"/>
          <p:cNvCxnSpPr>
            <a:stCxn id="2" idx="0"/>
          </p:cNvCxnSpPr>
          <p:nvPr/>
        </p:nvCxnSpPr>
        <p:spPr>
          <a:xfrm rot="16200000" flipH="1">
            <a:off x="3505200" y="1371600"/>
            <a:ext cx="2209800" cy="76200"/>
          </a:xfrm>
          <a:prstGeom prst="curvedConnector5">
            <a:avLst>
              <a:gd name="adj1" fmla="val -10345"/>
              <a:gd name="adj2" fmla="val 5700000"/>
              <a:gd name="adj3" fmla="val 70007"/>
            </a:avLst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6790" name="Object 6"/>
          <p:cNvGraphicFramePr>
            <a:graphicFrameLocks noChangeAspect="1"/>
          </p:cNvGraphicFramePr>
          <p:nvPr/>
        </p:nvGraphicFramePr>
        <p:xfrm>
          <a:off x="1144587" y="4678362"/>
          <a:ext cx="5942013" cy="164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50" name="Equation" r:id="rId11" imgW="2412720" imgH="711000" progId="Equation.3">
                  <p:embed/>
                </p:oleObj>
              </mc:Choice>
              <mc:Fallback>
                <p:oleObj name="Equation" r:id="rId11" imgW="2412720" imgH="711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7" y="4678362"/>
                        <a:ext cx="5942013" cy="1646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b="1" i="1" dirty="0" smtClean="0">
                <a:ea typeface="宋体" pitchFamily="2" charset="-122"/>
              </a:rPr>
              <a:t>Coefficient of Determination </a:t>
            </a:r>
            <a:r>
              <a:rPr lang="en-US" altLang="zh-CN" dirty="0" smtClean="0">
                <a:ea typeface="宋体" pitchFamily="2" charset="-122"/>
              </a:rPr>
              <a:t>(</a:t>
            </a:r>
            <a:r>
              <a:rPr lang="en-US" altLang="zh-CN" b="1" i="1" dirty="0" smtClean="0">
                <a:ea typeface="宋体" pitchFamily="2" charset="-122"/>
              </a:rPr>
              <a:t>R</a:t>
            </a:r>
            <a:r>
              <a:rPr lang="en-US" altLang="zh-CN" b="1" i="1" baseline="30000" dirty="0" smtClean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b="1" i="1" dirty="0" smtClean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b="1" i="1" dirty="0" smtClean="0">
                <a:ea typeface="宋体" pitchFamily="2" charset="-122"/>
              </a:rPr>
              <a:t>SS</a:t>
            </a:r>
            <a:r>
              <a:rPr lang="en-US" altLang="zh-CN" b="1" i="1" u="sng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 - Sum of Squared </a:t>
            </a:r>
            <a:r>
              <a:rPr lang="en-US" altLang="zh-CN" b="1" i="1" u="sng" dirty="0" smtClean="0">
                <a:ea typeface="宋体" pitchFamily="2" charset="-122"/>
              </a:rPr>
              <a:t>E</a:t>
            </a:r>
            <a:r>
              <a:rPr lang="en-US" altLang="zh-CN" dirty="0" smtClean="0">
                <a:ea typeface="宋体" pitchFamily="2" charset="-122"/>
              </a:rPr>
              <a:t>rror</a:t>
            </a:r>
          </a:p>
          <a:p>
            <a:pPr>
              <a:lnSpc>
                <a:spcPct val="80000"/>
              </a:lnSpc>
            </a:pPr>
            <a:r>
              <a:rPr lang="en-US" altLang="zh-CN" b="1" i="1" dirty="0" smtClean="0">
                <a:ea typeface="宋体" pitchFamily="2" charset="-122"/>
              </a:rPr>
              <a:t>SS</a:t>
            </a:r>
            <a:r>
              <a:rPr lang="en-US" altLang="zh-CN" b="1" i="1" u="sng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 - Sum of Squares for </a:t>
            </a:r>
            <a:r>
              <a:rPr lang="en-US" altLang="zh-CN" b="1" i="1" u="sng" dirty="0" smtClean="0">
                <a:ea typeface="宋体" pitchFamily="2" charset="-122"/>
              </a:rPr>
              <a:t>R</a:t>
            </a:r>
            <a:r>
              <a:rPr lang="en-US" altLang="zh-CN" dirty="0" smtClean="0">
                <a:ea typeface="宋体" pitchFamily="2" charset="-122"/>
              </a:rPr>
              <a:t>egression</a:t>
            </a:r>
          </a:p>
          <a:p>
            <a:pPr>
              <a:lnSpc>
                <a:spcPct val="80000"/>
              </a:lnSpc>
            </a:pPr>
            <a:r>
              <a:rPr lang="en-US" altLang="zh-CN" b="1" i="1" dirty="0" smtClean="0">
                <a:ea typeface="宋体" pitchFamily="2" charset="-122"/>
              </a:rPr>
              <a:t>SS</a:t>
            </a:r>
            <a:r>
              <a:rPr lang="en-US" altLang="zh-CN" b="1" i="1" u="sng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 – </a:t>
            </a:r>
            <a:r>
              <a:rPr lang="en-US" altLang="zh-CN" b="1" i="1" u="sng" dirty="0" smtClean="0">
                <a:ea typeface="宋体" pitchFamily="2" charset="-122"/>
              </a:rPr>
              <a:t>T</a:t>
            </a:r>
            <a:r>
              <a:rPr lang="en-US" altLang="zh-CN" dirty="0" smtClean="0">
                <a:ea typeface="宋体" pitchFamily="2" charset="-122"/>
              </a:rPr>
              <a:t>otal Sum of Squares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/>
        </p:nvGraphicFramePr>
        <p:xfrm>
          <a:off x="2211388" y="1458912"/>
          <a:ext cx="4494212" cy="311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4" name="Equation" r:id="rId3" imgW="1942920" imgH="1346040" progId="Equation.3">
                  <p:embed/>
                </p:oleObj>
              </mc:Choice>
              <mc:Fallback>
                <p:oleObj name="Equation" r:id="rId3" imgW="1942920" imgH="1346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1388" y="1458912"/>
                        <a:ext cx="4494212" cy="311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Coefficient of Determination (R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 smtClean="0">
                <a:ea typeface="宋体" pitchFamily="2" charset="-122"/>
              </a:rPr>
              <a:t>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proportion of the deviation of Y from its mean in the sample that is explained by the regression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is always between 0 and 1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The closer to 1, the better is the fit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happens also to be the correlation </a:t>
            </a:r>
            <a:r>
              <a:rPr lang="en-US" altLang="zh-CN" dirty="0" smtClean="0">
                <a:ea typeface="宋体" pitchFamily="2" charset="-122"/>
              </a:rPr>
              <a:t>squared: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where        is the correlation coefficient</a:t>
            </a:r>
            <a:endParaRPr lang="en-US" altLang="zh-CN" dirty="0">
              <a:ea typeface="宋体" pitchFamily="2" charset="-122"/>
            </a:endParaRPr>
          </a:p>
          <a:p>
            <a:pPr marL="457200" indent="-457200">
              <a:buFontTx/>
              <a:buAutoNum type="arabicPeriod"/>
            </a:pPr>
            <a:r>
              <a:rPr lang="en-US" altLang="zh-CN" dirty="0">
                <a:ea typeface="宋体" pitchFamily="2" charset="-122"/>
              </a:rPr>
              <a:t>It is the most commonly used measure of the “fit” of a regression.</a:t>
            </a:r>
          </a:p>
          <a:p>
            <a:pPr marL="457200" indent="-457200">
              <a:buFontTx/>
              <a:buAutoNum type="arabicPeriod"/>
            </a:pP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CCCB-4870-466E-88CF-6A59F86F09A9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276599" y="4098071"/>
          <a:ext cx="1600201" cy="7025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1" name="Equation" r:id="rId4" imgW="520560" imgH="228600" progId="Equation.3">
                  <p:embed/>
                </p:oleObj>
              </mc:Choice>
              <mc:Fallback>
                <p:oleObj name="Equation" r:id="rId4" imgW="520560" imgH="2286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599" y="4098071"/>
                        <a:ext cx="1600201" cy="7025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095500" y="480060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9642" name="Equation" r:id="rId6" imgW="152280" imgH="164880" progId="Equation.3">
                  <p:embed/>
                </p:oleObj>
              </mc:Choice>
              <mc:Fallback>
                <p:oleObj name="Equation" r:id="rId6" imgW="152280" imgH="1648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800600"/>
                        <a:ext cx="34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Error of Estimation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41300" y="1524000"/>
            <a:ext cx="82931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sum of squares for error is calculated 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is used in the calculation of the </a:t>
            </a:r>
            <a:r>
              <a:rPr kumimoji="0" lang="en-US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 error of estimate</a:t>
            </a: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    is zero, all the points fall on the regression line.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19400" y="3886200"/>
            <a:ext cx="1739900" cy="104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2317750" y="2057400"/>
          <a:ext cx="2922588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98" name="Equation" r:id="rId4" imgW="1244520" imgH="431640" progId="Equation.3">
                  <p:embed/>
                </p:oleObj>
              </mc:Choice>
              <mc:Fallback>
                <p:oleObj name="Equation" r:id="rId4" imgW="124452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057400"/>
                        <a:ext cx="2922588" cy="1011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800" y="5092700"/>
            <a:ext cx="35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altLang="zh-CN" sz="4800" dirty="0">
                <a:ea typeface="宋体" pitchFamily="2" charset="-122"/>
              </a:rPr>
              <a:t>Regression Analysis…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143000"/>
            <a:ext cx="8597900" cy="5257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If we are interested </a:t>
            </a:r>
            <a:r>
              <a:rPr lang="en-US" altLang="zh-CN" b="1" i="1" dirty="0">
                <a:ea typeface="宋体" pitchFamily="2" charset="-122"/>
              </a:rPr>
              <a:t>only</a:t>
            </a:r>
            <a:r>
              <a:rPr lang="en-US" altLang="zh-CN" dirty="0">
                <a:ea typeface="宋体" pitchFamily="2" charset="-122"/>
              </a:rPr>
              <a:t> in determining whether a relationship </a:t>
            </a:r>
            <a:r>
              <a:rPr lang="en-US" altLang="zh-CN" b="1" i="1" u="sng" dirty="0">
                <a:ea typeface="宋体" pitchFamily="2" charset="-122"/>
              </a:rPr>
              <a:t>exists</a:t>
            </a:r>
            <a:r>
              <a:rPr lang="en-US" altLang="zh-CN" dirty="0">
                <a:ea typeface="宋体" pitchFamily="2" charset="-122"/>
              </a:rPr>
              <a:t>, we may employ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correlation </a:t>
            </a:r>
            <a:r>
              <a:rPr lang="en-US" altLang="zh-CN" b="1" i="1" dirty="0" smtClean="0">
                <a:solidFill>
                  <a:srgbClr val="0000FF"/>
                </a:solidFill>
                <a:ea typeface="宋体" pitchFamily="2" charset="-122"/>
              </a:rPr>
              <a:t>analysis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Regression </a:t>
            </a:r>
            <a:r>
              <a:rPr lang="en-US" altLang="zh-CN" dirty="0">
                <a:ea typeface="宋体" pitchFamily="2" charset="-122"/>
              </a:rPr>
              <a:t>analysis with </a:t>
            </a:r>
            <a:r>
              <a:rPr lang="en-US" altLang="zh-CN" b="1" i="1" dirty="0" smtClean="0">
                <a:solidFill>
                  <a:srgbClr val="FF0000"/>
                </a:solidFill>
                <a:ea typeface="宋体" pitchFamily="2" charset="-122"/>
              </a:rPr>
              <a:t>two-variables </a:t>
            </a: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dirty="0">
                <a:ea typeface="宋体" pitchFamily="2" charset="-122"/>
              </a:rPr>
              <a:t>sometimes called </a:t>
            </a:r>
            <a:r>
              <a:rPr lang="en-US" altLang="zh-CN" b="1" i="1" dirty="0">
                <a:ea typeface="宋体" pitchFamily="2" charset="-122"/>
              </a:rPr>
              <a:t>simple linear regression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Mathematical equations describing their relationships are also called </a:t>
            </a:r>
            <a:r>
              <a:rPr lang="en-US" altLang="zh-CN" b="1" i="1" dirty="0" smtClean="0">
                <a:ea typeface="宋体" pitchFamily="2" charset="-122"/>
              </a:rPr>
              <a:t>models</a:t>
            </a:r>
          </a:p>
          <a:p>
            <a:r>
              <a:rPr lang="en-US" altLang="zh-CN" dirty="0" smtClean="0">
                <a:ea typeface="宋体" pitchFamily="2" charset="-122"/>
              </a:rPr>
              <a:t>2 types</a:t>
            </a:r>
            <a:r>
              <a:rPr lang="en-US" altLang="zh-CN" dirty="0">
                <a:ea typeface="宋体" pitchFamily="2" charset="-122"/>
              </a:rPr>
              <a:t>: deterministic or probabilistic.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E35C9-DCA6-4405-9A1C-F5CA3D8276CE}" type="datetime1">
              <a:rPr lang="en-US" smtClean="0">
                <a:latin typeface="+mj-lt"/>
              </a:rPr>
              <a:pPr/>
              <a:t>5/9/2013</a:t>
            </a:fld>
            <a:endParaRPr lang="en-US" dirty="0">
              <a:latin typeface="+mj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Towson University - J. Jung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2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 used car dealer recorded the price (in $1,000’s) and odometer reading (also in 1,000s) of 100 three-year old Ford Taurus cars in similar condition with the same </a:t>
            </a:r>
            <a:r>
              <a:rPr lang="en-US" altLang="zh-CN" dirty="0" smtClean="0">
                <a:ea typeface="宋体" pitchFamily="2" charset="-122"/>
              </a:rPr>
              <a:t>options.</a:t>
            </a:r>
          </a:p>
          <a:p>
            <a:r>
              <a:rPr lang="en-US" altLang="zh-CN" dirty="0" smtClean="0">
                <a:ea typeface="宋体" pitchFamily="2" charset="-122"/>
              </a:rPr>
              <a:t>Can </a:t>
            </a:r>
            <a:r>
              <a:rPr lang="en-US" altLang="zh-CN" dirty="0">
                <a:ea typeface="宋体" pitchFamily="2" charset="-122"/>
              </a:rPr>
              <a:t>we use </a:t>
            </a:r>
            <a:r>
              <a:rPr lang="en-US" altLang="zh-CN" dirty="0" smtClean="0">
                <a:ea typeface="宋体" pitchFamily="2" charset="-122"/>
              </a:rPr>
              <a:t>data to </a:t>
            </a:r>
            <a:r>
              <a:rPr lang="en-US" altLang="zh-CN" dirty="0">
                <a:ea typeface="宋体" pitchFamily="2" charset="-122"/>
              </a:rPr>
              <a:t>find a</a:t>
            </a:r>
            <a:r>
              <a:rPr lang="en-US" altLang="zh-CN" b="1" i="1" dirty="0">
                <a:ea typeface="宋体" pitchFamily="2" charset="-122"/>
              </a:rPr>
              <a:t> regression line</a:t>
            </a:r>
            <a:r>
              <a:rPr lang="en-US" altLang="zh-CN" dirty="0">
                <a:ea typeface="宋体" pitchFamily="2" charset="-122"/>
              </a:rPr>
              <a:t>?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F7D93-8615-471B-A36A-64107913EDFD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914400"/>
            <a:ext cx="6629400" cy="5486400"/>
          </a:xfrm>
        </p:spPr>
        <p:txBody>
          <a:bodyPr/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Tools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Regression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Y </a:t>
            </a:r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range (</a:t>
            </a: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price)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X </a:t>
            </a:r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range </a:t>
            </a:r>
            <a:br>
              <a:rPr lang="en-US" altLang="zh-CN" sz="1800" dirty="0" smtClean="0">
                <a:latin typeface="Tahoma" pitchFamily="34" charset="0"/>
                <a:ea typeface="宋体" pitchFamily="2" charset="-122"/>
              </a:rPr>
            </a:br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(</a:t>
            </a: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odometer)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r>
              <a:rPr lang="en-US" altLang="zh-CN" sz="1800" b="1" dirty="0">
                <a:latin typeface="Tahoma" pitchFamily="34" charset="0"/>
                <a:ea typeface="宋体" pitchFamily="2" charset="-122"/>
              </a:rPr>
              <a:t>OK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914400"/>
            <a:ext cx="2120900" cy="5562600"/>
          </a:xfrm>
          <a:prstGeom prst="rect">
            <a:avLst/>
          </a:prstGeom>
          <a:noFill/>
        </p:spPr>
      </p:pic>
      <p:pic>
        <p:nvPicPr>
          <p:cNvPr id="13414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24400" y="990600"/>
            <a:ext cx="4086225" cy="5183188"/>
          </a:xfrm>
          <a:prstGeom prst="rect">
            <a:avLst/>
          </a:prstGeom>
          <a:noFill/>
        </p:spPr>
      </p:pic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6096000" y="228600"/>
            <a:ext cx="2667000" cy="381000"/>
          </a:xfrm>
          <a:prstGeom prst="roundRect">
            <a:avLst>
              <a:gd name="adj" fmla="val 50000"/>
            </a:avLst>
          </a:prstGeom>
          <a:solidFill>
            <a:srgbClr val="99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b="1">
                <a:latin typeface="Tahoma" pitchFamily="34" charset="0"/>
                <a:ea typeface="宋体" pitchFamily="2" charset="-122"/>
              </a:rPr>
              <a:t>COMPUTE</a:t>
            </a:r>
          </a:p>
        </p:txBody>
      </p:sp>
      <p:sp>
        <p:nvSpPr>
          <p:cNvPr id="134151" name="Rectangle 7"/>
          <p:cNvSpPr>
            <a:spLocks noChangeArrowheads="1"/>
          </p:cNvSpPr>
          <p:nvPr/>
        </p:nvSpPr>
        <p:spPr bwMode="auto">
          <a:xfrm>
            <a:off x="6477000" y="4343400"/>
            <a:ext cx="1219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4152" name="Text Box 8"/>
          <p:cNvSpPr txBox="1">
            <a:spLocks noChangeArrowheads="1"/>
          </p:cNvSpPr>
          <p:nvPr/>
        </p:nvSpPr>
        <p:spPr bwMode="auto">
          <a:xfrm>
            <a:off x="2209800" y="5029200"/>
            <a:ext cx="2819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Check this if you want a scatter plot of the data…</a:t>
            </a:r>
          </a:p>
        </p:txBody>
      </p:sp>
      <p:sp>
        <p:nvSpPr>
          <p:cNvPr id="134153" name="Line 9"/>
          <p:cNvSpPr>
            <a:spLocks noChangeShapeType="1"/>
          </p:cNvSpPr>
          <p:nvPr/>
        </p:nvSpPr>
        <p:spPr bwMode="auto">
          <a:xfrm flipV="1">
            <a:off x="4800600" y="4724400"/>
            <a:ext cx="1676400" cy="685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EB3D4-A898-4B85-BA90-62E2F3C75419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pic>
        <p:nvPicPr>
          <p:cNvPr id="136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9450" y="838200"/>
            <a:ext cx="7785100" cy="4114800"/>
          </a:xfrm>
          <a:prstGeom prst="rect">
            <a:avLst/>
          </a:prstGeom>
          <a:noFill/>
        </p:spPr>
      </p:pic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4343400" y="1524000"/>
            <a:ext cx="3886200" cy="1295400"/>
          </a:xfrm>
          <a:prstGeom prst="wedgeRectCallout">
            <a:avLst>
              <a:gd name="adj1" fmla="val -67278"/>
              <a:gd name="adj2" fmla="val 164093"/>
            </a:avLst>
          </a:prstGeom>
          <a:solidFill>
            <a:srgbClr val="FF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Lots of good statistics calculated for us, but for now, all we’re interested in is this… </a:t>
            </a:r>
          </a:p>
        </p:txBody>
      </p:sp>
      <p:pic>
        <p:nvPicPr>
          <p:cNvPr id="13619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600" y="5334000"/>
            <a:ext cx="5283200" cy="584200"/>
          </a:xfrm>
          <a:prstGeom prst="rect">
            <a:avLst/>
          </a:prstGeom>
          <a:noFill/>
        </p:spPr>
      </p:pic>
      <p:sp>
        <p:nvSpPr>
          <p:cNvPr id="136199" name="Freeform 7"/>
          <p:cNvSpPr>
            <a:spLocks/>
          </p:cNvSpPr>
          <p:nvPr/>
        </p:nvSpPr>
        <p:spPr bwMode="auto">
          <a:xfrm>
            <a:off x="2578100" y="4572000"/>
            <a:ext cx="622300" cy="762000"/>
          </a:xfrm>
          <a:custGeom>
            <a:avLst/>
            <a:gdLst/>
            <a:ahLst/>
            <a:cxnLst>
              <a:cxn ang="0">
                <a:pos x="392" y="0"/>
              </a:cxn>
              <a:cxn ang="0">
                <a:pos x="8" y="96"/>
              </a:cxn>
              <a:cxn ang="0">
                <a:pos x="344" y="480"/>
              </a:cxn>
            </a:cxnLst>
            <a:rect l="0" t="0" r="r" b="b"/>
            <a:pathLst>
              <a:path w="392" h="480">
                <a:moveTo>
                  <a:pt x="392" y="0"/>
                </a:moveTo>
                <a:cubicBezTo>
                  <a:pt x="204" y="8"/>
                  <a:pt x="16" y="16"/>
                  <a:pt x="8" y="96"/>
                </a:cubicBezTo>
                <a:cubicBezTo>
                  <a:pt x="0" y="176"/>
                  <a:pt x="172" y="328"/>
                  <a:pt x="344" y="480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6200" name="Freeform 8"/>
          <p:cNvSpPr>
            <a:spLocks/>
          </p:cNvSpPr>
          <p:nvPr/>
        </p:nvSpPr>
        <p:spPr bwMode="auto">
          <a:xfrm>
            <a:off x="3733800" y="4724400"/>
            <a:ext cx="914400" cy="609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4" y="192"/>
              </a:cxn>
              <a:cxn ang="0">
                <a:pos x="192" y="144"/>
              </a:cxn>
              <a:cxn ang="0">
                <a:pos x="576" y="384"/>
              </a:cxn>
            </a:cxnLst>
            <a:rect l="0" t="0" r="r" b="b"/>
            <a:pathLst>
              <a:path w="576" h="384">
                <a:moveTo>
                  <a:pt x="0" y="0"/>
                </a:moveTo>
                <a:cubicBezTo>
                  <a:pt x="176" y="84"/>
                  <a:pt x="352" y="168"/>
                  <a:pt x="384" y="192"/>
                </a:cubicBezTo>
                <a:cubicBezTo>
                  <a:pt x="416" y="216"/>
                  <a:pt x="160" y="112"/>
                  <a:pt x="192" y="144"/>
                </a:cubicBezTo>
                <a:cubicBezTo>
                  <a:pt x="224" y="176"/>
                  <a:pt x="400" y="280"/>
                  <a:pt x="576" y="384"/>
                </a:cubicBezTo>
              </a:path>
            </a:pathLst>
          </a:cu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5A80B-30B1-44B0-9420-C71737397550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As you might expect with used cars</a:t>
            </a:r>
            <a:r>
              <a:rPr lang="en-US" altLang="zh-CN" dirty="0" smtClean="0">
                <a:ea typeface="宋体" pitchFamily="2" charset="-122"/>
              </a:rPr>
              <a:t>…</a:t>
            </a: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slope coefficient, b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, is –0.0669, that is, each additional mile on the odometer decreases the price by </a:t>
            </a:r>
            <a:r>
              <a:rPr lang="en-US" altLang="zh-CN" dirty="0" smtClean="0">
                <a:ea typeface="宋体" pitchFamily="2" charset="-122"/>
              </a:rPr>
              <a:t>$0.0669 </a:t>
            </a:r>
            <a:r>
              <a:rPr lang="en-US" altLang="zh-CN" dirty="0">
                <a:ea typeface="宋体" pitchFamily="2" charset="-122"/>
              </a:rPr>
              <a:t>or 6.69</a:t>
            </a:r>
            <a:r>
              <a:rPr lang="en-US" altLang="zh-CN" dirty="0" smtClean="0">
                <a:ea typeface="宋体" pitchFamily="2" charset="-122"/>
              </a:rPr>
              <a:t>¢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intercept, b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>
                <a:ea typeface="宋体" pitchFamily="2" charset="-122"/>
              </a:rPr>
              <a:t>, is 17,250. One interpretation would be that when x = 0 (no miles on the car) the selling price is $17,250. 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However</a:t>
            </a:r>
            <a:r>
              <a:rPr lang="en-US" altLang="zh-CN" dirty="0">
                <a:ea typeface="宋体" pitchFamily="2" charset="-122"/>
              </a:rPr>
              <a:t>, we have no data for cars with less than 19,100 miles on them so this isn’t a correct assessment.</a:t>
            </a:r>
          </a:p>
        </p:txBody>
      </p:sp>
      <p:pic>
        <p:nvPicPr>
          <p:cNvPr id="1382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4000" y="5791200"/>
            <a:ext cx="5283200" cy="5842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1ADD-9EE2-48ED-B226-875C26D1EFF1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7620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Selecting “line fit plots” on the Regression dialog box, will produce a scatter plot of the data and the regression line…</a:t>
            </a:r>
          </a:p>
        </p:txBody>
      </p:sp>
      <p:pic>
        <p:nvPicPr>
          <p:cNvPr id="1402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828800"/>
            <a:ext cx="7285038" cy="4862513"/>
          </a:xfrm>
          <a:prstGeom prst="rect">
            <a:avLst/>
          </a:prstGeom>
          <a:noFill/>
        </p:spPr>
      </p:pic>
      <p:pic>
        <p:nvPicPr>
          <p:cNvPr id="14029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600" y="5334000"/>
            <a:ext cx="5283200" cy="5842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48B3-98F0-44BD-8CCE-EC5ECF4C03F5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Required </a:t>
            </a:r>
            <a:r>
              <a:rPr lang="en-US" altLang="zh-CN" dirty="0" smtClean="0">
                <a:ea typeface="宋体" pitchFamily="2" charset="-122"/>
              </a:rPr>
              <a:t>Conditions for OLS</a:t>
            </a:r>
            <a:endParaRPr lang="en-US" altLang="zh-CN" dirty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346" name="Rectangle 10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For these regression methods to be valid the following three </a:t>
                </a:r>
                <a:r>
                  <a:rPr lang="en-US" altLang="zh-CN" dirty="0" smtClean="0">
                    <a:ea typeface="宋体" pitchFamily="2" charset="-122"/>
                  </a:rPr>
                  <a:t>conditions for the error variable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(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must be met:</a:t>
                </a:r>
              </a:p>
              <a:p>
                <a:pPr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The </a:t>
                </a:r>
                <a:r>
                  <a:rPr lang="en-US" altLang="zh-CN" dirty="0">
                    <a:ea typeface="宋体" pitchFamily="2" charset="-122"/>
                  </a:rPr>
                  <a:t>mean of the distribution is </a:t>
                </a:r>
                <a:r>
                  <a:rPr lang="en-US" altLang="zh-CN" dirty="0" smtClean="0">
                    <a:ea typeface="宋体" pitchFamily="2" charset="-122"/>
                  </a:rPr>
                  <a:t>0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=0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The </a:t>
                </a:r>
                <a:r>
                  <a:rPr lang="en-US" altLang="zh-CN" dirty="0">
                    <a:ea typeface="宋体" pitchFamily="2" charset="-122"/>
                  </a:rPr>
                  <a:t>standard deviation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𝜎</m:t>
                        </m:r>
                      </m:e>
                      <m:sub>
                        <m:r>
                          <a:rPr lang="zh-CN" altLang="en-US" i="1" smtClean="0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is constant regardless </a:t>
                </a:r>
                <a:r>
                  <a:rPr lang="en-US" altLang="zh-CN" dirty="0">
                    <a:ea typeface="宋体" pitchFamily="2" charset="-122"/>
                  </a:rPr>
                  <a:t>of the value of </a:t>
                </a:r>
                <a:r>
                  <a:rPr lang="en-US" altLang="zh-CN" dirty="0" smtClean="0">
                    <a:ea typeface="宋体" pitchFamily="2" charset="-122"/>
                  </a:rPr>
                  <a:t>x</a:t>
                </a:r>
                <a:endParaRPr lang="en-US" altLang="zh-CN" dirty="0">
                  <a:ea typeface="宋体" pitchFamily="2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The </a:t>
                </a:r>
                <a:r>
                  <a:rPr lang="en-US" altLang="zh-CN" dirty="0">
                    <a:ea typeface="宋体" pitchFamily="2" charset="-122"/>
                  </a:rPr>
                  <a:t>value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associated with any particular value of y is independent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associated with any other value of </a:t>
                </a:r>
                <a:r>
                  <a:rPr lang="en-US" altLang="zh-CN" dirty="0" smtClean="0">
                    <a:ea typeface="宋体" pitchFamily="2" charset="-122"/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Regressors </a:t>
                </a:r>
                <a:r>
                  <a:rPr lang="en-US" altLang="zh-CN" dirty="0">
                    <a:ea typeface="宋体" pitchFamily="2" charset="-122"/>
                  </a:rPr>
                  <a:t>in X must all be linearly </a:t>
                </a:r>
                <a:r>
                  <a:rPr lang="en-US" altLang="zh-CN" dirty="0" smtClean="0">
                    <a:ea typeface="宋体" pitchFamily="2" charset="-122"/>
                  </a:rPr>
                  <a:t>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b="1" u="sng" dirty="0" smtClean="0">
                    <a:ea typeface="宋体" pitchFamily="2" charset="-122"/>
                  </a:rPr>
                  <a:t>In addition</a:t>
                </a:r>
                <a:r>
                  <a:rPr lang="en-US" altLang="zh-CN" dirty="0" smtClean="0">
                    <a:ea typeface="宋体" pitchFamily="2" charset="-122"/>
                  </a:rPr>
                  <a:t>: </a:t>
                </a:r>
                <a:r>
                  <a:rPr lang="en-US" altLang="zh-CN" dirty="0" smtClean="0">
                    <a:ea typeface="宋体" pitchFamily="2" charset="-122"/>
                  </a:rPr>
                  <a:t>If </a:t>
                </a:r>
                <a:r>
                  <a:rPr lang="en-US" altLang="zh-CN" dirty="0">
                    <a:ea typeface="宋体" pitchFamily="2" charset="-122"/>
                  </a:rPr>
                  <a:t>the </a:t>
                </a:r>
                <a:r>
                  <a:rPr lang="en-US" altLang="zh-CN" dirty="0" smtClean="0">
                    <a:ea typeface="宋体" pitchFamily="2" charset="-122"/>
                  </a:rPr>
                  <a:t>distribution </a:t>
                </a:r>
                <a:r>
                  <a:rPr lang="en-US" altLang="zh-CN" dirty="0">
                    <a:ea typeface="宋体" pitchFamily="2" charset="-122"/>
                  </a:rPr>
                  <a:t>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 </a:t>
                </a:r>
                <a:r>
                  <a:rPr lang="en-US" altLang="zh-CN" dirty="0" smtClean="0">
                    <a:ea typeface="宋体" pitchFamily="2" charset="-122"/>
                  </a:rPr>
                  <a:t>normal, the OLS estimates are efficient</a:t>
                </a: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i.e. the procedure works </a:t>
                </a:r>
                <a:r>
                  <a:rPr lang="en-US" altLang="zh-CN" smtClean="0">
                    <a:ea typeface="宋体" pitchFamily="2" charset="-122"/>
                  </a:rPr>
                  <a:t>really well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42346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1259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16A-F4D9-452A-8BB2-A76DB643D76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Coefficient of Determination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has a value of </a:t>
            </a:r>
            <a:r>
              <a:rPr lang="en-US" altLang="zh-CN" dirty="0" smtClean="0">
                <a:ea typeface="宋体" pitchFamily="2" charset="-122"/>
              </a:rPr>
              <a:t>0.6483</a:t>
            </a:r>
            <a:r>
              <a:rPr lang="en-US" altLang="zh-CN" dirty="0">
                <a:ea typeface="宋体" pitchFamily="2" charset="-122"/>
              </a:rPr>
              <a:t>. This means 64.83% of the variation in the auction selling prices (y) is explained by the variation in the odometer readings (x). 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remaining 35.17% is </a:t>
            </a:r>
            <a:r>
              <a:rPr lang="en-US" altLang="zh-CN" b="1" i="1" dirty="0">
                <a:ea typeface="宋体" pitchFamily="2" charset="-122"/>
              </a:rPr>
              <a:t>unexplained</a:t>
            </a:r>
            <a:r>
              <a:rPr lang="en-US" altLang="zh-CN" dirty="0">
                <a:ea typeface="宋体" pitchFamily="2" charset="-122"/>
              </a:rPr>
              <a:t>, i.e. due to error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In general the higher the value of 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, the </a:t>
            </a:r>
            <a:r>
              <a:rPr lang="en-US" altLang="zh-CN" b="1" i="1" dirty="0">
                <a:ea typeface="宋体" pitchFamily="2" charset="-122"/>
              </a:rPr>
              <a:t>better</a:t>
            </a:r>
            <a:r>
              <a:rPr lang="en-US" altLang="zh-CN" dirty="0">
                <a:ea typeface="宋体" pitchFamily="2" charset="-122"/>
              </a:rPr>
              <a:t> the model fits the data</a:t>
            </a:r>
            <a:r>
              <a:rPr lang="en-US" altLang="zh-CN" dirty="0" smtClean="0">
                <a:ea typeface="宋体" pitchFamily="2" charset="-122"/>
              </a:rPr>
              <a:t>.</a:t>
            </a:r>
          </a:p>
          <a:p>
            <a:pPr>
              <a:buNone/>
            </a:pPr>
            <a:r>
              <a:rPr lang="en-US" altLang="zh-CN" sz="2600" dirty="0" smtClean="0">
                <a:ea typeface="宋体" pitchFamily="2" charset="-122"/>
              </a:rPr>
              <a:t>R</a:t>
            </a:r>
            <a:r>
              <a:rPr lang="en-US" altLang="zh-CN" sz="2600" baseline="30000" dirty="0" smtClean="0">
                <a:ea typeface="宋体" pitchFamily="2" charset="-122"/>
              </a:rPr>
              <a:t>2</a:t>
            </a:r>
            <a:r>
              <a:rPr lang="en-US" altLang="zh-CN" sz="2600" dirty="0" smtClean="0">
                <a:ea typeface="宋体" pitchFamily="2" charset="-122"/>
              </a:rPr>
              <a:t> </a:t>
            </a:r>
            <a:r>
              <a:rPr lang="en-US" altLang="zh-CN" sz="2600" dirty="0">
                <a:ea typeface="宋体" pitchFamily="2" charset="-122"/>
              </a:rPr>
              <a:t>= 1: Perfect match between the line and the data points.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R</a:t>
            </a:r>
            <a:r>
              <a:rPr lang="en-US" altLang="zh-CN" sz="2600" baseline="30000" dirty="0">
                <a:ea typeface="宋体" pitchFamily="2" charset="-122"/>
              </a:rPr>
              <a:t>2</a:t>
            </a:r>
            <a:r>
              <a:rPr lang="en-US" altLang="zh-CN" sz="2600" dirty="0">
                <a:ea typeface="宋体" pitchFamily="2" charset="-122"/>
              </a:rPr>
              <a:t> = 0: There are no linear relationship between x and y.</a:t>
            </a:r>
          </a:p>
        </p:txBody>
      </p:sp>
      <p:sp>
        <p:nvSpPr>
          <p:cNvPr id="148486" name="Rectangle 6"/>
          <p:cNvSpPr>
            <a:spLocks noChangeArrowheads="1"/>
          </p:cNvSpPr>
          <p:nvPr/>
        </p:nvSpPr>
        <p:spPr bwMode="auto">
          <a:xfrm>
            <a:off x="228600" y="5105400"/>
            <a:ext cx="8534400" cy="12192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37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962400" y="2209800"/>
          <a:ext cx="1219200" cy="28803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Example</a:t>
            </a:r>
            <a:endParaRPr lang="en-US" sz="6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62000" y="3276600"/>
          <a:ext cx="7772399" cy="2743200"/>
        </p:xfrm>
        <a:graphic>
          <a:graphicData uri="http://schemas.openxmlformats.org/drawingml/2006/table">
            <a:tbl>
              <a:tblPr/>
              <a:tblGrid>
                <a:gridCol w="2037426"/>
                <a:gridCol w="1358283"/>
                <a:gridCol w="1660124"/>
                <a:gridCol w="1358283"/>
                <a:gridCol w="1358283"/>
              </a:tblGrid>
              <a:tr h="2000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Regression Statistics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Multiple 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0.700695581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0.490974298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Adjusted R Square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0.363717872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4.502909113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Observations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Coefficients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Standard Error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 Stat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1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P-value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Intercept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0.933333333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4.19198025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0.222647359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0.834716871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2.114285714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1.076401159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1.96421724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C00000"/>
                          </a:solidFill>
                          <a:latin typeface="Calibri"/>
                        </a:rPr>
                        <a:t>0.120968388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7848600" y="228600"/>
          <a:ext cx="1219200" cy="2880360"/>
        </p:xfrm>
        <a:graphic>
          <a:graphicData uri="http://schemas.openxmlformats.org/drawingml/2006/table">
            <a:tbl>
              <a:tblPr/>
              <a:tblGrid>
                <a:gridCol w="609600"/>
                <a:gridCol w="609600"/>
              </a:tblGrid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x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4114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685800" y="1219200"/>
            <a:ext cx="426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Tools &gt;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Data Analysis… &gt;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Regression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Y range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X range</a:t>
            </a:r>
            <a:endParaRPr lang="en-US" sz="2000" dirty="0">
              <a:latin typeface="+mj-lt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4191000" y="1371600"/>
          <a:ext cx="4953000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pitchFamily="2" charset="-122"/>
              </a:rPr>
              <a:t>Testing the </a:t>
            </a:r>
            <a:r>
              <a:rPr lang="en-US" altLang="zh-CN" sz="3200" dirty="0" smtClean="0">
                <a:ea typeface="宋体" pitchFamily="2" charset="-122"/>
              </a:rPr>
              <a:t>significance of the slope coefficients</a:t>
            </a:r>
            <a:r>
              <a:rPr lang="en-US" altLang="zh-CN" sz="3200" dirty="0">
                <a:ea typeface="宋体" pitchFamily="2" charset="-122"/>
              </a:rPr>
              <a:t>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447800"/>
            <a:ext cx="89027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dirty="0" smtClean="0">
                <a:ea typeface="宋体" pitchFamily="2" charset="-122"/>
              </a:rPr>
              <a:t>We can </a:t>
            </a:r>
            <a:r>
              <a:rPr lang="en-US" altLang="zh-CN" sz="3000" dirty="0">
                <a:ea typeface="宋体" pitchFamily="2" charset="-122"/>
              </a:rPr>
              <a:t>test to determine whether there is enough evidence of a linear relationship between </a:t>
            </a:r>
            <a:r>
              <a:rPr lang="en-US" altLang="zh-CN" sz="3000" dirty="0" smtClean="0">
                <a:ea typeface="宋体" pitchFamily="2" charset="-122"/>
              </a:rPr>
              <a:t>variable X </a:t>
            </a:r>
            <a:r>
              <a:rPr lang="en-US" altLang="zh-CN" sz="3000" dirty="0">
                <a:ea typeface="宋体" pitchFamily="2" charset="-122"/>
              </a:rPr>
              <a:t>and the dependent </a:t>
            </a:r>
            <a:r>
              <a:rPr lang="en-US" altLang="zh-CN" sz="3000" dirty="0" smtClean="0">
                <a:ea typeface="宋体" pitchFamily="2" charset="-122"/>
              </a:rPr>
              <a:t>variable Y </a:t>
            </a:r>
            <a:r>
              <a:rPr lang="en-US" altLang="zh-CN" sz="3000" dirty="0">
                <a:ea typeface="宋体" pitchFamily="2" charset="-122"/>
              </a:rPr>
              <a:t>for the entire </a:t>
            </a:r>
            <a:r>
              <a:rPr lang="en-US" altLang="zh-CN" sz="3000" dirty="0" smtClean="0">
                <a:ea typeface="宋体" pitchFamily="2" charset="-122"/>
              </a:rPr>
              <a:t>population</a:t>
            </a:r>
            <a:endParaRPr lang="en-US" altLang="zh-CN" sz="3000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 smtClean="0">
                <a:ea typeface="宋体" pitchFamily="2" charset="-122"/>
              </a:rPr>
              <a:t>:      </a:t>
            </a:r>
            <a:r>
              <a:rPr lang="en-US" altLang="zh-CN" dirty="0">
                <a:ea typeface="宋体" pitchFamily="2" charset="-122"/>
              </a:rPr>
              <a:t>= 0 (no effect, or insignificant)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:      </a:t>
            </a:r>
            <a:r>
              <a:rPr lang="en-US" altLang="zh-CN" dirty="0">
                <a:ea typeface="宋体" pitchFamily="2" charset="-122"/>
              </a:rPr>
              <a:t>≠ 0 (significant)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sz="3000" dirty="0" smtClean="0">
                <a:ea typeface="宋体" pitchFamily="2" charset="-122"/>
              </a:rPr>
              <a:t>for </a:t>
            </a:r>
            <a:r>
              <a:rPr lang="en-US" altLang="zh-CN" sz="3000" dirty="0" err="1">
                <a:ea typeface="宋体" pitchFamily="2" charset="-122"/>
              </a:rPr>
              <a:t>i</a:t>
            </a:r>
            <a:r>
              <a:rPr lang="en-US" altLang="zh-CN" sz="3000" dirty="0">
                <a:ea typeface="宋体" pitchFamily="2" charset="-122"/>
              </a:rPr>
              <a:t> = </a:t>
            </a:r>
            <a:r>
              <a:rPr lang="en-US" altLang="zh-CN" sz="3000" dirty="0" smtClean="0">
                <a:ea typeface="宋体" pitchFamily="2" charset="-122"/>
              </a:rPr>
              <a:t>1 </a:t>
            </a:r>
            <a:r>
              <a:rPr lang="en-US" altLang="zh-CN" sz="3000" dirty="0">
                <a:ea typeface="宋体" pitchFamily="2" charset="-122"/>
              </a:rPr>
              <a:t>and using:</a:t>
            </a:r>
          </a:p>
          <a:p>
            <a:endParaRPr lang="en-US" altLang="zh-CN" sz="3000" dirty="0">
              <a:ea typeface="宋体" pitchFamily="2" charset="-122"/>
            </a:endParaRPr>
          </a:p>
          <a:p>
            <a:endParaRPr lang="en-US" altLang="zh-CN" sz="3000" dirty="0">
              <a:ea typeface="宋体" pitchFamily="2" charset="-122"/>
            </a:endParaRPr>
          </a:p>
          <a:p>
            <a:r>
              <a:rPr lang="en-US" altLang="zh-CN" sz="3000" dirty="0">
                <a:ea typeface="宋体" pitchFamily="2" charset="-122"/>
              </a:rPr>
              <a:t>as our test statistic (with </a:t>
            </a:r>
            <a:r>
              <a:rPr lang="en-US" altLang="zh-CN" sz="3000" b="1" i="1" dirty="0" smtClean="0">
                <a:ea typeface="宋体" pitchFamily="2" charset="-122"/>
              </a:rPr>
              <a:t>n–i–1</a:t>
            </a:r>
            <a:r>
              <a:rPr lang="en-US" altLang="zh-CN" sz="3000" dirty="0" smtClean="0">
                <a:ea typeface="宋体" pitchFamily="2" charset="-122"/>
              </a:rPr>
              <a:t> </a:t>
            </a:r>
            <a:r>
              <a:rPr lang="en-US" altLang="zh-CN" sz="3000" dirty="0">
                <a:ea typeface="宋体" pitchFamily="2" charset="-122"/>
              </a:rPr>
              <a:t>degrees of freedom).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162300"/>
            <a:ext cx="368300" cy="495300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581400"/>
            <a:ext cx="368300" cy="495300"/>
          </a:xfrm>
          <a:prstGeom prst="rect">
            <a:avLst/>
          </a:prstGeom>
          <a:noFill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793463"/>
            <a:ext cx="2590800" cy="1540537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DF1A-DB04-4D83-AC35-43B05E9D322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a typeface="宋体" pitchFamily="2" charset="-122"/>
              </a:rPr>
              <a:t>Model Types…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Deterministic Model:</a:t>
            </a:r>
            <a:r>
              <a:rPr lang="en-US" altLang="zh-CN" dirty="0">
                <a:ea typeface="宋体" pitchFamily="2" charset="-122"/>
              </a:rPr>
              <a:t> an equation or set of equations that allow us to </a:t>
            </a:r>
            <a:r>
              <a:rPr lang="en-US" altLang="zh-CN" b="1" i="1" dirty="0">
                <a:ea typeface="宋体" pitchFamily="2" charset="-122"/>
              </a:rPr>
              <a:t>fully determine</a:t>
            </a:r>
            <a:r>
              <a:rPr lang="en-US" altLang="zh-CN" dirty="0">
                <a:ea typeface="宋体" pitchFamily="2" charset="-122"/>
              </a:rPr>
              <a:t> the value of the dependent variable from the values of the independent variables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Contrast this with…</a:t>
            </a:r>
          </a:p>
          <a:p>
            <a:r>
              <a:rPr lang="en-US" altLang="zh-CN" b="1" dirty="0" smtClean="0">
                <a:solidFill>
                  <a:srgbClr val="FF0000"/>
                </a:solidFill>
                <a:ea typeface="宋体" pitchFamily="2" charset="-122"/>
              </a:rPr>
              <a:t>Probabilistic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Model:</a:t>
            </a:r>
            <a:r>
              <a:rPr lang="en-US" altLang="zh-CN" dirty="0">
                <a:ea typeface="宋体" pitchFamily="2" charset="-122"/>
              </a:rPr>
              <a:t> a method used to capture the </a:t>
            </a:r>
            <a:r>
              <a:rPr lang="en-US" altLang="zh-CN" b="1" i="1" dirty="0">
                <a:ea typeface="宋体" pitchFamily="2" charset="-122"/>
              </a:rPr>
              <a:t>randomness</a:t>
            </a:r>
            <a:r>
              <a:rPr lang="en-US" altLang="zh-CN" dirty="0">
                <a:ea typeface="宋体" pitchFamily="2" charset="-122"/>
              </a:rPr>
              <a:t> that is part of a real-life process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E.g. do all houses of the same size (measured in square feet) sell for exactly the same price?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E0099-ADB0-46FD-AF06-8D921B5DD615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P-value of slope coefficient of income</a:t>
            </a:r>
          </a:p>
        </p:txBody>
      </p:sp>
      <p:pic>
        <p:nvPicPr>
          <p:cNvPr id="47109" name="Picture 9" descr="RejectRgn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676400"/>
            <a:ext cx="6180138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3048000" y="3276600"/>
            <a:ext cx="1828800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 smtClean="0">
                <a:latin typeface="Times" pitchFamily="1" charset="0"/>
              </a:rPr>
              <a:t>p-value/2 =</a:t>
            </a:r>
            <a:r>
              <a:rPr lang="en-US" sz="2000" i="1" dirty="0" smtClean="0">
                <a:latin typeface="Times" pitchFamily="1" charset="0"/>
              </a:rPr>
              <a:t>0</a:t>
            </a:r>
            <a:r>
              <a:rPr lang="en-US" sz="2000" dirty="0" smtClean="0">
                <a:latin typeface="Times" pitchFamily="1" charset="0"/>
              </a:rPr>
              <a:t>.</a:t>
            </a:r>
            <a:r>
              <a:rPr lang="en-US" sz="2000" i="1" dirty="0" smtClean="0">
                <a:latin typeface="Times" pitchFamily="1" charset="0"/>
              </a:rPr>
              <a:t>06</a:t>
            </a:r>
            <a:endParaRPr lang="en-US" sz="2000" i="1" dirty="0">
              <a:latin typeface="Times" pitchFamily="1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4267200" y="4419600"/>
            <a:ext cx="1981200" cy="1676400"/>
            <a:chOff x="3648" y="2400"/>
            <a:chExt cx="1248" cy="1056"/>
          </a:xfrm>
        </p:grpSpPr>
        <p:sp>
          <p:nvSpPr>
            <p:cNvPr id="47112" name="Line 6"/>
            <p:cNvSpPr>
              <a:spLocks noChangeShapeType="1"/>
            </p:cNvSpPr>
            <p:nvPr/>
          </p:nvSpPr>
          <p:spPr bwMode="auto">
            <a:xfrm flipV="1">
              <a:off x="4128" y="24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3648" y="3168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 dirty="0" smtClean="0">
                  <a:latin typeface="Times" pitchFamily="1" charset="0"/>
                </a:rPr>
                <a:t>t =1.96</a:t>
              </a:r>
              <a:endParaRPr lang="en-US" sz="2400" i="1" dirty="0">
                <a:latin typeface="Times" pitchFamily="1" charset="0"/>
              </a:endParaRPr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876800" y="5105400"/>
            <a:ext cx="32766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Times" pitchFamily="1" charset="0"/>
              </a:rPr>
              <a:t>t</a:t>
            </a:r>
            <a:r>
              <a:rPr lang="en-US" sz="2400" baseline="-25000" dirty="0" smtClean="0">
                <a:latin typeface="Times" pitchFamily="1" charset="0"/>
              </a:rPr>
              <a:t>.025</a:t>
            </a:r>
            <a:r>
              <a:rPr lang="en-US" sz="2400" dirty="0" smtClean="0">
                <a:latin typeface="Times" pitchFamily="1" charset="0"/>
              </a:rPr>
              <a:t>=abs(</a:t>
            </a:r>
            <a:r>
              <a:rPr lang="en-US" sz="2400" dirty="0" err="1" smtClean="0">
                <a:latin typeface="Times" pitchFamily="1" charset="0"/>
              </a:rPr>
              <a:t>t.inv</a:t>
            </a:r>
            <a:r>
              <a:rPr lang="en-US" sz="2400" dirty="0" smtClean="0">
                <a:latin typeface="Times" pitchFamily="1" charset="0"/>
              </a:rPr>
              <a:t>(0.05,4)) =2.78</a:t>
            </a:r>
            <a:endParaRPr lang="en-US" sz="2400" dirty="0">
              <a:latin typeface="Times" pitchFamily="1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295106" y="4914900"/>
            <a:ext cx="381794" cy="7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4685184" y="3851449"/>
            <a:ext cx="16024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448300" y="4229100"/>
            <a:ext cx="38100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677694" y="4305300"/>
            <a:ext cx="227806" cy="794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867400" y="4343400"/>
            <a:ext cx="152400" cy="1588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 rot="5400000">
            <a:off x="5621982" y="3374083"/>
            <a:ext cx="1062337" cy="876300"/>
          </a:xfrm>
          <a:prstGeom prst="straightConnector1">
            <a:avLst/>
          </a:prstGeom>
          <a:ln w="5715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715000" y="2819400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+mj-lt"/>
              </a:rPr>
              <a:t>α</a:t>
            </a:r>
            <a:r>
              <a:rPr lang="en-US" dirty="0" smtClean="0">
                <a:latin typeface="+mj-lt"/>
              </a:rPr>
              <a:t>/2=0.025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47110" idx="2"/>
          </p:cNvCxnSpPr>
          <p:nvPr/>
        </p:nvCxnSpPr>
        <p:spPr>
          <a:xfrm rot="16200000" flipH="1">
            <a:off x="4391056" y="3248054"/>
            <a:ext cx="514288" cy="13716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1066800"/>
            <a:ext cx="457200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Since the p-value is larger than </a:t>
            </a:r>
            <a:r>
              <a:rPr lang="el-GR" sz="2000" dirty="0" smtClean="0">
                <a:latin typeface="+mj-lt"/>
              </a:rPr>
              <a:t>α</a:t>
            </a:r>
            <a:r>
              <a:rPr lang="en-US" sz="2000" dirty="0" smtClean="0">
                <a:latin typeface="+mj-lt"/>
              </a:rPr>
              <a:t>, we fail to reject H0. </a:t>
            </a:r>
          </a:p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latin typeface="+mj-lt"/>
              </a:rPr>
              <a:t> We conclude that slope coefficient is not significantly different from zero. </a:t>
            </a:r>
            <a:endParaRPr lang="en-US" sz="2000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9000" y="5238690"/>
            <a:ext cx="14478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+mj-lt"/>
              </a:rPr>
              <a:t>H0: b1 = 0</a:t>
            </a:r>
            <a:endParaRPr lang="en-US" b="1" dirty="0">
              <a:latin typeface="+mj-lt"/>
            </a:endParaRPr>
          </a:p>
        </p:txBody>
      </p:sp>
      <p:cxnSp>
        <p:nvCxnSpPr>
          <p:cNvPr id="36" name="Straight Arrow Connector 35"/>
          <p:cNvCxnSpPr>
            <a:stCxn id="34" idx="0"/>
          </p:cNvCxnSpPr>
          <p:nvPr/>
        </p:nvCxnSpPr>
        <p:spPr>
          <a:xfrm rot="16200000" flipV="1">
            <a:off x="3991005" y="5076795"/>
            <a:ext cx="285690" cy="38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A24-D5ED-4058-8FF5-6C617433D35C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 smtClean="0"/>
              <a:t>1.</a:t>
            </a:r>
            <a:fld id="{4DE4C04F-EFAE-4D4D-94F8-783408AB5078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 smtClean="0"/>
              <a:t>Towson University - J. </a:t>
            </a:r>
            <a:r>
              <a:rPr lang="en-US" altLang="zh-CN" smtClean="0"/>
              <a:t>Jung</a:t>
            </a:r>
            <a:endParaRPr lang="en-US" altLang="zh-CN"/>
          </a:p>
        </p:txBody>
      </p:sp>
      <p:sp>
        <p:nvSpPr>
          <p:cNvPr id="25" name="TextBox 24"/>
          <p:cNvSpPr txBox="1"/>
          <p:nvPr/>
        </p:nvSpPr>
        <p:spPr>
          <a:xfrm flipH="1">
            <a:off x="4028440" y="4582180"/>
            <a:ext cx="314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t</a:t>
            </a:r>
            <a:endParaRPr lang="en-US" b="1" dirty="0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2667000" y="4114800"/>
            <a:ext cx="610394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628106" y="4229100"/>
            <a:ext cx="3810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2538254" y="4305300"/>
            <a:ext cx="227806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383314" y="4343400"/>
            <a:ext cx="1524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2"/>
          </p:cNvCxnSpPr>
          <p:nvPr/>
        </p:nvCxnSpPr>
        <p:spPr>
          <a:xfrm rot="16200000" flipH="1">
            <a:off x="1809750" y="3257550"/>
            <a:ext cx="7620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2967335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+mj-lt"/>
              </a:rPr>
              <a:t>α</a:t>
            </a:r>
            <a:r>
              <a:rPr lang="en-US" dirty="0" smtClean="0">
                <a:latin typeface="+mj-lt"/>
              </a:rPr>
              <a:t>/2=0.025</a:t>
            </a:r>
            <a:endParaRPr lang="en-US" dirty="0">
              <a:latin typeface="+mj-lt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1447800" y="5181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Times" pitchFamily="1" charset="0"/>
              </a:rPr>
              <a:t>t</a:t>
            </a:r>
            <a:r>
              <a:rPr lang="en-US" sz="2400" i="1" baseline="-25000" dirty="0" smtClean="0">
                <a:latin typeface="Times" pitchFamily="1" charset="0"/>
              </a:rPr>
              <a:t>.025</a:t>
            </a:r>
            <a:r>
              <a:rPr lang="en-US" sz="2400" i="1" dirty="0" smtClean="0">
                <a:latin typeface="Times" pitchFamily="1" charset="0"/>
              </a:rPr>
              <a:t>=-2.78</a:t>
            </a:r>
            <a:endParaRPr lang="en-US" sz="2400" i="1" dirty="0">
              <a:latin typeface="Times" pitchFamily="1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2742009" y="5028803"/>
            <a:ext cx="457994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876403" y="3962797"/>
            <a:ext cx="9151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4609703" y="3848497"/>
            <a:ext cx="11437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 flipH="1" flipV="1">
            <a:off x="4266803" y="3657997"/>
            <a:ext cx="1524794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 flipH="1" flipV="1">
            <a:off x="2170584" y="3846984"/>
            <a:ext cx="1602432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1219200"/>
            <a:ext cx="4025900" cy="1295400"/>
          </a:xfrm>
        </p:spPr>
        <p:txBody>
          <a:bodyPr>
            <a:noAutofit/>
          </a:bodyPr>
          <a:lstStyle/>
          <a:p>
            <a:pPr marL="0" indent="0"/>
            <a:r>
              <a:rPr lang="en-US" sz="2000" b="1" dirty="0" smtClean="0"/>
              <a:t> p-value = </a:t>
            </a:r>
            <a:r>
              <a:rPr lang="en-US" sz="2000" dirty="0" smtClean="0"/>
              <a:t>2*P(T&gt;1.196) =</a:t>
            </a:r>
          </a:p>
          <a:p>
            <a:pPr marL="0" indent="0">
              <a:buNone/>
            </a:pPr>
            <a:r>
              <a:rPr lang="en-US" sz="2000" dirty="0" smtClean="0"/>
              <a:t>	= 2*</a:t>
            </a:r>
            <a:r>
              <a:rPr lang="en-US" sz="2000" dirty="0" err="1" smtClean="0"/>
              <a:t>tdist</a:t>
            </a:r>
            <a:r>
              <a:rPr lang="en-US" sz="2000" dirty="0" smtClean="0"/>
              <a:t>(1.96,4,1) </a:t>
            </a:r>
            <a:r>
              <a:rPr lang="en-US" sz="2000" b="1" dirty="0" smtClean="0"/>
              <a:t>= 0.12</a:t>
            </a:r>
          </a:p>
          <a:p>
            <a:pPr marL="0" indent="0"/>
            <a:r>
              <a:rPr lang="en-US" sz="2000" dirty="0" smtClean="0"/>
              <a:t> Degrees of freedom: 6-1-1=4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To create a probabilistic model, we start with a deterministic model that </a:t>
            </a:r>
            <a:r>
              <a:rPr lang="en-US" altLang="zh-CN" b="1" i="1" dirty="0">
                <a:ea typeface="宋体" pitchFamily="2" charset="-122"/>
              </a:rPr>
              <a:t>approximates the relationship</a:t>
            </a:r>
            <a:r>
              <a:rPr lang="en-US" altLang="zh-CN" dirty="0">
                <a:ea typeface="宋体" pitchFamily="2" charset="-122"/>
              </a:rPr>
              <a:t> we want to model and add a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random term</a:t>
            </a:r>
            <a:r>
              <a:rPr lang="en-US" altLang="zh-CN" dirty="0">
                <a:ea typeface="宋体" pitchFamily="2" charset="-122"/>
              </a:rPr>
              <a:t> that measures the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error</a:t>
            </a:r>
            <a:r>
              <a:rPr lang="en-US" altLang="zh-CN" dirty="0">
                <a:ea typeface="宋体" pitchFamily="2" charset="-122"/>
              </a:rPr>
              <a:t> of the deterministic component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Deterministic Model:</a:t>
            </a:r>
          </a:p>
          <a:p>
            <a:pPr lvl="1"/>
            <a:r>
              <a:rPr lang="en-US" altLang="zh-CN" dirty="0">
                <a:ea typeface="宋体" pitchFamily="2" charset="-122"/>
              </a:rPr>
              <a:t>The cost of building a new house is about $75 per square foot and most lots sell for about $</a:t>
            </a:r>
            <a:r>
              <a:rPr lang="en-US" altLang="zh-CN" dirty="0" smtClean="0">
                <a:ea typeface="宋体" pitchFamily="2" charset="-122"/>
              </a:rPr>
              <a:t>25,000.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Hence </a:t>
            </a:r>
            <a:r>
              <a:rPr lang="en-US" altLang="zh-CN" dirty="0">
                <a:ea typeface="宋体" pitchFamily="2" charset="-122"/>
              </a:rPr>
              <a:t>the approximate selling price (</a:t>
            </a:r>
            <a:r>
              <a:rPr lang="en-US" altLang="zh-CN" b="1" dirty="0"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  <a:p>
            <a:pPr lvl="1">
              <a:buNone/>
            </a:pPr>
            <a:r>
              <a:rPr lang="en-US" altLang="zh-CN" b="1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	y = $25,000 + (75$/ft</a:t>
            </a:r>
            <a:r>
              <a:rPr lang="en-US" altLang="zh-CN" b="1" baseline="30000" dirty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2</a:t>
            </a:r>
            <a:r>
              <a:rPr lang="en-US" altLang="zh-CN" b="1" dirty="0" smtClean="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) * x</a:t>
            </a:r>
            <a:endParaRPr lang="en-US" altLang="zh-CN" b="1" dirty="0">
              <a:solidFill>
                <a:srgbClr val="008000"/>
              </a:solidFill>
              <a:latin typeface="Tahoma" pitchFamily="34" charset="0"/>
              <a:ea typeface="宋体" pitchFamily="2" charset="-122"/>
            </a:endParaRPr>
          </a:p>
          <a:p>
            <a:pPr lvl="1"/>
            <a:r>
              <a:rPr lang="en-US" altLang="zh-CN" dirty="0">
                <a:ea typeface="宋体" pitchFamily="2" charset="-122"/>
              </a:rPr>
              <a:t>(where 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is the size of the house in square feet)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EC818-4782-4814-BE5C-6088FE14D787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A Model…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066800"/>
            <a:ext cx="8229600" cy="1447801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A model of the relationship between house size (</a:t>
            </a:r>
            <a:r>
              <a:rPr lang="en-US" altLang="zh-CN" b="1" dirty="0">
                <a:solidFill>
                  <a:srgbClr val="008000"/>
                </a:solidFill>
                <a:ea typeface="宋体" pitchFamily="2" charset="-122"/>
              </a:rPr>
              <a:t>independent variable</a:t>
            </a:r>
            <a:r>
              <a:rPr lang="en-US" altLang="zh-CN" dirty="0">
                <a:ea typeface="宋体" pitchFamily="2" charset="-122"/>
              </a:rPr>
              <a:t>) and house price (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dependent variable</a:t>
            </a:r>
            <a:r>
              <a:rPr lang="en-US" altLang="zh-CN" dirty="0">
                <a:ea typeface="宋体" pitchFamily="2" charset="-122"/>
              </a:rPr>
              <a:t>) would be: 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6023001" y="5791200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 </a:t>
            </a:r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size: X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1901680" y="2590800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Y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1622" name="Freeform 6"/>
          <p:cNvSpPr>
            <a:spLocks/>
          </p:cNvSpPr>
          <p:nvPr/>
        </p:nvSpPr>
        <p:spPr bwMode="auto">
          <a:xfrm>
            <a:off x="2819400" y="2590800"/>
            <a:ext cx="4724400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3" name="Text Box 7"/>
          <p:cNvSpPr txBox="1">
            <a:spLocks noChangeArrowheads="1"/>
          </p:cNvSpPr>
          <p:nvPr/>
        </p:nvSpPr>
        <p:spPr bwMode="auto">
          <a:xfrm>
            <a:off x="762000" y="4495800"/>
            <a:ext cx="1611313" cy="67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u="sng">
                <a:latin typeface="Tahoma" pitchFamily="34" charset="0"/>
                <a:ea typeface="宋体" pitchFamily="2" charset="-122"/>
              </a:rPr>
              <a:t>Most</a:t>
            </a:r>
            <a:r>
              <a:rPr lang="en-US" altLang="zh-CN" sz="1800">
                <a:latin typeface="Tahoma" pitchFamily="34" charset="0"/>
                <a:ea typeface="宋体" pitchFamily="2" charset="-122"/>
              </a:rPr>
              <a:t> lots sell 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for $25,000</a:t>
            </a:r>
          </a:p>
        </p:txBody>
      </p:sp>
      <p:sp>
        <p:nvSpPr>
          <p:cNvPr id="111624" name="Text Box 8"/>
          <p:cNvSpPr txBox="1">
            <a:spLocks noChangeArrowheads="1"/>
          </p:cNvSpPr>
          <p:nvPr/>
        </p:nvSpPr>
        <p:spPr bwMode="auto">
          <a:xfrm rot="-1345203">
            <a:off x="2871788" y="3446463"/>
            <a:ext cx="3473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Building a house costs </a:t>
            </a:r>
            <a:r>
              <a:rPr lang="en-US" altLang="zh-CN" sz="2000" u="sng">
                <a:latin typeface="Tahoma" pitchFamily="34" charset="0"/>
                <a:ea typeface="宋体" pitchFamily="2" charset="-122"/>
              </a:rPr>
              <a:t>about</a:t>
            </a:r>
            <a:r>
              <a:rPr lang="en-US" altLang="zh-CN" sz="2000">
                <a:latin typeface="Tahoma" pitchFamily="34" charset="0"/>
                <a:ea typeface="宋体" pitchFamily="2" charset="-122"/>
              </a:rPr>
              <a:t> </a:t>
            </a:r>
          </a:p>
          <a:p>
            <a:pPr algn="l"/>
            <a:r>
              <a:rPr lang="en-US" altLang="zh-CN" sz="2000">
                <a:latin typeface="Tahoma" pitchFamily="34" charset="0"/>
                <a:ea typeface="宋体" pitchFamily="2" charset="-122"/>
              </a:rPr>
              <a:t>$75 per square foot. </a:t>
            </a:r>
          </a:p>
        </p:txBody>
      </p:sp>
      <p:sp>
        <p:nvSpPr>
          <p:cNvPr id="111625" name="Line 9"/>
          <p:cNvSpPr>
            <a:spLocks noChangeShapeType="1"/>
          </p:cNvSpPr>
          <p:nvPr/>
        </p:nvSpPr>
        <p:spPr bwMode="auto">
          <a:xfrm flipV="1">
            <a:off x="2819400" y="2819400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6" name="Text Box 10"/>
          <p:cNvSpPr txBox="1">
            <a:spLocks noChangeArrowheads="1"/>
          </p:cNvSpPr>
          <p:nvPr/>
        </p:nvSpPr>
        <p:spPr bwMode="auto">
          <a:xfrm rot="-1342336">
            <a:off x="2964372" y="3961577"/>
            <a:ext cx="393280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25000 + 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75 * Size</a:t>
            </a:r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>
            <a:off x="2362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>
            <a:off x="533400" y="6096000"/>
            <a:ext cx="78740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 this model, the price of the house is completely </a:t>
            </a:r>
            <a:r>
              <a:rPr lang="en-US" altLang="zh-CN" sz="1800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determined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by the size.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C25A2-11EF-4432-B52E-2DBC70B642A4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Towson University - J. Jung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5400" dirty="0">
                <a:ea typeface="宋体" pitchFamily="2" charset="-122"/>
              </a:rPr>
              <a:t>A Model…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76199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In real life however, the </a:t>
            </a:r>
            <a:r>
              <a:rPr lang="en-US" altLang="zh-CN" dirty="0" smtClean="0">
                <a:ea typeface="宋体" pitchFamily="2" charset="-122"/>
              </a:rPr>
              <a:t>cost of houses </a:t>
            </a:r>
            <a:r>
              <a:rPr lang="en-US" altLang="zh-CN" dirty="0">
                <a:ea typeface="宋体" pitchFamily="2" charset="-122"/>
              </a:rPr>
              <a:t>will </a:t>
            </a:r>
            <a:r>
              <a:rPr lang="en-US" altLang="zh-CN" dirty="0" smtClean="0">
                <a:ea typeface="宋体" pitchFamily="2" charset="-122"/>
              </a:rPr>
              <a:t>vary, </a:t>
            </a:r>
            <a:r>
              <a:rPr lang="en-US" altLang="zh-CN" dirty="0">
                <a:ea typeface="宋体" pitchFamily="2" charset="-122"/>
              </a:rPr>
              <a:t>even among </a:t>
            </a:r>
            <a:r>
              <a:rPr lang="en-US" altLang="zh-CN" dirty="0" smtClean="0">
                <a:ea typeface="宋体" pitchFamily="2" charset="-122"/>
              </a:rPr>
              <a:t>for houses of the </a:t>
            </a:r>
            <a:r>
              <a:rPr lang="en-US" altLang="zh-CN" dirty="0">
                <a:ea typeface="宋体" pitchFamily="2" charset="-122"/>
              </a:rPr>
              <a:t>same </a:t>
            </a:r>
            <a:r>
              <a:rPr lang="en-US" altLang="zh-CN" dirty="0" smtClean="0">
                <a:ea typeface="宋体" pitchFamily="2" charset="-122"/>
              </a:rPr>
              <a:t>size: 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6023001" y="5791200"/>
            <a:ext cx="15572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 </a:t>
            </a:r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size: X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901680" y="2590800"/>
            <a:ext cx="81785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House</a:t>
            </a:r>
          </a:p>
          <a:p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Price:</a:t>
            </a:r>
          </a:p>
          <a:p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Y</a:t>
            </a:r>
            <a:endParaRPr lang="en-US" altLang="zh-CN" sz="18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3670" name="Freeform 6"/>
          <p:cNvSpPr>
            <a:spLocks/>
          </p:cNvSpPr>
          <p:nvPr/>
        </p:nvSpPr>
        <p:spPr bwMode="auto">
          <a:xfrm>
            <a:off x="2819400" y="2590800"/>
            <a:ext cx="4724400" cy="317976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824"/>
              </a:cxn>
              <a:cxn ang="0">
                <a:pos x="2304" y="1824"/>
              </a:cxn>
            </a:cxnLst>
            <a:rect l="0" t="0" r="r" b="b"/>
            <a:pathLst>
              <a:path w="2304" h="1824">
                <a:moveTo>
                  <a:pt x="0" y="0"/>
                </a:moveTo>
                <a:lnTo>
                  <a:pt x="0" y="1824"/>
                </a:lnTo>
                <a:lnTo>
                  <a:pt x="2304" y="1824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1676400" y="4648200"/>
            <a:ext cx="6953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25K$</a:t>
            </a:r>
          </a:p>
        </p:txBody>
      </p:sp>
      <p:sp>
        <p:nvSpPr>
          <p:cNvPr id="113672" name="Line 8"/>
          <p:cNvSpPr>
            <a:spLocks noChangeShapeType="1"/>
          </p:cNvSpPr>
          <p:nvPr/>
        </p:nvSpPr>
        <p:spPr bwMode="auto">
          <a:xfrm flipV="1">
            <a:off x="2819400" y="2819400"/>
            <a:ext cx="4876800" cy="203676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3" name="Line 9"/>
          <p:cNvSpPr>
            <a:spLocks noChangeShapeType="1"/>
          </p:cNvSpPr>
          <p:nvPr/>
        </p:nvSpPr>
        <p:spPr bwMode="auto">
          <a:xfrm>
            <a:off x="2362200" y="4876800"/>
            <a:ext cx="457200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674" name="Oval 10"/>
          <p:cNvSpPr>
            <a:spLocks noChangeArrowheads="1"/>
          </p:cNvSpPr>
          <p:nvPr/>
        </p:nvSpPr>
        <p:spPr bwMode="auto">
          <a:xfrm>
            <a:off x="3886200" y="3657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5" name="Oval 11"/>
          <p:cNvSpPr>
            <a:spLocks noChangeArrowheads="1"/>
          </p:cNvSpPr>
          <p:nvPr/>
        </p:nvSpPr>
        <p:spPr bwMode="auto">
          <a:xfrm>
            <a:off x="38862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6" name="Oval 12"/>
          <p:cNvSpPr>
            <a:spLocks noChangeArrowheads="1"/>
          </p:cNvSpPr>
          <p:nvPr/>
        </p:nvSpPr>
        <p:spPr bwMode="auto">
          <a:xfrm>
            <a:off x="3886200" y="4267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7" name="Oval 13"/>
          <p:cNvSpPr>
            <a:spLocks noChangeArrowheads="1"/>
          </p:cNvSpPr>
          <p:nvPr/>
        </p:nvSpPr>
        <p:spPr bwMode="auto">
          <a:xfrm>
            <a:off x="3886200" y="4876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8" name="Oval 14"/>
          <p:cNvSpPr>
            <a:spLocks noChangeArrowheads="1"/>
          </p:cNvSpPr>
          <p:nvPr/>
        </p:nvSpPr>
        <p:spPr bwMode="auto">
          <a:xfrm>
            <a:off x="4953000" y="3429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79" name="Oval 15"/>
          <p:cNvSpPr>
            <a:spLocks noChangeArrowheads="1"/>
          </p:cNvSpPr>
          <p:nvPr/>
        </p:nvSpPr>
        <p:spPr bwMode="auto">
          <a:xfrm>
            <a:off x="4953000" y="3733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0" name="Oval 16"/>
          <p:cNvSpPr>
            <a:spLocks noChangeArrowheads="1"/>
          </p:cNvSpPr>
          <p:nvPr/>
        </p:nvSpPr>
        <p:spPr bwMode="auto">
          <a:xfrm>
            <a:off x="49530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1" name="Oval 17"/>
          <p:cNvSpPr>
            <a:spLocks noChangeArrowheads="1"/>
          </p:cNvSpPr>
          <p:nvPr/>
        </p:nvSpPr>
        <p:spPr bwMode="auto">
          <a:xfrm>
            <a:off x="4953000" y="4114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2" name="Oval 18"/>
          <p:cNvSpPr>
            <a:spLocks noChangeArrowheads="1"/>
          </p:cNvSpPr>
          <p:nvPr/>
        </p:nvSpPr>
        <p:spPr bwMode="auto">
          <a:xfrm>
            <a:off x="4953000" y="4191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3" name="Oval 19"/>
          <p:cNvSpPr>
            <a:spLocks noChangeArrowheads="1"/>
          </p:cNvSpPr>
          <p:nvPr/>
        </p:nvSpPr>
        <p:spPr bwMode="auto">
          <a:xfrm>
            <a:off x="6096000" y="30480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4" name="Oval 20"/>
          <p:cNvSpPr>
            <a:spLocks noChangeArrowheads="1"/>
          </p:cNvSpPr>
          <p:nvPr/>
        </p:nvSpPr>
        <p:spPr bwMode="auto">
          <a:xfrm>
            <a:off x="6096000" y="3276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5" name="Oval 21"/>
          <p:cNvSpPr>
            <a:spLocks noChangeArrowheads="1"/>
          </p:cNvSpPr>
          <p:nvPr/>
        </p:nvSpPr>
        <p:spPr bwMode="auto">
          <a:xfrm>
            <a:off x="6096000" y="3657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6" name="Oval 22"/>
          <p:cNvSpPr>
            <a:spLocks noChangeArrowheads="1"/>
          </p:cNvSpPr>
          <p:nvPr/>
        </p:nvSpPr>
        <p:spPr bwMode="auto">
          <a:xfrm>
            <a:off x="6096000" y="3886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7" name="Oval 23"/>
          <p:cNvSpPr>
            <a:spLocks noChangeArrowheads="1"/>
          </p:cNvSpPr>
          <p:nvPr/>
        </p:nvSpPr>
        <p:spPr bwMode="auto">
          <a:xfrm>
            <a:off x="6096000" y="39624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8" name="Oval 24"/>
          <p:cNvSpPr>
            <a:spLocks noChangeArrowheads="1"/>
          </p:cNvSpPr>
          <p:nvPr/>
        </p:nvSpPr>
        <p:spPr bwMode="auto">
          <a:xfrm>
            <a:off x="6096000" y="48006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89" name="Oval 25"/>
          <p:cNvSpPr>
            <a:spLocks noChangeArrowheads="1"/>
          </p:cNvSpPr>
          <p:nvPr/>
        </p:nvSpPr>
        <p:spPr bwMode="auto">
          <a:xfrm>
            <a:off x="6096000" y="44958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0" name="Oval 26"/>
          <p:cNvSpPr>
            <a:spLocks noChangeArrowheads="1"/>
          </p:cNvSpPr>
          <p:nvPr/>
        </p:nvSpPr>
        <p:spPr bwMode="auto">
          <a:xfrm>
            <a:off x="6096000" y="2362200"/>
            <a:ext cx="76200" cy="76200"/>
          </a:xfrm>
          <a:prstGeom prst="ellipse">
            <a:avLst/>
          </a:prstGeom>
          <a:solidFill>
            <a:srgbClr val="0000FF"/>
          </a:solidFill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1" name="Oval 27"/>
          <p:cNvSpPr>
            <a:spLocks noChangeArrowheads="1"/>
          </p:cNvSpPr>
          <p:nvPr/>
        </p:nvSpPr>
        <p:spPr bwMode="auto">
          <a:xfrm>
            <a:off x="3657600" y="3200400"/>
            <a:ext cx="533400" cy="2819400"/>
          </a:xfrm>
          <a:prstGeom prst="ellips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2" name="Text Box 28"/>
          <p:cNvSpPr txBox="1">
            <a:spLocks noChangeArrowheads="1"/>
          </p:cNvSpPr>
          <p:nvPr/>
        </p:nvSpPr>
        <p:spPr bwMode="auto">
          <a:xfrm>
            <a:off x="74613" y="5867400"/>
            <a:ext cx="5868987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Same square footage, but different price points</a:t>
            </a:r>
          </a:p>
          <a:p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(e.g. décor options, cabinet upgrades, lot location…)</a:t>
            </a:r>
          </a:p>
        </p:txBody>
      </p:sp>
      <p:sp>
        <p:nvSpPr>
          <p:cNvPr id="113693" name="Text Box 29"/>
          <p:cNvSpPr txBox="1">
            <a:spLocks noChangeArrowheads="1"/>
          </p:cNvSpPr>
          <p:nvPr/>
        </p:nvSpPr>
        <p:spPr bwMode="auto">
          <a:xfrm>
            <a:off x="3962400" y="2133600"/>
            <a:ext cx="188753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Lower vs. Higher</a:t>
            </a:r>
          </a:p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Variability</a:t>
            </a:r>
          </a:p>
        </p:txBody>
      </p:sp>
      <p:sp>
        <p:nvSpPr>
          <p:cNvPr id="113694" name="Freeform 30"/>
          <p:cNvSpPr>
            <a:spLocks/>
          </p:cNvSpPr>
          <p:nvPr/>
        </p:nvSpPr>
        <p:spPr bwMode="auto">
          <a:xfrm>
            <a:off x="4038600" y="2514600"/>
            <a:ext cx="762000" cy="1219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336"/>
              </a:cxn>
              <a:cxn ang="0">
                <a:pos x="480" y="768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5" name="Freeform 31"/>
          <p:cNvSpPr>
            <a:spLocks/>
          </p:cNvSpPr>
          <p:nvPr/>
        </p:nvSpPr>
        <p:spPr bwMode="auto">
          <a:xfrm>
            <a:off x="5257800" y="2514600"/>
            <a:ext cx="762000" cy="1219200"/>
          </a:xfrm>
          <a:custGeom>
            <a:avLst/>
            <a:gdLst/>
            <a:ahLst/>
            <a:cxnLst>
              <a:cxn ang="0">
                <a:pos x="192" y="0"/>
              </a:cxn>
              <a:cxn ang="0">
                <a:pos x="48" y="336"/>
              </a:cxn>
              <a:cxn ang="0">
                <a:pos x="480" y="768"/>
              </a:cxn>
            </a:cxnLst>
            <a:rect l="0" t="0" r="r" b="b"/>
            <a:pathLst>
              <a:path w="480" h="768">
                <a:moveTo>
                  <a:pt x="192" y="0"/>
                </a:moveTo>
                <a:cubicBezTo>
                  <a:pt x="96" y="104"/>
                  <a:pt x="0" y="208"/>
                  <a:pt x="48" y="336"/>
                </a:cubicBezTo>
                <a:cubicBezTo>
                  <a:pt x="96" y="464"/>
                  <a:pt x="288" y="616"/>
                  <a:pt x="480" y="768"/>
                </a:cubicBezTo>
              </a:path>
            </a:pathLst>
          </a:cu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6" name="Oval 32"/>
          <p:cNvSpPr>
            <a:spLocks noChangeArrowheads="1"/>
          </p:cNvSpPr>
          <p:nvPr/>
        </p:nvSpPr>
        <p:spPr bwMode="auto">
          <a:xfrm>
            <a:off x="4724400" y="3200400"/>
            <a:ext cx="533400" cy="12954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7" name="Oval 33"/>
          <p:cNvSpPr>
            <a:spLocks noChangeArrowheads="1"/>
          </p:cNvSpPr>
          <p:nvPr/>
        </p:nvSpPr>
        <p:spPr bwMode="auto">
          <a:xfrm>
            <a:off x="5867400" y="2209800"/>
            <a:ext cx="533400" cy="2895600"/>
          </a:xfrm>
          <a:prstGeom prst="ellipse">
            <a:avLst/>
          </a:prstGeom>
          <a:noFill/>
          <a:ln w="95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3698" name="Text Box 34"/>
          <p:cNvSpPr txBox="1">
            <a:spLocks noChangeArrowheads="1"/>
          </p:cNvSpPr>
          <p:nvPr/>
        </p:nvSpPr>
        <p:spPr bwMode="auto">
          <a:xfrm>
            <a:off x="3767138" y="5664200"/>
            <a:ext cx="3222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1800" b="1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x</a:t>
            </a:r>
          </a:p>
        </p:txBody>
      </p:sp>
      <p:sp>
        <p:nvSpPr>
          <p:cNvPr id="113699" name="Text Box 35"/>
          <p:cNvSpPr txBox="1">
            <a:spLocks noChangeArrowheads="1"/>
          </p:cNvSpPr>
          <p:nvPr/>
        </p:nvSpPr>
        <p:spPr bwMode="auto">
          <a:xfrm>
            <a:off x="4419600" y="5087938"/>
            <a:ext cx="4115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House Price = 25,000 + </a:t>
            </a: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75*Size 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+</a:t>
            </a:r>
          </a:p>
        </p:txBody>
      </p:sp>
      <p:pic>
        <p:nvPicPr>
          <p:cNvPr id="113700" name="Picture 3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458200" y="5130800"/>
            <a:ext cx="241300" cy="317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ACF41-CC4C-46DE-8F50-CD773193E0DD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Autofit/>
          </a:bodyPr>
          <a:lstStyle/>
          <a:p>
            <a:r>
              <a:rPr lang="en-US" altLang="zh-CN" sz="6000" dirty="0">
                <a:ea typeface="宋体" pitchFamily="2" charset="-122"/>
              </a:rPr>
              <a:t>Random Term…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We now represent the price of a house as a function of its size in this Probabilistic Model</a:t>
            </a:r>
            <a:r>
              <a:rPr lang="en-US" altLang="zh-CN" sz="2600" dirty="0" smtClean="0">
                <a:ea typeface="宋体" pitchFamily="2" charset="-122"/>
              </a:rPr>
              <a:t>:</a:t>
            </a:r>
          </a:p>
          <a:p>
            <a:pPr>
              <a:buNone/>
            </a:pPr>
            <a:r>
              <a:rPr lang="en-US" altLang="zh-CN" sz="2600" dirty="0">
                <a:ea typeface="宋体" pitchFamily="2" charset="-122"/>
              </a:rPr>
              <a:t>	</a:t>
            </a:r>
            <a:r>
              <a:rPr lang="en-US" altLang="zh-CN" sz="2600" dirty="0" smtClean="0">
                <a:ea typeface="宋体" pitchFamily="2" charset="-122"/>
              </a:rPr>
              <a:t>		y </a:t>
            </a:r>
            <a:r>
              <a:rPr lang="en-US" altLang="zh-CN" sz="2600" dirty="0">
                <a:ea typeface="宋体" pitchFamily="2" charset="-122"/>
              </a:rPr>
              <a:t>= 25,000 + 75x + </a:t>
            </a:r>
            <a:r>
              <a:rPr lang="en-US" altLang="zh-CN" sz="2600" dirty="0" smtClean="0">
                <a:ea typeface="宋体" pitchFamily="2" charset="-122"/>
              </a:rPr>
              <a:t>   ,</a:t>
            </a:r>
          </a:p>
          <a:p>
            <a:pPr>
              <a:buNone/>
            </a:pPr>
            <a:r>
              <a:rPr lang="en-US" altLang="zh-CN" sz="2600" dirty="0" smtClean="0">
                <a:ea typeface="宋体" pitchFamily="2" charset="-122"/>
              </a:rPr>
              <a:t>	where      </a:t>
            </a:r>
            <a:r>
              <a:rPr lang="en-US" altLang="zh-CN" sz="2600" dirty="0">
                <a:ea typeface="宋体" pitchFamily="2" charset="-122"/>
              </a:rPr>
              <a:t>(Greek letter epsilon) is the </a:t>
            </a:r>
            <a:r>
              <a:rPr lang="en-US" altLang="zh-CN" sz="2600" b="1" i="1" dirty="0">
                <a:ea typeface="宋体" pitchFamily="2" charset="-122"/>
              </a:rPr>
              <a:t>random term</a:t>
            </a:r>
            <a:r>
              <a:rPr lang="en-US" altLang="zh-CN" sz="2600" dirty="0">
                <a:ea typeface="宋体" pitchFamily="2" charset="-122"/>
              </a:rPr>
              <a:t> (a.k.a. </a:t>
            </a:r>
            <a:r>
              <a:rPr lang="en-US" altLang="zh-CN" sz="2600" b="1" i="1" dirty="0">
                <a:ea typeface="宋体" pitchFamily="2" charset="-122"/>
              </a:rPr>
              <a:t>error variable</a:t>
            </a:r>
            <a:r>
              <a:rPr lang="en-US" altLang="zh-CN" sz="2600" dirty="0">
                <a:ea typeface="宋体" pitchFamily="2" charset="-122"/>
              </a:rPr>
              <a:t>). </a:t>
            </a:r>
            <a:endParaRPr lang="en-US" altLang="zh-CN" sz="2600" dirty="0" smtClean="0">
              <a:ea typeface="宋体" pitchFamily="2" charset="-122"/>
            </a:endParaRPr>
          </a:p>
          <a:p>
            <a:r>
              <a:rPr lang="en-US" altLang="zh-CN" sz="2600" dirty="0" smtClean="0">
                <a:ea typeface="宋体" pitchFamily="2" charset="-122"/>
              </a:rPr>
              <a:t>It </a:t>
            </a:r>
            <a:r>
              <a:rPr lang="en-US" altLang="zh-CN" sz="2600" dirty="0">
                <a:ea typeface="宋体" pitchFamily="2" charset="-122"/>
              </a:rPr>
              <a:t>is the difference between the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actual</a:t>
            </a:r>
            <a:r>
              <a:rPr lang="en-US" altLang="zh-CN" sz="2600" dirty="0">
                <a:ea typeface="宋体" pitchFamily="2" charset="-122"/>
              </a:rPr>
              <a:t> selling price and the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estimated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600" dirty="0" smtClean="0">
                <a:ea typeface="宋体" pitchFamily="2" charset="-122"/>
              </a:rPr>
              <a:t>price </a:t>
            </a:r>
            <a:r>
              <a:rPr lang="en-US" altLang="zh-CN" sz="2600" dirty="0">
                <a:ea typeface="宋体" pitchFamily="2" charset="-122"/>
              </a:rPr>
              <a:t>based on the size of the </a:t>
            </a:r>
            <a:r>
              <a:rPr lang="en-US" altLang="zh-CN" sz="2600" dirty="0" smtClean="0">
                <a:ea typeface="宋体" pitchFamily="2" charset="-122"/>
              </a:rPr>
              <a:t>house (model based price) . </a:t>
            </a:r>
          </a:p>
          <a:p>
            <a:r>
              <a:rPr lang="en-US" altLang="zh-CN" sz="2600" dirty="0" smtClean="0">
                <a:ea typeface="宋体" pitchFamily="2" charset="-122"/>
              </a:rPr>
              <a:t>Its </a:t>
            </a:r>
            <a:r>
              <a:rPr lang="en-US" altLang="zh-CN" sz="2600" dirty="0">
                <a:ea typeface="宋体" pitchFamily="2" charset="-122"/>
              </a:rPr>
              <a:t>value will vary from house sale to house sale, even if the square footage (i.e. </a:t>
            </a:r>
            <a:r>
              <a:rPr lang="en-US" altLang="zh-CN" sz="2600" b="1" dirty="0">
                <a:ea typeface="宋体" pitchFamily="2" charset="-122"/>
              </a:rPr>
              <a:t>x</a:t>
            </a:r>
            <a:r>
              <a:rPr lang="en-US" altLang="zh-CN" sz="2600" dirty="0">
                <a:ea typeface="宋体" pitchFamily="2" charset="-122"/>
              </a:rPr>
              <a:t>) remains the same.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24384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57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2895600"/>
            <a:ext cx="241300" cy="31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E496-A848-4F1F-BA3C-79F2136DCD9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Simple Linear Regression Model…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1"/>
            <a:ext cx="8229600" cy="1371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Generally, a straight line model with one independent variable is called a </a:t>
            </a:r>
            <a:r>
              <a:rPr lang="en-US" altLang="zh-CN" b="1" i="1" dirty="0">
                <a:ea typeface="宋体" pitchFamily="2" charset="-122"/>
              </a:rPr>
              <a:t>simple linear regression model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17764" name="Rectangle 4"/>
          <p:cNvSpPr>
            <a:spLocks noChangeArrowheads="1"/>
          </p:cNvSpPr>
          <p:nvPr/>
        </p:nvSpPr>
        <p:spPr bwMode="auto">
          <a:xfrm>
            <a:off x="6713538" y="4419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error term</a:t>
            </a: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752600" y="2708275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5029200" y="2632075"/>
            <a:ext cx="1436688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</a:t>
            </a:r>
          </a:p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3200400" y="4419600"/>
            <a:ext cx="12684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y-intercept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4648200" y="4419600"/>
            <a:ext cx="17970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slope of the line</a:t>
            </a:r>
          </a:p>
        </p:txBody>
      </p:sp>
      <p:pic>
        <p:nvPicPr>
          <p:cNvPr id="11776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403600"/>
            <a:ext cx="5003800" cy="863600"/>
          </a:xfrm>
          <a:prstGeom prst="rect">
            <a:avLst/>
          </a:prstGeom>
          <a:noFill/>
        </p:spPr>
      </p:pic>
      <p:sp>
        <p:nvSpPr>
          <p:cNvPr id="117770" name="Rectangle 10"/>
          <p:cNvSpPr>
            <a:spLocks noChangeArrowheads="1"/>
          </p:cNvSpPr>
          <p:nvPr/>
        </p:nvSpPr>
        <p:spPr bwMode="auto">
          <a:xfrm>
            <a:off x="1905000" y="3352800"/>
            <a:ext cx="6858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5486400" y="3276600"/>
            <a:ext cx="533400" cy="1066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3429000" y="3352800"/>
            <a:ext cx="838200" cy="1066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7773" name="Rectangle 13"/>
          <p:cNvSpPr>
            <a:spLocks noChangeArrowheads="1"/>
          </p:cNvSpPr>
          <p:nvPr/>
        </p:nvSpPr>
        <p:spPr bwMode="auto">
          <a:xfrm>
            <a:off x="4927600" y="3276600"/>
            <a:ext cx="5334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8000"/>
              </a:solidFill>
              <a:latin typeface="Times" pitchFamily="18" charset="0"/>
              <a:ea typeface="宋体" pitchFamily="2" charset="-122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6451600" y="3276600"/>
            <a:ext cx="533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8ABCB-5E1D-4A4C-8BA5-D99BB0EB399C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5209</TotalTime>
  <Words>2860</Words>
  <Application>Microsoft Office PowerPoint</Application>
  <PresentationFormat>On-screen Show (4:3)</PresentationFormat>
  <Paragraphs>639</Paragraphs>
  <Slides>40</Slides>
  <Notes>29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2" baseType="lpstr">
      <vt:lpstr>Office Theme</vt:lpstr>
      <vt:lpstr>Equation</vt:lpstr>
      <vt:lpstr>Chapter 13</vt:lpstr>
      <vt:lpstr>Regression Analysis…</vt:lpstr>
      <vt:lpstr>Regression Analysis…</vt:lpstr>
      <vt:lpstr>Model Types…</vt:lpstr>
      <vt:lpstr>A Model…</vt:lpstr>
      <vt:lpstr>A Model…</vt:lpstr>
      <vt:lpstr>A Model…</vt:lpstr>
      <vt:lpstr>Random Term…</vt:lpstr>
      <vt:lpstr>Simple Linear Regression Model…</vt:lpstr>
      <vt:lpstr>Simple Linear Regression Model…</vt:lpstr>
      <vt:lpstr>Which line has the best “fit” to the data?</vt:lpstr>
      <vt:lpstr>Estimating the Coefficients…</vt:lpstr>
      <vt:lpstr>Least Squares Line…</vt:lpstr>
      <vt:lpstr>Mathematical Optimization Routine (Optional)</vt:lpstr>
      <vt:lpstr>PowerPoint Presentation</vt:lpstr>
      <vt:lpstr>PowerPoint Presentation</vt:lpstr>
      <vt:lpstr>Least Squares Line…</vt:lpstr>
      <vt:lpstr>Least Squares Line…</vt:lpstr>
      <vt:lpstr>Excel</vt:lpstr>
      <vt:lpstr>Least Square Line …</vt:lpstr>
      <vt:lpstr>Model Comparison</vt:lpstr>
      <vt:lpstr>A Simple Linear Regression Model</vt:lpstr>
      <vt:lpstr>A Simple Linear Regression Model</vt:lpstr>
      <vt:lpstr>How Well Does the Model Fit?</vt:lpstr>
      <vt:lpstr>How Well Does the Model Fit?</vt:lpstr>
      <vt:lpstr>SST = SSR + SSE</vt:lpstr>
      <vt:lpstr>Coefficient of Determination (R2)</vt:lpstr>
      <vt:lpstr>Coefficient of Determination (R2)</vt:lpstr>
      <vt:lpstr>Standard Error of Estimation</vt:lpstr>
      <vt:lpstr>Example</vt:lpstr>
      <vt:lpstr>Example</vt:lpstr>
      <vt:lpstr>Example</vt:lpstr>
      <vt:lpstr>Example</vt:lpstr>
      <vt:lpstr>Example</vt:lpstr>
      <vt:lpstr>Required Conditions for OLS</vt:lpstr>
      <vt:lpstr>Coefficient of Determination</vt:lpstr>
      <vt:lpstr>Example</vt:lpstr>
      <vt:lpstr>Example</vt:lpstr>
      <vt:lpstr>Testing the significance of the slope coefficients…</vt:lpstr>
      <vt:lpstr>P-value of slope coefficient of income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18 - Multiple Regression</dc:title>
  <dc:subject>Keller's Statistics for Management &amp; Economics, 7th Ed.</dc:subject>
  <dc:creator>Trent Tucker, Wilfrid Laurier Univeristy</dc:creator>
  <cp:lastModifiedBy>Jung, Juergen</cp:lastModifiedBy>
  <cp:revision>246</cp:revision>
  <cp:lastPrinted>2004-06-22T18:52:57Z</cp:lastPrinted>
  <dcterms:created xsi:type="dcterms:W3CDTF">2004-06-22T18:17:40Z</dcterms:created>
  <dcterms:modified xsi:type="dcterms:W3CDTF">2013-05-09T15:49:58Z</dcterms:modified>
</cp:coreProperties>
</file>