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74" r:id="rId1"/>
  </p:sldMasterIdLst>
  <p:notesMasterIdLst>
    <p:notesMasterId r:id="rId39"/>
  </p:notesMasterIdLst>
  <p:handoutMasterIdLst>
    <p:handoutMasterId r:id="rId40"/>
  </p:handoutMasterIdLst>
  <p:sldIdLst>
    <p:sldId id="319" r:id="rId2"/>
    <p:sldId id="345" r:id="rId3"/>
    <p:sldId id="346" r:id="rId4"/>
    <p:sldId id="393" r:id="rId5"/>
    <p:sldId id="260" r:id="rId6"/>
    <p:sldId id="261" r:id="rId7"/>
    <p:sldId id="263" r:id="rId8"/>
    <p:sldId id="262" r:id="rId9"/>
    <p:sldId id="264" r:id="rId10"/>
    <p:sldId id="315" r:id="rId11"/>
    <p:sldId id="265" r:id="rId12"/>
    <p:sldId id="266" r:id="rId13"/>
    <p:sldId id="275" r:id="rId14"/>
    <p:sldId id="350" r:id="rId15"/>
    <p:sldId id="349" r:id="rId16"/>
    <p:sldId id="277" r:id="rId17"/>
    <p:sldId id="389" r:id="rId18"/>
    <p:sldId id="278" r:id="rId19"/>
    <p:sldId id="280" r:id="rId20"/>
    <p:sldId id="392" r:id="rId21"/>
    <p:sldId id="351" r:id="rId22"/>
    <p:sldId id="390" r:id="rId23"/>
    <p:sldId id="365" r:id="rId24"/>
    <p:sldId id="352" r:id="rId25"/>
    <p:sldId id="353" r:id="rId26"/>
    <p:sldId id="354" r:id="rId27"/>
    <p:sldId id="375" r:id="rId28"/>
    <p:sldId id="376" r:id="rId29"/>
    <p:sldId id="377" r:id="rId30"/>
    <p:sldId id="378" r:id="rId31"/>
    <p:sldId id="379" r:id="rId32"/>
    <p:sldId id="380" r:id="rId33"/>
    <p:sldId id="388" r:id="rId34"/>
    <p:sldId id="384" r:id="rId35"/>
    <p:sldId id="385" r:id="rId36"/>
    <p:sldId id="386" r:id="rId37"/>
    <p:sldId id="387" r:id="rId3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Wingdings 2" pitchFamily="18" charset="2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800080"/>
    <a:srgbClr val="FF0000"/>
    <a:srgbClr val="FFFFFF"/>
    <a:srgbClr val="CCCCCC"/>
    <a:srgbClr val="66FF66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2664" y="-10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fld id="{9138A619-2D57-4F09-8A2F-E6ED29BC8618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fld id="{4E0F968E-AAF8-44D3-9E97-F9851B7B9358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048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fld id="{3971C78A-1835-41A5-A74F-12B0EB9CECEC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" pitchFamily="18" charset="0"/>
              </a:defRPr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pitchFamily="18" charset="0"/>
              </a:defRPr>
            </a:lvl1pPr>
          </a:lstStyle>
          <a:p>
            <a:fld id="{CA32783C-6FF4-4583-9E8D-2BF71150670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565754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180BD35D-7955-4E83-9569-065B3712B8B5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EF8ECC-9CD3-48B7-9B3E-02BC5245DACD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9FB14A-03EB-4C2B-807D-B6886CC91A9A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BB4140-7F8D-4EE7-8826-42D173CAB041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E4C8CE-20D7-41C9-8DBB-02BEC79732F5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05DB6-8E0D-41ED-BACA-FCDD75C7FC80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E242C7B-E0CF-4CEE-875C-17B007901AFD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869EA-DDF0-464E-8F60-2C97F53228FD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6A8FDCF-D24A-47CA-BC95-4CECF14EDB2F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45A73-F593-4128-A161-ED0F395A8490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72453A8-A15C-4B45-8C4A-58181449B266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93C5FC-4A9B-4432-AF85-EE76F78E468A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65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567EB1D-0DC9-4A08-96BA-4D55E65B74FF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A45577-7234-4EE4-8186-96F0E2E00420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8FBC957-FD31-47B1-B663-9FCB62D60F80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807E8-958E-4168-848A-562DA494791B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11176A0-DF36-48EE-B405-E471C49A7BDE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827B7E-E64F-4AFA-A8C3-595040F25E7E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BA4235-FA49-490A-97F7-AD4F36F2A172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E6F956-6282-4811-8D76-E2A7C3E5BF81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E2D050-C396-402A-9283-329A0EE53779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1DF73D-03ED-4FD7-97A0-3CDECC7D02EA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E71AA5-1B49-4216-9F7D-6CA15D125D4C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55DC20-BEC8-4237-B5E2-6C127CC2097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AD6057C-BEC3-448E-A2FC-8C0B260C3451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C8915E-91D6-42D5-B5FF-BC21E536138B}" type="slidenum">
              <a:rPr lang="zh-CN" altLang="en-US"/>
              <a:pPr/>
              <a:t>24</a:t>
            </a:fld>
            <a:endParaRPr lang="en-US" altLang="zh-CN"/>
          </a:p>
        </p:txBody>
      </p:sp>
      <p:sp>
        <p:nvSpPr>
          <p:cNvPr id="169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9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22CE573-DA35-4EE3-B059-EA4E174CDFE9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8777DC-4A90-4837-99FB-386AE4C20776}" type="slidenum">
              <a:rPr lang="zh-CN" altLang="en-US"/>
              <a:pPr/>
              <a:t>25</a:t>
            </a:fld>
            <a:endParaRPr lang="en-US" altLang="zh-CN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2E4512-CDAF-45DC-9E3F-3838F2F388B8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F2063-91D7-43D2-BE9E-D18A77DECF5A}" type="slidenum">
              <a:rPr lang="zh-CN" altLang="en-US"/>
              <a:pPr/>
              <a:t>26</a:t>
            </a:fld>
            <a:endParaRPr lang="en-US" altLang="zh-CN"/>
          </a:p>
        </p:txBody>
      </p:sp>
      <p:sp>
        <p:nvSpPr>
          <p:cNvPr id="174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3A39D2-6E68-4ECC-9EE1-83AE83F7621F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507EFB-3AA3-461F-9D25-6D83CA1423B3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5816203-80F4-4A11-8508-5F1813450B2A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771C26-6BB5-4F3A-BF10-BD279248907A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186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1AE4F00-C672-4E77-8D73-2B40C08C3B82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9D0AA-FC6E-4CEC-87F1-9E152DC4810C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091C361-1AD7-4E63-A940-AA49C681562E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0E283A-ABF9-4BA2-BB1A-394FE9554589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80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8ED115BB-D3E3-40F0-AAF1-E9E6673D21BA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370123-03CC-48A2-AED0-4A2E949AC0D3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57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16EF6EE-7A67-476D-A007-31A84E6435C7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8C3493-B8C0-4B19-9A06-CD50EB4210E7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4E169203-DC2F-46EB-A676-88A1B5AB6261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3CACB2E-C3B8-4CD7-A2A8-F164253C1E89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EE98672-6EC7-465E-94FE-AF94B13959AF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59E9E5-48B3-426A-862E-3481B91732C7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4F95AED-CECD-4878-A60B-BC04F65A250E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EA694-E38D-44D1-B198-B0D34552A9AF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0386DFB-4C71-4C0F-8159-350EE0C6B453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9E2D02-9C30-4876-990A-43B1AEE28F49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4EE8F94-E3D9-4709-B2BC-CB212D173465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84718F-D113-48C1-BA3E-11485B105BD5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651829-5363-4F3B-8E6F-3DCAD66E2282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53729-FCD1-43DA-B50F-2F7695F4A53E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8C7E4F31-471B-4905-AF2A-ACEF8527B55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A66F8-F3AA-47D7-B982-5E1BFD9B4C98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EE64DFB4-F9BB-4C8B-8ADE-B10FC62245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F271F417-C5A4-45A0-87DC-0295F86F2EE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D2DA9-001E-4DA4-8746-E60C063DDDA0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4917E40F-8016-4684-AD8D-0DA89D46203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A8284-F9A8-4E02-AD55-CE18D41F6861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8D630287-665D-495A-B3B3-16BFD3457E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E1BCCC-23F4-4CB0-ACC6-93E3FE43C673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294931AB-E2EF-4AF4-9C5C-4996FA1DF0C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D25A1-0336-4B76-953A-489942FFABD6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26A59CA2-5B91-46A1-84D9-B289EEB5F40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A64D7-B6EC-4314-A969-CA064DA156F5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3AF2D8E9-08D4-430F-822C-1472B84E069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E1F53-263A-4232-9E2C-2DA52B7F91F3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8F1DB753-1A86-48B9-8AF1-23DE13115B4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BAD57-78B6-446E-B0FC-D4906395951D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18.</a:t>
            </a:r>
            <a:fld id="{CB8861F5-3870-4400-93A3-298860B99C3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BC672B-3819-4E58-B5AA-484E853BD1BA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18.</a:t>
            </a:r>
            <a:fld id="{2E2CD808-48C2-4877-951F-80BE4FAAE76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References/Xm18-02.xls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file:///E:\E370Book\TT%20PowerPoint%20slides\References\Xm18-01.xls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2057400"/>
            <a:ext cx="7772400" cy="1600200"/>
          </a:xfrm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Chapter 14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09600" y="4267200"/>
            <a:ext cx="8077200" cy="2362200"/>
          </a:xfrm>
        </p:spPr>
        <p:txBody>
          <a:bodyPr/>
          <a:lstStyle/>
          <a:p>
            <a:r>
              <a:rPr lang="en-US" altLang="zh-CN" sz="3200" b="1" dirty="0" smtClean="0">
                <a:ea typeface="宋体" pitchFamily="2" charset="-122"/>
              </a:rPr>
              <a:t>Multiple </a:t>
            </a:r>
            <a:r>
              <a:rPr lang="en-US" altLang="zh-CN" sz="3200" b="1" dirty="0">
                <a:ea typeface="宋体" pitchFamily="2" charset="-122"/>
              </a:rPr>
              <a:t>Regression </a:t>
            </a:r>
            <a:r>
              <a:rPr lang="en-US" altLang="zh-CN" sz="3200" b="1" dirty="0" smtClean="0">
                <a:ea typeface="宋体" pitchFamily="2" charset="-122"/>
              </a:rPr>
              <a:t>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12420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Chapters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1.    Introduction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2.    Graphs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3.    Descriptive statistics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4.    Basic probability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5.    Discrete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6.    Continuous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7.    Central limit theorem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8.    Estimation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9.    Hypothesis testing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10.  Two-sample tests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13.  Linear regression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14.  Multivariate regression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3429000"/>
            <a:ext cx="3124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  <a:ln>
            <a:solidFill>
              <a:schemeClr val="bg1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zh-CN">
              <a:ea typeface="宋体" pitchFamily="2" charset="-122"/>
            </a:endParaRPr>
          </a:p>
        </p:txBody>
      </p:sp>
      <p:pic>
        <p:nvPicPr>
          <p:cNvPr id="7270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6983A-3952-4E21-802A-B1D19246016B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 - La Quinta Inns…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In Excel: Tools &gt; Data Analysis… &gt; Regression</a:t>
            </a:r>
          </a:p>
        </p:txBody>
      </p:sp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460500"/>
            <a:ext cx="7988300" cy="5016500"/>
          </a:xfrm>
          <a:prstGeom prst="rect">
            <a:avLst/>
          </a:prstGeom>
          <a:noFill/>
        </p:spPr>
      </p:pic>
      <p:sp>
        <p:nvSpPr>
          <p:cNvPr id="16390" name="Rectangle 6"/>
          <p:cNvSpPr>
            <a:spLocks noChangeArrowheads="1"/>
          </p:cNvSpPr>
          <p:nvPr/>
        </p:nvSpPr>
        <p:spPr bwMode="auto">
          <a:xfrm>
            <a:off x="457200" y="4800600"/>
            <a:ext cx="2819400" cy="16764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38200" y="2743200"/>
            <a:ext cx="7467600" cy="444500"/>
          </a:xfrm>
          <a:prstGeom prst="rect">
            <a:avLst/>
          </a:prstGeom>
          <a:noFill/>
          <a:ln w="76200">
            <a:solidFill>
              <a:srgbClr val="0000FF"/>
            </a:solidFill>
            <a:miter lim="800000"/>
            <a:headEnd/>
            <a:tailEnd/>
          </a:ln>
        </p:spPr>
      </p:pic>
      <p:sp>
        <p:nvSpPr>
          <p:cNvPr id="16392" name="Freeform 8"/>
          <p:cNvSpPr>
            <a:spLocks/>
          </p:cNvSpPr>
          <p:nvPr/>
        </p:nvSpPr>
        <p:spPr bwMode="auto">
          <a:xfrm>
            <a:off x="3352800" y="3352800"/>
            <a:ext cx="1219200" cy="2514600"/>
          </a:xfrm>
          <a:custGeom>
            <a:avLst/>
            <a:gdLst/>
            <a:ahLst/>
            <a:cxnLst>
              <a:cxn ang="0">
                <a:pos x="0" y="1440"/>
              </a:cxn>
              <a:cxn ang="0">
                <a:pos x="288" y="1344"/>
              </a:cxn>
              <a:cxn ang="0">
                <a:pos x="768" y="0"/>
              </a:cxn>
            </a:cxnLst>
            <a:rect l="0" t="0" r="r" b="b"/>
            <a:pathLst>
              <a:path w="768" h="1584">
                <a:moveTo>
                  <a:pt x="0" y="1440"/>
                </a:moveTo>
                <a:cubicBezTo>
                  <a:pt x="80" y="1512"/>
                  <a:pt x="160" y="1584"/>
                  <a:pt x="288" y="1344"/>
                </a:cubicBezTo>
                <a:cubicBezTo>
                  <a:pt x="416" y="1104"/>
                  <a:pt x="592" y="552"/>
                  <a:pt x="768" y="0"/>
                </a:cubicBezTo>
              </a:path>
            </a:pathLst>
          </a:custGeom>
          <a:noFill/>
          <a:ln w="7620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7E1C17-9F33-42E9-A969-6B7431FAE43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ea typeface="宋体" pitchFamily="2" charset="-122"/>
              </a:rPr>
              <a:t>The Model…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Autofit/>
          </a:bodyPr>
          <a:lstStyle/>
          <a:p>
            <a:r>
              <a:rPr lang="en-US" altLang="zh-CN" sz="2600" dirty="0">
                <a:ea typeface="宋体" pitchFamily="2" charset="-122"/>
              </a:rPr>
              <a:t>Although we haven’t done any assessment of the model yet, at first pass:</a:t>
            </a:r>
          </a:p>
          <a:p>
            <a:endParaRPr lang="en-US" altLang="zh-CN" sz="2600" dirty="0">
              <a:ea typeface="宋体" pitchFamily="2" charset="-122"/>
            </a:endParaRPr>
          </a:p>
          <a:p>
            <a:endParaRPr lang="en-US" altLang="zh-CN" sz="2600" dirty="0" smtClean="0">
              <a:ea typeface="宋体" pitchFamily="2" charset="-122"/>
            </a:endParaRPr>
          </a:p>
          <a:p>
            <a:r>
              <a:rPr lang="en-US" altLang="zh-CN" sz="2600" dirty="0" smtClean="0">
                <a:ea typeface="宋体" pitchFamily="2" charset="-122"/>
              </a:rPr>
              <a:t>It </a:t>
            </a:r>
            <a:r>
              <a:rPr lang="en-US" altLang="zh-CN" sz="2600" dirty="0">
                <a:ea typeface="宋体" pitchFamily="2" charset="-122"/>
              </a:rPr>
              <a:t>suggests that </a:t>
            </a:r>
            <a:r>
              <a:rPr lang="en-US" altLang="zh-CN" sz="2600" b="1" i="1" dirty="0">
                <a:ea typeface="宋体" pitchFamily="2" charset="-122"/>
              </a:rPr>
              <a:t>increases</a:t>
            </a:r>
            <a:r>
              <a:rPr lang="en-US" altLang="zh-CN" sz="2600" dirty="0">
                <a:ea typeface="宋体" pitchFamily="2" charset="-122"/>
              </a:rPr>
              <a:t> in the number of miles to closest competition, office space, student enrollment and household income will </a:t>
            </a:r>
            <a:r>
              <a:rPr lang="en-US" altLang="zh-CN" sz="2600" b="1" i="1" dirty="0">
                <a:solidFill>
                  <a:srgbClr val="0000FF"/>
                </a:solidFill>
                <a:ea typeface="宋体" pitchFamily="2" charset="-122"/>
              </a:rPr>
              <a:t>positively impact</a:t>
            </a:r>
            <a:r>
              <a:rPr lang="en-US" altLang="zh-CN" sz="2600" dirty="0">
                <a:ea typeface="宋体" pitchFamily="2" charset="-122"/>
              </a:rPr>
              <a:t> the operating </a:t>
            </a:r>
            <a:r>
              <a:rPr lang="en-US" altLang="zh-CN" sz="2600" dirty="0" smtClean="0">
                <a:ea typeface="宋体" pitchFamily="2" charset="-122"/>
              </a:rPr>
              <a:t>margin.</a:t>
            </a:r>
          </a:p>
          <a:p>
            <a:r>
              <a:rPr lang="en-US" altLang="zh-CN" sz="2600" dirty="0" smtClean="0">
                <a:ea typeface="宋体" pitchFamily="2" charset="-122"/>
              </a:rPr>
              <a:t>Likewise</a:t>
            </a:r>
            <a:r>
              <a:rPr lang="en-US" altLang="zh-CN" sz="2600" dirty="0">
                <a:ea typeface="宋体" pitchFamily="2" charset="-122"/>
              </a:rPr>
              <a:t>, increases in the total number of lodging rooms within a short distance and the distance from downtown will </a:t>
            </a:r>
            <a:r>
              <a:rPr lang="en-US" altLang="zh-CN" sz="2600" b="1" i="1" dirty="0">
                <a:solidFill>
                  <a:srgbClr val="FF0000"/>
                </a:solidFill>
                <a:ea typeface="宋体" pitchFamily="2" charset="-122"/>
              </a:rPr>
              <a:t>negatively impact</a:t>
            </a:r>
            <a:r>
              <a:rPr lang="en-US" altLang="zh-CN" sz="2600" dirty="0">
                <a:ea typeface="宋体" pitchFamily="2" charset="-122"/>
              </a:rPr>
              <a:t> the operating margin…</a:t>
            </a:r>
          </a:p>
        </p:txBody>
      </p:sp>
      <p:pic>
        <p:nvPicPr>
          <p:cNvPr id="1741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2209800"/>
            <a:ext cx="7467600" cy="4445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2057400" y="2209800"/>
            <a:ext cx="12192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6" name="Rectangle 8"/>
          <p:cNvSpPr>
            <a:spLocks noChangeArrowheads="1"/>
          </p:cNvSpPr>
          <p:nvPr/>
        </p:nvSpPr>
        <p:spPr bwMode="auto">
          <a:xfrm>
            <a:off x="7315200" y="2209800"/>
            <a:ext cx="9144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7" name="Rectangle 9"/>
          <p:cNvSpPr>
            <a:spLocks noChangeArrowheads="1"/>
          </p:cNvSpPr>
          <p:nvPr/>
        </p:nvSpPr>
        <p:spPr bwMode="auto">
          <a:xfrm>
            <a:off x="3505200" y="2209800"/>
            <a:ext cx="838200" cy="457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8" name="Rectangle 10"/>
          <p:cNvSpPr>
            <a:spLocks noChangeArrowheads="1"/>
          </p:cNvSpPr>
          <p:nvPr/>
        </p:nvSpPr>
        <p:spPr bwMode="auto">
          <a:xfrm>
            <a:off x="4572000" y="2209800"/>
            <a:ext cx="838200" cy="457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19" name="Rectangle 11"/>
          <p:cNvSpPr>
            <a:spLocks noChangeArrowheads="1"/>
          </p:cNvSpPr>
          <p:nvPr/>
        </p:nvSpPr>
        <p:spPr bwMode="auto">
          <a:xfrm>
            <a:off x="5664200" y="2209800"/>
            <a:ext cx="762000" cy="457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Rectangle 12"/>
          <p:cNvSpPr>
            <a:spLocks noChangeArrowheads="1"/>
          </p:cNvSpPr>
          <p:nvPr/>
        </p:nvSpPr>
        <p:spPr bwMode="auto">
          <a:xfrm>
            <a:off x="6591300" y="2209800"/>
            <a:ext cx="685800" cy="4572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097CC-B77C-4741-ADB1-149467CD3F84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Interpreting the Coefficients</a:t>
            </a:r>
            <a:r>
              <a:rPr lang="en-US" altLang="zh-CN" dirty="0">
                <a:solidFill>
                  <a:srgbClr val="800080"/>
                </a:solidFill>
                <a:ea typeface="宋体" pitchFamily="2" charset="-122"/>
              </a:rPr>
              <a:t>*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066800"/>
            <a:ext cx="8902700" cy="5486400"/>
          </a:xfrm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Intercept: b</a:t>
            </a:r>
            <a:r>
              <a:rPr lang="en-US" altLang="zh-CN" sz="2400" b="1" baseline="-25000" dirty="0" smtClean="0">
                <a:solidFill>
                  <a:srgbClr val="0000FF"/>
                </a:solidFill>
                <a:ea typeface="宋体" pitchFamily="2" charset="-122"/>
              </a:rPr>
              <a:t>0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 =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 38.14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/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This </a:t>
            </a:r>
            <a:r>
              <a:rPr lang="en-US" altLang="zh-CN" sz="2400" dirty="0">
                <a:ea typeface="宋体" pitchFamily="2" charset="-122"/>
              </a:rPr>
              <a:t>is the average operating margin when all of the independent variables are zero. </a:t>
            </a:r>
            <a:r>
              <a:rPr lang="en-US" altLang="zh-CN" sz="2400" dirty="0" smtClean="0">
                <a:ea typeface="宋体" pitchFamily="2" charset="-122"/>
              </a:rPr>
              <a:t/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It’s </a:t>
            </a:r>
            <a:r>
              <a:rPr lang="en-US" altLang="zh-CN" sz="2400" dirty="0">
                <a:ea typeface="宋体" pitchFamily="2" charset="-122"/>
              </a:rPr>
              <a:t>meaningless to try and interpret this value, particularly if 0 is outside the range of the values of the independent variables (as is the case here</a:t>
            </a:r>
            <a:r>
              <a:rPr lang="en-US" altLang="zh-CN" sz="2400" dirty="0" smtClean="0">
                <a:ea typeface="宋体" pitchFamily="2" charset="-122"/>
              </a:rPr>
              <a:t>).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# of motel and hotel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rooms: b</a:t>
            </a:r>
            <a:r>
              <a:rPr lang="en-US" altLang="zh-CN" sz="2400" b="1" baseline="-25000" dirty="0" smtClean="0">
                <a:solidFill>
                  <a:srgbClr val="0000FF"/>
                </a:solidFill>
                <a:ea typeface="宋体" pitchFamily="2" charset="-122"/>
              </a:rPr>
              <a:t>1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 = – 0.0076</a:t>
            </a:r>
            <a:r>
              <a:rPr lang="en-US" altLang="zh-CN" sz="2400" dirty="0" smtClean="0">
                <a:ea typeface="宋体" pitchFamily="2" charset="-122"/>
              </a:rPr>
              <a:t> 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Each </a:t>
            </a:r>
            <a:r>
              <a:rPr lang="en-US" altLang="zh-CN" sz="2400" b="1" i="1" dirty="0">
                <a:ea typeface="宋体" pitchFamily="2" charset="-122"/>
              </a:rPr>
              <a:t>additional</a:t>
            </a:r>
            <a:r>
              <a:rPr lang="en-US" altLang="zh-CN" sz="2400" dirty="0">
                <a:ea typeface="宋体" pitchFamily="2" charset="-122"/>
              </a:rPr>
              <a:t> room within three miles of the La Quinta inn, will </a:t>
            </a:r>
            <a:r>
              <a:rPr lang="en-US" altLang="zh-CN" sz="2400" b="1" i="1" dirty="0">
                <a:solidFill>
                  <a:srgbClr val="FF0000"/>
                </a:solidFill>
                <a:ea typeface="宋体" pitchFamily="2" charset="-122"/>
              </a:rPr>
              <a:t>decrease</a:t>
            </a:r>
            <a:r>
              <a:rPr lang="en-US" altLang="zh-CN" sz="2400" dirty="0">
                <a:ea typeface="宋体" pitchFamily="2" charset="-122"/>
              </a:rPr>
              <a:t> the operating margin by .0076, ceteris paribus (means </a:t>
            </a:r>
            <a:r>
              <a:rPr lang="en-US" altLang="zh-CN" sz="2400" dirty="0">
                <a:solidFill>
                  <a:srgbClr val="800080"/>
                </a:solidFill>
                <a:ea typeface="宋体" pitchFamily="2" charset="-122"/>
              </a:rPr>
              <a:t>all other variables are held constant</a:t>
            </a:r>
            <a:r>
              <a:rPr lang="en-US" altLang="zh-CN" sz="2400" dirty="0" smtClean="0">
                <a:ea typeface="宋体" pitchFamily="2" charset="-122"/>
              </a:rPr>
              <a:t>).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Distance to nearest 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competitor: b</a:t>
            </a:r>
            <a:r>
              <a:rPr lang="en-US" altLang="zh-CN" sz="2400" b="1" baseline="-25000" dirty="0" smtClean="0">
                <a:solidFill>
                  <a:srgbClr val="0000FF"/>
                </a:solidFill>
                <a:ea typeface="宋体" pitchFamily="2" charset="-122"/>
              </a:rPr>
              <a:t>2</a:t>
            </a:r>
            <a:r>
              <a:rPr lang="en-US" altLang="zh-CN" sz="2400" b="1" dirty="0" smtClean="0">
                <a:solidFill>
                  <a:srgbClr val="0000FF"/>
                </a:solidFill>
                <a:ea typeface="宋体" pitchFamily="2" charset="-122"/>
              </a:rPr>
              <a:t> =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1.65</a:t>
            </a:r>
            <a:r>
              <a:rPr lang="en-US" altLang="zh-CN" sz="2400" b="1" dirty="0">
                <a:ea typeface="宋体" pitchFamily="2" charset="-122"/>
              </a:rPr>
              <a:t> </a:t>
            </a:r>
            <a:r>
              <a:rPr lang="en-US" altLang="zh-CN" sz="2400" dirty="0" smtClean="0">
                <a:ea typeface="宋体" pitchFamily="2" charset="-122"/>
              </a:rPr>
              <a:t/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For </a:t>
            </a:r>
            <a:r>
              <a:rPr lang="en-US" altLang="zh-CN" sz="2400" dirty="0">
                <a:ea typeface="宋体" pitchFamily="2" charset="-122"/>
              </a:rPr>
              <a:t>each </a:t>
            </a:r>
            <a:r>
              <a:rPr lang="en-US" altLang="zh-CN" sz="2400" b="1" i="1" dirty="0">
                <a:ea typeface="宋体" pitchFamily="2" charset="-122"/>
              </a:rPr>
              <a:t>additional</a:t>
            </a:r>
            <a:r>
              <a:rPr lang="en-US" altLang="zh-CN" sz="2400" dirty="0">
                <a:ea typeface="宋体" pitchFamily="2" charset="-122"/>
              </a:rPr>
              <a:t> mile that the nearest competitor is to a La Quinta inn, the average operating margin </a:t>
            </a:r>
            <a:r>
              <a:rPr lang="en-US" altLang="zh-CN" sz="2400" b="1" i="1" dirty="0">
                <a:solidFill>
                  <a:srgbClr val="008000"/>
                </a:solidFill>
                <a:ea typeface="宋体" pitchFamily="2" charset="-122"/>
              </a:rPr>
              <a:t>increases</a:t>
            </a:r>
            <a:r>
              <a:rPr lang="en-US" altLang="zh-CN" sz="2400" dirty="0">
                <a:ea typeface="宋体" pitchFamily="2" charset="-122"/>
              </a:rPr>
              <a:t> by 1.65, ceteris paribus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All the other variables are interpreted in the same way.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3463E-B93F-4531-9598-93563F966C08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Coefficient of Determination…</a:t>
            </a:r>
          </a:p>
        </p:txBody>
      </p:sp>
      <p:sp>
        <p:nvSpPr>
          <p:cNvPr id="164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itchFamily="2" charset="-122"/>
              </a:rPr>
              <a:t>Again, the coefficient of determination is defined as:</a:t>
            </a: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This means that </a:t>
            </a:r>
            <a:r>
              <a:rPr lang="en-US" altLang="zh-CN" sz="2800" b="1" dirty="0">
                <a:ea typeface="宋体" pitchFamily="2" charset="-122"/>
              </a:rPr>
              <a:t>52.51%</a:t>
            </a:r>
            <a:r>
              <a:rPr lang="en-US" altLang="zh-CN" sz="2800" dirty="0">
                <a:ea typeface="宋体" pitchFamily="2" charset="-122"/>
              </a:rPr>
              <a:t> of the variation in operating margin is explained by the six independent variables, </a:t>
            </a:r>
          </a:p>
          <a:p>
            <a:r>
              <a:rPr lang="en-US" altLang="zh-CN" sz="2800" dirty="0">
                <a:ea typeface="宋体" pitchFamily="2" charset="-122"/>
              </a:rPr>
              <a:t>but </a:t>
            </a: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47.49% remains unexplained</a:t>
            </a:r>
            <a:r>
              <a:rPr lang="en-US" altLang="zh-CN" sz="2800" dirty="0">
                <a:ea typeface="宋体" pitchFamily="2" charset="-122"/>
              </a:rPr>
              <a:t>.</a:t>
            </a:r>
          </a:p>
        </p:txBody>
      </p:sp>
      <p:pic>
        <p:nvPicPr>
          <p:cNvPr id="1648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2184400"/>
            <a:ext cx="2552700" cy="1054100"/>
          </a:xfrm>
          <a:prstGeom prst="rect">
            <a:avLst/>
          </a:prstGeom>
          <a:noFill/>
        </p:spPr>
      </p:pic>
      <p:pic>
        <p:nvPicPr>
          <p:cNvPr id="16486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81600" y="2032000"/>
            <a:ext cx="3149600" cy="2082800"/>
          </a:xfrm>
          <a:prstGeom prst="rect">
            <a:avLst/>
          </a:prstGeom>
          <a:noFill/>
        </p:spPr>
      </p:pic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5486400" y="2895600"/>
            <a:ext cx="2819400" cy="2286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8DAD-1462-455C-B3FB-A6143279EC05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Adjusted R</a:t>
            </a:r>
            <a:r>
              <a:rPr lang="en-US" altLang="zh-CN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value…</a:t>
            </a:r>
          </a:p>
        </p:txBody>
      </p:sp>
      <p:sp>
        <p:nvSpPr>
          <p:cNvPr id="162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宋体" pitchFamily="2" charset="-122"/>
              </a:rPr>
              <a:t>What’s this?</a:t>
            </a:r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The “adjusted” R</a:t>
            </a:r>
            <a:r>
              <a:rPr lang="en-US" altLang="zh-CN" sz="2400" baseline="30000" dirty="0">
                <a:ea typeface="宋体" pitchFamily="2" charset="-122"/>
              </a:rPr>
              <a:t>2</a:t>
            </a:r>
            <a:r>
              <a:rPr lang="en-US" altLang="zh-CN" sz="2400" dirty="0">
                <a:ea typeface="宋体" pitchFamily="2" charset="-122"/>
              </a:rPr>
              <a:t> is:</a:t>
            </a:r>
          </a:p>
          <a:p>
            <a:pPr lvl="1"/>
            <a:r>
              <a:rPr lang="en-US" altLang="zh-CN" sz="2000" b="1" i="1" dirty="0">
                <a:solidFill>
                  <a:srgbClr val="FF0000"/>
                </a:solidFill>
                <a:ea typeface="宋体" pitchFamily="2" charset="-122"/>
              </a:rPr>
              <a:t>the coefficient of </a:t>
            </a:r>
            <a:r>
              <a:rPr lang="en-US" altLang="zh-CN" sz="2000" b="1" i="1" dirty="0" smtClean="0">
                <a:solidFill>
                  <a:srgbClr val="FF0000"/>
                </a:solidFill>
                <a:ea typeface="宋体" pitchFamily="2" charset="-122"/>
              </a:rPr>
              <a:t>determination </a:t>
            </a:r>
            <a:br>
              <a:rPr lang="en-US" altLang="zh-CN" sz="2000" b="1" i="1" dirty="0" smtClean="0">
                <a:solidFill>
                  <a:srgbClr val="FF0000"/>
                </a:solidFill>
                <a:ea typeface="宋体" pitchFamily="2" charset="-122"/>
              </a:rPr>
            </a:br>
            <a:r>
              <a:rPr lang="en-US" altLang="zh-CN" sz="2000" b="1" i="1" dirty="0" smtClean="0">
                <a:solidFill>
                  <a:srgbClr val="FF0000"/>
                </a:solidFill>
                <a:ea typeface="宋体" pitchFamily="2" charset="-122"/>
              </a:rPr>
              <a:t>adjusted </a:t>
            </a:r>
            <a:r>
              <a:rPr lang="en-US" altLang="zh-CN" sz="2000" b="1" i="1" dirty="0">
                <a:solidFill>
                  <a:srgbClr val="FF0000"/>
                </a:solidFill>
                <a:ea typeface="宋体" pitchFamily="2" charset="-122"/>
              </a:rPr>
              <a:t>for degrees of freedom</a:t>
            </a:r>
            <a:r>
              <a:rPr lang="en-US" altLang="zh-CN" sz="2000" dirty="0">
                <a:ea typeface="宋体" pitchFamily="2" charset="-122"/>
              </a:rPr>
              <a:t>.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It takes into account the sample size </a:t>
            </a:r>
            <a:r>
              <a:rPr lang="en-US" altLang="zh-CN" sz="2400" b="1" dirty="0">
                <a:ea typeface="宋体" pitchFamily="2" charset="-122"/>
              </a:rPr>
              <a:t>n</a:t>
            </a:r>
            <a:r>
              <a:rPr lang="en-US" altLang="zh-CN" sz="2400" dirty="0">
                <a:ea typeface="宋体" pitchFamily="2" charset="-122"/>
              </a:rPr>
              <a:t>, and </a:t>
            </a:r>
            <a:r>
              <a:rPr lang="en-US" altLang="zh-CN" sz="2400" b="1" dirty="0">
                <a:ea typeface="宋体" pitchFamily="2" charset="-122"/>
              </a:rPr>
              <a:t>k</a:t>
            </a:r>
            <a:r>
              <a:rPr lang="en-US" altLang="zh-CN" sz="2400" dirty="0">
                <a:ea typeface="宋体" pitchFamily="2" charset="-122"/>
              </a:rPr>
              <a:t>, the number of independent variables, and is given by: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The </a:t>
            </a:r>
            <a:r>
              <a:rPr lang="en-US" altLang="zh-CN" sz="2400" dirty="0">
                <a:ea typeface="宋体" pitchFamily="2" charset="-122"/>
              </a:rPr>
              <a:t>interpretation is the same as R</a:t>
            </a:r>
            <a:r>
              <a:rPr lang="en-US" altLang="zh-CN" sz="2400" baseline="30000" dirty="0">
                <a:ea typeface="宋体" pitchFamily="2" charset="-122"/>
              </a:rPr>
              <a:t>2</a:t>
            </a:r>
          </a:p>
        </p:txBody>
      </p:sp>
      <p:pic>
        <p:nvPicPr>
          <p:cNvPr id="1628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81600" y="914400"/>
            <a:ext cx="3149600" cy="2082800"/>
          </a:xfrm>
          <a:prstGeom prst="rect">
            <a:avLst/>
          </a:prstGeom>
          <a:noFill/>
        </p:spPr>
      </p:pic>
      <p:sp>
        <p:nvSpPr>
          <p:cNvPr id="162821" name="Rectangle 5"/>
          <p:cNvSpPr>
            <a:spLocks noChangeArrowheads="1"/>
          </p:cNvSpPr>
          <p:nvPr/>
        </p:nvSpPr>
        <p:spPr bwMode="auto">
          <a:xfrm>
            <a:off x="5486400" y="2336800"/>
            <a:ext cx="2819400" cy="2286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62822" name="Freeform 6"/>
          <p:cNvSpPr>
            <a:spLocks/>
          </p:cNvSpPr>
          <p:nvPr/>
        </p:nvSpPr>
        <p:spPr bwMode="auto">
          <a:xfrm>
            <a:off x="2362200" y="1828800"/>
            <a:ext cx="2971800" cy="533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44" y="336"/>
              </a:cxn>
              <a:cxn ang="0">
                <a:pos x="816" y="336"/>
              </a:cxn>
              <a:cxn ang="0">
                <a:pos x="1968" y="720"/>
              </a:cxn>
            </a:cxnLst>
            <a:rect l="0" t="0" r="r" b="b"/>
            <a:pathLst>
              <a:path w="1968" h="720">
                <a:moveTo>
                  <a:pt x="0" y="0"/>
                </a:moveTo>
                <a:cubicBezTo>
                  <a:pt x="604" y="140"/>
                  <a:pt x="1208" y="280"/>
                  <a:pt x="1344" y="336"/>
                </a:cubicBezTo>
                <a:cubicBezTo>
                  <a:pt x="1480" y="392"/>
                  <a:pt x="712" y="272"/>
                  <a:pt x="816" y="336"/>
                </a:cubicBezTo>
                <a:cubicBezTo>
                  <a:pt x="920" y="400"/>
                  <a:pt x="1444" y="560"/>
                  <a:pt x="1968" y="72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62823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09800" y="4495800"/>
            <a:ext cx="4762500" cy="10668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ABC19-2A78-48C3-9B7C-E6F466E29C43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Testing the Coefficients…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143000"/>
            <a:ext cx="8902700" cy="51816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3000" dirty="0">
                <a:ea typeface="宋体" pitchFamily="2" charset="-122"/>
              </a:rPr>
              <a:t>For </a:t>
            </a:r>
            <a:r>
              <a:rPr lang="en-US" altLang="zh-CN" sz="3000" b="1" i="1" dirty="0">
                <a:ea typeface="宋体" pitchFamily="2" charset="-122"/>
              </a:rPr>
              <a:t>each</a:t>
            </a:r>
            <a:r>
              <a:rPr lang="en-US" altLang="zh-CN" sz="3000" dirty="0">
                <a:ea typeface="宋体" pitchFamily="2" charset="-122"/>
              </a:rPr>
              <a:t> independent variable, we can test to determine whether there is enough evidence of a linear relationship between it and the dependent variable for the entire population…</a:t>
            </a:r>
          </a:p>
          <a:p>
            <a:endParaRPr lang="en-US" altLang="zh-CN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	H</a:t>
            </a:r>
            <a:r>
              <a:rPr lang="en-US" altLang="zh-CN" baseline="-25000" dirty="0">
                <a:ea typeface="宋体" pitchFamily="2" charset="-122"/>
              </a:rPr>
              <a:t>0</a:t>
            </a:r>
            <a:r>
              <a:rPr lang="en-US" altLang="zh-CN" dirty="0" smtClean="0">
                <a:ea typeface="宋体" pitchFamily="2" charset="-122"/>
              </a:rPr>
              <a:t>:      </a:t>
            </a:r>
            <a:r>
              <a:rPr lang="en-US" altLang="zh-CN" dirty="0">
                <a:ea typeface="宋体" pitchFamily="2" charset="-122"/>
              </a:rPr>
              <a:t>= 0 (no effect, or insignificant)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	H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 smtClean="0">
                <a:ea typeface="宋体" pitchFamily="2" charset="-122"/>
              </a:rPr>
              <a:t>:      </a:t>
            </a:r>
            <a:r>
              <a:rPr lang="en-US" altLang="zh-CN" dirty="0">
                <a:ea typeface="宋体" pitchFamily="2" charset="-122"/>
              </a:rPr>
              <a:t>≠ 0 (significant)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</a:rPr>
              <a:t>	</a:t>
            </a:r>
            <a:r>
              <a:rPr lang="en-US" altLang="zh-CN" sz="3000" dirty="0" smtClean="0">
                <a:ea typeface="宋体" pitchFamily="2" charset="-122"/>
              </a:rPr>
              <a:t>(</a:t>
            </a:r>
            <a:r>
              <a:rPr lang="en-US" altLang="zh-CN" sz="3000" dirty="0">
                <a:ea typeface="宋体" pitchFamily="2" charset="-122"/>
              </a:rPr>
              <a:t>for </a:t>
            </a:r>
            <a:r>
              <a:rPr lang="en-US" altLang="zh-CN" sz="3000" dirty="0" err="1">
                <a:ea typeface="宋体" pitchFamily="2" charset="-122"/>
              </a:rPr>
              <a:t>i</a:t>
            </a:r>
            <a:r>
              <a:rPr lang="en-US" altLang="zh-CN" sz="3000" dirty="0">
                <a:ea typeface="宋体" pitchFamily="2" charset="-122"/>
              </a:rPr>
              <a:t> = 1, 2, …, k) and using:</a:t>
            </a:r>
          </a:p>
          <a:p>
            <a:endParaRPr lang="en-US" altLang="zh-CN" sz="3000" dirty="0">
              <a:ea typeface="宋体" pitchFamily="2" charset="-122"/>
            </a:endParaRPr>
          </a:p>
          <a:p>
            <a:endParaRPr lang="en-US" altLang="zh-CN" sz="3000" dirty="0">
              <a:ea typeface="宋体" pitchFamily="2" charset="-122"/>
            </a:endParaRPr>
          </a:p>
          <a:p>
            <a:r>
              <a:rPr lang="en-US" altLang="zh-CN" sz="3000" dirty="0">
                <a:ea typeface="宋体" pitchFamily="2" charset="-122"/>
              </a:rPr>
              <a:t>as our test statistic (with </a:t>
            </a:r>
            <a:r>
              <a:rPr lang="en-US" altLang="zh-CN" sz="3000" b="1" i="1" dirty="0">
                <a:ea typeface="宋体" pitchFamily="2" charset="-122"/>
              </a:rPr>
              <a:t>n–k–1</a:t>
            </a:r>
            <a:r>
              <a:rPr lang="en-US" altLang="zh-CN" sz="3000" dirty="0">
                <a:ea typeface="宋体" pitchFamily="2" charset="-122"/>
              </a:rPr>
              <a:t> degrees of freedom).</a:t>
            </a:r>
          </a:p>
        </p:txBody>
      </p:sp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3276600"/>
            <a:ext cx="368300" cy="495300"/>
          </a:xfrm>
          <a:prstGeom prst="rect">
            <a:avLst/>
          </a:prstGeom>
          <a:noFill/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36700" y="3733800"/>
            <a:ext cx="368300" cy="495300"/>
          </a:xfrm>
          <a:prstGeom prst="rect">
            <a:avLst/>
          </a:prstGeom>
          <a:noFill/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793463"/>
            <a:ext cx="2590800" cy="1540537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DCDF1A-DB04-4D83-AC35-43B05E9D3228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eaLnBrk="1" hangingPunct="1"/>
            <a:r>
              <a:rPr lang="en-US" sz="4800" dirty="0" smtClean="0"/>
              <a:t>P-Value of Income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300" y="914400"/>
            <a:ext cx="8902700" cy="35099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7109" name="Picture 9" descr="RejectRgnB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43000" y="1600200"/>
            <a:ext cx="6180138" cy="337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7110" name="Text Box 5"/>
          <p:cNvSpPr txBox="1">
            <a:spLocks noChangeArrowheads="1"/>
          </p:cNvSpPr>
          <p:nvPr/>
        </p:nvSpPr>
        <p:spPr bwMode="auto">
          <a:xfrm>
            <a:off x="6096000" y="3505200"/>
            <a:ext cx="2819400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>
                <a:latin typeface="Times" pitchFamily="1" charset="0"/>
              </a:rPr>
              <a:t>p-value/2 </a:t>
            </a:r>
            <a:r>
              <a:rPr lang="en-US" sz="2400" i="1" dirty="0">
                <a:latin typeface="Times" pitchFamily="1" charset="0"/>
              </a:rPr>
              <a:t>=.</a:t>
            </a:r>
            <a:r>
              <a:rPr lang="en-US" sz="2400" i="1" dirty="0" smtClean="0">
                <a:latin typeface="Times" pitchFamily="1" charset="0"/>
              </a:rPr>
              <a:t>0019 </a:t>
            </a:r>
            <a:endParaRPr lang="en-US" sz="2400" i="1" dirty="0">
              <a:latin typeface="Times" pitchFamily="1" charset="0"/>
            </a:endParaRPr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067300" y="4419600"/>
            <a:ext cx="1981200" cy="1905000"/>
            <a:chOff x="3504" y="2400"/>
            <a:chExt cx="1248" cy="1200"/>
          </a:xfrm>
        </p:grpSpPr>
        <p:sp>
          <p:nvSpPr>
            <p:cNvPr id="47112" name="Line 6"/>
            <p:cNvSpPr>
              <a:spLocks noChangeShapeType="1"/>
            </p:cNvSpPr>
            <p:nvPr/>
          </p:nvSpPr>
          <p:spPr bwMode="auto">
            <a:xfrm flipV="1">
              <a:off x="4128" y="2400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13" name="Text Box 7"/>
            <p:cNvSpPr txBox="1">
              <a:spLocks noChangeArrowheads="1"/>
            </p:cNvSpPr>
            <p:nvPr/>
          </p:nvSpPr>
          <p:spPr bwMode="auto">
            <a:xfrm>
              <a:off x="3504" y="3312"/>
              <a:ext cx="124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400" i="1" dirty="0" smtClean="0">
                  <a:latin typeface="Times" pitchFamily="1" charset="0"/>
                </a:rPr>
                <a:t>t </a:t>
              </a:r>
              <a:r>
                <a:rPr lang="en-US" sz="2400" i="1" dirty="0">
                  <a:latin typeface="Times" pitchFamily="1" charset="0"/>
                </a:rPr>
                <a:t>=</a:t>
              </a:r>
              <a:r>
                <a:rPr lang="en-US" sz="2400" i="1" dirty="0" smtClean="0">
                  <a:latin typeface="Times" pitchFamily="1" charset="0"/>
                </a:rPr>
                <a:t>2.96</a:t>
              </a:r>
              <a:endParaRPr lang="en-US" sz="2400" i="1" dirty="0">
                <a:latin typeface="Times" pitchFamily="1" charset="0"/>
              </a:endParaRPr>
            </a:p>
          </p:txBody>
        </p:sp>
      </p:grpSp>
      <p:sp>
        <p:nvSpPr>
          <p:cNvPr id="10" name="Text Box 22"/>
          <p:cNvSpPr txBox="1">
            <a:spLocks noChangeArrowheads="1"/>
          </p:cNvSpPr>
          <p:nvPr/>
        </p:nvSpPr>
        <p:spPr bwMode="auto">
          <a:xfrm>
            <a:off x="4343400" y="51054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>
                <a:latin typeface="Times" pitchFamily="1" charset="0"/>
              </a:rPr>
              <a:t>t</a:t>
            </a:r>
            <a:r>
              <a:rPr lang="en-US" sz="2400" i="1" baseline="-25000" dirty="0" smtClean="0">
                <a:latin typeface="Times" pitchFamily="1" charset="0"/>
              </a:rPr>
              <a:t>.025</a:t>
            </a:r>
            <a:r>
              <a:rPr lang="en-US" sz="2400" i="1" dirty="0" smtClean="0">
                <a:latin typeface="Times" pitchFamily="1" charset="0"/>
              </a:rPr>
              <a:t>=1.98</a:t>
            </a:r>
            <a:endParaRPr lang="en-US" sz="2400" i="1" dirty="0">
              <a:latin typeface="Times" pitchFamily="1" charset="0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5143500" y="47625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 flipH="1" flipV="1">
            <a:off x="5180806" y="4114800"/>
            <a:ext cx="610394" cy="7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5400000" flipH="1" flipV="1">
            <a:off x="5448300" y="4229100"/>
            <a:ext cx="38100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5400000" flipH="1" flipV="1">
            <a:off x="5677694" y="4305300"/>
            <a:ext cx="227806" cy="7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 flipH="1" flipV="1">
            <a:off x="5867400" y="4343400"/>
            <a:ext cx="15240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29" idx="2"/>
          </p:cNvCxnSpPr>
          <p:nvPr/>
        </p:nvCxnSpPr>
        <p:spPr>
          <a:xfrm rot="5400000">
            <a:off x="5543550" y="3448050"/>
            <a:ext cx="990600" cy="647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486400" y="2814935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+mj-lt"/>
              </a:rPr>
              <a:t>α</a:t>
            </a:r>
            <a:r>
              <a:rPr lang="en-US" dirty="0" smtClean="0">
                <a:latin typeface="+mj-lt"/>
              </a:rPr>
              <a:t>/2=0.025</a:t>
            </a:r>
            <a:endParaRPr lang="en-US" dirty="0">
              <a:latin typeface="+mj-lt"/>
            </a:endParaRPr>
          </a:p>
        </p:txBody>
      </p:sp>
      <p:cxnSp>
        <p:nvCxnSpPr>
          <p:cNvPr id="32" name="Straight Arrow Connector 31"/>
          <p:cNvCxnSpPr>
            <a:stCxn id="47110" idx="2"/>
          </p:cNvCxnSpPr>
          <p:nvPr/>
        </p:nvCxnSpPr>
        <p:spPr>
          <a:xfrm rot="5400000">
            <a:off x="6688785" y="3526484"/>
            <a:ext cx="376534" cy="125729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4572000" y="1066800"/>
            <a:ext cx="4343400" cy="15696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Since the p-value is smaller than </a:t>
            </a:r>
            <a:r>
              <a:rPr lang="el-GR" dirty="0" smtClean="0">
                <a:latin typeface="+mj-lt"/>
              </a:rPr>
              <a:t>α</a:t>
            </a:r>
            <a:r>
              <a:rPr lang="en-US" dirty="0" smtClean="0">
                <a:latin typeface="+mj-lt"/>
              </a:rPr>
              <a:t>, we reject H0. The slope coefficient is significant at the 5% level.</a:t>
            </a:r>
            <a:endParaRPr lang="en-US" dirty="0">
              <a:latin typeface="+mj-lt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048000" y="5786735"/>
            <a:ext cx="236220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from H0: b5 = 0</a:t>
            </a:r>
            <a:endParaRPr lang="en-US" dirty="0">
              <a:latin typeface="+mj-lt"/>
            </a:endParaRPr>
          </a:p>
        </p:txBody>
      </p:sp>
      <p:cxnSp>
        <p:nvCxnSpPr>
          <p:cNvPr id="36" name="Straight Arrow Connector 35"/>
          <p:cNvCxnSpPr>
            <a:stCxn id="34" idx="0"/>
            <a:endCxn id="25" idx="2"/>
          </p:cNvCxnSpPr>
          <p:nvPr/>
        </p:nvCxnSpPr>
        <p:spPr>
          <a:xfrm rot="5400000" flipH="1" flipV="1">
            <a:off x="3885893" y="5433368"/>
            <a:ext cx="696575" cy="1016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069A24-D5ED-4058-8FF5-6C617433D35C}" type="datetime1">
              <a:rPr lang="en-US" altLang="zh-CN" smtClean="0"/>
              <a:pPr/>
              <a:t>5/9/2013</a:t>
            </a:fld>
            <a:endParaRPr lang="en-US" altLang="zh-CN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1.</a:t>
            </a:r>
            <a:fld id="{4DE4C04F-EFAE-4D4D-94F8-783408AB5078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25" name="TextBox 24"/>
          <p:cNvSpPr txBox="1"/>
          <p:nvPr/>
        </p:nvSpPr>
        <p:spPr>
          <a:xfrm>
            <a:off x="4048760" y="4566940"/>
            <a:ext cx="381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latin typeface="+mj-lt"/>
              </a:rPr>
              <a:t>t</a:t>
            </a:r>
            <a:endParaRPr lang="en-US" b="1" dirty="0">
              <a:latin typeface="+mj-lt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rot="5400000" flipH="1" flipV="1">
            <a:off x="2667000" y="4114800"/>
            <a:ext cx="610394" cy="7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 flipH="1" flipV="1">
            <a:off x="2628106" y="4229100"/>
            <a:ext cx="38100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 flipH="1" flipV="1">
            <a:off x="2538254" y="4305300"/>
            <a:ext cx="227806" cy="794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5400000" flipH="1" flipV="1">
            <a:off x="2383314" y="4343400"/>
            <a:ext cx="152400" cy="1588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9" idx="2"/>
          </p:cNvCxnSpPr>
          <p:nvPr/>
        </p:nvCxnSpPr>
        <p:spPr>
          <a:xfrm rot="16200000" flipH="1">
            <a:off x="1809750" y="3257550"/>
            <a:ext cx="762000" cy="11049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2000" y="2967335"/>
            <a:ext cx="17526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l-GR" dirty="0" smtClean="0">
                <a:latin typeface="+mj-lt"/>
              </a:rPr>
              <a:t>α</a:t>
            </a:r>
            <a:r>
              <a:rPr lang="en-US" dirty="0" smtClean="0">
                <a:latin typeface="+mj-lt"/>
              </a:rPr>
              <a:t>/2=0.025</a:t>
            </a:r>
            <a:endParaRPr lang="en-US" dirty="0">
              <a:latin typeface="+mj-lt"/>
            </a:endParaRPr>
          </a:p>
        </p:txBody>
      </p:sp>
      <p:sp>
        <p:nvSpPr>
          <p:cNvPr id="47108" name="Text Box 8"/>
          <p:cNvSpPr txBox="1">
            <a:spLocks noChangeArrowheads="1"/>
          </p:cNvSpPr>
          <p:nvPr/>
        </p:nvSpPr>
        <p:spPr bwMode="auto">
          <a:xfrm>
            <a:off x="0" y="1214735"/>
            <a:ext cx="50292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2000" i="1" dirty="0">
                <a:latin typeface="Times" pitchFamily="1" charset="0"/>
              </a:rPr>
              <a:t>p-value = </a:t>
            </a:r>
            <a:r>
              <a:rPr lang="en-US" sz="2000" i="1" dirty="0" smtClean="0">
                <a:latin typeface="Times" pitchFamily="1" charset="0"/>
              </a:rPr>
              <a:t>2*P(T </a:t>
            </a:r>
            <a:r>
              <a:rPr lang="en-US" sz="2000" i="1" dirty="0">
                <a:latin typeface="Times" pitchFamily="1" charset="0"/>
              </a:rPr>
              <a:t>&gt; </a:t>
            </a:r>
            <a:r>
              <a:rPr lang="en-US" sz="2000" i="1" dirty="0" smtClean="0">
                <a:latin typeface="Times" pitchFamily="1" charset="0"/>
              </a:rPr>
              <a:t>2.96) </a:t>
            </a:r>
          </a:p>
          <a:p>
            <a:pPr algn="l">
              <a:spcBef>
                <a:spcPct val="50000"/>
              </a:spcBef>
            </a:pPr>
            <a:r>
              <a:rPr lang="en-US" sz="2000" i="1" dirty="0" smtClean="0">
                <a:latin typeface="Times" pitchFamily="1" charset="0"/>
              </a:rPr>
              <a:t>	=2*abs(</a:t>
            </a:r>
            <a:r>
              <a:rPr lang="en-US" sz="2000" i="1" dirty="0" err="1" smtClean="0">
                <a:latin typeface="Times" pitchFamily="1" charset="0"/>
              </a:rPr>
              <a:t>t.dist</a:t>
            </a:r>
            <a:r>
              <a:rPr lang="en-US" sz="2000" i="1" dirty="0" smtClean="0">
                <a:latin typeface="Times" pitchFamily="1" charset="0"/>
              </a:rPr>
              <a:t>(2.96,93,1))= 0.039</a:t>
            </a:r>
          </a:p>
          <a:p>
            <a:pPr algn="l">
              <a:spcBef>
                <a:spcPct val="50000"/>
              </a:spcBef>
            </a:pPr>
            <a:r>
              <a:rPr lang="en-US" sz="2000" i="1" dirty="0" smtClean="0">
                <a:latin typeface="Times" pitchFamily="1" charset="0"/>
              </a:rPr>
              <a:t>Degrees of freedom: 100-6-1</a:t>
            </a:r>
            <a:endParaRPr lang="en-US" sz="2000" i="1" dirty="0">
              <a:latin typeface="Times" pitchFamily="1" charset="0"/>
            </a:endParaRPr>
          </a:p>
        </p:txBody>
      </p:sp>
      <p:sp>
        <p:nvSpPr>
          <p:cNvPr id="41" name="Text Box 22"/>
          <p:cNvSpPr txBox="1">
            <a:spLocks noChangeArrowheads="1"/>
          </p:cNvSpPr>
          <p:nvPr/>
        </p:nvSpPr>
        <p:spPr bwMode="auto">
          <a:xfrm>
            <a:off x="1447800" y="5181600"/>
            <a:ext cx="1752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i="1" dirty="0" smtClean="0">
                <a:latin typeface="Times" pitchFamily="1" charset="0"/>
              </a:rPr>
              <a:t>t</a:t>
            </a:r>
            <a:r>
              <a:rPr lang="en-US" sz="2400" i="1" baseline="-25000" dirty="0" smtClean="0">
                <a:latin typeface="Times" pitchFamily="1" charset="0"/>
              </a:rPr>
              <a:t>.025</a:t>
            </a:r>
            <a:r>
              <a:rPr lang="en-US" sz="2400" i="1" dirty="0" smtClean="0">
                <a:latin typeface="Times" pitchFamily="1" charset="0"/>
              </a:rPr>
              <a:t>=-1.98</a:t>
            </a:r>
            <a:endParaRPr lang="en-US" sz="2400" i="1" dirty="0">
              <a:latin typeface="Times" pitchFamily="1" charset="0"/>
            </a:endParaRPr>
          </a:p>
        </p:txBody>
      </p:sp>
      <p:cxnSp>
        <p:nvCxnSpPr>
          <p:cNvPr id="43" name="Straight Arrow Connector 42"/>
          <p:cNvCxnSpPr/>
          <p:nvPr/>
        </p:nvCxnSpPr>
        <p:spPr>
          <a:xfrm rot="5400000" flipH="1" flipV="1">
            <a:off x="2628106" y="4914900"/>
            <a:ext cx="685800" cy="158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248403" y="4800600"/>
            <a:ext cx="28955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 smtClean="0">
                <a:latin typeface="+mj-lt"/>
              </a:rPr>
              <a:t>=abs(</a:t>
            </a:r>
            <a:r>
              <a:rPr lang="en-US" sz="2000" dirty="0" err="1" smtClean="0">
                <a:latin typeface="+mj-lt"/>
              </a:rPr>
              <a:t>t.inv</a:t>
            </a:r>
            <a:r>
              <a:rPr lang="en-US" sz="2000" dirty="0" smtClean="0">
                <a:latin typeface="+mj-lt"/>
              </a:rPr>
              <a:t>(0.05,93))</a:t>
            </a:r>
          </a:p>
          <a:p>
            <a:pPr algn="l"/>
            <a:r>
              <a:rPr lang="en-US" sz="2000" dirty="0" smtClean="0">
                <a:latin typeface="+mj-lt"/>
              </a:rPr>
              <a:t>=1-t.dist(2.96,93,1)=.0019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Testing the Coefficients…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  <a:ln/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We can use our Excel output to quickly test each of the six coefficients in our model…</a:t>
            </a: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400" b="1" i="1" dirty="0" smtClean="0">
              <a:solidFill>
                <a:srgbClr val="008000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i="1" dirty="0" smtClean="0">
                <a:solidFill>
                  <a:srgbClr val="008000"/>
                </a:solidFill>
                <a:ea typeface="宋体" pitchFamily="2" charset="-122"/>
              </a:rPr>
              <a:t>Thus</a:t>
            </a:r>
            <a:r>
              <a:rPr lang="en-US" altLang="zh-CN" sz="2400" b="1" i="1" dirty="0">
                <a:solidFill>
                  <a:srgbClr val="008000"/>
                </a:solidFill>
                <a:ea typeface="宋体" pitchFamily="2" charset="-122"/>
              </a:rPr>
              <a:t>, the number of hotel and motel rooms, distance to the nearest motel, amount of office space, and median household income </a:t>
            </a:r>
            <a:r>
              <a:rPr lang="en-US" altLang="zh-CN" sz="2400" b="1" i="1" u="sng" dirty="0">
                <a:solidFill>
                  <a:srgbClr val="008000"/>
                </a:solidFill>
                <a:ea typeface="宋体" pitchFamily="2" charset="-122"/>
              </a:rPr>
              <a:t>are</a:t>
            </a:r>
            <a:r>
              <a:rPr lang="en-US" altLang="zh-CN" sz="2400" b="1" i="1" dirty="0">
                <a:solidFill>
                  <a:srgbClr val="008000"/>
                </a:solidFill>
                <a:ea typeface="宋体" pitchFamily="2" charset="-122"/>
              </a:rPr>
              <a:t> significant to the operating margin</a:t>
            </a:r>
            <a:r>
              <a:rPr lang="en-US" altLang="zh-CN" sz="2400" dirty="0">
                <a:ea typeface="宋体" pitchFamily="2" charset="-122"/>
              </a:rPr>
              <a:t>. 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b="1" i="1" dirty="0" smtClean="0">
                <a:solidFill>
                  <a:srgbClr val="FF0000"/>
                </a:solidFill>
                <a:ea typeface="宋体" pitchFamily="2" charset="-122"/>
              </a:rPr>
              <a:t>There </a:t>
            </a:r>
            <a:r>
              <a:rPr lang="en-US" altLang="zh-CN" sz="2400" b="1" i="1" dirty="0">
                <a:solidFill>
                  <a:srgbClr val="FF0000"/>
                </a:solidFill>
                <a:ea typeface="宋体" pitchFamily="2" charset="-122"/>
              </a:rPr>
              <a:t>is </a:t>
            </a:r>
            <a:r>
              <a:rPr lang="en-US" altLang="zh-CN" sz="2400" b="1" i="1" u="sng" dirty="0">
                <a:solidFill>
                  <a:srgbClr val="FF0000"/>
                </a:solidFill>
                <a:ea typeface="宋体" pitchFamily="2" charset="-122"/>
              </a:rPr>
              <a:t>no</a:t>
            </a:r>
            <a:r>
              <a:rPr lang="en-US" altLang="zh-CN" sz="2400" b="1" i="1" dirty="0">
                <a:solidFill>
                  <a:srgbClr val="FF0000"/>
                </a:solidFill>
                <a:ea typeface="宋体" pitchFamily="2" charset="-122"/>
              </a:rPr>
              <a:t> evidence to infer that college enrollment and distance to downtown center are significant to operating margin.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93800" y="2057400"/>
            <a:ext cx="6756400" cy="16764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2DC720-E724-431E-8CF5-148A29D45165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Using the Regression Equation…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Predict the operating margin if a La Quinta Inn is built </a:t>
            </a:r>
            <a:r>
              <a:rPr lang="en-US" altLang="zh-CN" b="1" i="1" dirty="0" smtClean="0">
                <a:solidFill>
                  <a:srgbClr val="0000FF"/>
                </a:solidFill>
                <a:ea typeface="宋体" pitchFamily="2" charset="-122"/>
              </a:rPr>
              <a:t>at a 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location where</a:t>
            </a:r>
            <a:r>
              <a:rPr lang="en-US" altLang="zh-CN" b="1" i="1" dirty="0" smtClean="0">
                <a:solidFill>
                  <a:srgbClr val="0000FF"/>
                </a:solidFill>
                <a:ea typeface="宋体" pitchFamily="2" charset="-122"/>
              </a:rPr>
              <a:t>…</a:t>
            </a:r>
            <a:endParaRPr lang="en-US" altLang="zh-CN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dirty="0">
                <a:latin typeface="Wingdings 2" pitchFamily="18" charset="2"/>
                <a:ea typeface="宋体" pitchFamily="2" charset="-122"/>
              </a:rPr>
              <a:t>u</a:t>
            </a:r>
            <a:r>
              <a:rPr lang="en-US" altLang="zh-CN" dirty="0">
                <a:ea typeface="宋体" pitchFamily="2" charset="-122"/>
              </a:rPr>
              <a:t> There are </a:t>
            </a:r>
            <a:r>
              <a:rPr lang="en-US" altLang="zh-CN" b="1" dirty="0">
                <a:ea typeface="宋体" pitchFamily="2" charset="-122"/>
              </a:rPr>
              <a:t>3815</a:t>
            </a:r>
            <a:r>
              <a:rPr lang="en-US" altLang="zh-CN" dirty="0">
                <a:ea typeface="宋体" pitchFamily="2" charset="-122"/>
              </a:rPr>
              <a:t> rooms within 3 miles of the site.</a:t>
            </a:r>
          </a:p>
          <a:p>
            <a:pPr>
              <a:buNone/>
            </a:pPr>
            <a:r>
              <a:rPr lang="en-US" altLang="zh-CN" dirty="0">
                <a:latin typeface="Wingdings 2" pitchFamily="18" charset="2"/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The closest other hotel or motel is </a:t>
            </a:r>
            <a:r>
              <a:rPr lang="en-US" altLang="zh-CN" b="1" dirty="0">
                <a:ea typeface="宋体" pitchFamily="2" charset="-122"/>
              </a:rPr>
              <a:t>.9</a:t>
            </a:r>
            <a:r>
              <a:rPr lang="en-US" altLang="zh-CN" dirty="0">
                <a:ea typeface="宋体" pitchFamily="2" charset="-122"/>
              </a:rPr>
              <a:t> miles away. </a:t>
            </a:r>
          </a:p>
          <a:p>
            <a:pPr>
              <a:buNone/>
            </a:pPr>
            <a:r>
              <a:rPr lang="en-US" altLang="zh-CN" dirty="0">
                <a:latin typeface="Wingdings 2" pitchFamily="18" charset="2"/>
                <a:ea typeface="宋体" pitchFamily="2" charset="-122"/>
              </a:rPr>
              <a:t>w</a:t>
            </a:r>
            <a:r>
              <a:rPr lang="en-US" altLang="zh-CN" dirty="0">
                <a:ea typeface="宋体" pitchFamily="2" charset="-122"/>
              </a:rPr>
              <a:t> The amount of office space is </a:t>
            </a:r>
            <a:r>
              <a:rPr lang="en-US" altLang="zh-CN" b="1" dirty="0">
                <a:ea typeface="宋体" pitchFamily="2" charset="-122"/>
              </a:rPr>
              <a:t>476,000</a:t>
            </a:r>
            <a:r>
              <a:rPr lang="en-US" altLang="zh-CN" dirty="0">
                <a:ea typeface="宋体" pitchFamily="2" charset="-122"/>
              </a:rPr>
              <a:t> square feet. </a:t>
            </a:r>
          </a:p>
          <a:p>
            <a:pPr>
              <a:buNone/>
            </a:pPr>
            <a:r>
              <a:rPr lang="en-US" altLang="zh-CN" dirty="0">
                <a:latin typeface="Wingdings 2" pitchFamily="18" charset="2"/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There is one college and one university nearby with a total enrollment of </a:t>
            </a:r>
            <a:r>
              <a:rPr lang="en-US" altLang="zh-CN" b="1" dirty="0">
                <a:ea typeface="宋体" pitchFamily="2" charset="-122"/>
              </a:rPr>
              <a:t>24,500</a:t>
            </a:r>
            <a:r>
              <a:rPr lang="en-US" altLang="zh-CN" dirty="0">
                <a:ea typeface="宋体" pitchFamily="2" charset="-122"/>
              </a:rPr>
              <a:t> students.</a:t>
            </a:r>
          </a:p>
          <a:p>
            <a:pPr>
              <a:buNone/>
            </a:pPr>
            <a:r>
              <a:rPr lang="en-US" altLang="zh-CN" dirty="0">
                <a:latin typeface="Wingdings 2" pitchFamily="18" charset="2"/>
                <a:ea typeface="宋体" pitchFamily="2" charset="-122"/>
              </a:rPr>
              <a:t>y</a:t>
            </a:r>
            <a:r>
              <a:rPr lang="en-US" altLang="zh-CN" dirty="0">
                <a:ea typeface="宋体" pitchFamily="2" charset="-122"/>
              </a:rPr>
              <a:t> Census data indicates the median household income in the area (rounded to the nearest thousand) is </a:t>
            </a:r>
            <a:r>
              <a:rPr lang="en-US" altLang="zh-CN" b="1" dirty="0">
                <a:ea typeface="宋体" pitchFamily="2" charset="-122"/>
              </a:rPr>
              <a:t>$35,000</a:t>
            </a:r>
            <a:r>
              <a:rPr lang="en-US" altLang="zh-CN" dirty="0">
                <a:ea typeface="宋体" pitchFamily="2" charset="-122"/>
              </a:rPr>
              <a:t>, and,</a:t>
            </a:r>
          </a:p>
          <a:p>
            <a:pPr>
              <a:buNone/>
            </a:pPr>
            <a:r>
              <a:rPr lang="en-US" altLang="zh-CN" dirty="0">
                <a:latin typeface="Wingdings 2" pitchFamily="18" charset="2"/>
                <a:ea typeface="宋体" pitchFamily="2" charset="-122"/>
              </a:rPr>
              <a:t>z</a:t>
            </a:r>
            <a:r>
              <a:rPr lang="en-US" altLang="zh-CN" dirty="0">
                <a:ea typeface="宋体" pitchFamily="2" charset="-122"/>
              </a:rPr>
              <a:t> The distance to the downtown center </a:t>
            </a:r>
            <a:r>
              <a:rPr lang="en-US" altLang="zh-CN" dirty="0" smtClean="0">
                <a:ea typeface="宋体" pitchFamily="2" charset="-122"/>
              </a:rPr>
              <a:t>is </a:t>
            </a:r>
            <a:r>
              <a:rPr lang="en-US" altLang="zh-CN" b="1" dirty="0" smtClean="0">
                <a:ea typeface="宋体" pitchFamily="2" charset="-122"/>
              </a:rPr>
              <a:t>11.2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miles. 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504950" y="5257800"/>
            <a:ext cx="146685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our x</a:t>
            </a:r>
            <a:r>
              <a:rPr lang="en-US" altLang="zh-CN" baseline="-250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i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’s… </a:t>
            </a:r>
          </a:p>
        </p:txBody>
      </p:sp>
      <p:sp>
        <p:nvSpPr>
          <p:cNvPr id="31749" name="Freeform 5"/>
          <p:cNvSpPr>
            <a:spLocks/>
          </p:cNvSpPr>
          <p:nvPr/>
        </p:nvSpPr>
        <p:spPr bwMode="auto">
          <a:xfrm>
            <a:off x="514350" y="5029200"/>
            <a:ext cx="990600" cy="546100"/>
          </a:xfrm>
          <a:custGeom>
            <a:avLst/>
            <a:gdLst/>
            <a:ahLst/>
            <a:cxnLst>
              <a:cxn ang="0">
                <a:pos x="768" y="336"/>
              </a:cxn>
              <a:cxn ang="0">
                <a:pos x="288" y="336"/>
              </a:cxn>
              <a:cxn ang="0">
                <a:pos x="0" y="0"/>
              </a:cxn>
            </a:cxnLst>
            <a:rect l="0" t="0" r="r" b="b"/>
            <a:pathLst>
              <a:path w="768" h="392">
                <a:moveTo>
                  <a:pt x="768" y="336"/>
                </a:moveTo>
                <a:cubicBezTo>
                  <a:pt x="592" y="364"/>
                  <a:pt x="416" y="392"/>
                  <a:pt x="288" y="336"/>
                </a:cubicBezTo>
                <a:cubicBezTo>
                  <a:pt x="160" y="280"/>
                  <a:pt x="80" y="140"/>
                  <a:pt x="0" y="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84904-52F1-4188-B6D1-AE52F8E33364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5791200"/>
            <a:ext cx="7467600" cy="444500"/>
          </a:xfrm>
          <a:prstGeom prst="rect">
            <a:avLst/>
          </a:prstGeom>
          <a:noFill/>
          <a:ln w="76200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Multiple Regression…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i="1" dirty="0">
                <a:ea typeface="宋体" pitchFamily="2" charset="-122"/>
              </a:rPr>
              <a:t>simple linear regression model</a:t>
            </a:r>
            <a:r>
              <a:rPr lang="en-US" altLang="zh-CN" dirty="0">
                <a:ea typeface="宋体" pitchFamily="2" charset="-122"/>
              </a:rPr>
              <a:t> was used to analyze how one interval variable 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dependent variable </a:t>
            </a:r>
            <a:r>
              <a:rPr lang="en-US" altLang="zh-CN" b="1" dirty="0" smtClean="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y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is related to </a:t>
            </a:r>
            <a:r>
              <a:rPr lang="en-US" altLang="zh-CN" b="1" u="sng" dirty="0">
                <a:ea typeface="宋体" pitchFamily="2" charset="-122"/>
              </a:rPr>
              <a:t>one</a:t>
            </a:r>
            <a:r>
              <a:rPr lang="en-US" altLang="zh-CN" dirty="0">
                <a:ea typeface="宋体" pitchFamily="2" charset="-122"/>
              </a:rPr>
              <a:t> other interval variable 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independent variable </a:t>
            </a:r>
            <a:r>
              <a:rPr lang="en-US" altLang="zh-CN" b="1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x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b="1" i="1" dirty="0">
                <a:ea typeface="宋体" pitchFamily="2" charset="-122"/>
              </a:rPr>
              <a:t>Multiple regression</a:t>
            </a:r>
            <a:r>
              <a:rPr lang="en-US" altLang="zh-CN" dirty="0">
                <a:ea typeface="宋体" pitchFamily="2" charset="-122"/>
              </a:rPr>
              <a:t> allows for any number of independent variables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We expect to develop models that </a:t>
            </a:r>
            <a:r>
              <a:rPr lang="en-US" altLang="zh-CN" b="1" i="1" dirty="0">
                <a:ea typeface="宋体" pitchFamily="2" charset="-122"/>
              </a:rPr>
              <a:t>fit the data better</a:t>
            </a:r>
            <a:r>
              <a:rPr lang="en-US" altLang="zh-CN" dirty="0">
                <a:ea typeface="宋体" pitchFamily="2" charset="-122"/>
              </a:rPr>
              <a:t> than </a:t>
            </a:r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dirty="0">
                <a:ea typeface="宋体" pitchFamily="2" charset="-122"/>
              </a:rPr>
              <a:t>simple linear regression model.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6190-49DA-42C9-924C-A202DF46F3CA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/>
          <a:lstStyle/>
          <a:p>
            <a:r>
              <a:rPr lang="en-US" dirty="0" smtClean="0"/>
              <a:t>Categorical variables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0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Dummy Variables…</a:t>
            </a:r>
          </a:p>
        </p:txBody>
      </p:sp>
      <p:sp>
        <p:nvSpPr>
          <p:cNvPr id="166915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990600"/>
            <a:ext cx="8902700" cy="3810000"/>
          </a:xfrm>
        </p:spPr>
        <p:txBody>
          <a:bodyPr>
            <a:noAutofit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What  is “Dummy Variable”?</a:t>
            </a:r>
          </a:p>
          <a:p>
            <a:pPr marL="85725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sz="1800" b="1" dirty="0">
                <a:solidFill>
                  <a:srgbClr val="C00000"/>
                </a:solidFill>
                <a:ea typeface="宋体" pitchFamily="2" charset="-122"/>
              </a:rPr>
              <a:t>Categorical variable redefined for use in Regression.</a:t>
            </a:r>
          </a:p>
          <a:p>
            <a:pPr marL="85725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sz="1800" b="1" dirty="0">
                <a:solidFill>
                  <a:srgbClr val="C00000"/>
                </a:solidFill>
                <a:ea typeface="宋体" pitchFamily="2" charset="-122"/>
              </a:rPr>
              <a:t>Redefined as “indicators”, similar to “success” and “failure”.</a:t>
            </a:r>
          </a:p>
          <a:p>
            <a:pPr marL="857250" lvl="1" indent="-457200">
              <a:lnSpc>
                <a:spcPct val="90000"/>
              </a:lnSpc>
              <a:buFontTx/>
              <a:buAutoNum type="arabicPeriod"/>
            </a:pPr>
            <a:r>
              <a:rPr lang="en-US" altLang="zh-CN" sz="1800" b="1" dirty="0">
                <a:solidFill>
                  <a:srgbClr val="C00000"/>
                </a:solidFill>
                <a:ea typeface="宋体" pitchFamily="2" charset="-122"/>
              </a:rPr>
              <a:t>For a variable with K categories, you need K-1 dummy variables</a:t>
            </a:r>
            <a:r>
              <a:rPr lang="en-US" altLang="zh-CN" sz="1800" b="1" dirty="0" smtClean="0">
                <a:solidFill>
                  <a:srgbClr val="C00000"/>
                </a:solidFill>
                <a:ea typeface="宋体" pitchFamily="2" charset="-122"/>
              </a:rPr>
              <a:t>.</a:t>
            </a:r>
            <a:endParaRPr lang="en-US" altLang="zh-CN" sz="2400" dirty="0">
              <a:ea typeface="宋体" pitchFamily="2" charset="-122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Example:  You want </a:t>
            </a:r>
            <a:r>
              <a:rPr lang="en-US" altLang="zh-CN" sz="2400" dirty="0">
                <a:ea typeface="宋体" pitchFamily="2" charset="-122"/>
              </a:rPr>
              <a:t>to regress on variable “Color</a:t>
            </a:r>
            <a:r>
              <a:rPr lang="en-US" altLang="zh-CN" sz="2400" dirty="0" smtClean="0">
                <a:ea typeface="宋体" pitchFamily="2" charset="-122"/>
              </a:rPr>
              <a:t>”</a:t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en-US" altLang="zh-CN" sz="2400" dirty="0">
                <a:ea typeface="宋体" pitchFamily="2" charset="-122"/>
              </a:rPr>
              <a:t>1 = white, 2 = silver, and 3 = black</a:t>
            </a:r>
            <a:r>
              <a:rPr lang="en-US" altLang="zh-CN" sz="2400" dirty="0" smtClean="0">
                <a:ea typeface="宋体" pitchFamily="2" charset="-122"/>
              </a:rPr>
              <a:t>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Needs </a:t>
            </a:r>
            <a:r>
              <a:rPr lang="en-US" altLang="zh-CN" sz="2400" dirty="0">
                <a:ea typeface="宋体" pitchFamily="2" charset="-122"/>
              </a:rPr>
              <a:t>TWO dummies, say, “White” and “Silver”, each takes value of either 0 or 1. </a:t>
            </a:r>
            <a:endParaRPr lang="en-US" altLang="zh-CN" sz="2400" dirty="0" smtClean="0">
              <a:ea typeface="宋体" pitchFamily="2" charset="-122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Use </a:t>
            </a:r>
            <a:r>
              <a:rPr lang="en-US" altLang="zh-CN" sz="2400" dirty="0">
                <a:ea typeface="宋体" pitchFamily="2" charset="-122"/>
              </a:rPr>
              <a:t>dummy variables “White” and “Silver” </a:t>
            </a:r>
            <a:r>
              <a:rPr lang="en-US" altLang="zh-CN" sz="2400" dirty="0" smtClean="0">
                <a:ea typeface="宋体" pitchFamily="2" charset="-122"/>
              </a:rPr>
              <a:t/>
            </a:r>
            <a:br>
              <a:rPr lang="en-US" altLang="zh-CN" sz="2400" dirty="0" smtClean="0">
                <a:ea typeface="宋体" pitchFamily="2" charset="-122"/>
              </a:rPr>
            </a:br>
            <a:r>
              <a:rPr lang="en-US" altLang="zh-CN" sz="2400" dirty="0" smtClean="0">
                <a:ea typeface="宋体" pitchFamily="2" charset="-122"/>
              </a:rPr>
              <a:t>(</a:t>
            </a:r>
            <a:r>
              <a:rPr lang="en-US" altLang="zh-CN" sz="2400" dirty="0">
                <a:ea typeface="宋体" pitchFamily="2" charset="-122"/>
              </a:rPr>
              <a:t>but not “Color”) in regression together with other independent </a:t>
            </a:r>
            <a:r>
              <a:rPr lang="en-US" altLang="zh-CN" sz="2400" dirty="0" smtClean="0">
                <a:ea typeface="宋体" pitchFamily="2" charset="-122"/>
              </a:rPr>
              <a:t>variables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Need to drop one of the categories, because </a:t>
            </a:r>
            <a:r>
              <a:rPr lang="en-US" altLang="zh-CN" sz="2400" i="1" dirty="0" smtClean="0">
                <a:ea typeface="宋体" pitchFamily="2" charset="-122"/>
              </a:rPr>
              <a:t>x-variables </a:t>
            </a:r>
            <a:r>
              <a:rPr lang="en-US" altLang="zh-CN" sz="2400" dirty="0" smtClean="0">
                <a:ea typeface="宋体" pitchFamily="2" charset="-122"/>
              </a:rPr>
              <a:t>have to be independent.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The dropped category is the BASE-CATEGORY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16516-6DB8-4354-B573-D1DD2E63503D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Dummies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14401" y="1600201"/>
          <a:ext cx="7391398" cy="3733800"/>
        </p:xfrm>
        <a:graphic>
          <a:graphicData uri="http://schemas.openxmlformats.org/drawingml/2006/table">
            <a:tbl>
              <a:tblPr/>
              <a:tblGrid>
                <a:gridCol w="735056"/>
                <a:gridCol w="1402051"/>
                <a:gridCol w="1783192"/>
                <a:gridCol w="1755968"/>
                <a:gridCol w="1715131"/>
              </a:tblGrid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Color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Color Code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Dummy-white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Dummy-silver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Dummy-black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silver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silver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black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white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33400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black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8420" marR="8420" marT="84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>
            <a:off x="7251700" y="1352729"/>
            <a:ext cx="139700" cy="55227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575300" y="1524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Base category, drop it before you run regression!!</a:t>
            </a:r>
            <a:endParaRPr lang="en-US" dirty="0">
              <a:latin typeface="+mj-lt"/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6858000" y="1752600"/>
            <a:ext cx="1600200" cy="365760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7251700" y="1752600"/>
            <a:ext cx="1054100" cy="365760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How to interpret a dummy variable?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pPr marL="457200" indent="-457200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Suppose, we regress 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“Price” of cars on “White”, “Silver” and some other independent variables 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 coefficient for “White” is 100 and that for “Silver” is -50, that means: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Ceteris paribus (which means: everything else equal), white cars are 100 more expensive than black cars.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Ceteris paribus, silver cars are 50 less expensive than black cars.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Black cars is the omitted category!!</a:t>
            </a:r>
          </a:p>
          <a:p>
            <a:pPr marL="857250" lvl="1" indent="-457200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(Remember: There were white, silver, and black cars.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1C3C1-55A3-48C4-84D4-2269B71D5AFE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Regression Diagnostics…</a:t>
            </a:r>
          </a:p>
        </p:txBody>
      </p:sp>
      <p:sp>
        <p:nvSpPr>
          <p:cNvPr id="168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90000"/>
              </a:lnSpc>
              <a:buNone/>
            </a:pPr>
            <a:r>
              <a:rPr lang="en-US" altLang="zh-CN" sz="2200" dirty="0">
                <a:ea typeface="宋体" pitchFamily="2" charset="-122"/>
              </a:rPr>
              <a:t>Calculate the residuals and check the following:</a:t>
            </a:r>
            <a:r>
              <a:rPr lang="en-US" altLang="zh-CN" sz="2200" i="1" dirty="0">
                <a:ea typeface="宋体" pitchFamily="2" charset="-122"/>
              </a:rPr>
              <a:t>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i="1" dirty="0">
                <a:solidFill>
                  <a:srgbClr val="0000FF"/>
                </a:solidFill>
                <a:ea typeface="宋体" pitchFamily="2" charset="-122"/>
              </a:rPr>
              <a:t>1. Any inaccurate or irrelevant observation? Outlier!</a:t>
            </a:r>
            <a:endParaRPr lang="en-US" altLang="zh-CN" sz="2200" i="1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i="1" dirty="0" smtClean="0">
                <a:ea typeface="宋体" pitchFamily="2" charset="-122"/>
              </a:rPr>
              <a:t>	Standardize </a:t>
            </a:r>
            <a:r>
              <a:rPr lang="en-US" altLang="zh-CN" sz="2200" i="1" dirty="0">
                <a:ea typeface="宋体" pitchFamily="2" charset="-122"/>
              </a:rPr>
              <a:t>the residuals and double check any observation with “large” standard score </a:t>
            </a:r>
            <a:r>
              <a:rPr lang="en-US" altLang="zh-CN" sz="2200" dirty="0">
                <a:ea typeface="宋体" pitchFamily="2" charset="-122"/>
              </a:rPr>
              <a:t>(</a:t>
            </a:r>
            <a:r>
              <a:rPr lang="en-US" altLang="zh-CN" sz="2200" i="1" dirty="0">
                <a:ea typeface="宋体" pitchFamily="2" charset="-122"/>
              </a:rPr>
              <a:t>&gt;3</a:t>
            </a:r>
            <a:r>
              <a:rPr lang="en-US" altLang="zh-CN" sz="2200" dirty="0">
                <a:ea typeface="宋体" pitchFamily="2" charset="-122"/>
              </a:rPr>
              <a:t>)</a:t>
            </a:r>
            <a:r>
              <a:rPr lang="en-US" altLang="zh-CN" sz="2200" i="1" dirty="0">
                <a:ea typeface="宋体" pitchFamily="2" charset="-122"/>
              </a:rPr>
              <a:t> for accuracy and applicability</a:t>
            </a:r>
            <a:r>
              <a:rPr lang="en-US" altLang="zh-CN" sz="2200" i="1" dirty="0" smtClean="0">
                <a:ea typeface="宋体" pitchFamily="2" charset="-122"/>
              </a:rPr>
              <a:t>.</a:t>
            </a:r>
            <a:endParaRPr lang="en-US" altLang="zh-CN" sz="22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i="1" dirty="0">
                <a:solidFill>
                  <a:srgbClr val="0000FF"/>
                </a:solidFill>
                <a:ea typeface="宋体" pitchFamily="2" charset="-122"/>
              </a:rPr>
              <a:t>2. Is the error variable Normal?</a:t>
            </a:r>
            <a:endParaRPr lang="en-US" altLang="zh-CN" sz="2200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ea typeface="宋体" pitchFamily="2" charset="-122"/>
              </a:rPr>
              <a:t>	Draw </a:t>
            </a:r>
            <a:r>
              <a:rPr lang="en-US" altLang="zh-CN" sz="2200" dirty="0">
                <a:ea typeface="宋体" pitchFamily="2" charset="-122"/>
              </a:rPr>
              <a:t>histogram of the residuals, need bell-shape. </a:t>
            </a:r>
            <a:r>
              <a:rPr lang="en-US" altLang="zh-CN" sz="2200" dirty="0" smtClean="0">
                <a:ea typeface="宋体" pitchFamily="2" charset="-122"/>
              </a:rPr>
              <a:t/>
            </a:r>
            <a:br>
              <a:rPr lang="en-US" altLang="zh-CN" sz="2200" dirty="0" smtClean="0">
                <a:ea typeface="宋体" pitchFamily="2" charset="-122"/>
              </a:rPr>
            </a:br>
            <a:r>
              <a:rPr lang="en-US" altLang="zh-CN" sz="2200" dirty="0" err="1" smtClean="0">
                <a:ea typeface="宋体" pitchFamily="2" charset="-122"/>
              </a:rPr>
              <a:t>Ogive</a:t>
            </a:r>
            <a:r>
              <a:rPr lang="en-US" altLang="zh-CN" sz="2200" dirty="0" smtClean="0">
                <a:ea typeface="宋体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is better because of independence on the interval width. Need S-shape </a:t>
            </a:r>
            <a:r>
              <a:rPr lang="en-US" altLang="zh-CN" sz="2200" dirty="0" err="1">
                <a:ea typeface="宋体" pitchFamily="2" charset="-122"/>
              </a:rPr>
              <a:t>Ogive</a:t>
            </a:r>
            <a:r>
              <a:rPr lang="en-US" altLang="zh-CN" sz="2200" dirty="0" smtClean="0">
                <a:ea typeface="宋体" pitchFamily="2" charset="-122"/>
              </a:rPr>
              <a:t>.</a:t>
            </a:r>
            <a:endParaRPr lang="en-US" altLang="zh-CN" sz="22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i="1" dirty="0">
                <a:solidFill>
                  <a:srgbClr val="0000FF"/>
                </a:solidFill>
                <a:ea typeface="宋体" pitchFamily="2" charset="-122"/>
              </a:rPr>
              <a:t>3. Is the mean of error term zero?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ea typeface="宋体" pitchFamily="2" charset="-122"/>
              </a:rPr>
              <a:t>	Calculate </a:t>
            </a:r>
            <a:r>
              <a:rPr lang="en-US" altLang="zh-CN" sz="2200" dirty="0">
                <a:ea typeface="宋体" pitchFamily="2" charset="-122"/>
              </a:rPr>
              <a:t>average of residuals, need to be sufficiently close to 0</a:t>
            </a:r>
            <a:r>
              <a:rPr lang="en-US" altLang="zh-CN" sz="2200" dirty="0" smtClean="0">
                <a:ea typeface="宋体" pitchFamily="2" charset="-122"/>
              </a:rPr>
              <a:t>.</a:t>
            </a:r>
            <a:endParaRPr lang="en-US" altLang="zh-CN" sz="2200" i="1" dirty="0">
              <a:solidFill>
                <a:srgbClr val="0000FF"/>
              </a:solidFill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i="1" dirty="0">
                <a:solidFill>
                  <a:srgbClr val="0000FF"/>
                </a:solidFill>
                <a:ea typeface="宋体" pitchFamily="2" charset="-122"/>
              </a:rPr>
              <a:t>4</a:t>
            </a:r>
            <a:r>
              <a:rPr lang="en-US" altLang="zh-CN" sz="2200" i="1" dirty="0" smtClean="0">
                <a:solidFill>
                  <a:srgbClr val="0000FF"/>
                </a:solidFill>
                <a:ea typeface="宋体" pitchFamily="2" charset="-122"/>
              </a:rPr>
              <a:t>. </a:t>
            </a:r>
            <a:r>
              <a:rPr lang="en-US" altLang="zh-CN" sz="2200" i="1" dirty="0">
                <a:solidFill>
                  <a:srgbClr val="0000FF"/>
                </a:solidFill>
                <a:ea typeface="宋体" pitchFamily="2" charset="-122"/>
              </a:rPr>
              <a:t>Is the error variance constant?</a:t>
            </a:r>
            <a:endParaRPr lang="en-US" altLang="zh-CN" sz="2200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2200" dirty="0" smtClean="0">
                <a:ea typeface="宋体" pitchFamily="2" charset="-122"/>
              </a:rPr>
              <a:t>	Plot </a:t>
            </a:r>
            <a:r>
              <a:rPr lang="en-US" altLang="zh-CN" sz="2200" dirty="0">
                <a:ea typeface="宋体" pitchFamily="2" charset="-122"/>
              </a:rPr>
              <a:t>the residuals versus the predicted values of y, watch out any clear pattern</a:t>
            </a:r>
            <a:r>
              <a:rPr lang="en-US" altLang="zh-CN" sz="2200" dirty="0" smtClean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200" i="1" dirty="0" smtClean="0">
                <a:solidFill>
                  <a:srgbClr val="0000FF"/>
                </a:solidFill>
                <a:ea typeface="宋体" pitchFamily="2" charset="-122"/>
              </a:rPr>
              <a:t>5. Is there Autocorrelation in the errors?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5B8E1-43F9-427A-86F7-A990FA9978BF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1 Outliers</a:t>
            </a:r>
            <a:r>
              <a:rPr lang="en-US" altLang="zh-CN" dirty="0">
                <a:ea typeface="宋体" pitchFamily="2" charset="-122"/>
              </a:rPr>
              <a:t>…</a:t>
            </a:r>
          </a:p>
        </p:txBody>
      </p:sp>
      <p:sp>
        <p:nvSpPr>
          <p:cNvPr id="171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An </a:t>
            </a:r>
            <a:r>
              <a:rPr lang="en-US" altLang="zh-CN" b="1" i="1" dirty="0">
                <a:ea typeface="宋体" pitchFamily="2" charset="-122"/>
              </a:rPr>
              <a:t>outlier</a:t>
            </a:r>
            <a:r>
              <a:rPr lang="en-US" altLang="zh-CN" dirty="0">
                <a:ea typeface="宋体" pitchFamily="2" charset="-122"/>
              </a:rPr>
              <a:t> is an observation that is 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unusually small</a:t>
            </a:r>
            <a:r>
              <a:rPr lang="en-US" altLang="zh-CN" dirty="0">
                <a:ea typeface="宋体" pitchFamily="2" charset="-122"/>
              </a:rPr>
              <a:t> or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unusually large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E.g. our used car example had odometer readings from 19.1 to 49.2 thousand miles. Suppose we have a value of only 5,000 miles (i.e. a car driven by an old person only on </a:t>
            </a:r>
            <a:r>
              <a:rPr lang="en-US" altLang="zh-CN" dirty="0" smtClean="0">
                <a:ea typeface="宋体" pitchFamily="2" charset="-122"/>
              </a:rPr>
              <a:t>Sundays) </a:t>
            </a:r>
            <a:r>
              <a:rPr lang="en-US" altLang="zh-CN" dirty="0">
                <a:ea typeface="宋体" pitchFamily="2" charset="-122"/>
              </a:rPr>
              <a:t>— this point is an </a:t>
            </a:r>
            <a:r>
              <a:rPr lang="en-US" altLang="zh-CN" b="1" i="1" dirty="0">
                <a:ea typeface="宋体" pitchFamily="2" charset="-122"/>
              </a:rPr>
              <a:t>outlier</a:t>
            </a:r>
            <a:r>
              <a:rPr lang="en-US" altLang="zh-CN" dirty="0">
                <a:ea typeface="宋体" pitchFamily="2" charset="-122"/>
              </a:rPr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4194-A92A-4CD6-904C-C9B7920933A7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1 Outliers</a:t>
            </a:r>
            <a:r>
              <a:rPr lang="en-US" altLang="zh-CN" dirty="0">
                <a:ea typeface="宋体" pitchFamily="2" charset="-122"/>
              </a:rPr>
              <a:t>…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371600"/>
            <a:ext cx="8445500" cy="5029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a typeface="宋体" pitchFamily="2" charset="-122"/>
              </a:rPr>
              <a:t>Possible reasons for the existence of outliers include: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a typeface="宋体" pitchFamily="2" charset="-122"/>
              </a:rPr>
              <a:t>• There was an error in recording the value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a typeface="宋体" pitchFamily="2" charset="-122"/>
              </a:rPr>
              <a:t>• The point should not have been included in the sample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800" dirty="0">
                <a:ea typeface="宋体" pitchFamily="2" charset="-122"/>
              </a:rPr>
              <a:t>* Perhaps the observation is indeed valid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Outliers can be easily identified from a scatter plot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If the standardized residual of any observation is “large” enough (&gt;3 or &lt;-3), we suspect the point may be an outlier and investigate further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  <a:endParaRPr lang="en-US" altLang="zh-CN" sz="28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800" b="1" i="1" dirty="0">
                <a:solidFill>
                  <a:srgbClr val="FF0000"/>
                </a:solidFill>
                <a:ea typeface="宋体" pitchFamily="2" charset="-122"/>
              </a:rPr>
              <a:t>They need to be dealt with since they can easily influence the least squares line…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671D8-AC09-4212-BD89-1342B8FAF709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16.</a:t>
            </a:r>
            <a:fld id="{6BC789AD-2EE9-4D26-B9F5-88B1D3C08F6B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Residual Analysis…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dirty="0" smtClean="0"/>
              <a:t>Recall the deviations between the actual data points and the </a:t>
            </a:r>
          </a:p>
          <a:p>
            <a:pPr>
              <a:buFontTx/>
              <a:buNone/>
            </a:pPr>
            <a:r>
              <a:rPr lang="en-US" dirty="0" smtClean="0"/>
              <a:t>regression line were called </a:t>
            </a:r>
            <a:r>
              <a:rPr lang="en-US" b="1" i="1" dirty="0" smtClean="0"/>
              <a:t>residuals</a:t>
            </a:r>
            <a:r>
              <a:rPr lang="en-US" dirty="0" smtClean="0"/>
              <a:t>. Excel calculates </a:t>
            </a:r>
          </a:p>
          <a:p>
            <a:pPr>
              <a:buFontTx/>
              <a:buNone/>
            </a:pPr>
            <a:r>
              <a:rPr lang="en-US" dirty="0" smtClean="0"/>
              <a:t>residuals as part of its regression analysis: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We can use these residuals to determine whether the error </a:t>
            </a:r>
          </a:p>
          <a:p>
            <a:pPr>
              <a:buFontTx/>
              <a:buNone/>
            </a:pPr>
            <a:r>
              <a:rPr lang="en-US" dirty="0" smtClean="0"/>
              <a:t>variable is </a:t>
            </a:r>
            <a:r>
              <a:rPr lang="en-US" dirty="0" err="1" smtClean="0"/>
              <a:t>nonnormal</a:t>
            </a:r>
            <a:r>
              <a:rPr lang="en-US" dirty="0" smtClean="0"/>
              <a:t>, whether the error variance is constant, </a:t>
            </a:r>
          </a:p>
          <a:p>
            <a:pPr>
              <a:buFontTx/>
              <a:buNone/>
            </a:pPr>
            <a:r>
              <a:rPr lang="en-US" dirty="0" smtClean="0"/>
              <a:t>and whether the errors are independent…</a:t>
            </a:r>
          </a:p>
        </p:txBody>
      </p:sp>
      <p:pic>
        <p:nvPicPr>
          <p:cNvPr id="51206" name="Picture 7" descr="Residuals2.tiff                                                001623CDPowerBook HD                   BB7549B6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6400" y="2514600"/>
            <a:ext cx="581660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16.</a:t>
            </a:r>
            <a:fld id="{450C772A-4132-403B-9E29-F3E2492E5E09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 Non-normality and </a:t>
            </a:r>
            <a:br>
              <a:rPr lang="en-US" dirty="0" smtClean="0"/>
            </a:br>
            <a:r>
              <a:rPr lang="en-US" dirty="0" smtClean="0"/>
              <a:t>3 Mean of Error Term Equal to 0?</a:t>
            </a:r>
          </a:p>
        </p:txBody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876800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dirty="0" smtClean="0"/>
              <a:t>We can take the residuals and put them into a histogram to </a:t>
            </a:r>
          </a:p>
          <a:p>
            <a:pPr>
              <a:buFontTx/>
              <a:buNone/>
            </a:pPr>
            <a:r>
              <a:rPr lang="en-US" dirty="0" smtClean="0"/>
              <a:t>visually check for normality…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…we’re looking for a bell shaped histogram with the mean close to zero. </a:t>
            </a:r>
            <a:r>
              <a:rPr lang="en-US" dirty="0" smtClean="0">
                <a:solidFill>
                  <a:srgbClr val="008000"/>
                </a:solidFill>
                <a:sym typeface="Wingdings" charset="2"/>
              </a:rPr>
              <a:t></a:t>
            </a:r>
            <a:endParaRPr lang="en-US" dirty="0" smtClean="0"/>
          </a:p>
        </p:txBody>
      </p:sp>
      <p:pic>
        <p:nvPicPr>
          <p:cNvPr id="52229" name="Picture 4" descr="Histogram.tiff                                                 001623CDPowerBook HD                   BB7549B6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0" y="2438400"/>
            <a:ext cx="63436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16.</a:t>
            </a:r>
            <a:fld id="{911C2F19-9BB0-491F-B158-C84387E163DF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Heteroscedasticity</a:t>
            </a:r>
            <a:r>
              <a:rPr lang="en-US" dirty="0" smtClean="0"/>
              <a:t>…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dirty="0" smtClean="0"/>
              <a:t>When the requirement of a constant variance is violated, we </a:t>
            </a:r>
          </a:p>
          <a:p>
            <a:pPr>
              <a:buFontTx/>
              <a:buNone/>
            </a:pPr>
            <a:r>
              <a:rPr lang="en-US" dirty="0" smtClean="0"/>
              <a:t>have a condition of </a:t>
            </a:r>
            <a:r>
              <a:rPr lang="en-US" b="1" i="1" dirty="0" err="1" smtClean="0"/>
              <a:t>heteroscedasticity</a:t>
            </a:r>
            <a:r>
              <a:rPr lang="en-US" dirty="0" smtClean="0"/>
              <a:t>.</a:t>
            </a:r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endParaRPr lang="en-US" dirty="0" smtClean="0"/>
          </a:p>
          <a:p>
            <a:pPr>
              <a:buFontTx/>
              <a:buNone/>
            </a:pPr>
            <a:r>
              <a:rPr lang="en-US" dirty="0" smtClean="0"/>
              <a:t>We can diagnose </a:t>
            </a:r>
            <a:r>
              <a:rPr lang="en-US" dirty="0" err="1" smtClean="0"/>
              <a:t>heteroscedasticity</a:t>
            </a:r>
            <a:r>
              <a:rPr lang="en-US" dirty="0" smtClean="0"/>
              <a:t> by plotting the residual </a:t>
            </a:r>
          </a:p>
          <a:p>
            <a:pPr>
              <a:buFontTx/>
              <a:buNone/>
            </a:pPr>
            <a:r>
              <a:rPr lang="en-US" dirty="0" smtClean="0"/>
              <a:t>against the predicted y.</a:t>
            </a:r>
          </a:p>
        </p:txBody>
      </p:sp>
      <p:pic>
        <p:nvPicPr>
          <p:cNvPr id="53253" name="Picture 4" descr="Hetrochart.tiff                                                001623CDPowerBook HD                   BB7549B6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33600" y="2006600"/>
            <a:ext cx="4102100" cy="302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The Model…</a:t>
            </a:r>
          </a:p>
        </p:txBody>
      </p:sp>
      <p:sp>
        <p:nvSpPr>
          <p:cNvPr id="1566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ea typeface="宋体" pitchFamily="2" charset="-122"/>
              </a:rPr>
              <a:t>We now assume we have </a:t>
            </a:r>
            <a:r>
              <a:rPr lang="en-US" altLang="zh-CN" sz="2400" b="1" i="1" dirty="0">
                <a:ea typeface="宋体" pitchFamily="2" charset="-122"/>
              </a:rPr>
              <a:t>k</a:t>
            </a:r>
            <a:r>
              <a:rPr lang="en-US" altLang="zh-CN" sz="2400" dirty="0">
                <a:ea typeface="宋体" pitchFamily="2" charset="-122"/>
              </a:rPr>
              <a:t> independent variables </a:t>
            </a:r>
            <a:r>
              <a:rPr lang="en-US" altLang="zh-CN" sz="2400" b="1" i="1" dirty="0">
                <a:ea typeface="宋体" pitchFamily="2" charset="-122"/>
              </a:rPr>
              <a:t>potentially</a:t>
            </a:r>
            <a:r>
              <a:rPr lang="en-US" altLang="zh-CN" sz="2400" dirty="0">
                <a:ea typeface="宋体" pitchFamily="2" charset="-122"/>
              </a:rPr>
              <a:t> related to the one dependent variable. This relationship is represented in this first order linear equation: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 smtClean="0">
              <a:ea typeface="宋体" pitchFamily="2" charset="-122"/>
            </a:endParaRPr>
          </a:p>
          <a:p>
            <a:r>
              <a:rPr lang="en-US" altLang="zh-CN" sz="2400" dirty="0" smtClean="0">
                <a:ea typeface="宋体" pitchFamily="2" charset="-122"/>
              </a:rPr>
              <a:t>In </a:t>
            </a:r>
            <a:r>
              <a:rPr lang="en-US" altLang="zh-CN" sz="2400" dirty="0">
                <a:ea typeface="宋体" pitchFamily="2" charset="-122"/>
              </a:rPr>
              <a:t>the one variable, two dimensional case we drew a regression line; here we imagine a </a:t>
            </a:r>
            <a:r>
              <a:rPr lang="en-US" altLang="zh-CN" sz="2400" b="1" i="1" dirty="0">
                <a:ea typeface="宋体" pitchFamily="2" charset="-122"/>
              </a:rPr>
              <a:t>response surface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</p:txBody>
      </p:sp>
      <p:pic>
        <p:nvPicPr>
          <p:cNvPr id="1566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250" y="3117850"/>
            <a:ext cx="6413500" cy="622300"/>
          </a:xfrm>
          <a:prstGeom prst="rect">
            <a:avLst/>
          </a:prstGeom>
          <a:noFill/>
        </p:spPr>
      </p:pic>
      <p:sp>
        <p:nvSpPr>
          <p:cNvPr id="156677" name="Rectangle 5"/>
          <p:cNvSpPr>
            <a:spLocks noChangeArrowheads="1"/>
          </p:cNvSpPr>
          <p:nvPr/>
        </p:nvSpPr>
        <p:spPr bwMode="auto">
          <a:xfrm>
            <a:off x="6858000" y="3962400"/>
            <a:ext cx="153828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error variable</a:t>
            </a:r>
          </a:p>
        </p:txBody>
      </p:sp>
      <p:sp>
        <p:nvSpPr>
          <p:cNvPr id="156678" name="Rectangle 6"/>
          <p:cNvSpPr>
            <a:spLocks noChangeArrowheads="1"/>
          </p:cNvSpPr>
          <p:nvPr/>
        </p:nvSpPr>
        <p:spPr bwMode="auto">
          <a:xfrm>
            <a:off x="990600" y="2362200"/>
            <a:ext cx="12573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800080"/>
                </a:solidFill>
                <a:latin typeface="Tahoma" pitchFamily="34" charset="0"/>
                <a:ea typeface="宋体" pitchFamily="2" charset="-122"/>
              </a:rPr>
              <a:t>dependent</a:t>
            </a:r>
          </a:p>
          <a:p>
            <a:r>
              <a:rPr lang="en-US" altLang="zh-CN" sz="1800">
                <a:solidFill>
                  <a:srgbClr val="800080"/>
                </a:solidFill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56679" name="Rectangle 7"/>
          <p:cNvSpPr>
            <a:spLocks noChangeArrowheads="1"/>
          </p:cNvSpPr>
          <p:nvPr/>
        </p:nvSpPr>
        <p:spPr bwMode="auto">
          <a:xfrm>
            <a:off x="3276600" y="2438400"/>
            <a:ext cx="24003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independent variables</a:t>
            </a:r>
          </a:p>
        </p:txBody>
      </p:sp>
      <p:sp>
        <p:nvSpPr>
          <p:cNvPr id="156680" name="Rectangle 8"/>
          <p:cNvSpPr>
            <a:spLocks noChangeArrowheads="1"/>
          </p:cNvSpPr>
          <p:nvPr/>
        </p:nvSpPr>
        <p:spPr bwMode="auto">
          <a:xfrm>
            <a:off x="3352800" y="4419600"/>
            <a:ext cx="13144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coefficients</a:t>
            </a:r>
          </a:p>
        </p:txBody>
      </p:sp>
      <p:sp>
        <p:nvSpPr>
          <p:cNvPr id="156681" name="Rectangle 9"/>
          <p:cNvSpPr>
            <a:spLocks noChangeArrowheads="1"/>
          </p:cNvSpPr>
          <p:nvPr/>
        </p:nvSpPr>
        <p:spPr bwMode="auto">
          <a:xfrm>
            <a:off x="1371600" y="3124200"/>
            <a:ext cx="381000" cy="685800"/>
          </a:xfrm>
          <a:prstGeom prst="rect">
            <a:avLst/>
          </a:prstGeom>
          <a:noFill/>
          <a:ln w="9525">
            <a:solidFill>
              <a:srgbClr val="8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2" name="Rectangle 10"/>
          <p:cNvSpPr>
            <a:spLocks noChangeArrowheads="1"/>
          </p:cNvSpPr>
          <p:nvPr/>
        </p:nvSpPr>
        <p:spPr bwMode="auto">
          <a:xfrm>
            <a:off x="2133600" y="3124200"/>
            <a:ext cx="45720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3" name="Rectangle 11"/>
          <p:cNvSpPr>
            <a:spLocks noChangeArrowheads="1"/>
          </p:cNvSpPr>
          <p:nvPr/>
        </p:nvSpPr>
        <p:spPr bwMode="auto">
          <a:xfrm>
            <a:off x="2946400" y="3124200"/>
            <a:ext cx="45720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4" name="Rectangle 12"/>
          <p:cNvSpPr>
            <a:spLocks noChangeArrowheads="1"/>
          </p:cNvSpPr>
          <p:nvPr/>
        </p:nvSpPr>
        <p:spPr bwMode="auto">
          <a:xfrm>
            <a:off x="4165600" y="3124200"/>
            <a:ext cx="45720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5" name="Rectangle 13"/>
          <p:cNvSpPr>
            <a:spLocks noChangeArrowheads="1"/>
          </p:cNvSpPr>
          <p:nvPr/>
        </p:nvSpPr>
        <p:spPr bwMode="auto">
          <a:xfrm>
            <a:off x="6172200" y="3124200"/>
            <a:ext cx="457200" cy="685800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6" name="Rectangle 14"/>
          <p:cNvSpPr>
            <a:spLocks noChangeArrowheads="1"/>
          </p:cNvSpPr>
          <p:nvPr/>
        </p:nvSpPr>
        <p:spPr bwMode="auto">
          <a:xfrm>
            <a:off x="3429000" y="3124200"/>
            <a:ext cx="3810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7" name="Rectangle 15"/>
          <p:cNvSpPr>
            <a:spLocks noChangeArrowheads="1"/>
          </p:cNvSpPr>
          <p:nvPr/>
        </p:nvSpPr>
        <p:spPr bwMode="auto">
          <a:xfrm>
            <a:off x="4648200" y="3124200"/>
            <a:ext cx="3810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8" name="Rectangle 16"/>
          <p:cNvSpPr>
            <a:spLocks noChangeArrowheads="1"/>
          </p:cNvSpPr>
          <p:nvPr/>
        </p:nvSpPr>
        <p:spPr bwMode="auto">
          <a:xfrm>
            <a:off x="6654800" y="3124200"/>
            <a:ext cx="381000" cy="685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89" name="Rectangle 17"/>
          <p:cNvSpPr>
            <a:spLocks noChangeArrowheads="1"/>
          </p:cNvSpPr>
          <p:nvPr/>
        </p:nvSpPr>
        <p:spPr bwMode="auto">
          <a:xfrm>
            <a:off x="7391400" y="3124200"/>
            <a:ext cx="381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0" name="Line 18"/>
          <p:cNvSpPr>
            <a:spLocks noChangeShapeType="1"/>
          </p:cNvSpPr>
          <p:nvPr/>
        </p:nvSpPr>
        <p:spPr bwMode="auto">
          <a:xfrm flipH="1">
            <a:off x="3733800" y="2743200"/>
            <a:ext cx="533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1" name="Line 19"/>
          <p:cNvSpPr>
            <a:spLocks noChangeShapeType="1"/>
          </p:cNvSpPr>
          <p:nvPr/>
        </p:nvSpPr>
        <p:spPr bwMode="auto">
          <a:xfrm>
            <a:off x="4267200" y="2743200"/>
            <a:ext cx="5334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2" name="Line 20"/>
          <p:cNvSpPr>
            <a:spLocks noChangeShapeType="1"/>
          </p:cNvSpPr>
          <p:nvPr/>
        </p:nvSpPr>
        <p:spPr bwMode="auto">
          <a:xfrm>
            <a:off x="4267200" y="2743200"/>
            <a:ext cx="2667000" cy="3810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3" name="Line 21"/>
          <p:cNvSpPr>
            <a:spLocks noChangeShapeType="1"/>
          </p:cNvSpPr>
          <p:nvPr/>
        </p:nvSpPr>
        <p:spPr bwMode="auto">
          <a:xfrm flipV="1">
            <a:off x="3886200" y="3810000"/>
            <a:ext cx="22860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4" name="Line 22"/>
          <p:cNvSpPr>
            <a:spLocks noChangeShapeType="1"/>
          </p:cNvSpPr>
          <p:nvPr/>
        </p:nvSpPr>
        <p:spPr bwMode="auto">
          <a:xfrm flipV="1">
            <a:off x="3886200" y="3810000"/>
            <a:ext cx="4572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5" name="Line 23"/>
          <p:cNvSpPr>
            <a:spLocks noChangeShapeType="1"/>
          </p:cNvSpPr>
          <p:nvPr/>
        </p:nvSpPr>
        <p:spPr bwMode="auto">
          <a:xfrm flipH="1" flipV="1">
            <a:off x="2362200" y="3810000"/>
            <a:ext cx="15240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6696" name="Line 24"/>
          <p:cNvSpPr>
            <a:spLocks noChangeShapeType="1"/>
          </p:cNvSpPr>
          <p:nvPr/>
        </p:nvSpPr>
        <p:spPr bwMode="auto">
          <a:xfrm flipH="1" flipV="1">
            <a:off x="3276600" y="3810000"/>
            <a:ext cx="609600" cy="5334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342CA-EFD4-4E07-A07D-349DDF32DD34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16.</a:t>
            </a:r>
            <a:fld id="{4FE674F0-2C7F-4122-94E6-145F6075DB32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pic>
        <p:nvPicPr>
          <p:cNvPr id="54275" name="Picture 4" descr="sigma2epsilon.tiff                                             001623CDPowerBook HD                   BB7549B6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91000" y="1295400"/>
            <a:ext cx="406400" cy="419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dirty="0" smtClean="0"/>
              <a:t>4 </a:t>
            </a:r>
            <a:r>
              <a:rPr lang="en-US" dirty="0" err="1" smtClean="0"/>
              <a:t>Heteroscedasticity</a:t>
            </a:r>
            <a:r>
              <a:rPr lang="en-US" dirty="0" smtClean="0"/>
              <a:t>…</a:t>
            </a: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4582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/>
              <a:t>If the variance of the error variable (     ) is not constant, then we have “</a:t>
            </a:r>
            <a:r>
              <a:rPr lang="en-US" sz="2000" b="1" i="1" dirty="0" err="1" smtClean="0"/>
              <a:t>heteroscedasticity</a:t>
            </a:r>
            <a:r>
              <a:rPr lang="en-US" sz="2000" dirty="0" smtClean="0"/>
              <a:t>”. </a:t>
            </a:r>
            <a:br>
              <a:rPr lang="en-US" sz="2000" dirty="0" smtClean="0"/>
            </a:br>
            <a:r>
              <a:rPr lang="en-US" sz="2000" dirty="0" smtClean="0"/>
              <a:t>Here’s the plot of the residual against the predicted value of </a:t>
            </a:r>
            <a:r>
              <a:rPr lang="en-US" sz="2000" b="1" dirty="0" smtClean="0"/>
              <a:t>y</a:t>
            </a:r>
            <a:r>
              <a:rPr lang="en-US" sz="2000" dirty="0" smtClean="0"/>
              <a:t>:</a:t>
            </a:r>
          </a:p>
        </p:txBody>
      </p:sp>
      <p:pic>
        <p:nvPicPr>
          <p:cNvPr id="54278" name="Picture 5" descr="HetroPlot.tiff                                                 001623CDPowerBook HD                   BB7549B6: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2462213"/>
            <a:ext cx="6188075" cy="348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4279" name="Text Box 6"/>
          <p:cNvSpPr txBox="1">
            <a:spLocks noChangeArrowheads="1"/>
          </p:cNvSpPr>
          <p:nvPr/>
        </p:nvSpPr>
        <p:spPr bwMode="auto">
          <a:xfrm>
            <a:off x="5562600" y="5029200"/>
            <a:ext cx="3429000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sz="1800">
                <a:solidFill>
                  <a:srgbClr val="800080"/>
                </a:solidFill>
                <a:latin typeface="Tahoma" charset="0"/>
              </a:rPr>
              <a:t> there doesn’t appear to be a change in the </a:t>
            </a:r>
            <a:r>
              <a:rPr lang="en-US" sz="1800" b="1" i="1">
                <a:solidFill>
                  <a:srgbClr val="800080"/>
                </a:solidFill>
                <a:latin typeface="Tahoma" charset="0"/>
              </a:rPr>
              <a:t>spread</a:t>
            </a:r>
            <a:r>
              <a:rPr lang="en-US" sz="1800">
                <a:solidFill>
                  <a:srgbClr val="800080"/>
                </a:solidFill>
                <a:latin typeface="Tahoma" charset="0"/>
              </a:rPr>
              <a:t> of the plotted points, therefore no </a:t>
            </a:r>
            <a:r>
              <a:rPr lang="en-US" sz="1800" b="1" i="1">
                <a:solidFill>
                  <a:srgbClr val="800080"/>
                </a:solidFill>
                <a:latin typeface="Tahoma" charset="0"/>
              </a:rPr>
              <a:t>heteroscedasticity</a:t>
            </a:r>
            <a:endParaRPr lang="en-US"/>
          </a:p>
        </p:txBody>
      </p:sp>
      <p:sp>
        <p:nvSpPr>
          <p:cNvPr id="54280" name="Rectangle 7"/>
          <p:cNvSpPr>
            <a:spLocks noChangeArrowheads="1"/>
          </p:cNvSpPr>
          <p:nvPr/>
        </p:nvSpPr>
        <p:spPr bwMode="auto">
          <a:xfrm>
            <a:off x="8305800" y="5791200"/>
            <a:ext cx="4635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800">
                <a:solidFill>
                  <a:srgbClr val="008000"/>
                </a:solidFill>
                <a:sym typeface="Wingdings" charset="2"/>
              </a:rPr>
              <a:t>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16.</a:t>
            </a:r>
            <a:fld id="{33010AEC-66B0-4020-A492-2515AEDEE25E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5 </a:t>
            </a:r>
            <a:r>
              <a:rPr lang="en-US" sz="3600" dirty="0" err="1" smtClean="0"/>
              <a:t>Nonindependence</a:t>
            </a:r>
            <a:r>
              <a:rPr lang="en-US" sz="3600" dirty="0" smtClean="0"/>
              <a:t> of the Error Variable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Tx/>
              <a:buNone/>
            </a:pPr>
            <a:r>
              <a:rPr lang="en-US" smtClean="0"/>
              <a:t>If we were to observe the auction price of cars every week </a:t>
            </a:r>
          </a:p>
          <a:p>
            <a:pPr>
              <a:buFontTx/>
              <a:buNone/>
            </a:pPr>
            <a:r>
              <a:rPr lang="en-US" smtClean="0"/>
              <a:t>for, say, a year, that would constitute </a:t>
            </a:r>
            <a:r>
              <a:rPr lang="en-US" b="1" i="1" smtClean="0"/>
              <a:t>a time series</a:t>
            </a:r>
            <a:r>
              <a:rPr lang="en-US" smtClean="0"/>
              <a:t>.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When the data are time series, the errors often are </a:t>
            </a:r>
            <a:r>
              <a:rPr lang="en-US" b="1" i="1" smtClean="0"/>
              <a:t>correlated</a:t>
            </a:r>
            <a:r>
              <a:rPr lang="en-US" smtClean="0"/>
              <a:t>. </a:t>
            </a:r>
          </a:p>
          <a:p>
            <a:pPr>
              <a:buFontTx/>
              <a:buNone/>
            </a:pPr>
            <a:r>
              <a:rPr lang="en-US" smtClean="0"/>
              <a:t>Error terms that are correlated over time are said to be </a:t>
            </a:r>
          </a:p>
          <a:p>
            <a:pPr>
              <a:buFontTx/>
              <a:buNone/>
            </a:pPr>
            <a:r>
              <a:rPr lang="en-US" b="1" i="1" smtClean="0"/>
              <a:t>autocorrelated</a:t>
            </a:r>
            <a:r>
              <a:rPr lang="en-US" smtClean="0"/>
              <a:t> or </a:t>
            </a:r>
            <a:r>
              <a:rPr lang="en-US" b="1" i="1" smtClean="0"/>
              <a:t>serially correlated</a:t>
            </a:r>
            <a:r>
              <a:rPr lang="en-US" smtClean="0"/>
              <a:t>.</a:t>
            </a:r>
          </a:p>
          <a:p>
            <a:pPr>
              <a:buFontTx/>
              <a:buNone/>
            </a:pPr>
            <a:endParaRPr lang="en-US" smtClean="0"/>
          </a:p>
          <a:p>
            <a:pPr>
              <a:buFontTx/>
              <a:buNone/>
            </a:pPr>
            <a:r>
              <a:rPr lang="en-US" smtClean="0"/>
              <a:t>We can often detect autocorrelation by </a:t>
            </a:r>
            <a:r>
              <a:rPr lang="en-US" b="1" i="1" smtClean="0">
                <a:solidFill>
                  <a:srgbClr val="FF0000"/>
                </a:solidFill>
              </a:rPr>
              <a:t>graphing the </a:t>
            </a:r>
          </a:p>
          <a:p>
            <a:pPr>
              <a:buFontTx/>
              <a:buNone/>
            </a:pPr>
            <a:r>
              <a:rPr lang="en-US" b="1" i="1" smtClean="0">
                <a:solidFill>
                  <a:srgbClr val="FF0000"/>
                </a:solidFill>
              </a:rPr>
              <a:t>residuals</a:t>
            </a:r>
            <a:r>
              <a:rPr lang="en-US" smtClean="0"/>
              <a:t> </a:t>
            </a:r>
            <a:r>
              <a:rPr lang="en-US" b="1" i="1" smtClean="0"/>
              <a:t>against</a:t>
            </a:r>
            <a:r>
              <a:rPr lang="en-US" smtClean="0"/>
              <a:t> </a:t>
            </a:r>
            <a:r>
              <a:rPr lang="en-US" b="1" i="1" smtClean="0">
                <a:solidFill>
                  <a:srgbClr val="0000FF"/>
                </a:solidFill>
              </a:rPr>
              <a:t>the time periods</a:t>
            </a:r>
            <a:r>
              <a:rPr lang="en-US" smtClean="0"/>
              <a:t>. If a pattern emerges, it is </a:t>
            </a:r>
          </a:p>
          <a:p>
            <a:pPr>
              <a:buFontTx/>
              <a:buNone/>
            </a:pPr>
            <a:r>
              <a:rPr lang="en-US" smtClean="0"/>
              <a:t>likely that the independence requirement is violated.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16.</a:t>
            </a:r>
            <a:fld id="{009F8ADE-769E-4AEA-B00B-6199BE489E0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5 Non-independence of the Error Variable</a:t>
            </a:r>
          </a:p>
        </p:txBody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en-US" sz="2000" dirty="0" smtClean="0"/>
              <a:t>Patterns in the appearance of the residuals over time indicates that autocorrelation exists:</a:t>
            </a:r>
          </a:p>
        </p:txBody>
      </p:sp>
      <p:pic>
        <p:nvPicPr>
          <p:cNvPr id="56325" name="Picture 4" descr="&#10;RezVtime.tiff                                                  001623CDPowerBook HD                   BB7549B6: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5800" y="2260600"/>
            <a:ext cx="7632700" cy="276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6326" name="Text Box 5"/>
          <p:cNvSpPr txBox="1">
            <a:spLocks noChangeArrowheads="1"/>
          </p:cNvSpPr>
          <p:nvPr/>
        </p:nvSpPr>
        <p:spPr bwMode="auto">
          <a:xfrm>
            <a:off x="381000" y="5410200"/>
            <a:ext cx="40179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1800" dirty="0">
                <a:latin typeface="Tahoma" charset="0"/>
              </a:rPr>
              <a:t>Note the runs of positive residuals,</a:t>
            </a:r>
          </a:p>
          <a:p>
            <a:pPr algn="l"/>
            <a:r>
              <a:rPr lang="en-US" sz="1800" dirty="0">
                <a:latin typeface="Tahoma" charset="0"/>
              </a:rPr>
              <a:t>replaced by runs of negative residuals</a:t>
            </a:r>
          </a:p>
        </p:txBody>
      </p:sp>
      <p:sp>
        <p:nvSpPr>
          <p:cNvPr id="56327" name="Text Box 6"/>
          <p:cNvSpPr txBox="1">
            <a:spLocks noChangeArrowheads="1"/>
          </p:cNvSpPr>
          <p:nvPr/>
        </p:nvSpPr>
        <p:spPr bwMode="auto">
          <a:xfrm>
            <a:off x="5105400" y="5334000"/>
            <a:ext cx="378936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l"/>
            <a:r>
              <a:rPr lang="en-US" sz="1800" dirty="0">
                <a:latin typeface="Tahoma" charset="0"/>
              </a:rPr>
              <a:t>Note the oscillating behavior of the </a:t>
            </a:r>
          </a:p>
          <a:p>
            <a:pPr algn="l"/>
            <a:r>
              <a:rPr lang="en-US" sz="1800" dirty="0">
                <a:latin typeface="Tahoma" charset="0"/>
              </a:rPr>
              <a:t>residuals around zero.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16.</a:t>
            </a:r>
            <a:fld id="{45806FA8-C6C4-4C93-A87E-0360B3732E3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Procedure for Regression Diagnostics…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pPr marL="533400" indent="-533400">
              <a:buFont typeface="Times" pitchFamily="1" charset="0"/>
              <a:buAutoNum type="arabicPeriod"/>
            </a:pPr>
            <a:r>
              <a:rPr lang="en-US" smtClean="0"/>
              <a:t>Develop a model that has a theoretical basis. </a:t>
            </a:r>
          </a:p>
          <a:p>
            <a:pPr marL="533400" indent="-533400">
              <a:buFont typeface="Times" pitchFamily="1" charset="0"/>
              <a:buAutoNum type="arabicPeriod"/>
            </a:pPr>
            <a:r>
              <a:rPr lang="en-US" smtClean="0"/>
              <a:t>Gather data for the two variables in the model. </a:t>
            </a:r>
          </a:p>
          <a:p>
            <a:pPr marL="533400" indent="-533400">
              <a:buFont typeface="Times" pitchFamily="1" charset="0"/>
              <a:buAutoNum type="arabicPeriod"/>
            </a:pPr>
            <a:r>
              <a:rPr lang="en-US" smtClean="0"/>
              <a:t>Draw the scatter diagram to determine whether a linear model appears to be appropriate. Identify possible outliers.</a:t>
            </a:r>
          </a:p>
          <a:p>
            <a:pPr marL="533400" indent="-533400">
              <a:buFont typeface="Times" pitchFamily="1" charset="0"/>
              <a:buAutoNum type="arabicPeriod"/>
            </a:pPr>
            <a:r>
              <a:rPr lang="en-US" smtClean="0"/>
              <a:t>Determine the regression equation.</a:t>
            </a:r>
          </a:p>
          <a:p>
            <a:pPr marL="533400" indent="-533400">
              <a:buFont typeface="Times" pitchFamily="1" charset="0"/>
              <a:buAutoNum type="arabicPeriod"/>
            </a:pPr>
            <a:r>
              <a:rPr lang="en-US" smtClean="0"/>
              <a:t>Calculate the residuals and check the required conditions</a:t>
            </a:r>
          </a:p>
          <a:p>
            <a:pPr marL="533400" indent="-533400">
              <a:buFont typeface="Times" pitchFamily="1" charset="0"/>
              <a:buAutoNum type="arabicPeriod"/>
            </a:pPr>
            <a:r>
              <a:rPr lang="en-US" smtClean="0"/>
              <a:t>Assess the model’s fit.</a:t>
            </a:r>
          </a:p>
          <a:p>
            <a:pPr marL="533400" indent="-533400">
              <a:buFont typeface="Times" pitchFamily="1" charset="0"/>
              <a:buAutoNum type="arabicPeriod"/>
            </a:pPr>
            <a:r>
              <a:rPr lang="en-US" b="1" i="1" smtClean="0"/>
              <a:t>If the model fits the data</a:t>
            </a:r>
            <a:r>
              <a:rPr lang="en-US" smtClean="0"/>
              <a:t>, </a:t>
            </a:r>
            <a:r>
              <a:rPr lang="en-US" b="1" i="1" smtClean="0">
                <a:solidFill>
                  <a:srgbClr val="FF0000"/>
                </a:solidFill>
              </a:rPr>
              <a:t>use the regression equation</a:t>
            </a:r>
            <a:r>
              <a:rPr lang="en-US" smtClean="0"/>
              <a:t> to predict a particular value of the dependent variable and/or estimate its mean.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Multi-</a:t>
            </a:r>
            <a:r>
              <a:rPr lang="en-US" altLang="zh-CN" dirty="0" err="1" smtClean="0">
                <a:ea typeface="宋体" pitchFamily="2" charset="-122"/>
              </a:rPr>
              <a:t>collinearity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751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Multiple regression models have a problem that simple regressions do </a:t>
            </a:r>
            <a:r>
              <a:rPr lang="en-US" altLang="zh-CN" dirty="0" smtClean="0">
                <a:ea typeface="宋体" pitchFamily="2" charset="-122"/>
              </a:rPr>
              <a:t>not have, </a:t>
            </a:r>
            <a:r>
              <a:rPr lang="en-US" altLang="zh-CN" dirty="0">
                <a:ea typeface="宋体" pitchFamily="2" charset="-122"/>
              </a:rPr>
              <a:t>namely </a:t>
            </a:r>
            <a:r>
              <a:rPr lang="en-US" altLang="zh-CN" b="1" i="1" dirty="0" smtClean="0">
                <a:ea typeface="宋体" pitchFamily="2" charset="-122"/>
              </a:rPr>
              <a:t>multi-</a:t>
            </a:r>
            <a:r>
              <a:rPr lang="en-US" altLang="zh-CN" b="1" i="1" dirty="0" err="1" smtClean="0">
                <a:ea typeface="宋体" pitchFamily="2" charset="-122"/>
              </a:rPr>
              <a:t>collinearity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r>
              <a:rPr lang="en-US" altLang="zh-CN" dirty="0">
                <a:ea typeface="宋体" pitchFamily="2" charset="-122"/>
              </a:rPr>
              <a:t>It happens when the 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independent variables</a:t>
            </a:r>
            <a:r>
              <a:rPr lang="en-US" altLang="zh-CN" dirty="0">
                <a:ea typeface="宋体" pitchFamily="2" charset="-122"/>
              </a:rPr>
              <a:t> are highly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correlated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We’ll explore this concept through the following example…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970F7-4782-45F7-A614-B58BB6822D4B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85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r>
              <a:rPr lang="en-US" altLang="zh-CN" sz="2600" dirty="0">
                <a:ea typeface="宋体" pitchFamily="2" charset="-122"/>
              </a:rPr>
              <a:t>A real estate agent wanted to develop a model to predict the selling price of a home. The agent believed that the most important variables in determining the price of a house are its: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>
                <a:latin typeface="Wingdings 2" pitchFamily="18" charset="2"/>
                <a:ea typeface="宋体" pitchFamily="2" charset="-122"/>
              </a:rPr>
              <a:t>u</a:t>
            </a:r>
            <a:r>
              <a:rPr lang="en-US" altLang="zh-CN" dirty="0">
                <a:ea typeface="宋体" pitchFamily="2" charset="-122"/>
              </a:rPr>
              <a:t> size,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>
                <a:latin typeface="Wingdings 2" pitchFamily="18" charset="2"/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number of bedrooms, 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>
                <a:latin typeface="Wingdings 2" pitchFamily="18" charset="2"/>
                <a:ea typeface="宋体" pitchFamily="2" charset="-122"/>
              </a:rPr>
              <a:t>w</a:t>
            </a:r>
            <a:r>
              <a:rPr lang="en-US" altLang="zh-CN" dirty="0">
                <a:ea typeface="宋体" pitchFamily="2" charset="-122"/>
              </a:rPr>
              <a:t> and lot size.</a:t>
            </a:r>
          </a:p>
          <a:p>
            <a:r>
              <a:rPr lang="en-US" altLang="zh-CN" dirty="0">
                <a:ea typeface="宋体" pitchFamily="2" charset="-122"/>
              </a:rPr>
              <a:t>The proposed model is: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Housing market </a:t>
            </a:r>
            <a:r>
              <a:rPr lang="en-US" altLang="zh-CN" dirty="0">
                <a:ea typeface="宋体" pitchFamily="2" charset="-122"/>
                <a:hlinkClick r:id="rId3" action="ppaction://hlinkfile"/>
              </a:rPr>
              <a:t>data </a:t>
            </a:r>
            <a:r>
              <a:rPr lang="en-US" altLang="zh-CN" dirty="0">
                <a:ea typeface="宋体" pitchFamily="2" charset="-122"/>
              </a:rPr>
              <a:t>have been gathered and Excel is the analysis tool of choice…</a:t>
            </a:r>
          </a:p>
        </p:txBody>
      </p:sp>
      <p:pic>
        <p:nvPicPr>
          <p:cNvPr id="1853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02200" y="4343400"/>
            <a:ext cx="3860800" cy="508000"/>
          </a:xfrm>
          <a:prstGeom prst="rect">
            <a:avLst/>
          </a:prstGeom>
          <a:noFill/>
        </p:spPr>
      </p:pic>
      <p:pic>
        <p:nvPicPr>
          <p:cNvPr id="185349" name="Picture 5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29200" y="2438400"/>
            <a:ext cx="3648075" cy="1711325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7580B-3479-43F9-9F5A-F2AC91A8A828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771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Tools &gt; Data Analysis &gt; Regression…</a:t>
            </a:r>
          </a:p>
        </p:txBody>
      </p:sp>
      <p:pic>
        <p:nvPicPr>
          <p:cNvPr id="177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752600"/>
            <a:ext cx="7531100" cy="4457700"/>
          </a:xfrm>
          <a:prstGeom prst="rect">
            <a:avLst/>
          </a:prstGeom>
          <a:noFill/>
        </p:spPr>
      </p:pic>
      <p:sp>
        <p:nvSpPr>
          <p:cNvPr id="177157" name="Text Box 5"/>
          <p:cNvSpPr txBox="1">
            <a:spLocks noChangeArrowheads="1"/>
          </p:cNvSpPr>
          <p:nvPr/>
        </p:nvSpPr>
        <p:spPr bwMode="auto">
          <a:xfrm>
            <a:off x="3200400" y="2819400"/>
            <a:ext cx="4545013" cy="376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The R square indicates the </a:t>
            </a:r>
            <a:r>
              <a:rPr lang="en-US" altLang="zh-CN" sz="1800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model </a:t>
            </a:r>
            <a:r>
              <a:rPr lang="en-US" altLang="zh-CN" sz="1800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is valid… </a:t>
            </a:r>
          </a:p>
        </p:txBody>
      </p:sp>
      <p:sp>
        <p:nvSpPr>
          <p:cNvPr id="177158" name="Text Box 6"/>
          <p:cNvSpPr txBox="1">
            <a:spLocks noChangeArrowheads="1"/>
          </p:cNvSpPr>
          <p:nvPr/>
        </p:nvSpPr>
        <p:spPr bwMode="auto">
          <a:xfrm>
            <a:off x="6477000" y="5181600"/>
            <a:ext cx="2514600" cy="1200150"/>
          </a:xfrm>
          <a:prstGeom prst="rect">
            <a:avLst/>
          </a:prstGeom>
          <a:solidFill>
            <a:srgbClr val="FFFFFF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…but these t-stats suggest none of the variables are related to the selling price.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1974E-E8C2-49CF-B4C3-9073AB593E6B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79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1905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How can the model be 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valid and fit well</a:t>
            </a:r>
            <a:r>
              <a:rPr lang="en-US" altLang="zh-CN" dirty="0">
                <a:ea typeface="宋体" pitchFamily="2" charset="-122"/>
              </a:rPr>
              <a:t>, when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none</a:t>
            </a:r>
            <a:r>
              <a:rPr lang="en-US" altLang="zh-CN" dirty="0">
                <a:ea typeface="宋体" pitchFamily="2" charset="-122"/>
              </a:rPr>
              <a:t> of the independent variables that make up the model are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linearly related to price</a:t>
            </a:r>
            <a:r>
              <a:rPr lang="en-US" altLang="zh-CN" dirty="0">
                <a:ea typeface="宋体" pitchFamily="2" charset="-122"/>
              </a:rPr>
              <a:t>?</a:t>
            </a:r>
          </a:p>
          <a:p>
            <a:r>
              <a:rPr lang="en-US" altLang="zh-CN" dirty="0">
                <a:ea typeface="宋体" pitchFamily="2" charset="-122"/>
              </a:rPr>
              <a:t>The answer is that the </a:t>
            </a:r>
            <a:r>
              <a:rPr lang="en-US" altLang="zh-CN" b="1" i="1" dirty="0">
                <a:ea typeface="宋体" pitchFamily="2" charset="-122"/>
              </a:rPr>
              <a:t>three independent variables are highly correlated with each other </a:t>
            </a:r>
            <a:r>
              <a:rPr lang="en-US" altLang="zh-CN" dirty="0">
                <a:ea typeface="宋体" pitchFamily="2" charset="-122"/>
              </a:rPr>
              <a:t>!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79204" name="Rectangle 4"/>
          <p:cNvSpPr>
            <a:spLocks noChangeArrowheads="1"/>
          </p:cNvSpPr>
          <p:nvPr/>
        </p:nvSpPr>
        <p:spPr bwMode="auto">
          <a:xfrm>
            <a:off x="0" y="5029200"/>
            <a:ext cx="9144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lvl="1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 Whenever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, | r|&gt;0.8, </a:t>
            </a:r>
            <a:r>
              <a:rPr lang="en-US" altLang="zh-CN" dirty="0" err="1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multicollinearity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. The t-tests are no </a:t>
            </a:r>
            <a:r>
              <a:rPr lang="en-US" altLang="zh-CN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longer 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accurate.</a:t>
            </a:r>
          </a:p>
          <a:p>
            <a:pPr lvl="1" algn="l">
              <a:buFont typeface="Arial" pitchFamily="34" charset="0"/>
              <a:buChar char="•"/>
            </a:pPr>
            <a:r>
              <a:rPr lang="en-US" altLang="zh-CN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 Don’t 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drop any of those independent variables by the P-value reported, when we have </a:t>
            </a:r>
            <a:r>
              <a:rPr lang="en-US" altLang="zh-CN" dirty="0" err="1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multicollinearity</a:t>
            </a:r>
            <a:r>
              <a:rPr lang="en-US" altLang="zh-CN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.</a:t>
            </a:r>
          </a:p>
        </p:txBody>
      </p:sp>
      <p:pic>
        <p:nvPicPr>
          <p:cNvPr id="179205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33600" y="3124200"/>
            <a:ext cx="4851400" cy="1866900"/>
          </a:xfrm>
          <a:prstGeom prst="rect">
            <a:avLst/>
          </a:prstGeom>
          <a:noFill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23F5D-E600-416D-8FC2-CF984AC6D237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Towson University - J. Jung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Required </a:t>
            </a:r>
            <a:r>
              <a:rPr lang="en-US" altLang="zh-CN" dirty="0" smtClean="0">
                <a:ea typeface="宋体" pitchFamily="2" charset="-122"/>
              </a:rPr>
              <a:t>Conditions for OLS</a:t>
            </a:r>
            <a:endParaRPr lang="en-US" altLang="zh-CN" dirty="0">
              <a:ea typeface="宋体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2346" name="Rectangle 10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altLang="zh-CN" dirty="0" smtClean="0">
                    <a:ea typeface="宋体" pitchFamily="2" charset="-122"/>
                  </a:rPr>
                  <a:t>For these regression methods to be valid the following three </a:t>
                </a:r>
                <a:r>
                  <a:rPr lang="en-US" altLang="zh-CN" dirty="0" smtClean="0">
                    <a:ea typeface="宋体" pitchFamily="2" charset="-122"/>
                  </a:rPr>
                  <a:t>conditions for the error variable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(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)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must be met:</a:t>
                </a:r>
              </a:p>
              <a:p>
                <a:pPr>
                  <a:buNone/>
                </a:pPr>
                <a:endParaRPr lang="en-US" altLang="zh-CN" dirty="0" smtClean="0">
                  <a:ea typeface="宋体" pitchFamily="2" charset="-122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smtClean="0">
                    <a:ea typeface="宋体" pitchFamily="2" charset="-122"/>
                  </a:rPr>
                  <a:t>The </a:t>
                </a:r>
                <a:r>
                  <a:rPr lang="en-US" altLang="zh-CN" dirty="0">
                    <a:ea typeface="宋体" pitchFamily="2" charset="-122"/>
                  </a:rPr>
                  <a:t>mean of the distribution is </a:t>
                </a:r>
                <a:r>
                  <a:rPr lang="en-US" altLang="zh-CN" dirty="0" smtClean="0">
                    <a:ea typeface="宋体" pitchFamily="2" charset="-122"/>
                  </a:rPr>
                  <a:t>0 so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E</m:t>
                    </m:r>
                    <m:d>
                      <m:dPr>
                        <m:ctrlP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/>
                            <a:ea typeface="宋体" pitchFamily="2" charset="-122"/>
                          </a:rPr>
                          <m:t>𝜀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𝑋</m:t>
                        </m:r>
                      </m:e>
                    </m:d>
                    <m:r>
                      <a:rPr lang="en-US" altLang="zh-CN" b="0" i="1" smtClean="0">
                        <a:latin typeface="Cambria Math"/>
                        <a:ea typeface="宋体" pitchFamily="2" charset="-122"/>
                      </a:rPr>
                      <m:t>=0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smtClean="0">
                    <a:ea typeface="宋体" pitchFamily="2" charset="-122"/>
                  </a:rPr>
                  <a:t>The </a:t>
                </a:r>
                <a:r>
                  <a:rPr lang="en-US" altLang="zh-CN" dirty="0">
                    <a:ea typeface="宋体" pitchFamily="2" charset="-122"/>
                  </a:rPr>
                  <a:t>standard deviation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is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/>
                            <a:ea typeface="宋体" pitchFamily="2" charset="-122"/>
                          </a:rPr>
                          <m:t> </m:t>
                        </m:r>
                        <m:r>
                          <a:rPr lang="zh-CN" altLang="en-US" i="1">
                            <a:latin typeface="Cambria Math"/>
                            <a:ea typeface="宋体" pitchFamily="2" charset="-122"/>
                          </a:rPr>
                          <m:t>𝜎</m:t>
                        </m:r>
                      </m:e>
                      <m:sub>
                        <m:r>
                          <a:rPr lang="zh-CN" altLang="en-US" i="1" smtClean="0">
                            <a:latin typeface="Cambria Math"/>
                            <a:ea typeface="宋体" pitchFamily="2" charset="-122"/>
                          </a:rPr>
                          <m:t>𝜀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dirty="0" smtClean="0">
                    <a:ea typeface="宋体" pitchFamily="2" charset="-122"/>
                  </a:rPr>
                  <a:t>is constant regardless </a:t>
                </a:r>
                <a:r>
                  <a:rPr lang="en-US" altLang="zh-CN" dirty="0">
                    <a:ea typeface="宋体" pitchFamily="2" charset="-122"/>
                  </a:rPr>
                  <a:t>of the value of </a:t>
                </a:r>
                <a:r>
                  <a:rPr lang="en-US" altLang="zh-CN" dirty="0" smtClean="0">
                    <a:ea typeface="宋体" pitchFamily="2" charset="-122"/>
                  </a:rPr>
                  <a:t>x</a:t>
                </a:r>
                <a:endParaRPr lang="en-US" altLang="zh-CN" dirty="0">
                  <a:ea typeface="宋体" pitchFamily="2" charset="-122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smtClean="0">
                    <a:ea typeface="宋体" pitchFamily="2" charset="-122"/>
                  </a:rPr>
                  <a:t>The </a:t>
                </a:r>
                <a:r>
                  <a:rPr lang="en-US" altLang="zh-CN" dirty="0">
                    <a:ea typeface="宋体" pitchFamily="2" charset="-122"/>
                  </a:rPr>
                  <a:t>value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associated with any particular value of y is independent of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/>
                        <a:ea typeface="宋体" pitchFamily="2" charset="-122"/>
                      </a:rPr>
                      <m:t> </m:t>
                    </m:r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 smtClean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associated with any other value of </a:t>
                </a:r>
                <a:r>
                  <a:rPr lang="en-US" altLang="zh-CN" dirty="0" smtClean="0">
                    <a:ea typeface="宋体" pitchFamily="2" charset="-122"/>
                  </a:rPr>
                  <a:t>y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 smtClean="0">
                    <a:ea typeface="宋体" pitchFamily="2" charset="-122"/>
                  </a:rPr>
                  <a:t>Regressors </a:t>
                </a:r>
                <a:r>
                  <a:rPr lang="en-US" altLang="zh-CN" dirty="0">
                    <a:ea typeface="宋体" pitchFamily="2" charset="-122"/>
                  </a:rPr>
                  <a:t>in X must all be linearly </a:t>
                </a:r>
                <a:r>
                  <a:rPr lang="en-US" altLang="zh-CN" dirty="0" smtClean="0">
                    <a:ea typeface="宋体" pitchFamily="2" charset="-122"/>
                  </a:rPr>
                  <a:t>independent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altLang="zh-CN" dirty="0" smtClean="0">
                  <a:ea typeface="宋体" pitchFamily="2" charset="-122"/>
                </a:endParaRPr>
              </a:p>
              <a:p>
                <a:pPr marL="0" indent="0">
                  <a:buNone/>
                </a:pPr>
                <a:r>
                  <a:rPr lang="en-US" altLang="zh-CN" b="1" u="sng" dirty="0" smtClean="0">
                    <a:ea typeface="宋体" pitchFamily="2" charset="-122"/>
                  </a:rPr>
                  <a:t>In addition</a:t>
                </a:r>
                <a:r>
                  <a:rPr lang="en-US" altLang="zh-CN" dirty="0" smtClean="0">
                    <a:ea typeface="宋体" pitchFamily="2" charset="-122"/>
                  </a:rPr>
                  <a:t>: </a:t>
                </a:r>
                <a:r>
                  <a:rPr lang="en-US" altLang="zh-CN" dirty="0" smtClean="0">
                    <a:ea typeface="宋体" pitchFamily="2" charset="-122"/>
                  </a:rPr>
                  <a:t>If </a:t>
                </a:r>
                <a:r>
                  <a:rPr lang="en-US" altLang="zh-CN" dirty="0">
                    <a:ea typeface="宋体" pitchFamily="2" charset="-122"/>
                  </a:rPr>
                  <a:t>the </a:t>
                </a:r>
                <a:r>
                  <a:rPr lang="en-US" altLang="zh-CN" dirty="0" smtClean="0">
                    <a:ea typeface="宋体" pitchFamily="2" charset="-122"/>
                  </a:rPr>
                  <a:t>distribution </a:t>
                </a:r>
                <a:r>
                  <a:rPr lang="en-US" altLang="zh-CN" dirty="0">
                    <a:ea typeface="宋体" pitchFamily="2" charset="-122"/>
                  </a:rPr>
                  <a:t>of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  <a:ea typeface="宋体" pitchFamily="2" charset="-122"/>
                      </a:rPr>
                      <m:t>𝜀</m:t>
                    </m:r>
                  </m:oMath>
                </a14:m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dirty="0">
                    <a:ea typeface="宋体" pitchFamily="2" charset="-122"/>
                  </a:rPr>
                  <a:t>is </a:t>
                </a:r>
                <a:r>
                  <a:rPr lang="en-US" altLang="zh-CN" dirty="0" smtClean="0">
                    <a:ea typeface="宋体" pitchFamily="2" charset="-122"/>
                  </a:rPr>
                  <a:t>normal, the OLS estimates are efficient</a:t>
                </a:r>
                <a:r>
                  <a:rPr lang="en-US" altLang="zh-CN" dirty="0">
                    <a:ea typeface="宋体" pitchFamily="2" charset="-122"/>
                  </a:rPr>
                  <a:t> </a:t>
                </a:r>
                <a:r>
                  <a:rPr lang="en-US" altLang="zh-CN" dirty="0" smtClean="0">
                    <a:ea typeface="宋体" pitchFamily="2" charset="-122"/>
                  </a:rPr>
                  <a:t>i.e. the procedure works really well</a:t>
                </a:r>
                <a:endParaRPr lang="en-US" altLang="zh-CN" dirty="0">
                  <a:ea typeface="宋体" pitchFamily="2" charset="-122"/>
                </a:endParaRPr>
              </a:p>
            </p:txBody>
          </p:sp>
        </mc:Choice>
        <mc:Fallback>
          <p:sp>
            <p:nvSpPr>
              <p:cNvPr id="142346" name="Rectangle 10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3"/>
                <a:stretch>
                  <a:fillRect l="-1259" t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E516A-F4D9-452A-8BB2-A76DB643D768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91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Estimating the Coefficients…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sample regression equation is expressed as: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We will use computer output to: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Assess the model…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How well it fits the data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Is it useful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Are any required conditions violated?</a:t>
            </a: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Employ the model…</a:t>
            </a:r>
            <a:endParaRPr lang="en-US" altLang="zh-CN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Interpreting the coefficients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Predictions using the prediction equation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Estimating the expected value of the dependent variable</a:t>
            </a:r>
          </a:p>
        </p:txBody>
      </p:sp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2057400"/>
            <a:ext cx="3746500" cy="533400"/>
          </a:xfrm>
          <a:prstGeom prst="rect">
            <a:avLst/>
          </a:prstGeom>
          <a:noFill/>
          <a:ln w="9525">
            <a:solidFill>
              <a:srgbClr val="008000"/>
            </a:solidFill>
            <a:miter lim="800000"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4CC06-A4D8-4A79-9295-BFF829DB980D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ea typeface="宋体" pitchFamily="2" charset="-122"/>
              </a:rPr>
              <a:t>Regression Analysis Steps…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Wingdings 2" pitchFamily="18" charset="2"/>
                <a:ea typeface="宋体" pitchFamily="2" charset="-122"/>
              </a:rPr>
              <a:t>u</a:t>
            </a:r>
            <a:r>
              <a:rPr lang="en-US" altLang="zh-CN" dirty="0">
                <a:ea typeface="宋体" pitchFamily="2" charset="-122"/>
              </a:rPr>
              <a:t> Use a computer and software to </a:t>
            </a:r>
            <a:r>
              <a:rPr lang="en-US" altLang="zh-CN" b="1" i="1" dirty="0">
                <a:solidFill>
                  <a:srgbClr val="008000"/>
                </a:solidFill>
                <a:ea typeface="宋体" pitchFamily="2" charset="-122"/>
              </a:rPr>
              <a:t>generate the coefficients</a:t>
            </a:r>
            <a:r>
              <a:rPr lang="en-US" altLang="zh-CN" dirty="0">
                <a:ea typeface="宋体" pitchFamily="2" charset="-122"/>
              </a:rPr>
              <a:t> and the statistics used to assess the model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Wingdings 2" pitchFamily="18" charset="2"/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 Diagnose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violations of required conditions</a:t>
            </a:r>
            <a:r>
              <a:rPr lang="en-US" altLang="zh-CN" dirty="0">
                <a:ea typeface="宋体" pitchFamily="2" charset="-122"/>
              </a:rPr>
              <a:t>. If there are problems, attempt to remedy them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Wingdings 2" pitchFamily="18" charset="2"/>
                <a:ea typeface="宋体" pitchFamily="2" charset="-122"/>
              </a:rPr>
              <a:t>w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i="1" dirty="0">
                <a:solidFill>
                  <a:srgbClr val="0000FF"/>
                </a:solidFill>
                <a:ea typeface="宋体" pitchFamily="2" charset="-122"/>
              </a:rPr>
              <a:t>Assess the model’s fit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standard error of estimate, 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coefficient of determination (</a:t>
            </a:r>
            <a:r>
              <a:rPr lang="en-US" altLang="zh-CN" i="1" dirty="0">
                <a:ea typeface="宋体" pitchFamily="2" charset="-122"/>
              </a:rPr>
              <a:t>R</a:t>
            </a:r>
            <a:r>
              <a:rPr lang="en-US" altLang="zh-CN" i="1" baseline="30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).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dirty="0">
                <a:latin typeface="Wingdings 2" pitchFamily="18" charset="2"/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 If </a:t>
            </a:r>
            <a:r>
              <a:rPr lang="en-US" altLang="zh-CN" dirty="0">
                <a:latin typeface="Wingdings 2" pitchFamily="18" charset="2"/>
                <a:ea typeface="宋体" pitchFamily="2" charset="-122"/>
              </a:rPr>
              <a:t>u</a:t>
            </a:r>
            <a:r>
              <a:rPr lang="en-US" altLang="zh-CN" dirty="0">
                <a:ea typeface="宋体" pitchFamily="2" charset="-122"/>
              </a:rPr>
              <a:t>, </a:t>
            </a:r>
            <a:r>
              <a:rPr lang="en-US" altLang="zh-CN" dirty="0">
                <a:latin typeface="Wingdings 2" pitchFamily="18" charset="2"/>
                <a:ea typeface="宋体" pitchFamily="2" charset="-122"/>
              </a:rPr>
              <a:t>v</a:t>
            </a:r>
            <a:r>
              <a:rPr lang="en-US" altLang="zh-CN" dirty="0">
                <a:ea typeface="宋体" pitchFamily="2" charset="-122"/>
              </a:rPr>
              <a:t>, and </a:t>
            </a:r>
            <a:r>
              <a:rPr lang="en-US" altLang="zh-CN" dirty="0">
                <a:latin typeface="Wingdings 2" pitchFamily="18" charset="2"/>
                <a:ea typeface="宋体" pitchFamily="2" charset="-122"/>
              </a:rPr>
              <a:t>w</a:t>
            </a:r>
            <a:r>
              <a:rPr lang="en-US" altLang="zh-CN" dirty="0">
                <a:ea typeface="宋体" pitchFamily="2" charset="-122"/>
              </a:rPr>
              <a:t> are OK, use the model to predict or estimate the expected value of the dependent variable.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C1A1A-78E0-4405-ABDC-52FC3DB0B65C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Example – </a:t>
            </a:r>
            <a:r>
              <a:rPr lang="en-US" altLang="zh-CN" dirty="0">
                <a:ea typeface="宋体" pitchFamily="2" charset="-122"/>
              </a:rPr>
              <a:t>La Quinta Inns…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62000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Where should La </a:t>
            </a:r>
            <a:r>
              <a:rPr lang="en-US" altLang="zh-CN" dirty="0" smtClean="0">
                <a:ea typeface="宋体" pitchFamily="2" charset="-122"/>
              </a:rPr>
              <a:t>Quinta </a:t>
            </a:r>
            <a:r>
              <a:rPr lang="en-US" altLang="zh-CN" dirty="0">
                <a:ea typeface="宋体" pitchFamily="2" charset="-122"/>
              </a:rPr>
              <a:t>locate a new motel? Factors influencing profitability…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14340" name="Rectangle 4"/>
          <p:cNvSpPr>
            <a:spLocks noChangeArrowheads="1"/>
          </p:cNvSpPr>
          <p:nvPr/>
        </p:nvSpPr>
        <p:spPr bwMode="auto">
          <a:xfrm>
            <a:off x="3962400" y="2017713"/>
            <a:ext cx="1981200" cy="3778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800" b="1">
                <a:solidFill>
                  <a:schemeClr val="bg1"/>
                </a:solidFill>
                <a:latin typeface="Tahoma" pitchFamily="34" charset="0"/>
                <a:ea typeface="宋体" pitchFamily="2" charset="-122"/>
              </a:rPr>
              <a:t>Profitability</a:t>
            </a:r>
          </a:p>
        </p:txBody>
      </p:sp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914400" y="3236913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Competition</a:t>
            </a:r>
          </a:p>
        </p:txBody>
      </p:sp>
      <p:sp>
        <p:nvSpPr>
          <p:cNvPr id="14342" name="Rectangle 6"/>
          <p:cNvSpPr>
            <a:spLocks noChangeArrowheads="1"/>
          </p:cNvSpPr>
          <p:nvPr/>
        </p:nvSpPr>
        <p:spPr bwMode="auto">
          <a:xfrm>
            <a:off x="2590800" y="3236913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Market </a:t>
            </a:r>
          </a:p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Awareness</a:t>
            </a:r>
          </a:p>
        </p:txBody>
      </p:sp>
      <p:sp>
        <p:nvSpPr>
          <p:cNvPr id="14343" name="Rectangle 7"/>
          <p:cNvSpPr>
            <a:spLocks noChangeArrowheads="1"/>
          </p:cNvSpPr>
          <p:nvPr/>
        </p:nvSpPr>
        <p:spPr bwMode="auto">
          <a:xfrm>
            <a:off x="4267200" y="3236913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Demand Generators</a:t>
            </a:r>
          </a:p>
        </p:txBody>
      </p:sp>
      <p:sp>
        <p:nvSpPr>
          <p:cNvPr id="14344" name="Rectangle 8"/>
          <p:cNvSpPr>
            <a:spLocks noChangeArrowheads="1"/>
          </p:cNvSpPr>
          <p:nvPr/>
        </p:nvSpPr>
        <p:spPr bwMode="auto">
          <a:xfrm>
            <a:off x="5943600" y="3236913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Community</a:t>
            </a:r>
          </a:p>
        </p:txBody>
      </p:sp>
      <p:sp>
        <p:nvSpPr>
          <p:cNvPr id="14345" name="Line 9"/>
          <p:cNvSpPr>
            <a:spLocks noChangeShapeType="1"/>
          </p:cNvSpPr>
          <p:nvPr/>
        </p:nvSpPr>
        <p:spPr bwMode="auto">
          <a:xfrm flipV="1">
            <a:off x="1676400" y="2398713"/>
            <a:ext cx="2286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 flipV="1">
            <a:off x="3276600" y="2398713"/>
            <a:ext cx="11430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7" name="Line 11"/>
          <p:cNvSpPr>
            <a:spLocks noChangeShapeType="1"/>
          </p:cNvSpPr>
          <p:nvPr/>
        </p:nvSpPr>
        <p:spPr bwMode="auto">
          <a:xfrm flipV="1">
            <a:off x="4953000" y="2398713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8" name="Line 12"/>
          <p:cNvSpPr>
            <a:spLocks noChangeShapeType="1"/>
          </p:cNvSpPr>
          <p:nvPr/>
        </p:nvSpPr>
        <p:spPr bwMode="auto">
          <a:xfrm flipH="1" flipV="1">
            <a:off x="5486400" y="2398713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49" name="Line 13"/>
          <p:cNvSpPr>
            <a:spLocks noChangeShapeType="1"/>
          </p:cNvSpPr>
          <p:nvPr/>
        </p:nvSpPr>
        <p:spPr bwMode="auto">
          <a:xfrm flipH="1" flipV="1">
            <a:off x="5943600" y="2398713"/>
            <a:ext cx="23622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4350" name="Text Box 14"/>
          <p:cNvSpPr txBox="1">
            <a:spLocks noChangeArrowheads="1"/>
          </p:cNvSpPr>
          <p:nvPr/>
        </p:nvSpPr>
        <p:spPr bwMode="auto">
          <a:xfrm>
            <a:off x="7620000" y="4379913"/>
            <a:ext cx="1370013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Distance to</a:t>
            </a:r>
          </a:p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 downtown.</a:t>
            </a:r>
          </a:p>
        </p:txBody>
      </p:sp>
      <p:sp>
        <p:nvSpPr>
          <p:cNvPr id="14351" name="Text Box 15"/>
          <p:cNvSpPr txBox="1">
            <a:spLocks noChangeArrowheads="1"/>
          </p:cNvSpPr>
          <p:nvPr/>
        </p:nvSpPr>
        <p:spPr bwMode="auto">
          <a:xfrm>
            <a:off x="5943600" y="4379913"/>
            <a:ext cx="1214438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Median</a:t>
            </a:r>
          </a:p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household</a:t>
            </a:r>
          </a:p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income.</a:t>
            </a:r>
          </a:p>
        </p:txBody>
      </p:sp>
      <p:sp>
        <p:nvSpPr>
          <p:cNvPr id="14352" name="Text Box 16"/>
          <p:cNvSpPr txBox="1">
            <a:spLocks noChangeArrowheads="1"/>
          </p:cNvSpPr>
          <p:nvPr/>
        </p:nvSpPr>
        <p:spPr bwMode="auto">
          <a:xfrm>
            <a:off x="2514600" y="4379913"/>
            <a:ext cx="1603375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Distance to</a:t>
            </a:r>
          </a:p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the nearest</a:t>
            </a:r>
          </a:p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La Quinta inn.</a:t>
            </a:r>
          </a:p>
        </p:txBody>
      </p:sp>
      <p:sp>
        <p:nvSpPr>
          <p:cNvPr id="14353" name="Text Box 17"/>
          <p:cNvSpPr txBox="1">
            <a:spLocks noChangeArrowheads="1"/>
          </p:cNvSpPr>
          <p:nvPr/>
        </p:nvSpPr>
        <p:spPr bwMode="auto">
          <a:xfrm>
            <a:off x="838200" y="4365625"/>
            <a:ext cx="1385888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# of rooms within </a:t>
            </a:r>
          </a:p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3 mile radius</a:t>
            </a:r>
          </a:p>
        </p:txBody>
      </p:sp>
      <p:sp>
        <p:nvSpPr>
          <p:cNvPr id="14354" name="Rectangle 18"/>
          <p:cNvSpPr>
            <a:spLocks noChangeArrowheads="1"/>
          </p:cNvSpPr>
          <p:nvPr/>
        </p:nvSpPr>
        <p:spPr bwMode="auto">
          <a:xfrm>
            <a:off x="7620000" y="3236913"/>
            <a:ext cx="1371600" cy="6858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Physical</a:t>
            </a:r>
          </a:p>
        </p:txBody>
      </p:sp>
      <p:sp>
        <p:nvSpPr>
          <p:cNvPr id="14355" name="Text Box 19"/>
          <p:cNvSpPr txBox="1">
            <a:spLocks noChangeArrowheads="1"/>
          </p:cNvSpPr>
          <p:nvPr/>
        </p:nvSpPr>
        <p:spPr bwMode="auto">
          <a:xfrm>
            <a:off x="4318000" y="4456113"/>
            <a:ext cx="12446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Offices, </a:t>
            </a:r>
          </a:p>
          <a:p>
            <a:pPr algn="l"/>
            <a:r>
              <a:rPr lang="en-US" altLang="zh-CN" sz="1800">
                <a:latin typeface="Tahoma" pitchFamily="34" charset="0"/>
                <a:ea typeface="宋体" pitchFamily="2" charset="-122"/>
              </a:rPr>
              <a:t>Higher Ed.</a:t>
            </a:r>
          </a:p>
        </p:txBody>
      </p:sp>
      <p:sp>
        <p:nvSpPr>
          <p:cNvPr id="14356" name="Line 20"/>
          <p:cNvSpPr>
            <a:spLocks noChangeShapeType="1"/>
          </p:cNvSpPr>
          <p:nvPr/>
        </p:nvSpPr>
        <p:spPr bwMode="auto">
          <a:xfrm>
            <a:off x="838200" y="4114800"/>
            <a:ext cx="8229600" cy="0"/>
          </a:xfrm>
          <a:prstGeom prst="line">
            <a:avLst/>
          </a:prstGeom>
          <a:noFill/>
          <a:ln w="19050">
            <a:solidFill>
              <a:srgbClr val="008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Text Box 21"/>
          <p:cNvSpPr txBox="1">
            <a:spLocks noChangeArrowheads="1"/>
          </p:cNvSpPr>
          <p:nvPr/>
        </p:nvSpPr>
        <p:spPr bwMode="auto">
          <a:xfrm rot="-5400000">
            <a:off x="182562" y="3398838"/>
            <a:ext cx="765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factor</a:t>
            </a:r>
          </a:p>
        </p:txBody>
      </p:sp>
      <p:sp>
        <p:nvSpPr>
          <p:cNvPr id="14358" name="Text Box 22"/>
          <p:cNvSpPr txBox="1">
            <a:spLocks noChangeArrowheads="1"/>
          </p:cNvSpPr>
          <p:nvPr/>
        </p:nvSpPr>
        <p:spPr bwMode="auto">
          <a:xfrm rot="-5400000">
            <a:off x="40481" y="4683919"/>
            <a:ext cx="1049338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measure</a:t>
            </a:r>
          </a:p>
        </p:txBody>
      </p:sp>
      <p:sp>
        <p:nvSpPr>
          <p:cNvPr id="14359" name="Text Box 23"/>
          <p:cNvSpPr txBox="1">
            <a:spLocks noChangeArrowheads="1"/>
          </p:cNvSpPr>
          <p:nvPr/>
        </p:nvSpPr>
        <p:spPr bwMode="auto">
          <a:xfrm>
            <a:off x="2765425" y="5911850"/>
            <a:ext cx="36290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*</a:t>
            </a:r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these need to be </a:t>
            </a:r>
            <a:r>
              <a:rPr lang="en-US" altLang="zh-CN" sz="1800" b="1" i="1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interval</a:t>
            </a:r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 data !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1C734-57DA-4D08-A202-82513906E1F6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6" name="Footer Placeholder 2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Example </a:t>
            </a:r>
            <a:r>
              <a:rPr lang="en-US" altLang="zh-CN" dirty="0" smtClean="0">
                <a:ea typeface="宋体" pitchFamily="2" charset="-122"/>
              </a:rPr>
              <a:t>– </a:t>
            </a:r>
            <a:r>
              <a:rPr lang="en-US" altLang="zh-CN" dirty="0">
                <a:ea typeface="宋体" pitchFamily="2" charset="-122"/>
              </a:rPr>
              <a:t>La Quinta Inns…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Where should La Quinta locate a new motel</a:t>
            </a:r>
            <a:r>
              <a:rPr lang="en-US" altLang="zh-CN" dirty="0" smtClean="0">
                <a:ea typeface="宋体" pitchFamily="2" charset="-122"/>
              </a:rPr>
              <a:t>?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Several possible predictors of profitability were identified, and </a:t>
            </a:r>
            <a:r>
              <a:rPr lang="en-US" altLang="zh-CN" dirty="0">
                <a:ea typeface="宋体" pitchFamily="2" charset="-122"/>
                <a:hlinkClick r:id="rId3" action="ppaction://hlinkfile"/>
              </a:rPr>
              <a:t>data</a:t>
            </a:r>
            <a:r>
              <a:rPr lang="en-US" altLang="zh-CN" dirty="0">
                <a:ea typeface="宋体" pitchFamily="2" charset="-122"/>
              </a:rPr>
              <a:t> were collected. It is believed that the operating margin (y) is dependent upon these factors: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1</a:t>
            </a:r>
            <a:r>
              <a:rPr lang="en-US" altLang="zh-CN" dirty="0">
                <a:ea typeface="宋体" pitchFamily="2" charset="-122"/>
              </a:rPr>
              <a:t> = Total motel and hotel rooms within 3 mile radius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2</a:t>
            </a:r>
            <a:r>
              <a:rPr lang="en-US" altLang="zh-CN" dirty="0">
                <a:ea typeface="宋体" pitchFamily="2" charset="-122"/>
              </a:rPr>
              <a:t> = Number of miles to closest competition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3</a:t>
            </a:r>
            <a:r>
              <a:rPr lang="en-US" altLang="zh-CN" dirty="0">
                <a:ea typeface="宋体" pitchFamily="2" charset="-122"/>
              </a:rPr>
              <a:t> = Volume of office space in surrounding community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4</a:t>
            </a:r>
            <a:r>
              <a:rPr lang="en-US" altLang="zh-CN" dirty="0">
                <a:ea typeface="宋体" pitchFamily="2" charset="-122"/>
              </a:rPr>
              <a:t> = College and university student numbers in community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5</a:t>
            </a:r>
            <a:r>
              <a:rPr lang="en-US" altLang="zh-CN" dirty="0">
                <a:ea typeface="宋体" pitchFamily="2" charset="-122"/>
              </a:rPr>
              <a:t> = Median household income in community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x</a:t>
            </a:r>
            <a:r>
              <a:rPr lang="en-US" altLang="zh-CN" baseline="-25000" dirty="0">
                <a:ea typeface="宋体" pitchFamily="2" charset="-122"/>
              </a:rPr>
              <a:t>6</a:t>
            </a:r>
            <a:r>
              <a:rPr lang="en-US" altLang="zh-CN" dirty="0">
                <a:ea typeface="宋体" pitchFamily="2" charset="-122"/>
              </a:rPr>
              <a:t> = Distance (in miles) to the downtown core.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ACA48-D0E1-4969-A880-507DF7E4933B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Transformation…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r>
              <a:rPr lang="en-US" altLang="zh-CN" sz="2800" dirty="0">
                <a:ea typeface="宋体" pitchFamily="2" charset="-122"/>
              </a:rPr>
              <a:t>Can we transform this data:</a:t>
            </a: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endParaRPr lang="en-US" altLang="zh-CN" sz="2800" dirty="0"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into a mathematical model that looks like this:</a:t>
            </a:r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65250" y="4267200"/>
            <a:ext cx="6413500" cy="622300"/>
          </a:xfrm>
          <a:prstGeom prst="rect">
            <a:avLst/>
          </a:prstGeom>
          <a:noFill/>
        </p:spPr>
      </p:pic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81000" y="5334000"/>
            <a:ext cx="88582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800080"/>
                </a:solidFill>
                <a:latin typeface="Tahoma" pitchFamily="34" charset="0"/>
                <a:ea typeface="宋体" pitchFamily="2" charset="-122"/>
              </a:rPr>
              <a:t>margin</a:t>
            </a:r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flipV="1">
            <a:off x="1143000" y="4800600"/>
            <a:ext cx="381000" cy="533400"/>
          </a:xfrm>
          <a:prstGeom prst="line">
            <a:avLst/>
          </a:prstGeom>
          <a:noFill/>
          <a:ln w="9525">
            <a:solidFill>
              <a:srgbClr val="80008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1752600" y="5638800"/>
            <a:ext cx="187325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competition</a:t>
            </a:r>
          </a:p>
          <a:p>
            <a:r>
              <a:rPr lang="en-US" altLang="zh-CN" sz="1800">
                <a:solidFill>
                  <a:srgbClr val="FF0000"/>
                </a:solidFill>
                <a:latin typeface="Tahoma" pitchFamily="34" charset="0"/>
                <a:ea typeface="宋体" pitchFamily="2" charset="-122"/>
              </a:rPr>
              <a:t>(i.e. # of rooms)</a:t>
            </a:r>
          </a:p>
        </p:txBody>
      </p:sp>
      <p:sp>
        <p:nvSpPr>
          <p:cNvPr id="15368" name="Line 8"/>
          <p:cNvSpPr>
            <a:spLocks noChangeShapeType="1"/>
          </p:cNvSpPr>
          <p:nvPr/>
        </p:nvSpPr>
        <p:spPr bwMode="auto">
          <a:xfrm flipV="1">
            <a:off x="3276600" y="4800600"/>
            <a:ext cx="228600" cy="9144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4344988" y="5500688"/>
            <a:ext cx="1411287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awareness</a:t>
            </a:r>
          </a:p>
          <a:p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(distance to</a:t>
            </a:r>
          </a:p>
          <a:p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nearest alt.)</a:t>
            </a:r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flipH="1" flipV="1">
            <a:off x="4800600" y="4724400"/>
            <a:ext cx="381000" cy="8382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15372" name="Picture 1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174750" y="1841500"/>
            <a:ext cx="6794500" cy="1968500"/>
          </a:xfrm>
          <a:prstGeom prst="rect">
            <a:avLst/>
          </a:prstGeom>
          <a:noFill/>
        </p:spPr>
      </p:pic>
      <p:sp>
        <p:nvSpPr>
          <p:cNvPr id="15373" name="Text Box 13"/>
          <p:cNvSpPr txBox="1">
            <a:spLocks noChangeArrowheads="1"/>
          </p:cNvSpPr>
          <p:nvPr/>
        </p:nvSpPr>
        <p:spPr bwMode="auto">
          <a:xfrm>
            <a:off x="7029450" y="5562600"/>
            <a:ext cx="1373188" cy="920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physical</a:t>
            </a:r>
          </a:p>
          <a:p>
            <a:r>
              <a:rPr lang="en-US" altLang="zh-CN" sz="180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(distance to</a:t>
            </a:r>
          </a:p>
          <a:p>
            <a:r>
              <a:rPr lang="en-US" altLang="zh-CN" sz="1800">
                <a:solidFill>
                  <a:srgbClr val="008000"/>
                </a:solidFill>
                <a:latin typeface="Tahoma" pitchFamily="34" charset="0"/>
                <a:ea typeface="宋体" pitchFamily="2" charset="-122"/>
              </a:rPr>
              <a:t>downtown)</a:t>
            </a:r>
          </a:p>
        </p:txBody>
      </p:sp>
      <p:sp>
        <p:nvSpPr>
          <p:cNvPr id="15374" name="Line 14"/>
          <p:cNvSpPr>
            <a:spLocks noChangeShapeType="1"/>
          </p:cNvSpPr>
          <p:nvPr/>
        </p:nvSpPr>
        <p:spPr bwMode="auto">
          <a:xfrm flipH="1" flipV="1">
            <a:off x="6858000" y="4724400"/>
            <a:ext cx="457200" cy="9144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6172200" y="5638800"/>
            <a:ext cx="557213" cy="642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3600">
                <a:latin typeface="Tahoma" pitchFamily="34" charset="0"/>
                <a:ea typeface="宋体" pitchFamily="2" charset="-122"/>
              </a:rPr>
              <a:t>…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569EF-C1F0-411C-8383-E1C1BEDC266D}" type="datetime1">
              <a:rPr lang="en-US" smtClean="0"/>
              <a:pPr/>
              <a:t>5/9/2013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1F417-C5A4-45A0-87DC-0295F86F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Towson University - J. Jung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>
            <a:latin typeface="+mj-l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5203</TotalTime>
  <Words>2819</Words>
  <Application>Microsoft Office PowerPoint</Application>
  <PresentationFormat>On-screen Show (4:3)</PresentationFormat>
  <Paragraphs>556</Paragraphs>
  <Slides>37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Chapter 14</vt:lpstr>
      <vt:lpstr>Multiple Regression…</vt:lpstr>
      <vt:lpstr>The Model…</vt:lpstr>
      <vt:lpstr>Required Conditions for OLS</vt:lpstr>
      <vt:lpstr>Estimating the Coefficients…</vt:lpstr>
      <vt:lpstr>Regression Analysis Steps…</vt:lpstr>
      <vt:lpstr>Example – La Quinta Inns…</vt:lpstr>
      <vt:lpstr>Example – La Quinta Inns…</vt:lpstr>
      <vt:lpstr>Transformation…</vt:lpstr>
      <vt:lpstr>PowerPoint Presentation</vt:lpstr>
      <vt:lpstr>Example - La Quinta Inns…</vt:lpstr>
      <vt:lpstr>The Model…</vt:lpstr>
      <vt:lpstr>Interpreting the Coefficients*</vt:lpstr>
      <vt:lpstr>Coefficient of Determination…</vt:lpstr>
      <vt:lpstr>Adjusted R2 value…</vt:lpstr>
      <vt:lpstr>Testing the Coefficients…</vt:lpstr>
      <vt:lpstr>P-Value of Income</vt:lpstr>
      <vt:lpstr>Testing the Coefficients…</vt:lpstr>
      <vt:lpstr>Using the Regression Equation…</vt:lpstr>
      <vt:lpstr>Categorical variables</vt:lpstr>
      <vt:lpstr>Dummy Variables…</vt:lpstr>
      <vt:lpstr>Dummies</vt:lpstr>
      <vt:lpstr>How to interpret a dummy variable?</vt:lpstr>
      <vt:lpstr>Regression Diagnostics…</vt:lpstr>
      <vt:lpstr>1 Outliers…</vt:lpstr>
      <vt:lpstr>1 Outliers…</vt:lpstr>
      <vt:lpstr>Residual Analysis…</vt:lpstr>
      <vt:lpstr>2 Non-normality and  3 Mean of Error Term Equal to 0?</vt:lpstr>
      <vt:lpstr>4 Heteroscedasticity…</vt:lpstr>
      <vt:lpstr>4 Heteroscedasticity…</vt:lpstr>
      <vt:lpstr>5 Nonindependence of the Error Variable</vt:lpstr>
      <vt:lpstr>5 Non-independence of the Error Variable</vt:lpstr>
      <vt:lpstr>Procedure for Regression Diagnostics…</vt:lpstr>
      <vt:lpstr>Multi-collinearity</vt:lpstr>
      <vt:lpstr>Example</vt:lpstr>
      <vt:lpstr>Example</vt:lpstr>
      <vt:lpstr>Example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18 - Multiple Regression</dc:title>
  <dc:subject>Keller's Statistics for Management &amp; Economics, 7th Ed.</dc:subject>
  <dc:creator>Trent Tucker, Wilfrid Laurier Univeristy</dc:creator>
  <cp:lastModifiedBy>Jung, Juergen</cp:lastModifiedBy>
  <cp:revision>232</cp:revision>
  <cp:lastPrinted>2004-06-22T18:52:57Z</cp:lastPrinted>
  <dcterms:created xsi:type="dcterms:W3CDTF">2004-06-22T18:17:40Z</dcterms:created>
  <dcterms:modified xsi:type="dcterms:W3CDTF">2013-05-09T15:50:15Z</dcterms:modified>
</cp:coreProperties>
</file>