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18"/>
  </p:notesMasterIdLst>
  <p:handoutMasterIdLst>
    <p:handoutMasterId r:id="rId19"/>
  </p:handoutMasterIdLst>
  <p:sldIdLst>
    <p:sldId id="256" r:id="rId2"/>
    <p:sldId id="261" r:id="rId3"/>
    <p:sldId id="258" r:id="rId4"/>
    <p:sldId id="259" r:id="rId5"/>
    <p:sldId id="263" r:id="rId6"/>
    <p:sldId id="264" r:id="rId7"/>
    <p:sldId id="265" r:id="rId8"/>
    <p:sldId id="260" r:id="rId9"/>
    <p:sldId id="262" r:id="rId10"/>
    <p:sldId id="266" r:id="rId11"/>
    <p:sldId id="272" r:id="rId12"/>
    <p:sldId id="267" r:id="rId13"/>
    <p:sldId id="268" r:id="rId14"/>
    <p:sldId id="270" r:id="rId15"/>
    <p:sldId id="269" r:id="rId16"/>
    <p:sldId id="273" r:id="rId17"/>
  </p:sldIdLst>
  <p:sldSz cx="9144000" cy="6858000" type="screen4x3"/>
  <p:notesSz cx="6985000" cy="9283700"/>
  <p:defaultTextStyle>
    <a:defPPr>
      <a:defRPr lang="en-US"/>
    </a:defPPr>
    <a:lvl1pPr algn="ctr"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FF"/>
    <a:srgbClr val="CCCCCC"/>
    <a:srgbClr val="FFFF3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60" autoAdjust="0"/>
  </p:normalViewPr>
  <p:slideViewPr>
    <p:cSldViewPr>
      <p:cViewPr>
        <p:scale>
          <a:sx n="75" d="100"/>
          <a:sy n="75" d="100"/>
        </p:scale>
        <p:origin x="-1812" y="-4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l" defTabSz="930275">
              <a:defRPr sz="1200"/>
            </a:lvl1pPr>
          </a:lstStyle>
          <a:p>
            <a:r>
              <a:rPr lang="zh-CN" altLang="en-US"/>
              <a:t>Keller: Stats for Mgmt&amp;Econ, 7th Ed.</a:t>
            </a:r>
            <a:endParaRPr lang="en-US" altLang="zh-CN"/>
          </a:p>
        </p:txBody>
      </p:sp>
      <p:sp>
        <p:nvSpPr>
          <p:cNvPr id="6147" name="Rectangle 3"/>
          <p:cNvSpPr>
            <a:spLocks noGrp="1" noChangeArrowheads="1"/>
          </p:cNvSpPr>
          <p:nvPr>
            <p:ph type="dt" sz="quarter" idx="1"/>
          </p:nvPr>
        </p:nvSpPr>
        <p:spPr bwMode="auto">
          <a:xfrm>
            <a:off x="3957638" y="0"/>
            <a:ext cx="3027362"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defRPr sz="1200"/>
            </a:lvl1pPr>
          </a:lstStyle>
          <a:p>
            <a:fld id="{3D064D1C-C877-48D9-8271-180C8DE21D00}" type="datetime4">
              <a:rPr lang="zh-CN" altLang="en-US"/>
              <a:pPr/>
              <a:t>2013年2月5日星期二</a:t>
            </a:fld>
            <a:endParaRPr lang="en-US" altLang="zh-CN"/>
          </a:p>
        </p:txBody>
      </p:sp>
      <p:sp>
        <p:nvSpPr>
          <p:cNvPr id="6148" name="Rectangle 4"/>
          <p:cNvSpPr>
            <a:spLocks noGrp="1" noChangeArrowheads="1"/>
          </p:cNvSpPr>
          <p:nvPr>
            <p:ph type="ftr" sz="quarter" idx="2"/>
          </p:nvPr>
        </p:nvSpPr>
        <p:spPr bwMode="auto">
          <a:xfrm>
            <a:off x="0" y="8820150"/>
            <a:ext cx="3027363"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l" defTabSz="930275">
              <a:defRPr sz="1200"/>
            </a:lvl1pPr>
          </a:lstStyle>
          <a:p>
            <a:r>
              <a:rPr lang="zh-CN" altLang="en-US"/>
              <a:t>Copyright © 2006 Brooks/Cole, a division of Thomson Learning, Inc.</a:t>
            </a:r>
            <a:endParaRPr lang="en-US" altLang="zh-CN"/>
          </a:p>
        </p:txBody>
      </p:sp>
      <p:sp>
        <p:nvSpPr>
          <p:cNvPr id="6149" name="Rectangle 5"/>
          <p:cNvSpPr>
            <a:spLocks noGrp="1" noChangeArrowheads="1"/>
          </p:cNvSpPr>
          <p:nvPr>
            <p:ph type="sldNum" sz="quarter" idx="3"/>
          </p:nvPr>
        </p:nvSpPr>
        <p:spPr bwMode="auto">
          <a:xfrm>
            <a:off x="3957638" y="8820150"/>
            <a:ext cx="3027362"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fld id="{46A9DBA0-7BC4-430D-8225-F1CCA87E5665}" type="slidenum">
              <a:rPr lang="zh-CN" altLang="en-US"/>
              <a:pPr/>
              <a:t>‹#›</a:t>
            </a:fld>
            <a:endParaRPr lang="en-US" altLang="zh-CN"/>
          </a:p>
        </p:txBody>
      </p:sp>
    </p:spTree>
    <p:extLst>
      <p:ext uri="{BB962C8B-B14F-4D97-AF65-F5344CB8AC3E}">
        <p14:creationId xmlns:p14="http://schemas.microsoft.com/office/powerpoint/2010/main" val="219469189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l" defTabSz="930275">
              <a:defRPr sz="1200"/>
            </a:lvl1pPr>
          </a:lstStyle>
          <a:p>
            <a:r>
              <a:rPr lang="zh-CN" altLang="en-US"/>
              <a:t>Keller: Stats for Mgmt&amp;Econ, 7th Ed.</a:t>
            </a:r>
            <a:endParaRPr lang="en-US" altLang="zh-CN"/>
          </a:p>
        </p:txBody>
      </p:sp>
      <p:sp>
        <p:nvSpPr>
          <p:cNvPr id="4099" name="Rectangle 3"/>
          <p:cNvSpPr>
            <a:spLocks noGrp="1" noChangeArrowheads="1"/>
          </p:cNvSpPr>
          <p:nvPr>
            <p:ph type="dt" idx="1"/>
          </p:nvPr>
        </p:nvSpPr>
        <p:spPr bwMode="auto">
          <a:xfrm>
            <a:off x="3957638" y="0"/>
            <a:ext cx="3027362"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defRPr sz="1200"/>
            </a:lvl1pPr>
          </a:lstStyle>
          <a:p>
            <a:fld id="{58489A5C-8620-4F00-9526-7134053D99E2}" type="datetime4">
              <a:rPr lang="zh-CN" altLang="en-US"/>
              <a:pPr/>
              <a:t>2013年2月5日星期二</a:t>
            </a:fld>
            <a:endParaRPr lang="en-US" altLang="zh-CN"/>
          </a:p>
        </p:txBody>
      </p:sp>
      <p:sp>
        <p:nvSpPr>
          <p:cNvPr id="4100"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31863" y="4410075"/>
            <a:ext cx="5121275" cy="4176713"/>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02" name="Rectangle 6"/>
          <p:cNvSpPr>
            <a:spLocks noGrp="1" noChangeArrowheads="1"/>
          </p:cNvSpPr>
          <p:nvPr>
            <p:ph type="ftr" sz="quarter" idx="4"/>
          </p:nvPr>
        </p:nvSpPr>
        <p:spPr bwMode="auto">
          <a:xfrm>
            <a:off x="0" y="8820150"/>
            <a:ext cx="3027363"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l" defTabSz="930275">
              <a:defRPr sz="1200"/>
            </a:lvl1pPr>
          </a:lstStyle>
          <a:p>
            <a:r>
              <a:rPr lang="zh-CN" altLang="en-US"/>
              <a:t>Copyright © 2006 Brooks/Cole, a division of Thomson Learning, Inc.</a:t>
            </a:r>
            <a:endParaRPr lang="en-US" altLang="zh-CN"/>
          </a:p>
        </p:txBody>
      </p:sp>
      <p:sp>
        <p:nvSpPr>
          <p:cNvPr id="4103" name="Rectangle 7"/>
          <p:cNvSpPr>
            <a:spLocks noGrp="1" noChangeArrowheads="1"/>
          </p:cNvSpPr>
          <p:nvPr>
            <p:ph type="sldNum" sz="quarter" idx="5"/>
          </p:nvPr>
        </p:nvSpPr>
        <p:spPr bwMode="auto">
          <a:xfrm>
            <a:off x="3957638" y="8820150"/>
            <a:ext cx="3027362"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fld id="{210094A5-1FF4-491A-986A-839A39A5C97D}" type="slidenum">
              <a:rPr lang="zh-CN" altLang="en-US"/>
              <a:pPr/>
              <a:t>‹#›</a:t>
            </a:fld>
            <a:endParaRPr lang="en-US" altLang="zh-CN"/>
          </a:p>
        </p:txBody>
      </p:sp>
    </p:spTree>
    <p:extLst>
      <p:ext uri="{BB962C8B-B14F-4D97-AF65-F5344CB8AC3E}">
        <p14:creationId xmlns:p14="http://schemas.microsoft.com/office/powerpoint/2010/main" val="2071127056"/>
      </p:ext>
    </p:extLst>
  </p:cSld>
  <p:clrMap bg1="lt1" tx1="dk1" bg2="lt2" tx2="dk2" accent1="accent1" accent2="accent2" accent3="accent3" accent4="accent4" accent5="accent5" accent6="accent6" hlink="hlink" folHlink="folHlink"/>
  <p:hf sldNum="0" hdr="0" ftr="0"/>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DF55BF80-79D6-4FF0-979B-0D8328A18C1D}" type="datetime4">
              <a:rPr lang="zh-CN" altLang="en-US"/>
              <a:pPr/>
              <a:t>2013年2月5日星期二</a:t>
            </a:fld>
            <a:endParaRPr lang="en-US" altLang="zh-CN"/>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32AEF341-F60E-446F-86D9-F25694152D3B}" type="datetime4">
              <a:rPr lang="zh-CN" altLang="en-US"/>
              <a:pPr/>
              <a:t>2013年2月5日星期二</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6E9C6340-9115-4EF2-A6E1-F44D1C0089A4}" type="datetime4">
              <a:rPr lang="zh-CN" altLang="en-US"/>
              <a:pPr/>
              <a:t>2013年2月5日星期二</a:t>
            </a:fld>
            <a:endParaRPr lang="en-US" altLang="zh-CN"/>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C461D023-7EE2-49FD-9561-E7C19F016E73}" type="datetime4">
              <a:rPr lang="zh-CN" altLang="en-US"/>
              <a:pPr/>
              <a:t>2013年2月5日星期二</a:t>
            </a:fld>
            <a:endParaRPr lang="en-US" altLang="zh-CN"/>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E1C4E7E1-257A-438F-A400-39CFFCE76CEB}" type="datetime4">
              <a:rPr lang="zh-CN" altLang="en-US"/>
              <a:pPr/>
              <a:t>2013年2月5日星期二</a:t>
            </a:fld>
            <a:endParaRPr lang="en-US" altLang="zh-CN"/>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E3335878-222B-494A-96D3-F9746C572E15}" type="datetime4">
              <a:rPr lang="zh-CN" altLang="en-US"/>
              <a:pPr/>
              <a:t>2013年2月5日星期二</a:t>
            </a:fld>
            <a:endParaRPr lang="en-US" altLang="zh-CN"/>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2ED1CBCE-2E38-4AC0-A86E-93B2C63BDC49}" type="datetime4">
              <a:rPr lang="zh-CN" altLang="en-US"/>
              <a:pPr/>
              <a:t>2013年2月5日星期二</a:t>
            </a:fld>
            <a:endParaRPr lang="en-US" altLang="zh-CN"/>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F2B1E61E-ADF7-4888-8AD3-62774F98978C}" type="datetime4">
              <a:rPr lang="zh-CN" altLang="en-US"/>
              <a:pPr/>
              <a:t>2013年2月5日星期二</a:t>
            </a:fld>
            <a:endParaRPr lang="en-US" altLang="zh-CN"/>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8B776C20-7FE0-4368-BCC5-E4333153D37A}" type="datetime4">
              <a:rPr lang="zh-CN" altLang="en-US"/>
              <a:pPr/>
              <a:t>2013年2月5日星期二</a:t>
            </a:fld>
            <a:endParaRPr lang="en-US" altLang="zh-CN"/>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9EEE7D5-F5E6-4B29-969D-C8CBBF50CE47}" type="datetime4">
              <a:rPr lang="zh-CN" altLang="en-US"/>
              <a:pPr/>
              <a:t>2013年2月5日星期二</a:t>
            </a:fld>
            <a:endParaRPr lang="en-US" altLang="zh-CN"/>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E0BE9249-0BFF-4B7A-83B8-F0ED4CDA45ED}" type="datetime4">
              <a:rPr lang="zh-CN" altLang="en-US"/>
              <a:pPr/>
              <a:t>2013年2月5日星期二</a:t>
            </a:fld>
            <a:endParaRPr lang="en-US" altLang="zh-CN"/>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FA602E6A-22E7-465B-973C-ED5437E71CBC}" type="datetime4">
              <a:rPr lang="zh-CN" altLang="en-US"/>
              <a:pPr/>
              <a:t>2013年2月5日星期二</a:t>
            </a:fld>
            <a:endParaRPr lang="en-US" altLang="zh-CN"/>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4C0B0C99-18BE-47AC-AC77-F88AAC3C7537}" type="datetime4">
              <a:rPr lang="zh-CN" altLang="en-US"/>
              <a:pPr/>
              <a:t>2013年2月5日星期二</a:t>
            </a:fld>
            <a:endParaRPr lang="en-US" altLang="zh-CN"/>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67E4CA7-B37E-427F-915E-B663F56CCDB0}" type="datetime4">
              <a:rPr lang="zh-CN" altLang="en-US"/>
              <a:pPr/>
              <a:t>2013年2月5日星期二</a:t>
            </a:fld>
            <a:endParaRPr lang="en-US" altLang="zh-CN"/>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65DC1290-4C2D-48D4-BDEF-1A584FB4FF71}" type="datetime4">
              <a:rPr lang="zh-CN" altLang="en-US"/>
              <a:pPr/>
              <a:t>2013年2月5日星期二</a:t>
            </a:fld>
            <a:endParaRPr lang="en-US" altLang="zh-CN"/>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B9E577-8BF9-4D41-81ED-A1B8D3AB8426}" type="datetime1">
              <a:rPr lang="en-US" altLang="zh-CN" smtClean="0"/>
              <a:pPr/>
              <a:t>2/5/2013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fld id="{46BE757C-8A43-4FF8-8131-BACA740014CD}" type="slidenum">
              <a:rPr lang="en-US" altLang="zh-CN" smtClean="0"/>
              <a:pPr/>
              <a:t>‹#›</a:t>
            </a:fld>
            <a:r>
              <a:rPr lang="en-US" altLang="zh-CN" dirty="0" smtClean="0"/>
              <a:t>/15</a:t>
            </a:r>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BD82F0-5B71-435D-937C-050D8F621DD4}" type="datetime1">
              <a:rPr lang="en-US" altLang="zh-CN" smtClean="0"/>
              <a:pPr/>
              <a:t>2/5/2013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1.</a:t>
            </a:r>
            <a:fld id="{5CAE7339-62E7-490D-A8C0-0EE86B37A721}"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1D6B7F-8544-4DAE-BF85-48143DA13BE7}" type="datetime1">
              <a:rPr lang="en-US" altLang="zh-CN" smtClean="0"/>
              <a:pPr/>
              <a:t>2/5/2013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1.</a:t>
            </a:r>
            <a:fld id="{6B774B54-7467-4F98-A360-097ED0BF9703}"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03678E-6F1D-45F3-B638-C4A5654FD474}" type="datetime1">
              <a:rPr lang="en-US" altLang="zh-CN" smtClean="0"/>
              <a:pPr/>
              <a:t>2/5/2013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fld id="{0B147F09-D088-492B-80BA-0CD0630A075B}" type="slidenum">
              <a:rPr lang="en-US" altLang="zh-CN" smtClean="0"/>
              <a:pPr/>
              <a:t>‹#›</a:t>
            </a:fld>
            <a:r>
              <a:rPr lang="en-US" altLang="zh-CN" dirty="0" smtClean="0"/>
              <a:t>/15</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03C169-6974-4B3A-AC45-4FDBE774F09C}" type="datetime1">
              <a:rPr lang="en-US" altLang="zh-CN" smtClean="0"/>
              <a:pPr/>
              <a:t>2/5/2013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1.</a:t>
            </a:r>
            <a:fld id="{6637E26E-A1B8-4C65-AB92-00DF14321163}" type="slidenum">
              <a:rPr lang="en-US" altLang="zh-CN"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05320A-F880-4535-BFBA-6C2292428ED8}" type="datetime1">
              <a:rPr lang="en-US" altLang="zh-CN" smtClean="0"/>
              <a:pPr/>
              <a:t>2/5/2013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7" name="Slide Number Placeholder 6"/>
          <p:cNvSpPr>
            <a:spLocks noGrp="1"/>
          </p:cNvSpPr>
          <p:nvPr>
            <p:ph type="sldNum" sz="quarter" idx="12"/>
          </p:nvPr>
        </p:nvSpPr>
        <p:spPr/>
        <p:txBody>
          <a:bodyPr/>
          <a:lstStyle/>
          <a:p>
            <a:r>
              <a:rPr lang="en-US" altLang="zh-CN" smtClean="0"/>
              <a:t>1.</a:t>
            </a:r>
            <a:fld id="{F4186FD5-DEF7-4A2F-B273-C680BCABBB06}"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E55DFE-0527-4755-BB6D-39880D4EEC3F}" type="datetime1">
              <a:rPr lang="en-US" altLang="zh-CN" smtClean="0"/>
              <a:pPr/>
              <a:t>2/5/2013</a:t>
            </a:fld>
            <a:endParaRPr lang="en-US" altLang="zh-CN"/>
          </a:p>
        </p:txBody>
      </p:sp>
      <p:sp>
        <p:nvSpPr>
          <p:cNvPr id="8" name="Footer Placeholder 7"/>
          <p:cNvSpPr>
            <a:spLocks noGrp="1"/>
          </p:cNvSpPr>
          <p:nvPr>
            <p:ph type="ftr" sz="quarter" idx="11"/>
          </p:nvPr>
        </p:nvSpPr>
        <p:spPr/>
        <p:txBody>
          <a:bodyPr/>
          <a:lstStyle/>
          <a:p>
            <a:r>
              <a:rPr lang="en-US" altLang="zh-CN" smtClean="0"/>
              <a:t>Towson University - J. Jung</a:t>
            </a:r>
            <a:endParaRPr lang="en-US" altLang="zh-CN"/>
          </a:p>
        </p:txBody>
      </p:sp>
      <p:sp>
        <p:nvSpPr>
          <p:cNvPr id="9" name="Slide Number Placeholder 8"/>
          <p:cNvSpPr>
            <a:spLocks noGrp="1"/>
          </p:cNvSpPr>
          <p:nvPr>
            <p:ph type="sldNum" sz="quarter" idx="12"/>
          </p:nvPr>
        </p:nvSpPr>
        <p:spPr/>
        <p:txBody>
          <a:bodyPr/>
          <a:lstStyle/>
          <a:p>
            <a:r>
              <a:rPr lang="en-US" altLang="zh-CN" smtClean="0"/>
              <a:t>1.</a:t>
            </a:r>
            <a:fld id="{B6428198-3BDF-4E85-B110-1D378C5A7F46}"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3946B1-0E50-40D2-A4DA-904E7BB39E44}" type="datetime1">
              <a:rPr lang="en-US" altLang="zh-CN" smtClean="0"/>
              <a:pPr/>
              <a:t>2/5/2013</a:t>
            </a:fld>
            <a:endParaRPr lang="en-US" altLang="zh-CN"/>
          </a:p>
        </p:txBody>
      </p:sp>
      <p:sp>
        <p:nvSpPr>
          <p:cNvPr id="4" name="Footer Placeholder 3"/>
          <p:cNvSpPr>
            <a:spLocks noGrp="1"/>
          </p:cNvSpPr>
          <p:nvPr>
            <p:ph type="ftr" sz="quarter" idx="11"/>
          </p:nvPr>
        </p:nvSpPr>
        <p:spPr/>
        <p:txBody>
          <a:bodyPr/>
          <a:lstStyle/>
          <a:p>
            <a:r>
              <a:rPr lang="en-US" altLang="zh-CN" smtClean="0"/>
              <a:t>Towson University - J. Jung</a:t>
            </a:r>
            <a:endParaRPr lang="en-US" altLang="zh-CN"/>
          </a:p>
        </p:txBody>
      </p:sp>
      <p:sp>
        <p:nvSpPr>
          <p:cNvPr id="5" name="Slide Number Placeholder 4"/>
          <p:cNvSpPr>
            <a:spLocks noGrp="1"/>
          </p:cNvSpPr>
          <p:nvPr>
            <p:ph type="sldNum" sz="quarter" idx="12"/>
          </p:nvPr>
        </p:nvSpPr>
        <p:spPr/>
        <p:txBody>
          <a:bodyPr/>
          <a:lstStyle/>
          <a:p>
            <a:r>
              <a:rPr lang="en-US" altLang="zh-CN" smtClean="0"/>
              <a:t>1.</a:t>
            </a:r>
            <a:fld id="{1FF3F82B-3AB0-4736-B930-D082209CF5DE}"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FBF8FD-DE3B-410E-B024-2E8B6DE61792}" type="datetime1">
              <a:rPr lang="en-US" altLang="zh-CN" smtClean="0"/>
              <a:pPr/>
              <a:t>2/5/2013</a:t>
            </a:fld>
            <a:endParaRPr lang="en-US" altLang="zh-CN"/>
          </a:p>
        </p:txBody>
      </p:sp>
      <p:sp>
        <p:nvSpPr>
          <p:cNvPr id="3" name="Footer Placeholder 2"/>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3"/>
          <p:cNvSpPr>
            <a:spLocks noGrp="1"/>
          </p:cNvSpPr>
          <p:nvPr>
            <p:ph type="sldNum" sz="quarter" idx="12"/>
          </p:nvPr>
        </p:nvSpPr>
        <p:spPr/>
        <p:txBody>
          <a:bodyPr/>
          <a:lstStyle/>
          <a:p>
            <a:fld id="{23E5F245-6295-4DB2-86C0-1154D91A56FA}" type="slidenum">
              <a:rPr lang="en-US" altLang="zh-CN" smtClean="0"/>
              <a:pPr/>
              <a:t>‹#›</a:t>
            </a:fld>
            <a:r>
              <a:rPr lang="en-US" altLang="zh-CN" dirty="0" smtClean="0"/>
              <a:t>/15</a:t>
            </a:r>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9F1300-E96E-4C0E-9464-0DC5A7E10ABB}" type="datetime1">
              <a:rPr lang="en-US" altLang="zh-CN" smtClean="0"/>
              <a:pPr/>
              <a:t>2/5/2013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7" name="Slide Number Placeholder 6"/>
          <p:cNvSpPr>
            <a:spLocks noGrp="1"/>
          </p:cNvSpPr>
          <p:nvPr>
            <p:ph type="sldNum" sz="quarter" idx="12"/>
          </p:nvPr>
        </p:nvSpPr>
        <p:spPr/>
        <p:txBody>
          <a:bodyPr/>
          <a:lstStyle/>
          <a:p>
            <a:r>
              <a:rPr lang="en-US" altLang="zh-CN" smtClean="0"/>
              <a:t>1.</a:t>
            </a:r>
            <a:fld id="{4823E1AA-C799-47C6-AD31-27BF8FB138DE}"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A6798F-100E-4C50-80C4-EE1DCA05CB61}" type="datetime1">
              <a:rPr lang="en-US" altLang="zh-CN" smtClean="0"/>
              <a:pPr/>
              <a:t>2/5/2013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7" name="Slide Number Placeholder 6"/>
          <p:cNvSpPr>
            <a:spLocks noGrp="1"/>
          </p:cNvSpPr>
          <p:nvPr>
            <p:ph type="sldNum" sz="quarter" idx="12"/>
          </p:nvPr>
        </p:nvSpPr>
        <p:spPr/>
        <p:txBody>
          <a:bodyPr/>
          <a:lstStyle/>
          <a:p>
            <a:r>
              <a:rPr lang="en-US" altLang="zh-CN" smtClean="0"/>
              <a:t>1.</a:t>
            </a:r>
            <a:fld id="{D3E58691-E871-467E-9A0A-FADD707F1277}"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09E83-29D8-4200-A961-527387F30440}" type="datetime1">
              <a:rPr lang="en-US" altLang="zh-CN" smtClean="0"/>
              <a:pPr/>
              <a:t>2/5/2013</a:t>
            </a:fld>
            <a:endParaRPr lang="en-US" alt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Towson University - J. Jung</a:t>
            </a:r>
            <a:endParaRPr lang="en-US" altLang="zh-C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80262-A442-4322-A36D-7AEDEEA53848}" type="slidenum">
              <a:rPr lang="en-US" altLang="zh-CN" smtClean="0"/>
              <a:pPr/>
              <a:t>‹#›</a:t>
            </a:fld>
            <a:r>
              <a:rPr lang="en-US" altLang="zh-CN" dirty="0" smtClean="0"/>
              <a:t>/15</a:t>
            </a:r>
            <a:endParaRPr lang="en-US" altLang="zh-CN"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3124200" cy="3785652"/>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solidFill>
                  <a:schemeClr val="bg1">
                    <a:lumMod val="95000"/>
                  </a:schemeClr>
                </a:solidFill>
                <a:latin typeface="Constantia" pitchFamily="18" charset="0"/>
              </a:rPr>
              <a:t>Chapters</a:t>
            </a:r>
          </a:p>
          <a:p>
            <a:pPr algn="l"/>
            <a:r>
              <a:rPr lang="en-US" sz="1800" dirty="0" smtClean="0">
                <a:solidFill>
                  <a:schemeClr val="bg1">
                    <a:lumMod val="95000"/>
                  </a:schemeClr>
                </a:solidFill>
                <a:latin typeface="Constantia" pitchFamily="18" charset="0"/>
              </a:rPr>
              <a:t>1.    Introduction</a:t>
            </a:r>
          </a:p>
          <a:p>
            <a:pPr algn="l"/>
            <a:r>
              <a:rPr lang="en-US" sz="1800" dirty="0" smtClean="0">
                <a:solidFill>
                  <a:schemeClr val="bg1">
                    <a:lumMod val="95000"/>
                  </a:schemeClr>
                </a:solidFill>
                <a:latin typeface="Constantia" pitchFamily="18" charset="0"/>
              </a:rPr>
              <a:t>2.    Graphs</a:t>
            </a:r>
          </a:p>
          <a:p>
            <a:pPr algn="l"/>
            <a:r>
              <a:rPr lang="en-US" sz="1800" dirty="0" smtClean="0">
                <a:solidFill>
                  <a:schemeClr val="bg1">
                    <a:lumMod val="95000"/>
                  </a:schemeClr>
                </a:solidFill>
                <a:latin typeface="Constantia" pitchFamily="18" charset="0"/>
              </a:rPr>
              <a:t>3.    Descriptive statistics</a:t>
            </a:r>
          </a:p>
          <a:p>
            <a:pPr algn="l"/>
            <a:r>
              <a:rPr lang="en-US" sz="1800" dirty="0" smtClean="0">
                <a:solidFill>
                  <a:schemeClr val="bg1">
                    <a:lumMod val="95000"/>
                  </a:schemeClr>
                </a:solidFill>
                <a:latin typeface="Constantia" pitchFamily="18" charset="0"/>
              </a:rPr>
              <a:t>4.    Basic probability</a:t>
            </a:r>
          </a:p>
          <a:p>
            <a:pPr algn="l"/>
            <a:r>
              <a:rPr lang="en-US" sz="1800" dirty="0" smtClean="0">
                <a:solidFill>
                  <a:schemeClr val="bg1">
                    <a:lumMod val="95000"/>
                  </a:schemeClr>
                </a:solidFill>
                <a:latin typeface="Constantia" pitchFamily="18" charset="0"/>
              </a:rPr>
              <a:t>5.    Discrete distributions</a:t>
            </a:r>
          </a:p>
          <a:p>
            <a:pPr algn="l"/>
            <a:r>
              <a:rPr lang="en-US" sz="1800" dirty="0" smtClean="0">
                <a:solidFill>
                  <a:schemeClr val="bg1">
                    <a:lumMod val="95000"/>
                  </a:schemeClr>
                </a:solidFill>
                <a:latin typeface="Constantia" pitchFamily="18" charset="0"/>
              </a:rPr>
              <a:t>6.    Continuous distributions</a:t>
            </a:r>
          </a:p>
          <a:p>
            <a:pPr algn="l"/>
            <a:r>
              <a:rPr lang="en-US" sz="1800" dirty="0" smtClean="0">
                <a:solidFill>
                  <a:schemeClr val="bg1">
                    <a:lumMod val="95000"/>
                  </a:schemeClr>
                </a:solidFill>
                <a:latin typeface="Constantia" pitchFamily="18" charset="0"/>
              </a:rPr>
              <a:t>7.    Central limit theorem</a:t>
            </a:r>
          </a:p>
          <a:p>
            <a:pPr algn="l"/>
            <a:r>
              <a:rPr lang="en-US" sz="1800" dirty="0" smtClean="0">
                <a:solidFill>
                  <a:schemeClr val="bg1">
                    <a:lumMod val="95000"/>
                  </a:schemeClr>
                </a:solidFill>
                <a:latin typeface="Constantia" pitchFamily="18" charset="0"/>
              </a:rPr>
              <a:t>8.    Estimation</a:t>
            </a:r>
          </a:p>
          <a:p>
            <a:pPr algn="l"/>
            <a:r>
              <a:rPr lang="en-US" sz="1800" dirty="0" smtClean="0">
                <a:solidFill>
                  <a:schemeClr val="bg1">
                    <a:lumMod val="95000"/>
                  </a:schemeClr>
                </a:solidFill>
                <a:latin typeface="Constantia" pitchFamily="18" charset="0"/>
              </a:rPr>
              <a:t>9.    Hypothesis testing</a:t>
            </a:r>
          </a:p>
          <a:p>
            <a:pPr algn="l"/>
            <a:r>
              <a:rPr lang="en-US" sz="1800" dirty="0" smtClean="0">
                <a:solidFill>
                  <a:schemeClr val="bg1">
                    <a:lumMod val="95000"/>
                  </a:schemeClr>
                </a:solidFill>
                <a:latin typeface="Constantia" pitchFamily="18" charset="0"/>
              </a:rPr>
              <a:t>10.  Two-sample tests</a:t>
            </a:r>
          </a:p>
          <a:p>
            <a:pPr algn="l"/>
            <a:r>
              <a:rPr lang="en-US" sz="1800" dirty="0" smtClean="0">
                <a:solidFill>
                  <a:schemeClr val="bg1">
                    <a:lumMod val="95000"/>
                  </a:schemeClr>
                </a:solidFill>
                <a:latin typeface="Constantia" pitchFamily="18" charset="0"/>
              </a:rPr>
              <a:t>13.  Linear regression</a:t>
            </a:r>
          </a:p>
          <a:p>
            <a:pPr algn="l"/>
            <a:r>
              <a:rPr lang="en-US" sz="1800" dirty="0" smtClean="0">
                <a:solidFill>
                  <a:schemeClr val="bg1">
                    <a:lumMod val="95000"/>
                  </a:schemeClr>
                </a:solidFill>
                <a:latin typeface="Constantia" pitchFamily="18" charset="0"/>
              </a:rPr>
              <a:t>14.  Multivariate regression</a:t>
            </a:r>
            <a:endParaRPr lang="en-US" sz="1800" dirty="0"/>
          </a:p>
        </p:txBody>
      </p:sp>
      <p:sp>
        <p:nvSpPr>
          <p:cNvPr id="3" name="Rectangle 2"/>
          <p:cNvSpPr/>
          <p:nvPr/>
        </p:nvSpPr>
        <p:spPr>
          <a:xfrm>
            <a:off x="0" y="406400"/>
            <a:ext cx="3124200" cy="304800"/>
          </a:xfrm>
          <a:prstGeom prst="rect">
            <a:avLst/>
          </a:prstGeom>
          <a:solidFill>
            <a:schemeClr val="tx1">
              <a:lumMod val="95000"/>
              <a:lumOff val="5000"/>
              <a:alpha val="42000"/>
            </a:schemeClr>
          </a:solidFill>
          <a:ln>
            <a:solidFill>
              <a:schemeClr val="bg1">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0" name="Rectangle 2"/>
          <p:cNvSpPr>
            <a:spLocks noGrp="1" noChangeArrowheads="1"/>
          </p:cNvSpPr>
          <p:nvPr>
            <p:ph type="ctrTitle"/>
          </p:nvPr>
        </p:nvSpPr>
        <p:spPr/>
        <p:txBody>
          <a:bodyPr/>
          <a:lstStyle/>
          <a:p>
            <a:r>
              <a:rPr lang="en-US" altLang="zh-CN" b="1" dirty="0" smtClean="0">
                <a:ea typeface="宋体" pitchFamily="2" charset="-122"/>
              </a:rPr>
              <a:t>Chapter 1</a:t>
            </a:r>
            <a:endParaRPr lang="en-US" altLang="zh-CN" b="1" dirty="0">
              <a:ea typeface="宋体" pitchFamily="2" charset="-122"/>
            </a:endParaRPr>
          </a:p>
        </p:txBody>
      </p:sp>
      <p:sp>
        <p:nvSpPr>
          <p:cNvPr id="2051" name="Rectangle 3"/>
          <p:cNvSpPr>
            <a:spLocks noGrp="1" noChangeArrowheads="1"/>
          </p:cNvSpPr>
          <p:nvPr>
            <p:ph type="subTitle" idx="1"/>
          </p:nvPr>
        </p:nvSpPr>
        <p:spPr/>
        <p:txBody>
          <a:bodyPr/>
          <a:lstStyle/>
          <a:p>
            <a:r>
              <a:rPr lang="en-US" altLang="zh-CN" b="1" dirty="0">
                <a:ea typeface="宋体" pitchFamily="2" charset="-122"/>
              </a:rPr>
              <a:t>Introductory Statistical </a:t>
            </a:r>
            <a:r>
              <a:rPr lang="en-US" altLang="zh-CN" b="1" dirty="0" smtClean="0">
                <a:ea typeface="宋体" pitchFamily="2" charset="-122"/>
              </a:rPr>
              <a:t>Language</a:t>
            </a:r>
          </a:p>
          <a:p>
            <a:endParaRPr lang="en-US" altLang="zh-CN" b="1" dirty="0">
              <a:ea typeface="宋体" pitchFamily="2" charset="-122"/>
            </a:endParaRPr>
          </a:p>
        </p:txBody>
      </p:sp>
      <p:sp>
        <p:nvSpPr>
          <p:cNvPr id="5" name="Date Placeholder 4"/>
          <p:cNvSpPr>
            <a:spLocks noGrp="1"/>
          </p:cNvSpPr>
          <p:nvPr>
            <p:ph type="dt" sz="half" idx="10"/>
          </p:nvPr>
        </p:nvSpPr>
        <p:spPr/>
        <p:txBody>
          <a:bodyPr/>
          <a:lstStyle/>
          <a:p>
            <a:fld id="{2C2419A5-7DF0-4F4A-857E-EA6E86314F61}" type="datetime1">
              <a:rPr lang="en-US" altLang="zh-CN" smtClean="0"/>
              <a:pPr/>
              <a:t>2/5/2013</a:t>
            </a:fld>
            <a:endParaRPr lang="en-US" altLang="zh-CN" dirty="0"/>
          </a:p>
        </p:txBody>
      </p:sp>
      <p:sp>
        <p:nvSpPr>
          <p:cNvPr id="7" name="Footer Placeholder 6"/>
          <p:cNvSpPr>
            <a:spLocks noGrp="1"/>
          </p:cNvSpPr>
          <p:nvPr>
            <p:ph type="ftr" sz="quarter" idx="11"/>
          </p:nvPr>
        </p:nvSpPr>
        <p:spPr/>
        <p:txBody>
          <a:bodyPr/>
          <a:lstStyle/>
          <a:p>
            <a:r>
              <a:rPr lang="en-US" altLang="zh-CN" dirty="0" smtClean="0"/>
              <a:t>Towson University - J. Jung</a:t>
            </a:r>
            <a:endParaRPr lang="en-US" altLang="zh-CN" dirty="0"/>
          </a:p>
        </p:txBody>
      </p:sp>
      <p:sp>
        <p:nvSpPr>
          <p:cNvPr id="6" name="Slide Number Placeholder 5"/>
          <p:cNvSpPr>
            <a:spLocks noGrp="1"/>
          </p:cNvSpPr>
          <p:nvPr>
            <p:ph type="sldNum" sz="quarter" idx="12"/>
          </p:nvPr>
        </p:nvSpPr>
        <p:spPr/>
        <p:txBody>
          <a:bodyPr/>
          <a:lstStyle/>
          <a:p>
            <a:r>
              <a:rPr lang="en-US" altLang="zh-CN" smtClean="0"/>
              <a:t>1.</a:t>
            </a:r>
            <a:fld id="{46BE757C-8A43-4FF8-8131-BACA740014CD}" type="slidenum">
              <a:rPr lang="en-US" altLang="zh-CN" smtClean="0"/>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dirty="0">
                <a:ea typeface="宋体" pitchFamily="2" charset="-122"/>
              </a:rPr>
              <a:t>Statistical Inference…</a:t>
            </a:r>
          </a:p>
        </p:txBody>
      </p:sp>
      <p:sp>
        <p:nvSpPr>
          <p:cNvPr id="17411" name="Rectangle 3"/>
          <p:cNvSpPr>
            <a:spLocks noGrp="1" noChangeArrowheads="1"/>
          </p:cNvSpPr>
          <p:nvPr>
            <p:ph idx="1"/>
          </p:nvPr>
        </p:nvSpPr>
        <p:spPr>
          <a:xfrm>
            <a:off x="381000" y="1143000"/>
            <a:ext cx="8382000" cy="5257800"/>
          </a:xfrm>
        </p:spPr>
        <p:txBody>
          <a:bodyPr/>
          <a:lstStyle/>
          <a:p>
            <a:pPr>
              <a:buNone/>
            </a:pPr>
            <a:r>
              <a:rPr lang="en-US" altLang="zh-CN" sz="2400" b="1" dirty="0">
                <a:ea typeface="宋体" pitchFamily="2" charset="-122"/>
              </a:rPr>
              <a:t>Statistical inference</a:t>
            </a:r>
            <a:r>
              <a:rPr lang="en-US" altLang="zh-CN" sz="2400" dirty="0">
                <a:ea typeface="宋体" pitchFamily="2" charset="-122"/>
              </a:rPr>
              <a:t> is the </a:t>
            </a:r>
            <a:r>
              <a:rPr lang="en-US" altLang="zh-CN" sz="2400" b="1" i="1" dirty="0">
                <a:solidFill>
                  <a:srgbClr val="0000FF"/>
                </a:solidFill>
                <a:ea typeface="宋体" pitchFamily="2" charset="-122"/>
              </a:rPr>
              <a:t>process</a:t>
            </a:r>
            <a:r>
              <a:rPr lang="en-US" altLang="zh-CN" sz="2400" dirty="0">
                <a:ea typeface="宋体" pitchFamily="2" charset="-122"/>
              </a:rPr>
              <a:t> of making an estimate, prediction, or decision about a population based on a </a:t>
            </a:r>
            <a:r>
              <a:rPr lang="en-US" altLang="zh-CN" sz="2400" dirty="0" smtClean="0">
                <a:ea typeface="宋体" pitchFamily="2" charset="-122"/>
              </a:rPr>
              <a:t>sample</a:t>
            </a:r>
            <a:endParaRPr lang="en-US" altLang="zh-CN" sz="2400" dirty="0">
              <a:ea typeface="宋体" pitchFamily="2" charset="-122"/>
            </a:endParaRPr>
          </a:p>
          <a:p>
            <a:endParaRPr lang="en-US" altLang="zh-CN" dirty="0">
              <a:ea typeface="宋体" pitchFamily="2" charset="-122"/>
            </a:endParaRPr>
          </a:p>
          <a:p>
            <a:endParaRPr lang="en-US" altLang="zh-CN" dirty="0">
              <a:ea typeface="宋体" pitchFamily="2" charset="-122"/>
            </a:endParaRPr>
          </a:p>
          <a:p>
            <a:endParaRPr lang="zh-CN" altLang="en-US" dirty="0">
              <a:ea typeface="宋体" pitchFamily="2" charset="-122"/>
            </a:endParaRPr>
          </a:p>
        </p:txBody>
      </p:sp>
      <p:sp>
        <p:nvSpPr>
          <p:cNvPr id="36" name="Footer Placeholder 35"/>
          <p:cNvSpPr>
            <a:spLocks noGrp="1"/>
          </p:cNvSpPr>
          <p:nvPr>
            <p:ph type="ftr" sz="quarter" idx="11"/>
          </p:nvPr>
        </p:nvSpPr>
        <p:spPr/>
        <p:txBody>
          <a:bodyPr/>
          <a:lstStyle/>
          <a:p>
            <a:r>
              <a:rPr lang="en-US" altLang="zh-CN" smtClean="0"/>
              <a:t>Towson University - J. Jung</a:t>
            </a:r>
            <a:endParaRPr lang="en-US" altLang="zh-CN"/>
          </a:p>
        </p:txBody>
      </p:sp>
      <p:sp>
        <p:nvSpPr>
          <p:cNvPr id="35" name="Slide Number Placeholder 5"/>
          <p:cNvSpPr>
            <a:spLocks noGrp="1"/>
          </p:cNvSpPr>
          <p:nvPr>
            <p:ph type="sldNum" sz="quarter" idx="12"/>
          </p:nvPr>
        </p:nvSpPr>
        <p:spPr/>
        <p:txBody>
          <a:bodyPr/>
          <a:lstStyle/>
          <a:p>
            <a:r>
              <a:rPr lang="en-US" altLang="zh-CN"/>
              <a:t>1.</a:t>
            </a:r>
            <a:fld id="{42CA2A29-21E6-4C18-B36C-7EFDAA36E46B}" type="slidenum">
              <a:rPr lang="en-US" altLang="zh-CN"/>
              <a:pPr/>
              <a:t>10</a:t>
            </a:fld>
            <a:endParaRPr lang="en-US" altLang="zh-CN"/>
          </a:p>
        </p:txBody>
      </p:sp>
      <p:sp>
        <p:nvSpPr>
          <p:cNvPr id="17412" name="Text Box 4"/>
          <p:cNvSpPr txBox="1">
            <a:spLocks noChangeArrowheads="1"/>
          </p:cNvSpPr>
          <p:nvPr/>
        </p:nvSpPr>
        <p:spPr bwMode="auto">
          <a:xfrm>
            <a:off x="1981200" y="4953000"/>
            <a:ext cx="1339850" cy="398463"/>
          </a:xfrm>
          <a:prstGeom prst="rect">
            <a:avLst/>
          </a:prstGeom>
          <a:noFill/>
          <a:ln w="9525">
            <a:noFill/>
            <a:miter lim="800000"/>
            <a:headEnd/>
            <a:tailEnd/>
          </a:ln>
          <a:effectLst/>
        </p:spPr>
        <p:txBody>
          <a:bodyPr wrap="none">
            <a:spAutoFit/>
          </a:bodyPr>
          <a:lstStyle/>
          <a:p>
            <a:pPr algn="l"/>
            <a:r>
              <a:rPr lang="en-US" altLang="zh-CN" sz="2000">
                <a:latin typeface="Tahoma" pitchFamily="34" charset="0"/>
                <a:ea typeface="宋体" pitchFamily="2" charset="-122"/>
              </a:rPr>
              <a:t>Parameter</a:t>
            </a:r>
          </a:p>
        </p:txBody>
      </p:sp>
      <p:sp>
        <p:nvSpPr>
          <p:cNvPr id="17413" name="Text Box 5"/>
          <p:cNvSpPr txBox="1">
            <a:spLocks noChangeArrowheads="1"/>
          </p:cNvSpPr>
          <p:nvPr/>
        </p:nvSpPr>
        <p:spPr bwMode="auto">
          <a:xfrm>
            <a:off x="0" y="2057400"/>
            <a:ext cx="1358900" cy="398463"/>
          </a:xfrm>
          <a:prstGeom prst="rect">
            <a:avLst/>
          </a:prstGeom>
          <a:noFill/>
          <a:ln w="9525">
            <a:noFill/>
            <a:miter lim="800000"/>
            <a:headEnd/>
            <a:tailEnd/>
          </a:ln>
          <a:effectLst/>
        </p:spPr>
        <p:txBody>
          <a:bodyPr wrap="none">
            <a:spAutoFit/>
          </a:bodyPr>
          <a:lstStyle/>
          <a:p>
            <a:pPr algn="l"/>
            <a:r>
              <a:rPr lang="en-US" altLang="zh-CN" sz="2000" dirty="0">
                <a:latin typeface="Tahoma" pitchFamily="34" charset="0"/>
                <a:ea typeface="宋体" pitchFamily="2" charset="-122"/>
              </a:rPr>
              <a:t>Population</a:t>
            </a:r>
          </a:p>
        </p:txBody>
      </p:sp>
      <p:sp>
        <p:nvSpPr>
          <p:cNvPr id="17414" name="Text Box 6"/>
          <p:cNvSpPr txBox="1">
            <a:spLocks noChangeArrowheads="1"/>
          </p:cNvSpPr>
          <p:nvPr/>
        </p:nvSpPr>
        <p:spPr bwMode="auto">
          <a:xfrm>
            <a:off x="6553200" y="3030538"/>
            <a:ext cx="1003300" cy="398462"/>
          </a:xfrm>
          <a:prstGeom prst="rect">
            <a:avLst/>
          </a:prstGeom>
          <a:noFill/>
          <a:ln w="9525">
            <a:noFill/>
            <a:miter lim="800000"/>
            <a:headEnd/>
            <a:tailEnd/>
          </a:ln>
          <a:effectLst/>
        </p:spPr>
        <p:txBody>
          <a:bodyPr wrap="none">
            <a:spAutoFit/>
          </a:bodyPr>
          <a:lstStyle/>
          <a:p>
            <a:pPr algn="l"/>
            <a:r>
              <a:rPr lang="en-US" altLang="zh-CN" sz="2000">
                <a:latin typeface="Tahoma" pitchFamily="34" charset="0"/>
                <a:ea typeface="宋体" pitchFamily="2" charset="-122"/>
              </a:rPr>
              <a:t>Sample</a:t>
            </a:r>
          </a:p>
        </p:txBody>
      </p:sp>
      <p:sp>
        <p:nvSpPr>
          <p:cNvPr id="17415" name="Text Box 7"/>
          <p:cNvSpPr txBox="1">
            <a:spLocks noChangeArrowheads="1"/>
          </p:cNvSpPr>
          <p:nvPr/>
        </p:nvSpPr>
        <p:spPr bwMode="auto">
          <a:xfrm>
            <a:off x="7162800" y="4572000"/>
            <a:ext cx="1063625" cy="398463"/>
          </a:xfrm>
          <a:prstGeom prst="rect">
            <a:avLst/>
          </a:prstGeom>
          <a:noFill/>
          <a:ln w="9525">
            <a:noFill/>
            <a:miter lim="800000"/>
            <a:headEnd/>
            <a:tailEnd/>
          </a:ln>
          <a:effectLst/>
        </p:spPr>
        <p:txBody>
          <a:bodyPr wrap="none">
            <a:spAutoFit/>
          </a:bodyPr>
          <a:lstStyle/>
          <a:p>
            <a:pPr algn="l"/>
            <a:r>
              <a:rPr lang="en-US" altLang="zh-CN" sz="2000">
                <a:latin typeface="Tahoma" pitchFamily="34" charset="0"/>
                <a:ea typeface="宋体" pitchFamily="2" charset="-122"/>
              </a:rPr>
              <a:t>Statistic</a:t>
            </a:r>
          </a:p>
        </p:txBody>
      </p:sp>
      <p:sp>
        <p:nvSpPr>
          <p:cNvPr id="17416" name="Freeform 8"/>
          <p:cNvSpPr>
            <a:spLocks/>
          </p:cNvSpPr>
          <p:nvPr/>
        </p:nvSpPr>
        <p:spPr bwMode="auto">
          <a:xfrm>
            <a:off x="152400" y="2438400"/>
            <a:ext cx="4087813" cy="2611437"/>
          </a:xfrm>
          <a:custGeom>
            <a:avLst/>
            <a:gdLst/>
            <a:ahLst/>
            <a:cxnLst>
              <a:cxn ang="0">
                <a:pos x="440" y="136"/>
              </a:cxn>
              <a:cxn ang="0">
                <a:pos x="8" y="296"/>
              </a:cxn>
              <a:cxn ang="0">
                <a:pos x="16" y="792"/>
              </a:cxn>
              <a:cxn ang="0">
                <a:pos x="64" y="888"/>
              </a:cxn>
              <a:cxn ang="0">
                <a:pos x="176" y="1176"/>
              </a:cxn>
              <a:cxn ang="0">
                <a:pos x="216" y="1256"/>
              </a:cxn>
              <a:cxn ang="0">
                <a:pos x="272" y="1304"/>
              </a:cxn>
              <a:cxn ang="0">
                <a:pos x="296" y="1328"/>
              </a:cxn>
              <a:cxn ang="0">
                <a:pos x="352" y="1344"/>
              </a:cxn>
              <a:cxn ang="0">
                <a:pos x="624" y="1312"/>
              </a:cxn>
              <a:cxn ang="0">
                <a:pos x="776" y="1272"/>
              </a:cxn>
              <a:cxn ang="0">
                <a:pos x="984" y="1280"/>
              </a:cxn>
              <a:cxn ang="0">
                <a:pos x="1088" y="1320"/>
              </a:cxn>
              <a:cxn ang="0">
                <a:pos x="1384" y="1440"/>
              </a:cxn>
              <a:cxn ang="0">
                <a:pos x="1496" y="1512"/>
              </a:cxn>
              <a:cxn ang="0">
                <a:pos x="1752" y="1632"/>
              </a:cxn>
              <a:cxn ang="0">
                <a:pos x="2008" y="1600"/>
              </a:cxn>
              <a:cxn ang="0">
                <a:pos x="2128" y="1512"/>
              </a:cxn>
              <a:cxn ang="0">
                <a:pos x="2200" y="1464"/>
              </a:cxn>
              <a:cxn ang="0">
                <a:pos x="2336" y="1328"/>
              </a:cxn>
              <a:cxn ang="0">
                <a:pos x="2456" y="1176"/>
              </a:cxn>
              <a:cxn ang="0">
                <a:pos x="2520" y="1040"/>
              </a:cxn>
              <a:cxn ang="0">
                <a:pos x="2232" y="488"/>
              </a:cxn>
              <a:cxn ang="0">
                <a:pos x="2120" y="472"/>
              </a:cxn>
              <a:cxn ang="0">
                <a:pos x="2000" y="448"/>
              </a:cxn>
              <a:cxn ang="0">
                <a:pos x="1840" y="264"/>
              </a:cxn>
              <a:cxn ang="0">
                <a:pos x="1800" y="224"/>
              </a:cxn>
              <a:cxn ang="0">
                <a:pos x="1760" y="192"/>
              </a:cxn>
              <a:cxn ang="0">
                <a:pos x="1728" y="144"/>
              </a:cxn>
              <a:cxn ang="0">
                <a:pos x="1352" y="0"/>
              </a:cxn>
              <a:cxn ang="0">
                <a:pos x="672" y="8"/>
              </a:cxn>
              <a:cxn ang="0">
                <a:pos x="424" y="88"/>
              </a:cxn>
              <a:cxn ang="0">
                <a:pos x="440" y="136"/>
              </a:cxn>
            </a:cxnLst>
            <a:rect l="0" t="0" r="r" b="b"/>
            <a:pathLst>
              <a:path w="2575" h="1645">
                <a:moveTo>
                  <a:pt x="440" y="136"/>
                </a:moveTo>
                <a:cubicBezTo>
                  <a:pt x="110" y="170"/>
                  <a:pt x="62" y="79"/>
                  <a:pt x="8" y="296"/>
                </a:cubicBezTo>
                <a:cubicBezTo>
                  <a:pt x="10" y="461"/>
                  <a:pt x="0" y="627"/>
                  <a:pt x="16" y="792"/>
                </a:cubicBezTo>
                <a:cubicBezTo>
                  <a:pt x="19" y="827"/>
                  <a:pt x="52" y="854"/>
                  <a:pt x="64" y="888"/>
                </a:cubicBezTo>
                <a:cubicBezTo>
                  <a:pt x="108" y="1020"/>
                  <a:pt x="77" y="1044"/>
                  <a:pt x="176" y="1176"/>
                </a:cubicBezTo>
                <a:cubicBezTo>
                  <a:pt x="196" y="1236"/>
                  <a:pt x="181" y="1210"/>
                  <a:pt x="216" y="1256"/>
                </a:cubicBezTo>
                <a:cubicBezTo>
                  <a:pt x="231" y="1302"/>
                  <a:pt x="212" y="1264"/>
                  <a:pt x="272" y="1304"/>
                </a:cubicBezTo>
                <a:cubicBezTo>
                  <a:pt x="281" y="1310"/>
                  <a:pt x="286" y="1322"/>
                  <a:pt x="296" y="1328"/>
                </a:cubicBezTo>
                <a:cubicBezTo>
                  <a:pt x="312" y="1337"/>
                  <a:pt x="333" y="1337"/>
                  <a:pt x="352" y="1344"/>
                </a:cubicBezTo>
                <a:cubicBezTo>
                  <a:pt x="442" y="1332"/>
                  <a:pt x="534" y="1331"/>
                  <a:pt x="624" y="1312"/>
                </a:cubicBezTo>
                <a:cubicBezTo>
                  <a:pt x="682" y="1298"/>
                  <a:pt x="713" y="1279"/>
                  <a:pt x="776" y="1272"/>
                </a:cubicBezTo>
                <a:cubicBezTo>
                  <a:pt x="845" y="1274"/>
                  <a:pt x="914" y="1273"/>
                  <a:pt x="984" y="1280"/>
                </a:cubicBezTo>
                <a:cubicBezTo>
                  <a:pt x="1005" y="1282"/>
                  <a:pt x="1071" y="1313"/>
                  <a:pt x="1088" y="1320"/>
                </a:cubicBezTo>
                <a:cubicBezTo>
                  <a:pt x="1188" y="1356"/>
                  <a:pt x="1283" y="1399"/>
                  <a:pt x="1384" y="1440"/>
                </a:cubicBezTo>
                <a:cubicBezTo>
                  <a:pt x="1488" y="1527"/>
                  <a:pt x="1369" y="1434"/>
                  <a:pt x="1496" y="1512"/>
                </a:cubicBezTo>
                <a:cubicBezTo>
                  <a:pt x="1592" y="1571"/>
                  <a:pt x="1632" y="1617"/>
                  <a:pt x="1752" y="1632"/>
                </a:cubicBezTo>
                <a:cubicBezTo>
                  <a:pt x="1837" y="1625"/>
                  <a:pt x="1934" y="1645"/>
                  <a:pt x="2008" y="1600"/>
                </a:cubicBezTo>
                <a:cubicBezTo>
                  <a:pt x="2050" y="1573"/>
                  <a:pt x="2087" y="1540"/>
                  <a:pt x="2128" y="1512"/>
                </a:cubicBezTo>
                <a:cubicBezTo>
                  <a:pt x="2151" y="1495"/>
                  <a:pt x="2200" y="1464"/>
                  <a:pt x="2200" y="1464"/>
                </a:cubicBezTo>
                <a:cubicBezTo>
                  <a:pt x="2240" y="1403"/>
                  <a:pt x="2277" y="1371"/>
                  <a:pt x="2336" y="1328"/>
                </a:cubicBezTo>
                <a:cubicBezTo>
                  <a:pt x="2371" y="1256"/>
                  <a:pt x="2406" y="1235"/>
                  <a:pt x="2456" y="1176"/>
                </a:cubicBezTo>
                <a:cubicBezTo>
                  <a:pt x="2500" y="1059"/>
                  <a:pt x="2473" y="1101"/>
                  <a:pt x="2520" y="1040"/>
                </a:cubicBezTo>
                <a:cubicBezTo>
                  <a:pt x="2575" y="818"/>
                  <a:pt x="2421" y="593"/>
                  <a:pt x="2232" y="488"/>
                </a:cubicBezTo>
                <a:cubicBezTo>
                  <a:pt x="2204" y="472"/>
                  <a:pt x="2129" y="472"/>
                  <a:pt x="2120" y="472"/>
                </a:cubicBezTo>
                <a:cubicBezTo>
                  <a:pt x="2080" y="458"/>
                  <a:pt x="2041" y="453"/>
                  <a:pt x="2000" y="448"/>
                </a:cubicBezTo>
                <a:cubicBezTo>
                  <a:pt x="1929" y="401"/>
                  <a:pt x="1894" y="325"/>
                  <a:pt x="1840" y="264"/>
                </a:cubicBezTo>
                <a:cubicBezTo>
                  <a:pt x="1827" y="249"/>
                  <a:pt x="1814" y="236"/>
                  <a:pt x="1800" y="224"/>
                </a:cubicBezTo>
                <a:cubicBezTo>
                  <a:pt x="1787" y="212"/>
                  <a:pt x="1771" y="204"/>
                  <a:pt x="1760" y="192"/>
                </a:cubicBezTo>
                <a:cubicBezTo>
                  <a:pt x="1747" y="177"/>
                  <a:pt x="1742" y="156"/>
                  <a:pt x="1728" y="144"/>
                </a:cubicBezTo>
                <a:cubicBezTo>
                  <a:pt x="1624" y="55"/>
                  <a:pt x="1482" y="21"/>
                  <a:pt x="1352" y="0"/>
                </a:cubicBezTo>
                <a:cubicBezTo>
                  <a:pt x="1125" y="2"/>
                  <a:pt x="898" y="0"/>
                  <a:pt x="672" y="8"/>
                </a:cubicBezTo>
                <a:cubicBezTo>
                  <a:pt x="588" y="10"/>
                  <a:pt x="502" y="61"/>
                  <a:pt x="424" y="88"/>
                </a:cubicBezTo>
                <a:cubicBezTo>
                  <a:pt x="414" y="136"/>
                  <a:pt x="403" y="123"/>
                  <a:pt x="440" y="136"/>
                </a:cubicBezTo>
                <a:close/>
              </a:path>
            </a:pathLst>
          </a:custGeom>
          <a:solidFill>
            <a:srgbClr val="CCFFFF"/>
          </a:solidFill>
          <a:ln w="9525">
            <a:solidFill>
              <a:schemeClr val="tx1"/>
            </a:solidFill>
            <a:round/>
            <a:headEnd/>
            <a:tailEnd/>
          </a:ln>
          <a:effectLst/>
        </p:spPr>
        <p:txBody>
          <a:bodyPr wrap="none" anchor="ctr"/>
          <a:lstStyle/>
          <a:p>
            <a:endParaRPr lang="en-US"/>
          </a:p>
        </p:txBody>
      </p:sp>
      <p:sp>
        <p:nvSpPr>
          <p:cNvPr id="17417" name="Oval 9"/>
          <p:cNvSpPr>
            <a:spLocks noChangeArrowheads="1"/>
          </p:cNvSpPr>
          <p:nvPr/>
        </p:nvSpPr>
        <p:spPr bwMode="auto">
          <a:xfrm>
            <a:off x="762000" y="4141788"/>
            <a:ext cx="152400" cy="1524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17418" name="Oval 10"/>
          <p:cNvSpPr>
            <a:spLocks noChangeArrowheads="1"/>
          </p:cNvSpPr>
          <p:nvPr/>
        </p:nvSpPr>
        <p:spPr bwMode="auto">
          <a:xfrm>
            <a:off x="533400" y="3074988"/>
            <a:ext cx="152400" cy="1524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17419" name="Oval 11"/>
          <p:cNvSpPr>
            <a:spLocks noChangeArrowheads="1"/>
          </p:cNvSpPr>
          <p:nvPr/>
        </p:nvSpPr>
        <p:spPr bwMode="auto">
          <a:xfrm>
            <a:off x="1219200" y="3303588"/>
            <a:ext cx="152400" cy="1524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17420" name="Oval 12"/>
          <p:cNvSpPr>
            <a:spLocks noChangeArrowheads="1"/>
          </p:cNvSpPr>
          <p:nvPr/>
        </p:nvSpPr>
        <p:spPr bwMode="auto">
          <a:xfrm>
            <a:off x="3200400" y="4522788"/>
            <a:ext cx="152400" cy="1524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17421" name="Oval 13"/>
          <p:cNvSpPr>
            <a:spLocks noChangeArrowheads="1"/>
          </p:cNvSpPr>
          <p:nvPr/>
        </p:nvSpPr>
        <p:spPr bwMode="auto">
          <a:xfrm>
            <a:off x="1143000" y="2693988"/>
            <a:ext cx="152400" cy="1524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17422" name="Oval 14"/>
          <p:cNvSpPr>
            <a:spLocks noChangeArrowheads="1"/>
          </p:cNvSpPr>
          <p:nvPr/>
        </p:nvSpPr>
        <p:spPr bwMode="auto">
          <a:xfrm>
            <a:off x="2819400" y="3151188"/>
            <a:ext cx="152400" cy="1524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17423" name="Oval 15"/>
          <p:cNvSpPr>
            <a:spLocks noChangeArrowheads="1"/>
          </p:cNvSpPr>
          <p:nvPr/>
        </p:nvSpPr>
        <p:spPr bwMode="auto">
          <a:xfrm>
            <a:off x="533400" y="3455988"/>
            <a:ext cx="152400" cy="152400"/>
          </a:xfrm>
          <a:prstGeom prst="ellipse">
            <a:avLst/>
          </a:prstGeom>
          <a:solidFill>
            <a:srgbClr val="0000FF"/>
          </a:solidFill>
          <a:ln w="9525">
            <a:solidFill>
              <a:schemeClr val="tx1"/>
            </a:solidFill>
            <a:round/>
            <a:headEnd/>
            <a:tailEnd/>
          </a:ln>
          <a:effectLst/>
        </p:spPr>
        <p:txBody>
          <a:bodyPr wrap="none" anchor="ctr"/>
          <a:lstStyle/>
          <a:p>
            <a:endParaRPr lang="en-US"/>
          </a:p>
        </p:txBody>
      </p:sp>
      <p:sp>
        <p:nvSpPr>
          <p:cNvPr id="17424" name="Oval 16"/>
          <p:cNvSpPr>
            <a:spLocks noChangeArrowheads="1"/>
          </p:cNvSpPr>
          <p:nvPr/>
        </p:nvSpPr>
        <p:spPr bwMode="auto">
          <a:xfrm>
            <a:off x="1981200" y="4065588"/>
            <a:ext cx="152400" cy="152400"/>
          </a:xfrm>
          <a:prstGeom prst="ellipse">
            <a:avLst/>
          </a:prstGeom>
          <a:solidFill>
            <a:srgbClr val="0000FF"/>
          </a:solidFill>
          <a:ln w="9525">
            <a:solidFill>
              <a:schemeClr val="tx1"/>
            </a:solidFill>
            <a:round/>
            <a:headEnd/>
            <a:tailEnd/>
          </a:ln>
          <a:effectLst/>
        </p:spPr>
        <p:txBody>
          <a:bodyPr wrap="none" anchor="ctr"/>
          <a:lstStyle/>
          <a:p>
            <a:endParaRPr lang="en-US"/>
          </a:p>
        </p:txBody>
      </p:sp>
      <p:sp>
        <p:nvSpPr>
          <p:cNvPr id="17425" name="Oval 17"/>
          <p:cNvSpPr>
            <a:spLocks noChangeArrowheads="1"/>
          </p:cNvSpPr>
          <p:nvPr/>
        </p:nvSpPr>
        <p:spPr bwMode="auto">
          <a:xfrm>
            <a:off x="2971800" y="3684588"/>
            <a:ext cx="152400" cy="152400"/>
          </a:xfrm>
          <a:prstGeom prst="ellipse">
            <a:avLst/>
          </a:prstGeom>
          <a:solidFill>
            <a:srgbClr val="0000FF"/>
          </a:solidFill>
          <a:ln w="9525">
            <a:solidFill>
              <a:schemeClr val="tx1"/>
            </a:solidFill>
            <a:round/>
            <a:headEnd/>
            <a:tailEnd/>
          </a:ln>
          <a:effectLst/>
        </p:spPr>
        <p:txBody>
          <a:bodyPr wrap="none" anchor="ctr"/>
          <a:lstStyle/>
          <a:p>
            <a:endParaRPr lang="en-US"/>
          </a:p>
        </p:txBody>
      </p:sp>
      <p:sp>
        <p:nvSpPr>
          <p:cNvPr id="17426" name="Oval 18"/>
          <p:cNvSpPr>
            <a:spLocks noChangeArrowheads="1"/>
          </p:cNvSpPr>
          <p:nvPr/>
        </p:nvSpPr>
        <p:spPr bwMode="auto">
          <a:xfrm>
            <a:off x="1981200" y="3227388"/>
            <a:ext cx="152400" cy="152400"/>
          </a:xfrm>
          <a:prstGeom prst="ellipse">
            <a:avLst/>
          </a:prstGeom>
          <a:solidFill>
            <a:srgbClr val="0000FF"/>
          </a:solidFill>
          <a:ln w="9525">
            <a:solidFill>
              <a:schemeClr val="tx1"/>
            </a:solidFill>
            <a:round/>
            <a:headEnd/>
            <a:tailEnd/>
          </a:ln>
          <a:effectLst/>
        </p:spPr>
        <p:txBody>
          <a:bodyPr wrap="none" anchor="ctr"/>
          <a:lstStyle/>
          <a:p>
            <a:endParaRPr lang="en-US"/>
          </a:p>
        </p:txBody>
      </p:sp>
      <p:sp>
        <p:nvSpPr>
          <p:cNvPr id="17427" name="Oval 19"/>
          <p:cNvSpPr>
            <a:spLocks noChangeArrowheads="1"/>
          </p:cNvSpPr>
          <p:nvPr/>
        </p:nvSpPr>
        <p:spPr bwMode="auto">
          <a:xfrm>
            <a:off x="2438400" y="4522788"/>
            <a:ext cx="152400" cy="152400"/>
          </a:xfrm>
          <a:prstGeom prst="ellipse">
            <a:avLst/>
          </a:prstGeom>
          <a:solidFill>
            <a:srgbClr val="0000FF"/>
          </a:solidFill>
          <a:ln w="9525">
            <a:solidFill>
              <a:schemeClr val="tx1"/>
            </a:solidFill>
            <a:round/>
            <a:headEnd/>
            <a:tailEnd/>
          </a:ln>
          <a:effectLst/>
        </p:spPr>
        <p:txBody>
          <a:bodyPr wrap="none" anchor="ctr"/>
          <a:lstStyle/>
          <a:p>
            <a:endParaRPr lang="en-US"/>
          </a:p>
        </p:txBody>
      </p:sp>
      <p:sp>
        <p:nvSpPr>
          <p:cNvPr id="17428" name="Oval 20"/>
          <p:cNvSpPr>
            <a:spLocks noChangeArrowheads="1"/>
          </p:cNvSpPr>
          <p:nvPr/>
        </p:nvSpPr>
        <p:spPr bwMode="auto">
          <a:xfrm>
            <a:off x="3581400" y="4065588"/>
            <a:ext cx="152400" cy="152400"/>
          </a:xfrm>
          <a:prstGeom prst="ellipse">
            <a:avLst/>
          </a:prstGeom>
          <a:solidFill>
            <a:srgbClr val="0000FF"/>
          </a:solidFill>
          <a:ln w="9525">
            <a:solidFill>
              <a:schemeClr val="tx1"/>
            </a:solidFill>
            <a:round/>
            <a:headEnd/>
            <a:tailEnd/>
          </a:ln>
          <a:effectLst/>
        </p:spPr>
        <p:txBody>
          <a:bodyPr wrap="none" anchor="ctr"/>
          <a:lstStyle/>
          <a:p>
            <a:endParaRPr lang="en-US"/>
          </a:p>
        </p:txBody>
      </p:sp>
      <p:sp>
        <p:nvSpPr>
          <p:cNvPr id="17429" name="Oval 21"/>
          <p:cNvSpPr>
            <a:spLocks noChangeArrowheads="1"/>
          </p:cNvSpPr>
          <p:nvPr/>
        </p:nvSpPr>
        <p:spPr bwMode="auto">
          <a:xfrm>
            <a:off x="2133600" y="2846388"/>
            <a:ext cx="152400" cy="152400"/>
          </a:xfrm>
          <a:prstGeom prst="ellipse">
            <a:avLst/>
          </a:prstGeom>
          <a:solidFill>
            <a:srgbClr val="0000FF"/>
          </a:solidFill>
          <a:ln w="9525">
            <a:solidFill>
              <a:schemeClr val="tx1"/>
            </a:solidFill>
            <a:round/>
            <a:headEnd/>
            <a:tailEnd/>
          </a:ln>
          <a:effectLst/>
        </p:spPr>
        <p:txBody>
          <a:bodyPr wrap="none" anchor="ctr"/>
          <a:lstStyle/>
          <a:p>
            <a:endParaRPr lang="en-US"/>
          </a:p>
        </p:txBody>
      </p:sp>
      <p:sp>
        <p:nvSpPr>
          <p:cNvPr id="17430" name="Oval 22"/>
          <p:cNvSpPr>
            <a:spLocks noChangeArrowheads="1"/>
          </p:cNvSpPr>
          <p:nvPr/>
        </p:nvSpPr>
        <p:spPr bwMode="auto">
          <a:xfrm>
            <a:off x="838200" y="3760788"/>
            <a:ext cx="152400" cy="1524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7431" name="Oval 23"/>
          <p:cNvSpPr>
            <a:spLocks noChangeArrowheads="1"/>
          </p:cNvSpPr>
          <p:nvPr/>
        </p:nvSpPr>
        <p:spPr bwMode="auto">
          <a:xfrm>
            <a:off x="1524000" y="3608388"/>
            <a:ext cx="152400" cy="1524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7432" name="Oval 24"/>
          <p:cNvSpPr>
            <a:spLocks noChangeArrowheads="1"/>
          </p:cNvSpPr>
          <p:nvPr/>
        </p:nvSpPr>
        <p:spPr bwMode="auto">
          <a:xfrm>
            <a:off x="2590800" y="3836988"/>
            <a:ext cx="152400" cy="1524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7433" name="Oval 25"/>
          <p:cNvSpPr>
            <a:spLocks noChangeArrowheads="1"/>
          </p:cNvSpPr>
          <p:nvPr/>
        </p:nvSpPr>
        <p:spPr bwMode="auto">
          <a:xfrm>
            <a:off x="3962400" y="3760788"/>
            <a:ext cx="152400" cy="1524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7434" name="Oval 26"/>
          <p:cNvSpPr>
            <a:spLocks noChangeArrowheads="1"/>
          </p:cNvSpPr>
          <p:nvPr/>
        </p:nvSpPr>
        <p:spPr bwMode="auto">
          <a:xfrm>
            <a:off x="3429000" y="3608388"/>
            <a:ext cx="152400" cy="1524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7435" name="Oval 27"/>
          <p:cNvSpPr>
            <a:spLocks noChangeArrowheads="1"/>
          </p:cNvSpPr>
          <p:nvPr/>
        </p:nvSpPr>
        <p:spPr bwMode="auto">
          <a:xfrm>
            <a:off x="1524000" y="2998788"/>
            <a:ext cx="152400" cy="1524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7436" name="Freeform 28"/>
          <p:cNvSpPr>
            <a:spLocks/>
          </p:cNvSpPr>
          <p:nvPr/>
        </p:nvSpPr>
        <p:spPr bwMode="auto">
          <a:xfrm>
            <a:off x="5638800" y="3227388"/>
            <a:ext cx="2717800" cy="1377950"/>
          </a:xfrm>
          <a:custGeom>
            <a:avLst/>
            <a:gdLst/>
            <a:ahLst/>
            <a:cxnLst>
              <a:cxn ang="0">
                <a:pos x="995" y="224"/>
              </a:cxn>
              <a:cxn ang="0">
                <a:pos x="1723" y="136"/>
              </a:cxn>
              <a:cxn ang="0">
                <a:pos x="1755" y="168"/>
              </a:cxn>
              <a:cxn ang="0">
                <a:pos x="1939" y="328"/>
              </a:cxn>
              <a:cxn ang="0">
                <a:pos x="2059" y="464"/>
              </a:cxn>
              <a:cxn ang="0">
                <a:pos x="2131" y="624"/>
              </a:cxn>
              <a:cxn ang="0">
                <a:pos x="2171" y="824"/>
              </a:cxn>
              <a:cxn ang="0">
                <a:pos x="2147" y="1016"/>
              </a:cxn>
              <a:cxn ang="0">
                <a:pos x="1971" y="1136"/>
              </a:cxn>
              <a:cxn ang="0">
                <a:pos x="1507" y="1320"/>
              </a:cxn>
              <a:cxn ang="0">
                <a:pos x="1083" y="1304"/>
              </a:cxn>
              <a:cxn ang="0">
                <a:pos x="435" y="968"/>
              </a:cxn>
              <a:cxn ang="0">
                <a:pos x="155" y="704"/>
              </a:cxn>
              <a:cxn ang="0">
                <a:pos x="27" y="424"/>
              </a:cxn>
              <a:cxn ang="0">
                <a:pos x="243" y="0"/>
              </a:cxn>
              <a:cxn ang="0">
                <a:pos x="699" y="64"/>
              </a:cxn>
              <a:cxn ang="0">
                <a:pos x="795" y="152"/>
              </a:cxn>
              <a:cxn ang="0">
                <a:pos x="883" y="224"/>
              </a:cxn>
              <a:cxn ang="0">
                <a:pos x="995" y="224"/>
              </a:cxn>
            </a:cxnLst>
            <a:rect l="0" t="0" r="r" b="b"/>
            <a:pathLst>
              <a:path w="2171" h="1332">
                <a:moveTo>
                  <a:pt x="995" y="224"/>
                </a:moveTo>
                <a:cubicBezTo>
                  <a:pt x="1254" y="173"/>
                  <a:pt x="1469" y="81"/>
                  <a:pt x="1723" y="136"/>
                </a:cubicBezTo>
                <a:cubicBezTo>
                  <a:pt x="1737" y="139"/>
                  <a:pt x="1742" y="159"/>
                  <a:pt x="1755" y="168"/>
                </a:cubicBezTo>
                <a:cubicBezTo>
                  <a:pt x="1832" y="221"/>
                  <a:pt x="1878" y="255"/>
                  <a:pt x="1939" y="328"/>
                </a:cubicBezTo>
                <a:cubicBezTo>
                  <a:pt x="1977" y="374"/>
                  <a:pt x="2059" y="464"/>
                  <a:pt x="2059" y="464"/>
                </a:cubicBezTo>
                <a:cubicBezTo>
                  <a:pt x="2083" y="517"/>
                  <a:pt x="2118" y="566"/>
                  <a:pt x="2131" y="624"/>
                </a:cubicBezTo>
                <a:cubicBezTo>
                  <a:pt x="2145" y="690"/>
                  <a:pt x="2154" y="757"/>
                  <a:pt x="2171" y="824"/>
                </a:cubicBezTo>
                <a:cubicBezTo>
                  <a:pt x="2163" y="888"/>
                  <a:pt x="2165" y="954"/>
                  <a:pt x="2147" y="1016"/>
                </a:cubicBezTo>
                <a:cubicBezTo>
                  <a:pt x="2132" y="1064"/>
                  <a:pt x="1995" y="1126"/>
                  <a:pt x="1971" y="1136"/>
                </a:cubicBezTo>
                <a:cubicBezTo>
                  <a:pt x="1815" y="1194"/>
                  <a:pt x="1666" y="1276"/>
                  <a:pt x="1507" y="1320"/>
                </a:cubicBezTo>
                <a:cubicBezTo>
                  <a:pt x="1365" y="1316"/>
                  <a:pt x="1221" y="1332"/>
                  <a:pt x="1083" y="1304"/>
                </a:cubicBezTo>
                <a:cubicBezTo>
                  <a:pt x="849" y="1255"/>
                  <a:pt x="617" y="1120"/>
                  <a:pt x="435" y="968"/>
                </a:cubicBezTo>
                <a:cubicBezTo>
                  <a:pt x="335" y="885"/>
                  <a:pt x="261" y="775"/>
                  <a:pt x="155" y="704"/>
                </a:cubicBezTo>
                <a:cubicBezTo>
                  <a:pt x="98" y="614"/>
                  <a:pt x="65" y="521"/>
                  <a:pt x="27" y="424"/>
                </a:cubicBezTo>
                <a:cubicBezTo>
                  <a:pt x="0" y="236"/>
                  <a:pt x="53" y="37"/>
                  <a:pt x="243" y="0"/>
                </a:cubicBezTo>
                <a:cubicBezTo>
                  <a:pt x="427" y="14"/>
                  <a:pt x="541" y="11"/>
                  <a:pt x="699" y="64"/>
                </a:cubicBezTo>
                <a:cubicBezTo>
                  <a:pt x="724" y="89"/>
                  <a:pt x="760" y="140"/>
                  <a:pt x="795" y="152"/>
                </a:cubicBezTo>
                <a:cubicBezTo>
                  <a:pt x="864" y="221"/>
                  <a:pt x="830" y="206"/>
                  <a:pt x="883" y="224"/>
                </a:cubicBezTo>
                <a:cubicBezTo>
                  <a:pt x="997" y="215"/>
                  <a:pt x="995" y="178"/>
                  <a:pt x="995" y="224"/>
                </a:cubicBezTo>
                <a:close/>
              </a:path>
            </a:pathLst>
          </a:custGeom>
          <a:solidFill>
            <a:srgbClr val="CCFFCC"/>
          </a:solidFill>
          <a:ln w="9525">
            <a:solidFill>
              <a:schemeClr val="tx1"/>
            </a:solidFill>
            <a:round/>
            <a:headEnd/>
            <a:tailEnd/>
          </a:ln>
          <a:effectLst/>
        </p:spPr>
        <p:txBody>
          <a:bodyPr wrap="none" anchor="ctr"/>
          <a:lstStyle/>
          <a:p>
            <a:endParaRPr lang="en-US"/>
          </a:p>
        </p:txBody>
      </p:sp>
      <p:sp>
        <p:nvSpPr>
          <p:cNvPr id="17437" name="Oval 29"/>
          <p:cNvSpPr>
            <a:spLocks noChangeArrowheads="1"/>
          </p:cNvSpPr>
          <p:nvPr/>
        </p:nvSpPr>
        <p:spPr bwMode="auto">
          <a:xfrm>
            <a:off x="6248400" y="3608388"/>
            <a:ext cx="152400" cy="1524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17438" name="Oval 30"/>
          <p:cNvSpPr>
            <a:spLocks noChangeArrowheads="1"/>
          </p:cNvSpPr>
          <p:nvPr/>
        </p:nvSpPr>
        <p:spPr bwMode="auto">
          <a:xfrm>
            <a:off x="6858000" y="3989388"/>
            <a:ext cx="152400" cy="152400"/>
          </a:xfrm>
          <a:prstGeom prst="ellipse">
            <a:avLst/>
          </a:prstGeom>
          <a:solidFill>
            <a:srgbClr val="0000FF"/>
          </a:solidFill>
          <a:ln w="9525">
            <a:solidFill>
              <a:schemeClr val="tx1"/>
            </a:solidFill>
            <a:round/>
            <a:headEnd/>
            <a:tailEnd/>
          </a:ln>
          <a:effectLst/>
        </p:spPr>
        <p:txBody>
          <a:bodyPr wrap="none" anchor="ctr"/>
          <a:lstStyle/>
          <a:p>
            <a:endParaRPr lang="en-US"/>
          </a:p>
        </p:txBody>
      </p:sp>
      <p:sp>
        <p:nvSpPr>
          <p:cNvPr id="17439" name="Oval 31"/>
          <p:cNvSpPr>
            <a:spLocks noChangeArrowheads="1"/>
          </p:cNvSpPr>
          <p:nvPr/>
        </p:nvSpPr>
        <p:spPr bwMode="auto">
          <a:xfrm>
            <a:off x="7772400" y="3989388"/>
            <a:ext cx="152400" cy="152400"/>
          </a:xfrm>
          <a:prstGeom prst="ellipse">
            <a:avLst/>
          </a:prstGeom>
          <a:solidFill>
            <a:srgbClr val="0000FF"/>
          </a:solidFill>
          <a:ln w="9525">
            <a:solidFill>
              <a:schemeClr val="tx1"/>
            </a:solidFill>
            <a:round/>
            <a:headEnd/>
            <a:tailEnd/>
          </a:ln>
          <a:effectLst/>
        </p:spPr>
        <p:txBody>
          <a:bodyPr wrap="none" anchor="ctr"/>
          <a:lstStyle/>
          <a:p>
            <a:endParaRPr lang="en-US"/>
          </a:p>
        </p:txBody>
      </p:sp>
      <p:sp>
        <p:nvSpPr>
          <p:cNvPr id="17440" name="Oval 32"/>
          <p:cNvSpPr>
            <a:spLocks noChangeArrowheads="1"/>
          </p:cNvSpPr>
          <p:nvPr/>
        </p:nvSpPr>
        <p:spPr bwMode="auto">
          <a:xfrm>
            <a:off x="7315200" y="3913188"/>
            <a:ext cx="152400" cy="1524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7441" name="AutoShape 33"/>
          <p:cNvSpPr>
            <a:spLocks noChangeArrowheads="1"/>
          </p:cNvSpPr>
          <p:nvPr/>
        </p:nvSpPr>
        <p:spPr bwMode="auto">
          <a:xfrm flipH="1">
            <a:off x="4419600" y="3532188"/>
            <a:ext cx="1219200" cy="685800"/>
          </a:xfrm>
          <a:prstGeom prst="rightArrow">
            <a:avLst>
              <a:gd name="adj1" fmla="val 50000"/>
              <a:gd name="adj2" fmla="val 44444"/>
            </a:avLst>
          </a:prstGeom>
          <a:solidFill>
            <a:srgbClr val="FFFF00"/>
          </a:solidFill>
          <a:ln w="9525">
            <a:solidFill>
              <a:schemeClr val="tx1"/>
            </a:solidFill>
            <a:miter lim="800000"/>
            <a:headEnd/>
            <a:tailEnd/>
          </a:ln>
          <a:effectLst/>
        </p:spPr>
        <p:txBody>
          <a:bodyPr wrap="none" anchor="ctr"/>
          <a:lstStyle/>
          <a:p>
            <a:r>
              <a:rPr lang="en-US" altLang="zh-CN" sz="1800">
                <a:latin typeface="Tahoma" pitchFamily="34" charset="0"/>
                <a:ea typeface="宋体" pitchFamily="2" charset="-122"/>
              </a:rPr>
              <a:t>Inference</a:t>
            </a:r>
          </a:p>
        </p:txBody>
      </p:sp>
      <p:sp>
        <p:nvSpPr>
          <p:cNvPr id="17442" name="Text Box 34"/>
          <p:cNvSpPr txBox="1">
            <a:spLocks noChangeArrowheads="1"/>
          </p:cNvSpPr>
          <p:nvPr/>
        </p:nvSpPr>
        <p:spPr bwMode="auto">
          <a:xfrm>
            <a:off x="609600" y="5486400"/>
            <a:ext cx="8153400" cy="830997"/>
          </a:xfrm>
          <a:prstGeom prst="rect">
            <a:avLst/>
          </a:prstGeom>
          <a:noFill/>
          <a:ln w="9525">
            <a:noFill/>
            <a:miter lim="800000"/>
            <a:headEnd/>
            <a:tailEnd/>
          </a:ln>
          <a:effectLst/>
        </p:spPr>
        <p:txBody>
          <a:bodyPr wrap="square" anchor="ctr">
            <a:spAutoFit/>
          </a:bodyPr>
          <a:lstStyle/>
          <a:p>
            <a:pPr algn="l">
              <a:buFont typeface="Arial" pitchFamily="34" charset="0"/>
              <a:buChar char="•"/>
            </a:pPr>
            <a:r>
              <a:rPr lang="en-US" altLang="zh-CN" dirty="0" smtClean="0">
                <a:latin typeface="+mj-lt"/>
                <a:ea typeface="宋体" pitchFamily="2" charset="-122"/>
              </a:rPr>
              <a:t> What </a:t>
            </a:r>
            <a:r>
              <a:rPr lang="en-US" altLang="zh-CN" dirty="0">
                <a:latin typeface="+mj-lt"/>
                <a:ea typeface="宋体" pitchFamily="2" charset="-122"/>
              </a:rPr>
              <a:t>can we </a:t>
            </a:r>
            <a:r>
              <a:rPr lang="en-US" altLang="zh-CN" b="1" i="1" dirty="0">
                <a:latin typeface="+mj-lt"/>
                <a:ea typeface="宋体" pitchFamily="2" charset="-122"/>
              </a:rPr>
              <a:t>infer</a:t>
            </a:r>
            <a:r>
              <a:rPr lang="en-US" altLang="zh-CN" dirty="0">
                <a:latin typeface="+mj-lt"/>
                <a:ea typeface="宋体" pitchFamily="2" charset="-122"/>
              </a:rPr>
              <a:t> about a Population’s Parameters</a:t>
            </a:r>
          </a:p>
          <a:p>
            <a:pPr algn="l"/>
            <a:r>
              <a:rPr lang="en-US" altLang="zh-CN" dirty="0">
                <a:latin typeface="+mj-lt"/>
                <a:ea typeface="宋体" pitchFamily="2" charset="-122"/>
              </a:rPr>
              <a:t>based on a Sample’s Statistics?</a:t>
            </a:r>
          </a:p>
        </p:txBody>
      </p:sp>
      <p:sp>
        <p:nvSpPr>
          <p:cNvPr id="37" name="Date Placeholder 36"/>
          <p:cNvSpPr>
            <a:spLocks noGrp="1"/>
          </p:cNvSpPr>
          <p:nvPr>
            <p:ph type="dt" sz="half" idx="10"/>
          </p:nvPr>
        </p:nvSpPr>
        <p:spPr/>
        <p:txBody>
          <a:bodyPr/>
          <a:lstStyle/>
          <a:p>
            <a:fld id="{ADE4C7AE-DD08-44AB-A63E-B43C4F0F2433}" type="datetime1">
              <a:rPr lang="en-US" altLang="zh-CN" smtClean="0"/>
              <a:pPr/>
              <a:t>2/5/2013</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a:ea typeface="宋体" pitchFamily="2" charset="-122"/>
              </a:rPr>
              <a:t>Statistical Inference…</a:t>
            </a:r>
          </a:p>
        </p:txBody>
      </p:sp>
      <p:sp>
        <p:nvSpPr>
          <p:cNvPr id="23555" name="Rectangle 3"/>
          <p:cNvSpPr>
            <a:spLocks noGrp="1" noChangeArrowheads="1"/>
          </p:cNvSpPr>
          <p:nvPr>
            <p:ph idx="1"/>
          </p:nvPr>
        </p:nvSpPr>
        <p:spPr/>
        <p:txBody>
          <a:bodyPr>
            <a:normAutofit fontScale="92500" lnSpcReduction="20000"/>
          </a:bodyPr>
          <a:lstStyle/>
          <a:p>
            <a:r>
              <a:rPr lang="en-US" altLang="zh-CN">
                <a:ea typeface="宋体" pitchFamily="2" charset="-122"/>
              </a:rPr>
              <a:t>We use </a:t>
            </a:r>
            <a:r>
              <a:rPr lang="en-US" altLang="zh-CN" u="sng">
                <a:ea typeface="宋体" pitchFamily="2" charset="-122"/>
              </a:rPr>
              <a:t>statistics</a:t>
            </a:r>
            <a:r>
              <a:rPr lang="en-US" altLang="zh-CN">
                <a:ea typeface="宋体" pitchFamily="2" charset="-122"/>
              </a:rPr>
              <a:t> to make inferences about </a:t>
            </a:r>
            <a:r>
              <a:rPr lang="en-US" altLang="zh-CN" u="sng">
                <a:ea typeface="宋体" pitchFamily="2" charset="-122"/>
              </a:rPr>
              <a:t>parameters</a:t>
            </a:r>
            <a:r>
              <a:rPr lang="en-US" altLang="zh-CN">
                <a:ea typeface="宋体" pitchFamily="2" charset="-122"/>
              </a:rPr>
              <a:t>.</a:t>
            </a:r>
          </a:p>
          <a:p>
            <a:endParaRPr lang="en-US" altLang="zh-CN">
              <a:ea typeface="宋体" pitchFamily="2" charset="-122"/>
            </a:endParaRPr>
          </a:p>
          <a:p>
            <a:r>
              <a:rPr lang="en-US" altLang="zh-CN">
                <a:ea typeface="宋体" pitchFamily="2" charset="-122"/>
              </a:rPr>
              <a:t>Therefore, we can make an estimate, prediction, or decision about a </a:t>
            </a:r>
            <a:r>
              <a:rPr lang="en-US" altLang="zh-CN" b="1">
                <a:ea typeface="宋体" pitchFamily="2" charset="-122"/>
              </a:rPr>
              <a:t>population</a:t>
            </a:r>
            <a:r>
              <a:rPr lang="en-US" altLang="zh-CN">
                <a:ea typeface="宋体" pitchFamily="2" charset="-122"/>
              </a:rPr>
              <a:t> based on </a:t>
            </a:r>
            <a:r>
              <a:rPr lang="en-US" altLang="zh-CN" b="1">
                <a:ea typeface="宋体" pitchFamily="2" charset="-122"/>
              </a:rPr>
              <a:t>sample</a:t>
            </a:r>
            <a:r>
              <a:rPr lang="en-US" altLang="zh-CN">
                <a:ea typeface="宋体" pitchFamily="2" charset="-122"/>
              </a:rPr>
              <a:t> data.</a:t>
            </a:r>
          </a:p>
          <a:p>
            <a:endParaRPr lang="en-US" altLang="zh-CN">
              <a:ea typeface="宋体" pitchFamily="2" charset="-122"/>
            </a:endParaRPr>
          </a:p>
          <a:p>
            <a:r>
              <a:rPr lang="en-US" altLang="zh-CN">
                <a:ea typeface="宋体" pitchFamily="2" charset="-122"/>
              </a:rPr>
              <a:t>Thus, we can apply what we know about a sample to the larger population from which it was drawn!</a:t>
            </a:r>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5"/>
          <p:cNvSpPr>
            <a:spLocks noGrp="1"/>
          </p:cNvSpPr>
          <p:nvPr>
            <p:ph type="sldNum" sz="quarter" idx="12"/>
          </p:nvPr>
        </p:nvSpPr>
        <p:spPr/>
        <p:txBody>
          <a:bodyPr/>
          <a:lstStyle/>
          <a:p>
            <a:r>
              <a:rPr lang="en-US" altLang="zh-CN"/>
              <a:t>1.</a:t>
            </a:r>
            <a:fld id="{EDA13441-8571-4110-AAC2-51F37CAA9A91}" type="slidenum">
              <a:rPr lang="en-US" altLang="zh-CN"/>
              <a:pPr/>
              <a:t>11</a:t>
            </a:fld>
            <a:endParaRPr lang="en-US" altLang="zh-CN"/>
          </a:p>
        </p:txBody>
      </p:sp>
      <p:sp>
        <p:nvSpPr>
          <p:cNvPr id="6" name="Date Placeholder 5"/>
          <p:cNvSpPr>
            <a:spLocks noGrp="1"/>
          </p:cNvSpPr>
          <p:nvPr>
            <p:ph type="dt" sz="half" idx="10"/>
          </p:nvPr>
        </p:nvSpPr>
        <p:spPr/>
        <p:txBody>
          <a:bodyPr/>
          <a:lstStyle/>
          <a:p>
            <a:fld id="{DB6799BD-86EF-4BDE-BC33-1CE7A855FD66}" type="datetime1">
              <a:rPr lang="en-US" altLang="zh-CN" smtClean="0"/>
              <a:pPr/>
              <a:t>2/5/2013</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a:ea typeface="宋体" pitchFamily="2" charset="-122"/>
              </a:rPr>
              <a:t>Statistical Inference…</a:t>
            </a:r>
          </a:p>
        </p:txBody>
      </p:sp>
      <p:sp>
        <p:nvSpPr>
          <p:cNvPr id="18435" name="Rectangle 3"/>
          <p:cNvSpPr>
            <a:spLocks noGrp="1" noChangeArrowheads="1"/>
          </p:cNvSpPr>
          <p:nvPr>
            <p:ph idx="1"/>
          </p:nvPr>
        </p:nvSpPr>
        <p:spPr>
          <a:xfrm>
            <a:off x="457200" y="1143000"/>
            <a:ext cx="8305800" cy="5257800"/>
          </a:xfrm>
        </p:spPr>
        <p:txBody>
          <a:bodyPr>
            <a:normAutofit lnSpcReduction="10000"/>
          </a:bodyPr>
          <a:lstStyle/>
          <a:p>
            <a:r>
              <a:rPr lang="en-US" altLang="zh-CN" b="1" u="sng" dirty="0">
                <a:ea typeface="宋体" pitchFamily="2" charset="-122"/>
              </a:rPr>
              <a:t>Rationale:</a:t>
            </a:r>
            <a:endParaRPr lang="en-US" altLang="zh-CN" dirty="0">
              <a:ea typeface="宋体" pitchFamily="2" charset="-122"/>
            </a:endParaRPr>
          </a:p>
          <a:p>
            <a:pPr lvl="1"/>
            <a:r>
              <a:rPr lang="en-US" altLang="zh-CN" dirty="0" smtClean="0">
                <a:ea typeface="宋体" pitchFamily="2" charset="-122"/>
              </a:rPr>
              <a:t>Large </a:t>
            </a:r>
            <a:r>
              <a:rPr lang="en-US" altLang="zh-CN" dirty="0">
                <a:ea typeface="宋体" pitchFamily="2" charset="-122"/>
              </a:rPr>
              <a:t>populations make investigating each member impractical and </a:t>
            </a:r>
            <a:r>
              <a:rPr lang="en-US" altLang="zh-CN" dirty="0" smtClean="0">
                <a:ea typeface="宋体" pitchFamily="2" charset="-122"/>
              </a:rPr>
              <a:t>expensive</a:t>
            </a:r>
            <a:endParaRPr lang="en-US" altLang="zh-CN" dirty="0">
              <a:ea typeface="宋体" pitchFamily="2" charset="-122"/>
            </a:endParaRPr>
          </a:p>
          <a:p>
            <a:pPr lvl="1"/>
            <a:r>
              <a:rPr lang="en-US" altLang="zh-CN" dirty="0">
                <a:ea typeface="宋体" pitchFamily="2" charset="-122"/>
              </a:rPr>
              <a:t>E</a:t>
            </a:r>
            <a:r>
              <a:rPr lang="en-US" altLang="zh-CN" dirty="0" smtClean="0">
                <a:ea typeface="宋体" pitchFamily="2" charset="-122"/>
              </a:rPr>
              <a:t>asier </a:t>
            </a:r>
            <a:r>
              <a:rPr lang="en-US" altLang="zh-CN" dirty="0">
                <a:ea typeface="宋体" pitchFamily="2" charset="-122"/>
              </a:rPr>
              <a:t>and cheaper to take a sample and make estimates about the population from the </a:t>
            </a:r>
            <a:r>
              <a:rPr lang="en-US" altLang="zh-CN" dirty="0" smtClean="0">
                <a:ea typeface="宋体" pitchFamily="2" charset="-122"/>
              </a:rPr>
              <a:t>sample</a:t>
            </a:r>
            <a:endParaRPr lang="en-US" altLang="zh-CN" dirty="0">
              <a:ea typeface="宋体" pitchFamily="2" charset="-122"/>
            </a:endParaRPr>
          </a:p>
          <a:p>
            <a:r>
              <a:rPr lang="en-US" altLang="zh-CN" b="1" u="sng" dirty="0">
                <a:ea typeface="宋体" pitchFamily="2" charset="-122"/>
              </a:rPr>
              <a:t>However:</a:t>
            </a:r>
            <a:endParaRPr lang="en-US" altLang="zh-CN" dirty="0">
              <a:ea typeface="宋体" pitchFamily="2" charset="-122"/>
            </a:endParaRPr>
          </a:p>
          <a:p>
            <a:pPr lvl="1"/>
            <a:r>
              <a:rPr lang="en-US" altLang="zh-CN" dirty="0">
                <a:ea typeface="宋体" pitchFamily="2" charset="-122"/>
              </a:rPr>
              <a:t>Such conclusions and estimates are not always going to be </a:t>
            </a:r>
            <a:r>
              <a:rPr lang="en-US" altLang="zh-CN" dirty="0" smtClean="0">
                <a:ea typeface="宋体" pitchFamily="2" charset="-122"/>
              </a:rPr>
              <a:t>correct</a:t>
            </a:r>
            <a:endParaRPr lang="en-US" altLang="zh-CN" dirty="0">
              <a:ea typeface="宋体" pitchFamily="2" charset="-122"/>
            </a:endParaRPr>
          </a:p>
          <a:p>
            <a:pPr lvl="1"/>
            <a:r>
              <a:rPr lang="en-US" altLang="zh-CN" dirty="0">
                <a:solidFill>
                  <a:srgbClr val="0000FF"/>
                </a:solidFill>
                <a:ea typeface="宋体" pitchFamily="2" charset="-122"/>
              </a:rPr>
              <a:t>For this reason, we build into the statistical inference “measures of reliability”, namely </a:t>
            </a:r>
            <a:r>
              <a:rPr lang="en-US" altLang="zh-CN" b="1" dirty="0">
                <a:solidFill>
                  <a:srgbClr val="0000FF"/>
                </a:solidFill>
                <a:ea typeface="宋体" pitchFamily="2" charset="-122"/>
              </a:rPr>
              <a:t>confidence level</a:t>
            </a:r>
            <a:r>
              <a:rPr lang="en-US" altLang="zh-CN" dirty="0">
                <a:solidFill>
                  <a:srgbClr val="0000FF"/>
                </a:solidFill>
                <a:ea typeface="宋体" pitchFamily="2" charset="-122"/>
              </a:rPr>
              <a:t> and </a:t>
            </a:r>
            <a:r>
              <a:rPr lang="en-US" altLang="zh-CN" b="1" dirty="0">
                <a:solidFill>
                  <a:srgbClr val="0000FF"/>
                </a:solidFill>
                <a:ea typeface="宋体" pitchFamily="2" charset="-122"/>
              </a:rPr>
              <a:t>significance </a:t>
            </a:r>
            <a:r>
              <a:rPr lang="en-US" altLang="zh-CN" b="1" dirty="0" smtClean="0">
                <a:solidFill>
                  <a:srgbClr val="0000FF"/>
                </a:solidFill>
                <a:ea typeface="宋体" pitchFamily="2" charset="-122"/>
              </a:rPr>
              <a:t>level</a:t>
            </a:r>
            <a:endParaRPr lang="en-US" altLang="zh-CN" b="1" dirty="0">
              <a:solidFill>
                <a:srgbClr val="0000FF"/>
              </a:solidFill>
              <a:ea typeface="宋体" pitchFamily="2" charset="-122"/>
            </a:endParaRPr>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5"/>
          <p:cNvSpPr>
            <a:spLocks noGrp="1"/>
          </p:cNvSpPr>
          <p:nvPr>
            <p:ph type="sldNum" sz="quarter" idx="12"/>
          </p:nvPr>
        </p:nvSpPr>
        <p:spPr/>
        <p:txBody>
          <a:bodyPr/>
          <a:lstStyle/>
          <a:p>
            <a:r>
              <a:rPr lang="en-US" altLang="zh-CN"/>
              <a:t>1.</a:t>
            </a:r>
            <a:fld id="{F5C1CA87-4054-4E83-B6B0-741D3E59770D}" type="slidenum">
              <a:rPr lang="en-US" altLang="zh-CN"/>
              <a:pPr/>
              <a:t>12</a:t>
            </a:fld>
            <a:endParaRPr lang="en-US" altLang="zh-CN"/>
          </a:p>
        </p:txBody>
      </p:sp>
      <p:sp>
        <p:nvSpPr>
          <p:cNvPr id="6" name="Date Placeholder 5"/>
          <p:cNvSpPr>
            <a:spLocks noGrp="1"/>
          </p:cNvSpPr>
          <p:nvPr>
            <p:ph type="dt" sz="half" idx="10"/>
          </p:nvPr>
        </p:nvSpPr>
        <p:spPr/>
        <p:txBody>
          <a:bodyPr/>
          <a:lstStyle/>
          <a:p>
            <a:fld id="{8052AD8F-1493-41CC-A3C8-50EF2D6958AB}" type="datetime1">
              <a:rPr lang="en-US" altLang="zh-CN" smtClean="0"/>
              <a:pPr/>
              <a:t>2/5/2013</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a:ea typeface="宋体" pitchFamily="2" charset="-122"/>
              </a:rPr>
              <a:t>Confidence &amp; Significance Levels…</a:t>
            </a:r>
          </a:p>
        </p:txBody>
      </p:sp>
      <p:sp>
        <p:nvSpPr>
          <p:cNvPr id="19459" name="Rectangle 3"/>
          <p:cNvSpPr>
            <a:spLocks noGrp="1" noChangeArrowheads="1"/>
          </p:cNvSpPr>
          <p:nvPr>
            <p:ph idx="1"/>
          </p:nvPr>
        </p:nvSpPr>
        <p:spPr>
          <a:xfrm>
            <a:off x="457200" y="1219200"/>
            <a:ext cx="8153400" cy="5181600"/>
          </a:xfrm>
        </p:spPr>
        <p:txBody>
          <a:bodyPr>
            <a:noAutofit/>
          </a:bodyPr>
          <a:lstStyle/>
          <a:p>
            <a:r>
              <a:rPr lang="en-US" altLang="zh-CN" sz="2800" dirty="0"/>
              <a:t>The confidence level is the proportion of times that an estimating procedure will be </a:t>
            </a:r>
            <a:r>
              <a:rPr lang="en-US" altLang="zh-CN" sz="2800" dirty="0" smtClean="0"/>
              <a:t>correct</a:t>
            </a:r>
            <a:endParaRPr lang="en-US" altLang="zh-CN" sz="2800" dirty="0"/>
          </a:p>
          <a:p>
            <a:pPr lvl="1"/>
            <a:r>
              <a:rPr lang="en-US" altLang="zh-CN" sz="2400" dirty="0"/>
              <a:t>E.g. a confidence level of 95% means that, estimates based on this form of statistical inference will be correct 95% of the </a:t>
            </a:r>
            <a:r>
              <a:rPr lang="en-US" altLang="zh-CN" sz="2400" dirty="0" smtClean="0"/>
              <a:t>time</a:t>
            </a:r>
            <a:endParaRPr lang="en-US" altLang="zh-CN" sz="2800" dirty="0"/>
          </a:p>
          <a:p>
            <a:r>
              <a:rPr lang="en-US" altLang="zh-CN" sz="2800" dirty="0"/>
              <a:t>When the purpose of the statistical inference is to draw a conclusion about a population, the significance level measures how frequently the conclusion will be wrong in the long </a:t>
            </a:r>
            <a:r>
              <a:rPr lang="en-US" altLang="zh-CN" sz="2800" dirty="0" smtClean="0"/>
              <a:t>run</a:t>
            </a:r>
            <a:endParaRPr lang="en-US" altLang="zh-CN" sz="2800" dirty="0"/>
          </a:p>
          <a:p>
            <a:pPr lvl="1"/>
            <a:r>
              <a:rPr lang="en-US" altLang="zh-CN" sz="2400" dirty="0"/>
              <a:t>E.g. a 5% significance level means that, in the long run, this type of conclusion will be </a:t>
            </a:r>
            <a:r>
              <a:rPr lang="en-US" altLang="zh-CN" sz="2400" dirty="0" smtClean="0"/>
              <a:t>wrong </a:t>
            </a:r>
            <a:r>
              <a:rPr lang="en-US" altLang="zh-CN" sz="2400" dirty="0"/>
              <a:t>5% of the </a:t>
            </a:r>
            <a:r>
              <a:rPr lang="en-US" altLang="zh-CN" sz="2400" dirty="0" smtClean="0"/>
              <a:t>time</a:t>
            </a:r>
            <a:endParaRPr lang="en-US" altLang="zh-CN" sz="2400" dirty="0"/>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5"/>
          <p:cNvSpPr>
            <a:spLocks noGrp="1"/>
          </p:cNvSpPr>
          <p:nvPr>
            <p:ph type="sldNum" sz="quarter" idx="12"/>
          </p:nvPr>
        </p:nvSpPr>
        <p:spPr/>
        <p:txBody>
          <a:bodyPr/>
          <a:lstStyle/>
          <a:p>
            <a:r>
              <a:rPr lang="en-US" altLang="zh-CN"/>
              <a:t>1.</a:t>
            </a:r>
            <a:fld id="{9C92C7F9-ED41-4983-A947-3193753877A2}" type="slidenum">
              <a:rPr lang="en-US" altLang="zh-CN"/>
              <a:pPr/>
              <a:t>13</a:t>
            </a:fld>
            <a:endParaRPr lang="en-US" altLang="zh-CN"/>
          </a:p>
        </p:txBody>
      </p:sp>
      <p:sp>
        <p:nvSpPr>
          <p:cNvPr id="6" name="Date Placeholder 5"/>
          <p:cNvSpPr>
            <a:spLocks noGrp="1"/>
          </p:cNvSpPr>
          <p:nvPr>
            <p:ph type="dt" sz="half" idx="10"/>
          </p:nvPr>
        </p:nvSpPr>
        <p:spPr/>
        <p:txBody>
          <a:bodyPr/>
          <a:lstStyle/>
          <a:p>
            <a:fld id="{B0685657-3C90-4174-925E-86C78FAF9F1B}" type="datetime1">
              <a:rPr lang="en-US" altLang="zh-CN" smtClean="0"/>
              <a:pPr/>
              <a:t>2/5/2013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a:ea typeface="宋体" pitchFamily="2" charset="-122"/>
              </a:rPr>
              <a:t>Confidence &amp; Significance Levels…</a:t>
            </a:r>
          </a:p>
        </p:txBody>
      </p:sp>
      <p:sp>
        <p:nvSpPr>
          <p:cNvPr id="21507" name="Rectangle 3"/>
          <p:cNvSpPr>
            <a:spLocks noGrp="1" noChangeArrowheads="1"/>
          </p:cNvSpPr>
          <p:nvPr>
            <p:ph idx="1"/>
          </p:nvPr>
        </p:nvSpPr>
        <p:spPr/>
        <p:txBody>
          <a:bodyPr/>
          <a:lstStyle/>
          <a:p>
            <a:r>
              <a:rPr lang="en-US" altLang="zh-CN" dirty="0">
                <a:ea typeface="宋体" pitchFamily="2" charset="-122"/>
              </a:rPr>
              <a:t>If we use </a:t>
            </a:r>
            <a:r>
              <a:rPr lang="en-US" altLang="zh-CN" dirty="0">
                <a:ea typeface="宋体" pitchFamily="2" charset="-122"/>
                <a:sym typeface="Symbol" pitchFamily="18" charset="2"/>
              </a:rPr>
              <a:t> (Greek letter “alpha”) to represent significance, then our confidence level is 1–.</a:t>
            </a:r>
          </a:p>
          <a:p>
            <a:endParaRPr lang="en-US" altLang="zh-CN" dirty="0">
              <a:ea typeface="宋体" pitchFamily="2" charset="-122"/>
              <a:sym typeface="Symbol" pitchFamily="18" charset="2"/>
            </a:endParaRPr>
          </a:p>
          <a:p>
            <a:r>
              <a:rPr lang="en-US" altLang="zh-CN" dirty="0">
                <a:ea typeface="宋体" pitchFamily="2" charset="-122"/>
                <a:sym typeface="Symbol" pitchFamily="18" charset="2"/>
              </a:rPr>
              <a:t>This relationship can also be stated as:</a:t>
            </a:r>
          </a:p>
          <a:p>
            <a:endParaRPr lang="en-US" altLang="zh-CN" dirty="0">
              <a:ea typeface="宋体" pitchFamily="2" charset="-122"/>
              <a:sym typeface="Symbol" pitchFamily="18" charset="2"/>
            </a:endParaRPr>
          </a:p>
          <a:p>
            <a:endParaRPr lang="en-US" altLang="zh-CN" dirty="0">
              <a:ea typeface="宋体" pitchFamily="2" charset="-122"/>
              <a:sym typeface="Symbol" pitchFamily="18" charset="2"/>
            </a:endParaRPr>
          </a:p>
          <a:p>
            <a:endParaRPr lang="zh-CN" altLang="en-US" dirty="0">
              <a:ea typeface="宋体" pitchFamily="2" charset="-122"/>
              <a:sym typeface="Symbol" pitchFamily="18" charset="2"/>
            </a:endParaRPr>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5" name="Slide Number Placeholder 5"/>
          <p:cNvSpPr>
            <a:spLocks noGrp="1"/>
          </p:cNvSpPr>
          <p:nvPr>
            <p:ph type="sldNum" sz="quarter" idx="12"/>
          </p:nvPr>
        </p:nvSpPr>
        <p:spPr/>
        <p:txBody>
          <a:bodyPr/>
          <a:lstStyle/>
          <a:p>
            <a:r>
              <a:rPr lang="en-US" altLang="zh-CN"/>
              <a:t>1.</a:t>
            </a:r>
            <a:fld id="{8FDCB4D2-926A-4DB3-8F2B-A763D52FA27A}" type="slidenum">
              <a:rPr lang="en-US" altLang="zh-CN"/>
              <a:pPr/>
              <a:t>14</a:t>
            </a:fld>
            <a:endParaRPr lang="en-US" altLang="zh-CN"/>
          </a:p>
        </p:txBody>
      </p:sp>
      <p:sp>
        <p:nvSpPr>
          <p:cNvPr id="21508" name="Rectangle 4"/>
          <p:cNvSpPr>
            <a:spLocks noChangeArrowheads="1"/>
          </p:cNvSpPr>
          <p:nvPr/>
        </p:nvSpPr>
        <p:spPr bwMode="auto">
          <a:xfrm>
            <a:off x="4117510" y="3962400"/>
            <a:ext cx="2989728" cy="1557349"/>
          </a:xfrm>
          <a:prstGeom prst="rect">
            <a:avLst/>
          </a:prstGeom>
          <a:noFill/>
          <a:ln w="9525">
            <a:noFill/>
            <a:miter lim="800000"/>
            <a:headEnd/>
            <a:tailEnd/>
          </a:ln>
          <a:effectLst/>
        </p:spPr>
        <p:txBody>
          <a:bodyPr wrap="none" anchor="ctr">
            <a:spAutoFit/>
          </a:bodyPr>
          <a:lstStyle/>
          <a:p>
            <a:pPr algn="r" eaLnBrk="1" hangingPunct="1">
              <a:spcBef>
                <a:spcPct val="20000"/>
              </a:spcBef>
            </a:pPr>
            <a:r>
              <a:rPr lang="en-US" altLang="zh-CN" sz="2800" dirty="0">
                <a:latin typeface="+mj-lt"/>
                <a:ea typeface="宋体" pitchFamily="2" charset="-122"/>
                <a:sym typeface="Symbol" pitchFamily="18" charset="2"/>
              </a:rPr>
              <a:t>Confidence Level</a:t>
            </a:r>
          </a:p>
          <a:p>
            <a:pPr algn="r" eaLnBrk="1" hangingPunct="1">
              <a:spcBef>
                <a:spcPct val="20000"/>
              </a:spcBef>
            </a:pPr>
            <a:r>
              <a:rPr lang="en-US" altLang="zh-CN" sz="2800" u="sng" dirty="0">
                <a:latin typeface="+mj-lt"/>
                <a:ea typeface="宋体" pitchFamily="2" charset="-122"/>
                <a:sym typeface="Symbol" pitchFamily="18" charset="2"/>
              </a:rPr>
              <a:t>+ Significance Level</a:t>
            </a:r>
          </a:p>
          <a:p>
            <a:pPr algn="r" eaLnBrk="1" hangingPunct="1">
              <a:spcBef>
                <a:spcPct val="20000"/>
              </a:spcBef>
            </a:pPr>
            <a:r>
              <a:rPr lang="en-US" altLang="zh-CN" sz="2800" dirty="0">
                <a:latin typeface="+mj-lt"/>
                <a:ea typeface="宋体" pitchFamily="2" charset="-122"/>
                <a:sym typeface="Symbol" pitchFamily="18" charset="2"/>
              </a:rPr>
              <a:t>= 1</a:t>
            </a:r>
          </a:p>
        </p:txBody>
      </p:sp>
      <p:sp>
        <p:nvSpPr>
          <p:cNvPr id="7" name="Date Placeholder 6"/>
          <p:cNvSpPr>
            <a:spLocks noGrp="1"/>
          </p:cNvSpPr>
          <p:nvPr>
            <p:ph type="dt" sz="half" idx="10"/>
          </p:nvPr>
        </p:nvSpPr>
        <p:spPr/>
        <p:txBody>
          <a:bodyPr/>
          <a:lstStyle/>
          <a:p>
            <a:fld id="{2D8CD01E-6822-4CCD-BE6F-228395657483}" type="datetime1">
              <a:rPr lang="en-US" altLang="zh-CN" smtClean="0"/>
              <a:pPr/>
              <a:t>2/5/2013</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dirty="0">
                <a:ea typeface="宋体" pitchFamily="2" charset="-122"/>
              </a:rPr>
              <a:t>Confidence &amp; Significance Levels…</a:t>
            </a:r>
          </a:p>
        </p:txBody>
      </p:sp>
      <p:sp>
        <p:nvSpPr>
          <p:cNvPr id="20483" name="Rectangle 3"/>
          <p:cNvSpPr>
            <a:spLocks noGrp="1" noChangeArrowheads="1"/>
          </p:cNvSpPr>
          <p:nvPr>
            <p:ph idx="1"/>
          </p:nvPr>
        </p:nvSpPr>
        <p:spPr>
          <a:xfrm>
            <a:off x="533400" y="1295400"/>
            <a:ext cx="8001000" cy="5105400"/>
          </a:xfrm>
        </p:spPr>
        <p:txBody>
          <a:bodyPr/>
          <a:lstStyle/>
          <a:p>
            <a:r>
              <a:rPr lang="en-US" altLang="zh-CN" dirty="0">
                <a:ea typeface="宋体" pitchFamily="2" charset="-122"/>
              </a:rPr>
              <a:t>Consider a statement from polling data you may hear about in the news:</a:t>
            </a:r>
          </a:p>
          <a:p>
            <a:endParaRPr lang="en-US" altLang="zh-CN" dirty="0">
              <a:ea typeface="宋体" pitchFamily="2" charset="-122"/>
            </a:endParaRPr>
          </a:p>
          <a:p>
            <a:r>
              <a:rPr lang="en-US" altLang="zh-CN" sz="2400" b="1" dirty="0">
                <a:latin typeface="Courier New" pitchFamily="49" charset="0"/>
                <a:ea typeface="宋体" pitchFamily="2" charset="-122"/>
              </a:rPr>
              <a:t>“This poll is considered accurate within 3.4 percentage points, 19 times out of 20.”</a:t>
            </a:r>
            <a:endParaRPr lang="en-US" altLang="zh-CN" b="1" dirty="0">
              <a:latin typeface="Courier New" pitchFamily="49" charset="0"/>
              <a:ea typeface="宋体" pitchFamily="2" charset="-122"/>
            </a:endParaRPr>
          </a:p>
          <a:p>
            <a:endParaRPr lang="en-US" altLang="zh-CN" b="1" dirty="0" smtClean="0">
              <a:latin typeface="Courier New" pitchFamily="49" charset="0"/>
              <a:ea typeface="宋体" pitchFamily="2" charset="-122"/>
            </a:endParaRPr>
          </a:p>
          <a:p>
            <a:r>
              <a:rPr lang="en-US" altLang="zh-CN" dirty="0" smtClean="0">
                <a:ea typeface="宋体" pitchFamily="2" charset="-122"/>
              </a:rPr>
              <a:t>In </a:t>
            </a:r>
            <a:r>
              <a:rPr lang="en-US" altLang="zh-CN" dirty="0">
                <a:ea typeface="宋体" pitchFamily="2" charset="-122"/>
              </a:rPr>
              <a:t>this case, our confidence level is 95% (19/20 = 0.95), while our significance level is </a:t>
            </a:r>
            <a:r>
              <a:rPr lang="en-US" altLang="zh-CN">
                <a:ea typeface="宋体" pitchFamily="2" charset="-122"/>
              </a:rPr>
              <a:t>5</a:t>
            </a:r>
            <a:r>
              <a:rPr lang="en-US" altLang="zh-CN" smtClean="0">
                <a:ea typeface="宋体" pitchFamily="2" charset="-122"/>
              </a:rPr>
              <a:t>%</a:t>
            </a:r>
            <a:endParaRPr lang="en-US" altLang="zh-CN" b="1" dirty="0">
              <a:latin typeface="Courier New" pitchFamily="49" charset="0"/>
              <a:ea typeface="宋体" pitchFamily="2" charset="-122"/>
            </a:endParaRPr>
          </a:p>
          <a:p>
            <a:endParaRPr lang="zh-CN" altLang="en-US" dirty="0">
              <a:ea typeface="宋体" pitchFamily="2" charset="-122"/>
            </a:endParaRPr>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5"/>
          <p:cNvSpPr>
            <a:spLocks noGrp="1"/>
          </p:cNvSpPr>
          <p:nvPr>
            <p:ph type="sldNum" sz="quarter" idx="12"/>
          </p:nvPr>
        </p:nvSpPr>
        <p:spPr/>
        <p:txBody>
          <a:bodyPr/>
          <a:lstStyle/>
          <a:p>
            <a:r>
              <a:rPr lang="en-US" altLang="zh-CN"/>
              <a:t>1.</a:t>
            </a:r>
            <a:fld id="{D8DE2617-1458-48E6-A7BB-F84E8CE1E290}" type="slidenum">
              <a:rPr lang="en-US" altLang="zh-CN"/>
              <a:pPr/>
              <a:t>15</a:t>
            </a:fld>
            <a:endParaRPr lang="en-US" altLang="zh-CN"/>
          </a:p>
        </p:txBody>
      </p:sp>
      <p:sp>
        <p:nvSpPr>
          <p:cNvPr id="6" name="Date Placeholder 5"/>
          <p:cNvSpPr>
            <a:spLocks noGrp="1"/>
          </p:cNvSpPr>
          <p:nvPr>
            <p:ph type="dt" sz="half" idx="10"/>
          </p:nvPr>
        </p:nvSpPr>
        <p:spPr/>
        <p:txBody>
          <a:bodyPr/>
          <a:lstStyle/>
          <a:p>
            <a:fld id="{08164566-1433-4614-A14D-1C871500AA9E}" type="datetime1">
              <a:rPr lang="en-US" altLang="zh-CN" smtClean="0"/>
              <a:pPr/>
              <a:t>2/5/2013</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Chapter 1 - Introduction</a:t>
            </a:r>
            <a:endParaRPr lang="en-US" dirty="0"/>
          </a:p>
        </p:txBody>
      </p:sp>
      <p:sp>
        <p:nvSpPr>
          <p:cNvPr id="3" name="Content Placeholder 2"/>
          <p:cNvSpPr>
            <a:spLocks noGrp="1"/>
          </p:cNvSpPr>
          <p:nvPr>
            <p:ph idx="1"/>
          </p:nvPr>
        </p:nvSpPr>
        <p:spPr/>
        <p:txBody>
          <a:bodyPr/>
          <a:lstStyle/>
          <a:p>
            <a:r>
              <a:rPr lang="en-US" dirty="0" smtClean="0"/>
              <a:t>What is a population? Give an example.</a:t>
            </a:r>
          </a:p>
          <a:p>
            <a:r>
              <a:rPr lang="en-US" dirty="0" smtClean="0"/>
              <a:t>What is a sample? Give an example.</a:t>
            </a:r>
          </a:p>
          <a:p>
            <a:r>
              <a:rPr lang="en-US" dirty="0" smtClean="0"/>
              <a:t>What is the measure called that describes a population?</a:t>
            </a:r>
          </a:p>
          <a:p>
            <a:r>
              <a:rPr lang="en-US" dirty="0" smtClean="0"/>
              <a:t>What is the measure called that describes a sample?</a:t>
            </a:r>
          </a:p>
          <a:p>
            <a:r>
              <a:rPr lang="en-US" dirty="0" smtClean="0"/>
              <a:t>Explain the term estimation.</a:t>
            </a:r>
            <a:endParaRPr lang="en-US" dirty="0"/>
          </a:p>
        </p:txBody>
      </p:sp>
      <p:sp>
        <p:nvSpPr>
          <p:cNvPr id="4" name="Date Placeholder 3"/>
          <p:cNvSpPr>
            <a:spLocks noGrp="1"/>
          </p:cNvSpPr>
          <p:nvPr>
            <p:ph type="dt" sz="half" idx="10"/>
          </p:nvPr>
        </p:nvSpPr>
        <p:spPr/>
        <p:txBody>
          <a:bodyPr/>
          <a:lstStyle/>
          <a:p>
            <a:fld id="{3E03678E-6F1D-45F3-B638-C4A5654FD474}" type="datetime1">
              <a:rPr lang="en-US" altLang="zh-CN" smtClean="0"/>
              <a:pPr/>
              <a:t>2/5/2013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fld id="{0B147F09-D088-492B-80BA-0CD0630A075B}" type="slidenum">
              <a:rPr lang="en-US" altLang="zh-CN" smtClean="0"/>
              <a:pPr/>
              <a:t>16</a:t>
            </a:fld>
            <a:r>
              <a:rPr lang="en-US" altLang="zh-CN" smtClean="0"/>
              <a:t>/15</a:t>
            </a:r>
            <a:endParaRPr lang="en-US" altLang="zh-CN" dirty="0"/>
          </a:p>
        </p:txBody>
      </p:sp>
    </p:spTree>
    <p:extLst>
      <p:ext uri="{BB962C8B-B14F-4D97-AF65-F5344CB8AC3E}">
        <p14:creationId xmlns:p14="http://schemas.microsoft.com/office/powerpoint/2010/main" val="2074964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a:ea typeface="宋体" pitchFamily="2" charset="-122"/>
              </a:rPr>
              <a:t>In today’s world…</a:t>
            </a:r>
          </a:p>
        </p:txBody>
      </p:sp>
      <p:sp>
        <p:nvSpPr>
          <p:cNvPr id="12291" name="Rectangle 3"/>
          <p:cNvSpPr>
            <a:spLocks noGrp="1" noChangeArrowheads="1"/>
          </p:cNvSpPr>
          <p:nvPr>
            <p:ph idx="1"/>
          </p:nvPr>
        </p:nvSpPr>
        <p:spPr>
          <a:xfrm>
            <a:off x="241300" y="1295400"/>
            <a:ext cx="8369300" cy="5029200"/>
          </a:xfrm>
        </p:spPr>
        <p:txBody>
          <a:bodyPr>
            <a:noAutofit/>
          </a:bodyPr>
          <a:lstStyle/>
          <a:p>
            <a:r>
              <a:rPr lang="en-US" altLang="zh-CN" sz="2800" dirty="0" smtClean="0"/>
              <a:t>We </a:t>
            </a:r>
            <a:r>
              <a:rPr lang="en-US" altLang="zh-CN" sz="2800" dirty="0"/>
              <a:t>are constantly being bombarded with statistics and statistical information. For example:</a:t>
            </a:r>
          </a:p>
          <a:p>
            <a:pPr lvl="1"/>
            <a:r>
              <a:rPr lang="en-US" altLang="zh-CN" sz="2400" dirty="0"/>
              <a:t>Customer Surveys Medical News </a:t>
            </a:r>
          </a:p>
          <a:p>
            <a:pPr lvl="1"/>
            <a:r>
              <a:rPr lang="en-US" altLang="zh-CN" sz="2400" dirty="0"/>
              <a:t>Political Polls Economic Predictions</a:t>
            </a:r>
          </a:p>
          <a:p>
            <a:pPr lvl="1"/>
            <a:r>
              <a:rPr lang="en-US" altLang="zh-CN" sz="2400" dirty="0"/>
              <a:t>Marketing Information Scanner Data</a:t>
            </a:r>
          </a:p>
          <a:p>
            <a:r>
              <a:rPr lang="en-US" altLang="zh-CN" sz="2800" dirty="0"/>
              <a:t>How can we make sense out of all this data?</a:t>
            </a:r>
          </a:p>
          <a:p>
            <a:r>
              <a:rPr lang="en-US" altLang="zh-CN" sz="2800" dirty="0"/>
              <a:t>How do we differentiate valid from flawed claims?</a:t>
            </a:r>
          </a:p>
          <a:p>
            <a:r>
              <a:rPr lang="en-US" altLang="zh-CN" sz="2800" dirty="0"/>
              <a:t>What is Statistics?!</a:t>
            </a:r>
          </a:p>
          <a:p>
            <a:r>
              <a:rPr lang="en-US" altLang="zh-CN" sz="2800" dirty="0" smtClean="0"/>
              <a:t>Statistics </a:t>
            </a:r>
            <a:r>
              <a:rPr lang="en-US" altLang="zh-CN" sz="2800" dirty="0"/>
              <a:t>is a way to get information from </a:t>
            </a:r>
            <a:r>
              <a:rPr lang="en-US" altLang="zh-CN" sz="2800" dirty="0" smtClean="0"/>
              <a:t>data</a:t>
            </a:r>
            <a:endParaRPr lang="en-US" altLang="zh-CN" sz="2800" dirty="0"/>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5"/>
          <p:cNvSpPr>
            <a:spLocks noGrp="1"/>
          </p:cNvSpPr>
          <p:nvPr>
            <p:ph type="sldNum" sz="quarter" idx="12"/>
          </p:nvPr>
        </p:nvSpPr>
        <p:spPr/>
        <p:txBody>
          <a:bodyPr/>
          <a:lstStyle/>
          <a:p>
            <a:r>
              <a:rPr lang="en-US" altLang="zh-CN"/>
              <a:t>1.</a:t>
            </a:r>
            <a:fld id="{6248A9A7-2A26-489B-9053-DF563751341A}" type="slidenum">
              <a:rPr lang="en-US" altLang="zh-CN"/>
              <a:pPr/>
              <a:t>2</a:t>
            </a:fld>
            <a:endParaRPr lang="en-US" altLang="zh-CN"/>
          </a:p>
        </p:txBody>
      </p:sp>
      <p:sp>
        <p:nvSpPr>
          <p:cNvPr id="6" name="Date Placeholder 5"/>
          <p:cNvSpPr>
            <a:spLocks noGrp="1"/>
          </p:cNvSpPr>
          <p:nvPr>
            <p:ph type="dt" sz="half" idx="10"/>
          </p:nvPr>
        </p:nvSpPr>
        <p:spPr/>
        <p:txBody>
          <a:bodyPr/>
          <a:lstStyle/>
          <a:p>
            <a:fld id="{DEE14AB9-8755-4AB7-B1E3-9CABF6793F3E}" type="datetime1">
              <a:rPr lang="en-US" altLang="zh-CN" smtClean="0"/>
              <a:pPr/>
              <a:t>2/5/2013</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a:ea typeface="宋体" pitchFamily="2" charset="-122"/>
              </a:rPr>
              <a:t>What is Statistics?</a:t>
            </a:r>
          </a:p>
        </p:txBody>
      </p:sp>
      <p:sp>
        <p:nvSpPr>
          <p:cNvPr id="9219" name="Rectangle 3"/>
          <p:cNvSpPr>
            <a:spLocks noGrp="1" noChangeArrowheads="1"/>
          </p:cNvSpPr>
          <p:nvPr>
            <p:ph idx="1"/>
          </p:nvPr>
        </p:nvSpPr>
        <p:spPr>
          <a:xfrm>
            <a:off x="457200" y="914400"/>
            <a:ext cx="8229600" cy="5486400"/>
          </a:xfrm>
        </p:spPr>
        <p:txBody>
          <a:bodyPr/>
          <a:lstStyle/>
          <a:p>
            <a:endParaRPr lang="zh-CN" altLang="en-US" dirty="0">
              <a:ea typeface="宋体" pitchFamily="2" charset="-122"/>
            </a:endParaRPr>
          </a:p>
          <a:p>
            <a:pPr>
              <a:buNone/>
            </a:pPr>
            <a:r>
              <a:rPr lang="en-US" altLang="zh-CN" dirty="0" smtClean="0">
                <a:ea typeface="宋体" pitchFamily="2" charset="-122"/>
              </a:rPr>
              <a:t>“Statistics </a:t>
            </a:r>
            <a:r>
              <a:rPr lang="en-US" altLang="zh-CN" dirty="0">
                <a:ea typeface="宋体" pitchFamily="2" charset="-122"/>
              </a:rPr>
              <a:t>is a way to get information from data”</a:t>
            </a:r>
          </a:p>
          <a:p>
            <a:pPr algn="r"/>
            <a:endParaRPr lang="zh-CN" altLang="en-US" dirty="0">
              <a:ea typeface="宋体" pitchFamily="2" charset="-122"/>
            </a:endParaRPr>
          </a:p>
        </p:txBody>
      </p:sp>
      <p:sp>
        <p:nvSpPr>
          <p:cNvPr id="14" name="Footer Placeholder 13"/>
          <p:cNvSpPr>
            <a:spLocks noGrp="1"/>
          </p:cNvSpPr>
          <p:nvPr>
            <p:ph type="ftr" sz="quarter" idx="11"/>
          </p:nvPr>
        </p:nvSpPr>
        <p:spPr/>
        <p:txBody>
          <a:bodyPr/>
          <a:lstStyle/>
          <a:p>
            <a:r>
              <a:rPr lang="en-US" altLang="zh-CN" smtClean="0"/>
              <a:t>Towson University - J. Jung</a:t>
            </a:r>
            <a:endParaRPr lang="en-US" altLang="zh-CN"/>
          </a:p>
        </p:txBody>
      </p:sp>
      <p:sp>
        <p:nvSpPr>
          <p:cNvPr id="13" name="Slide Number Placeholder 5"/>
          <p:cNvSpPr>
            <a:spLocks noGrp="1"/>
          </p:cNvSpPr>
          <p:nvPr>
            <p:ph type="sldNum" sz="quarter" idx="12"/>
          </p:nvPr>
        </p:nvSpPr>
        <p:spPr/>
        <p:txBody>
          <a:bodyPr/>
          <a:lstStyle/>
          <a:p>
            <a:r>
              <a:rPr lang="en-US" altLang="zh-CN"/>
              <a:t>1.</a:t>
            </a:r>
            <a:fld id="{B74C3D62-65E0-4F52-A67E-ACD431DFFAC5}" type="slidenum">
              <a:rPr lang="en-US" altLang="zh-CN"/>
              <a:pPr/>
              <a:t>3</a:t>
            </a:fld>
            <a:endParaRPr lang="en-US" altLang="zh-CN"/>
          </a:p>
        </p:txBody>
      </p:sp>
      <p:sp>
        <p:nvSpPr>
          <p:cNvPr id="9222" name="Rectangle 6"/>
          <p:cNvSpPr>
            <a:spLocks noChangeArrowheads="1"/>
          </p:cNvSpPr>
          <p:nvPr/>
        </p:nvSpPr>
        <p:spPr bwMode="auto">
          <a:xfrm>
            <a:off x="381000" y="2971800"/>
            <a:ext cx="2438400" cy="457200"/>
          </a:xfrm>
          <a:prstGeom prst="rect">
            <a:avLst/>
          </a:prstGeom>
          <a:solidFill>
            <a:srgbClr val="99CCFF"/>
          </a:solidFill>
          <a:ln w="9525">
            <a:solidFill>
              <a:schemeClr val="tx1"/>
            </a:solidFill>
            <a:miter lim="800000"/>
            <a:headEnd/>
            <a:tailEnd/>
          </a:ln>
          <a:effectLst/>
        </p:spPr>
        <p:txBody>
          <a:bodyPr anchor="ctr"/>
          <a:lstStyle/>
          <a:p>
            <a:r>
              <a:rPr lang="en-US" altLang="zh-CN">
                <a:ea typeface="宋体" pitchFamily="2" charset="-122"/>
              </a:rPr>
              <a:t>Data</a:t>
            </a:r>
          </a:p>
        </p:txBody>
      </p:sp>
      <p:sp>
        <p:nvSpPr>
          <p:cNvPr id="9223" name="Rectangle 7"/>
          <p:cNvSpPr>
            <a:spLocks noChangeArrowheads="1"/>
          </p:cNvSpPr>
          <p:nvPr/>
        </p:nvSpPr>
        <p:spPr bwMode="auto">
          <a:xfrm>
            <a:off x="3352800" y="2133600"/>
            <a:ext cx="2438400" cy="457200"/>
          </a:xfrm>
          <a:prstGeom prst="rect">
            <a:avLst/>
          </a:prstGeom>
          <a:solidFill>
            <a:srgbClr val="CCFFCC"/>
          </a:solidFill>
          <a:ln w="9525">
            <a:solidFill>
              <a:schemeClr val="tx1"/>
            </a:solidFill>
            <a:miter lim="800000"/>
            <a:headEnd/>
            <a:tailEnd/>
          </a:ln>
          <a:effectLst/>
        </p:spPr>
        <p:txBody>
          <a:bodyPr anchor="ctr"/>
          <a:lstStyle/>
          <a:p>
            <a:r>
              <a:rPr lang="en-US" altLang="zh-CN">
                <a:ea typeface="宋体" pitchFamily="2" charset="-122"/>
              </a:rPr>
              <a:t>Statistics</a:t>
            </a:r>
          </a:p>
        </p:txBody>
      </p:sp>
      <p:sp>
        <p:nvSpPr>
          <p:cNvPr id="9224" name="Rectangle 8"/>
          <p:cNvSpPr>
            <a:spLocks noChangeArrowheads="1"/>
          </p:cNvSpPr>
          <p:nvPr/>
        </p:nvSpPr>
        <p:spPr bwMode="auto">
          <a:xfrm>
            <a:off x="6324600" y="2971800"/>
            <a:ext cx="2438400" cy="457200"/>
          </a:xfrm>
          <a:prstGeom prst="rect">
            <a:avLst/>
          </a:prstGeom>
          <a:solidFill>
            <a:srgbClr val="99CCFF"/>
          </a:solidFill>
          <a:ln w="9525">
            <a:solidFill>
              <a:schemeClr val="tx1"/>
            </a:solidFill>
            <a:miter lim="800000"/>
            <a:headEnd/>
            <a:tailEnd/>
          </a:ln>
          <a:effectLst/>
        </p:spPr>
        <p:txBody>
          <a:bodyPr anchor="ctr"/>
          <a:lstStyle/>
          <a:p>
            <a:r>
              <a:rPr lang="en-US" altLang="zh-CN">
                <a:ea typeface="宋体" pitchFamily="2" charset="-122"/>
              </a:rPr>
              <a:t>Information</a:t>
            </a:r>
          </a:p>
        </p:txBody>
      </p:sp>
      <p:sp>
        <p:nvSpPr>
          <p:cNvPr id="9225" name="Line 9"/>
          <p:cNvSpPr>
            <a:spLocks noChangeShapeType="1"/>
          </p:cNvSpPr>
          <p:nvPr/>
        </p:nvSpPr>
        <p:spPr bwMode="auto">
          <a:xfrm flipV="1">
            <a:off x="2819400" y="2590800"/>
            <a:ext cx="533400" cy="381000"/>
          </a:xfrm>
          <a:prstGeom prst="line">
            <a:avLst/>
          </a:prstGeom>
          <a:noFill/>
          <a:ln w="38100">
            <a:solidFill>
              <a:srgbClr val="0000FF"/>
            </a:solidFill>
            <a:round/>
            <a:headEnd/>
            <a:tailEnd type="arrow" w="med" len="med"/>
          </a:ln>
          <a:effectLst/>
        </p:spPr>
        <p:txBody>
          <a:bodyPr wrap="none" anchor="ctr"/>
          <a:lstStyle/>
          <a:p>
            <a:endParaRPr lang="en-US"/>
          </a:p>
        </p:txBody>
      </p:sp>
      <p:sp>
        <p:nvSpPr>
          <p:cNvPr id="9226" name="Line 10"/>
          <p:cNvSpPr>
            <a:spLocks noChangeShapeType="1"/>
          </p:cNvSpPr>
          <p:nvPr/>
        </p:nvSpPr>
        <p:spPr bwMode="auto">
          <a:xfrm>
            <a:off x="5791200" y="2590800"/>
            <a:ext cx="533400" cy="381000"/>
          </a:xfrm>
          <a:prstGeom prst="line">
            <a:avLst/>
          </a:prstGeom>
          <a:noFill/>
          <a:ln w="38100">
            <a:solidFill>
              <a:srgbClr val="0000FF"/>
            </a:solidFill>
            <a:round/>
            <a:headEnd/>
            <a:tailEnd type="arrow" w="med" len="med"/>
          </a:ln>
          <a:effectLst/>
        </p:spPr>
        <p:txBody>
          <a:bodyPr wrap="none" anchor="ctr"/>
          <a:lstStyle/>
          <a:p>
            <a:endParaRPr lang="en-US"/>
          </a:p>
        </p:txBody>
      </p:sp>
      <p:sp>
        <p:nvSpPr>
          <p:cNvPr id="9227" name="Text Box 11"/>
          <p:cNvSpPr txBox="1">
            <a:spLocks noChangeArrowheads="1"/>
          </p:cNvSpPr>
          <p:nvPr/>
        </p:nvSpPr>
        <p:spPr bwMode="auto">
          <a:xfrm>
            <a:off x="381000" y="3790950"/>
            <a:ext cx="2667000" cy="1190625"/>
          </a:xfrm>
          <a:prstGeom prst="rect">
            <a:avLst/>
          </a:prstGeom>
          <a:noFill/>
          <a:ln w="9525">
            <a:noFill/>
            <a:miter lim="800000"/>
            <a:headEnd/>
            <a:tailEnd/>
          </a:ln>
          <a:effectLst/>
        </p:spPr>
        <p:txBody>
          <a:bodyPr anchor="ctr">
            <a:spAutoFit/>
          </a:bodyPr>
          <a:lstStyle/>
          <a:p>
            <a:pPr algn="l">
              <a:spcBef>
                <a:spcPct val="50000"/>
              </a:spcBef>
            </a:pPr>
            <a:r>
              <a:rPr lang="en-US" altLang="zh-CN" sz="1800" b="1" u="sng" dirty="0">
                <a:latin typeface="+mj-lt"/>
                <a:ea typeface="宋体" pitchFamily="2" charset="-122"/>
              </a:rPr>
              <a:t>Data:</a:t>
            </a:r>
            <a:r>
              <a:rPr lang="en-US" altLang="zh-CN" sz="1800" b="1" dirty="0">
                <a:latin typeface="+mj-lt"/>
                <a:ea typeface="宋体" pitchFamily="2" charset="-122"/>
              </a:rPr>
              <a:t> </a:t>
            </a:r>
            <a:r>
              <a:rPr lang="en-US" altLang="zh-CN" sz="1800" dirty="0">
                <a:latin typeface="+mj-lt"/>
                <a:ea typeface="宋体" pitchFamily="2" charset="-122"/>
              </a:rPr>
              <a:t>Facts, especially numerical facts, collected together for reference or information.</a:t>
            </a:r>
          </a:p>
        </p:txBody>
      </p:sp>
      <p:sp>
        <p:nvSpPr>
          <p:cNvPr id="9228" name="Text Box 12"/>
          <p:cNvSpPr txBox="1">
            <a:spLocks noChangeArrowheads="1"/>
          </p:cNvSpPr>
          <p:nvPr/>
        </p:nvSpPr>
        <p:spPr bwMode="auto">
          <a:xfrm>
            <a:off x="6958013" y="6324600"/>
            <a:ext cx="2185987" cy="244475"/>
          </a:xfrm>
          <a:prstGeom prst="rect">
            <a:avLst/>
          </a:prstGeom>
          <a:noFill/>
          <a:ln w="9525">
            <a:noFill/>
            <a:miter lim="800000"/>
            <a:headEnd/>
            <a:tailEnd/>
          </a:ln>
          <a:effectLst/>
        </p:spPr>
        <p:txBody>
          <a:bodyPr wrap="none" anchor="ctr">
            <a:spAutoFit/>
          </a:bodyPr>
          <a:lstStyle/>
          <a:p>
            <a:r>
              <a:rPr lang="en-US" altLang="zh-CN" sz="1000">
                <a:ea typeface="宋体" pitchFamily="2" charset="-122"/>
              </a:rPr>
              <a:t>Definitions: Oxford English Dictionary</a:t>
            </a:r>
          </a:p>
        </p:txBody>
      </p:sp>
      <p:sp>
        <p:nvSpPr>
          <p:cNvPr id="9229" name="Text Box 13"/>
          <p:cNvSpPr txBox="1">
            <a:spLocks noChangeArrowheads="1"/>
          </p:cNvSpPr>
          <p:nvPr/>
        </p:nvSpPr>
        <p:spPr bwMode="auto">
          <a:xfrm>
            <a:off x="6477000" y="3871913"/>
            <a:ext cx="2667000" cy="915987"/>
          </a:xfrm>
          <a:prstGeom prst="rect">
            <a:avLst/>
          </a:prstGeom>
          <a:noFill/>
          <a:ln w="9525">
            <a:noFill/>
            <a:miter lim="800000"/>
            <a:headEnd/>
            <a:tailEnd/>
          </a:ln>
          <a:effectLst/>
        </p:spPr>
        <p:txBody>
          <a:bodyPr anchor="ctr">
            <a:spAutoFit/>
          </a:bodyPr>
          <a:lstStyle/>
          <a:p>
            <a:pPr algn="l">
              <a:spcBef>
                <a:spcPct val="50000"/>
              </a:spcBef>
            </a:pPr>
            <a:r>
              <a:rPr lang="en-US" altLang="zh-CN" sz="1800" b="1" u="sng" dirty="0">
                <a:latin typeface="+mj-lt"/>
                <a:ea typeface="宋体" pitchFamily="2" charset="-122"/>
              </a:rPr>
              <a:t>Information:</a:t>
            </a:r>
            <a:r>
              <a:rPr lang="en-US" altLang="zh-CN" sz="1800" b="1" dirty="0">
                <a:latin typeface="+mj-lt"/>
                <a:ea typeface="宋体" pitchFamily="2" charset="-122"/>
              </a:rPr>
              <a:t> </a:t>
            </a:r>
            <a:r>
              <a:rPr lang="en-US" altLang="zh-CN" sz="1800" dirty="0">
                <a:latin typeface="+mj-lt"/>
                <a:ea typeface="宋体" pitchFamily="2" charset="-122"/>
              </a:rPr>
              <a:t>Knowledge communicated concerning some particular fact.</a:t>
            </a:r>
          </a:p>
        </p:txBody>
      </p:sp>
      <p:sp>
        <p:nvSpPr>
          <p:cNvPr id="9230" name="Text Box 14"/>
          <p:cNvSpPr txBox="1">
            <a:spLocks noChangeArrowheads="1"/>
          </p:cNvSpPr>
          <p:nvPr/>
        </p:nvSpPr>
        <p:spPr bwMode="auto">
          <a:xfrm>
            <a:off x="0" y="5334000"/>
            <a:ext cx="9144000" cy="830997"/>
          </a:xfrm>
          <a:prstGeom prst="rect">
            <a:avLst/>
          </a:prstGeom>
          <a:noFill/>
          <a:ln w="9525">
            <a:noFill/>
            <a:miter lim="800000"/>
            <a:headEnd/>
            <a:tailEnd/>
          </a:ln>
          <a:effectLst/>
        </p:spPr>
        <p:txBody>
          <a:bodyPr anchor="ctr">
            <a:spAutoFit/>
          </a:bodyPr>
          <a:lstStyle/>
          <a:p>
            <a:pPr>
              <a:spcBef>
                <a:spcPct val="50000"/>
              </a:spcBef>
            </a:pPr>
            <a:r>
              <a:rPr lang="en-US" altLang="zh-CN" dirty="0">
                <a:solidFill>
                  <a:srgbClr val="0000FF"/>
                </a:solidFill>
                <a:latin typeface="+mj-lt"/>
                <a:ea typeface="宋体" pitchFamily="2" charset="-122"/>
              </a:rPr>
              <a:t>Statistics is a </a:t>
            </a:r>
            <a:r>
              <a:rPr lang="en-US" altLang="zh-CN" b="1" i="1" dirty="0">
                <a:solidFill>
                  <a:srgbClr val="0000FF"/>
                </a:solidFill>
                <a:latin typeface="+mj-lt"/>
                <a:ea typeface="宋体" pitchFamily="2" charset="-122"/>
              </a:rPr>
              <a:t>tool</a:t>
            </a:r>
            <a:r>
              <a:rPr lang="en-US" altLang="zh-CN" dirty="0">
                <a:solidFill>
                  <a:srgbClr val="0000FF"/>
                </a:solidFill>
                <a:latin typeface="+mj-lt"/>
                <a:ea typeface="宋体" pitchFamily="2" charset="-122"/>
              </a:rPr>
              <a:t> </a:t>
            </a:r>
            <a:r>
              <a:rPr lang="en-US" altLang="zh-CN" dirty="0" smtClean="0">
                <a:solidFill>
                  <a:srgbClr val="0000FF"/>
                </a:solidFill>
                <a:latin typeface="+mj-lt"/>
                <a:ea typeface="宋体" pitchFamily="2" charset="-122"/>
              </a:rPr>
              <a:t> for </a:t>
            </a:r>
            <a:r>
              <a:rPr lang="en-US" altLang="zh-CN" dirty="0">
                <a:solidFill>
                  <a:srgbClr val="0000FF"/>
                </a:solidFill>
                <a:latin typeface="+mj-lt"/>
                <a:ea typeface="宋体" pitchFamily="2" charset="-122"/>
              </a:rPr>
              <a:t>creating </a:t>
            </a:r>
            <a:r>
              <a:rPr lang="en-US" altLang="zh-CN" b="1" i="1" dirty="0">
                <a:solidFill>
                  <a:srgbClr val="0000FF"/>
                </a:solidFill>
                <a:latin typeface="+mj-lt"/>
                <a:ea typeface="宋体" pitchFamily="2" charset="-122"/>
              </a:rPr>
              <a:t>new understanding</a:t>
            </a:r>
            <a:r>
              <a:rPr lang="en-US" altLang="zh-CN" dirty="0">
                <a:solidFill>
                  <a:srgbClr val="0000FF"/>
                </a:solidFill>
                <a:latin typeface="+mj-lt"/>
                <a:ea typeface="宋体" pitchFamily="2" charset="-122"/>
              </a:rPr>
              <a:t> from a set of numbers.</a:t>
            </a:r>
          </a:p>
        </p:txBody>
      </p:sp>
      <p:sp>
        <p:nvSpPr>
          <p:cNvPr id="15" name="Date Placeholder 14"/>
          <p:cNvSpPr>
            <a:spLocks noGrp="1"/>
          </p:cNvSpPr>
          <p:nvPr>
            <p:ph type="dt" sz="half" idx="10"/>
          </p:nvPr>
        </p:nvSpPr>
        <p:spPr/>
        <p:txBody>
          <a:bodyPr/>
          <a:lstStyle/>
          <a:p>
            <a:fld id="{902EFAE9-EB36-406E-80A6-3FD51A9E6B01}" type="datetime1">
              <a:rPr lang="en-US" altLang="zh-CN" smtClean="0"/>
              <a:pPr/>
              <a:t>2/5/2013</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3400" y="0"/>
            <a:ext cx="8229600" cy="1143000"/>
          </a:xfrm>
        </p:spPr>
        <p:txBody>
          <a:bodyPr/>
          <a:lstStyle/>
          <a:p>
            <a:r>
              <a:rPr lang="en-US" altLang="zh-CN" dirty="0">
                <a:ea typeface="宋体" pitchFamily="2" charset="-122"/>
              </a:rPr>
              <a:t>Example </a:t>
            </a:r>
            <a:r>
              <a:rPr lang="en-US" altLang="zh-CN" dirty="0" smtClean="0">
                <a:ea typeface="宋体" pitchFamily="2" charset="-122"/>
              </a:rPr>
              <a:t>2.6: </a:t>
            </a:r>
            <a:r>
              <a:rPr lang="en-US" altLang="zh-CN" dirty="0">
                <a:ea typeface="宋体" pitchFamily="2" charset="-122"/>
              </a:rPr>
              <a:t>Stats Anxiety…</a:t>
            </a:r>
          </a:p>
        </p:txBody>
      </p:sp>
      <p:sp>
        <p:nvSpPr>
          <p:cNvPr id="10243" name="Rectangle 3"/>
          <p:cNvSpPr>
            <a:spLocks noGrp="1" noChangeArrowheads="1"/>
          </p:cNvSpPr>
          <p:nvPr>
            <p:ph idx="1"/>
          </p:nvPr>
        </p:nvSpPr>
        <p:spPr>
          <a:xfrm>
            <a:off x="228600" y="914400"/>
            <a:ext cx="8763000" cy="5486400"/>
          </a:xfrm>
        </p:spPr>
        <p:txBody>
          <a:bodyPr/>
          <a:lstStyle/>
          <a:p>
            <a:pPr>
              <a:buNone/>
            </a:pPr>
            <a:r>
              <a:rPr lang="en-US" altLang="zh-CN" sz="2400" dirty="0">
                <a:ea typeface="宋体" pitchFamily="2" charset="-122"/>
              </a:rPr>
              <a:t>A business school student is anxious about their statistics course, since they’ve heard the course is difficult. The professor provides last term’s final exam marks to the student. What can be discerned from this list of numbers?</a:t>
            </a:r>
          </a:p>
        </p:txBody>
      </p:sp>
      <p:sp>
        <p:nvSpPr>
          <p:cNvPr id="14" name="Footer Placeholder 13"/>
          <p:cNvSpPr>
            <a:spLocks noGrp="1"/>
          </p:cNvSpPr>
          <p:nvPr>
            <p:ph type="ftr" sz="quarter" idx="11"/>
          </p:nvPr>
        </p:nvSpPr>
        <p:spPr/>
        <p:txBody>
          <a:bodyPr/>
          <a:lstStyle/>
          <a:p>
            <a:r>
              <a:rPr lang="en-US" altLang="zh-CN" smtClean="0"/>
              <a:t>Towson University - J. Jung</a:t>
            </a:r>
            <a:endParaRPr lang="en-US" altLang="zh-CN"/>
          </a:p>
        </p:txBody>
      </p:sp>
      <p:sp>
        <p:nvSpPr>
          <p:cNvPr id="13" name="Slide Number Placeholder 5"/>
          <p:cNvSpPr>
            <a:spLocks noGrp="1"/>
          </p:cNvSpPr>
          <p:nvPr>
            <p:ph type="sldNum" sz="quarter" idx="12"/>
          </p:nvPr>
        </p:nvSpPr>
        <p:spPr/>
        <p:txBody>
          <a:bodyPr/>
          <a:lstStyle/>
          <a:p>
            <a:r>
              <a:rPr lang="en-US" altLang="zh-CN"/>
              <a:t>1.</a:t>
            </a:r>
            <a:fld id="{CECAD624-98AF-4B6E-A72D-0A00F335F581}" type="slidenum">
              <a:rPr lang="en-US" altLang="zh-CN"/>
              <a:pPr/>
              <a:t>4</a:t>
            </a:fld>
            <a:endParaRPr lang="en-US" altLang="zh-CN"/>
          </a:p>
        </p:txBody>
      </p:sp>
      <p:sp>
        <p:nvSpPr>
          <p:cNvPr id="10244" name="Rectangle 4"/>
          <p:cNvSpPr>
            <a:spLocks noChangeArrowheads="1"/>
          </p:cNvSpPr>
          <p:nvPr/>
        </p:nvSpPr>
        <p:spPr bwMode="auto">
          <a:xfrm>
            <a:off x="381000" y="3276600"/>
            <a:ext cx="2438400" cy="457200"/>
          </a:xfrm>
          <a:prstGeom prst="rect">
            <a:avLst/>
          </a:prstGeom>
          <a:solidFill>
            <a:srgbClr val="99CCFF"/>
          </a:solidFill>
          <a:ln w="9525">
            <a:solidFill>
              <a:schemeClr val="tx1"/>
            </a:solidFill>
            <a:miter lim="800000"/>
            <a:headEnd/>
            <a:tailEnd/>
          </a:ln>
          <a:effectLst/>
        </p:spPr>
        <p:txBody>
          <a:bodyPr anchor="ctr"/>
          <a:lstStyle/>
          <a:p>
            <a:r>
              <a:rPr lang="en-US" altLang="zh-CN">
                <a:ea typeface="宋体" pitchFamily="2" charset="-122"/>
              </a:rPr>
              <a:t>Data</a:t>
            </a:r>
          </a:p>
        </p:txBody>
      </p:sp>
      <p:sp>
        <p:nvSpPr>
          <p:cNvPr id="10245" name="Rectangle 5"/>
          <p:cNvSpPr>
            <a:spLocks noChangeArrowheads="1"/>
          </p:cNvSpPr>
          <p:nvPr/>
        </p:nvSpPr>
        <p:spPr bwMode="auto">
          <a:xfrm>
            <a:off x="3352800" y="2438400"/>
            <a:ext cx="2438400" cy="457200"/>
          </a:xfrm>
          <a:prstGeom prst="rect">
            <a:avLst/>
          </a:prstGeom>
          <a:solidFill>
            <a:srgbClr val="CCFFCC"/>
          </a:solidFill>
          <a:ln w="9525">
            <a:solidFill>
              <a:schemeClr val="tx1"/>
            </a:solidFill>
            <a:miter lim="800000"/>
            <a:headEnd/>
            <a:tailEnd/>
          </a:ln>
          <a:effectLst/>
        </p:spPr>
        <p:txBody>
          <a:bodyPr anchor="ctr"/>
          <a:lstStyle/>
          <a:p>
            <a:r>
              <a:rPr lang="en-US" altLang="zh-CN">
                <a:ea typeface="宋体" pitchFamily="2" charset="-122"/>
              </a:rPr>
              <a:t>Statistics</a:t>
            </a:r>
          </a:p>
        </p:txBody>
      </p:sp>
      <p:sp>
        <p:nvSpPr>
          <p:cNvPr id="10246" name="Rectangle 6"/>
          <p:cNvSpPr>
            <a:spLocks noChangeArrowheads="1"/>
          </p:cNvSpPr>
          <p:nvPr/>
        </p:nvSpPr>
        <p:spPr bwMode="auto">
          <a:xfrm>
            <a:off x="6324600" y="3276600"/>
            <a:ext cx="2438400" cy="457200"/>
          </a:xfrm>
          <a:prstGeom prst="rect">
            <a:avLst/>
          </a:prstGeom>
          <a:solidFill>
            <a:srgbClr val="99CCFF"/>
          </a:solidFill>
          <a:ln w="9525">
            <a:solidFill>
              <a:schemeClr val="tx1"/>
            </a:solidFill>
            <a:miter lim="800000"/>
            <a:headEnd/>
            <a:tailEnd/>
          </a:ln>
          <a:effectLst/>
        </p:spPr>
        <p:txBody>
          <a:bodyPr anchor="ctr"/>
          <a:lstStyle/>
          <a:p>
            <a:r>
              <a:rPr lang="en-US" altLang="zh-CN">
                <a:ea typeface="宋体" pitchFamily="2" charset="-122"/>
              </a:rPr>
              <a:t>Information</a:t>
            </a:r>
          </a:p>
        </p:txBody>
      </p:sp>
      <p:sp>
        <p:nvSpPr>
          <p:cNvPr id="10247" name="Line 7"/>
          <p:cNvSpPr>
            <a:spLocks noChangeShapeType="1"/>
          </p:cNvSpPr>
          <p:nvPr/>
        </p:nvSpPr>
        <p:spPr bwMode="auto">
          <a:xfrm flipV="1">
            <a:off x="2819400" y="2895600"/>
            <a:ext cx="533400" cy="381000"/>
          </a:xfrm>
          <a:prstGeom prst="line">
            <a:avLst/>
          </a:prstGeom>
          <a:noFill/>
          <a:ln w="38100">
            <a:solidFill>
              <a:srgbClr val="0000FF"/>
            </a:solidFill>
            <a:round/>
            <a:headEnd/>
            <a:tailEnd type="arrow" w="med" len="med"/>
          </a:ln>
          <a:effectLst/>
        </p:spPr>
        <p:txBody>
          <a:bodyPr wrap="none" anchor="ctr"/>
          <a:lstStyle/>
          <a:p>
            <a:endParaRPr lang="en-US"/>
          </a:p>
        </p:txBody>
      </p:sp>
      <p:sp>
        <p:nvSpPr>
          <p:cNvPr id="10248" name="Line 8"/>
          <p:cNvSpPr>
            <a:spLocks noChangeShapeType="1"/>
          </p:cNvSpPr>
          <p:nvPr/>
        </p:nvSpPr>
        <p:spPr bwMode="auto">
          <a:xfrm>
            <a:off x="5791200" y="2895600"/>
            <a:ext cx="533400" cy="381000"/>
          </a:xfrm>
          <a:prstGeom prst="line">
            <a:avLst/>
          </a:prstGeom>
          <a:noFill/>
          <a:ln w="38100">
            <a:solidFill>
              <a:srgbClr val="0000FF"/>
            </a:solidFill>
            <a:round/>
            <a:headEnd/>
            <a:tailEnd type="arrow" w="med" len="med"/>
          </a:ln>
          <a:effectLst/>
        </p:spPr>
        <p:txBody>
          <a:bodyPr wrap="none" anchor="ctr"/>
          <a:lstStyle/>
          <a:p>
            <a:endParaRPr lang="en-US"/>
          </a:p>
        </p:txBody>
      </p:sp>
      <p:sp>
        <p:nvSpPr>
          <p:cNvPr id="10249" name="Text Box 9"/>
          <p:cNvSpPr txBox="1">
            <a:spLocks noChangeArrowheads="1"/>
          </p:cNvSpPr>
          <p:nvPr/>
        </p:nvSpPr>
        <p:spPr bwMode="auto">
          <a:xfrm>
            <a:off x="381000" y="3810000"/>
            <a:ext cx="2590800" cy="366713"/>
          </a:xfrm>
          <a:prstGeom prst="rect">
            <a:avLst/>
          </a:prstGeom>
          <a:noFill/>
          <a:ln w="9525">
            <a:noFill/>
            <a:miter lim="800000"/>
            <a:headEnd/>
            <a:tailEnd/>
          </a:ln>
          <a:effectLst/>
        </p:spPr>
        <p:txBody>
          <a:bodyPr anchor="ctr">
            <a:spAutoFit/>
          </a:bodyPr>
          <a:lstStyle/>
          <a:p>
            <a:pPr algn="l">
              <a:spcBef>
                <a:spcPct val="50000"/>
              </a:spcBef>
            </a:pPr>
            <a:r>
              <a:rPr lang="en-US" altLang="zh-CN" sz="1800">
                <a:ea typeface="宋体" pitchFamily="2" charset="-122"/>
              </a:rPr>
              <a:t>List of last term’s marks.</a:t>
            </a:r>
          </a:p>
        </p:txBody>
      </p:sp>
      <p:sp>
        <p:nvSpPr>
          <p:cNvPr id="10251" name="Rectangle 11"/>
          <p:cNvSpPr>
            <a:spLocks noChangeArrowheads="1"/>
          </p:cNvSpPr>
          <p:nvPr/>
        </p:nvSpPr>
        <p:spPr bwMode="auto">
          <a:xfrm>
            <a:off x="1219200" y="4191000"/>
            <a:ext cx="685800" cy="2209800"/>
          </a:xfrm>
          <a:prstGeom prst="rect">
            <a:avLst/>
          </a:prstGeom>
          <a:solidFill>
            <a:schemeClr val="bg1"/>
          </a:solidFill>
          <a:ln w="9525">
            <a:solidFill>
              <a:schemeClr val="tx1"/>
            </a:solidFill>
            <a:miter lim="800000"/>
            <a:headEnd/>
            <a:tailEnd/>
          </a:ln>
          <a:effectLst/>
        </p:spPr>
        <p:txBody>
          <a:bodyPr wrap="none" anchor="ctr"/>
          <a:lstStyle/>
          <a:p>
            <a:r>
              <a:rPr lang="en-US" altLang="zh-CN" sz="2000">
                <a:ea typeface="宋体" pitchFamily="2" charset="-122"/>
              </a:rPr>
              <a:t>95</a:t>
            </a:r>
          </a:p>
          <a:p>
            <a:r>
              <a:rPr lang="en-US" altLang="zh-CN" sz="2000">
                <a:ea typeface="宋体" pitchFamily="2" charset="-122"/>
              </a:rPr>
              <a:t>89</a:t>
            </a:r>
          </a:p>
          <a:p>
            <a:r>
              <a:rPr lang="en-US" altLang="zh-CN" sz="2000">
                <a:ea typeface="宋体" pitchFamily="2" charset="-122"/>
              </a:rPr>
              <a:t>70</a:t>
            </a:r>
          </a:p>
          <a:p>
            <a:r>
              <a:rPr lang="en-US" altLang="zh-CN" sz="2000">
                <a:ea typeface="宋体" pitchFamily="2" charset="-122"/>
              </a:rPr>
              <a:t>65</a:t>
            </a:r>
          </a:p>
          <a:p>
            <a:r>
              <a:rPr lang="en-US" altLang="zh-CN" sz="2000">
                <a:ea typeface="宋体" pitchFamily="2" charset="-122"/>
              </a:rPr>
              <a:t>78</a:t>
            </a:r>
          </a:p>
          <a:p>
            <a:r>
              <a:rPr lang="en-US" altLang="zh-CN" sz="2000">
                <a:ea typeface="宋体" pitchFamily="2" charset="-122"/>
              </a:rPr>
              <a:t>57</a:t>
            </a:r>
          </a:p>
          <a:p>
            <a:r>
              <a:rPr lang="en-US" altLang="zh-CN" sz="2000">
                <a:ea typeface="宋体" pitchFamily="2" charset="-122"/>
              </a:rPr>
              <a:t>:</a:t>
            </a:r>
          </a:p>
        </p:txBody>
      </p:sp>
      <p:sp>
        <p:nvSpPr>
          <p:cNvPr id="10252" name="Text Box 12"/>
          <p:cNvSpPr txBox="1">
            <a:spLocks noChangeArrowheads="1"/>
          </p:cNvSpPr>
          <p:nvPr/>
        </p:nvSpPr>
        <p:spPr bwMode="auto">
          <a:xfrm>
            <a:off x="6324600" y="3733800"/>
            <a:ext cx="2590800" cy="641350"/>
          </a:xfrm>
          <a:prstGeom prst="rect">
            <a:avLst/>
          </a:prstGeom>
          <a:noFill/>
          <a:ln w="9525">
            <a:noFill/>
            <a:miter lim="800000"/>
            <a:headEnd/>
            <a:tailEnd/>
          </a:ln>
          <a:effectLst/>
        </p:spPr>
        <p:txBody>
          <a:bodyPr anchor="ctr">
            <a:spAutoFit/>
          </a:bodyPr>
          <a:lstStyle/>
          <a:p>
            <a:pPr algn="l">
              <a:spcBef>
                <a:spcPct val="50000"/>
              </a:spcBef>
            </a:pPr>
            <a:r>
              <a:rPr lang="en-US" altLang="zh-CN" sz="1800">
                <a:ea typeface="宋体" pitchFamily="2" charset="-122"/>
              </a:rPr>
              <a:t>New information about the statistics class.</a:t>
            </a:r>
          </a:p>
        </p:txBody>
      </p:sp>
      <p:sp>
        <p:nvSpPr>
          <p:cNvPr id="10253" name="Rectangle 13"/>
          <p:cNvSpPr>
            <a:spLocks noChangeArrowheads="1"/>
          </p:cNvSpPr>
          <p:nvPr/>
        </p:nvSpPr>
        <p:spPr bwMode="auto">
          <a:xfrm>
            <a:off x="5105400" y="4876800"/>
            <a:ext cx="3810000" cy="1219200"/>
          </a:xfrm>
          <a:prstGeom prst="rect">
            <a:avLst/>
          </a:prstGeom>
          <a:solidFill>
            <a:schemeClr val="bg1"/>
          </a:solidFill>
          <a:ln w="9525">
            <a:solidFill>
              <a:schemeClr val="tx1"/>
            </a:solidFill>
            <a:miter lim="800000"/>
            <a:headEnd/>
            <a:tailEnd/>
          </a:ln>
          <a:effectLst/>
        </p:spPr>
        <p:txBody>
          <a:bodyPr wrap="none" anchor="ctr"/>
          <a:lstStyle/>
          <a:p>
            <a:pPr algn="l"/>
            <a:r>
              <a:rPr lang="en-US" altLang="zh-CN" sz="2000">
                <a:ea typeface="宋体" pitchFamily="2" charset="-122"/>
              </a:rPr>
              <a:t>E.g. Class average,</a:t>
            </a:r>
          </a:p>
          <a:p>
            <a:pPr algn="l"/>
            <a:r>
              <a:rPr lang="en-US" altLang="zh-CN" sz="2000">
                <a:ea typeface="宋体" pitchFamily="2" charset="-122"/>
              </a:rPr>
              <a:t>Proportion of class receiving A’s</a:t>
            </a:r>
          </a:p>
          <a:p>
            <a:pPr algn="l"/>
            <a:r>
              <a:rPr lang="en-US" altLang="zh-CN" sz="2000">
                <a:ea typeface="宋体" pitchFamily="2" charset="-122"/>
              </a:rPr>
              <a:t>Most frequent mark,</a:t>
            </a:r>
          </a:p>
          <a:p>
            <a:pPr algn="l"/>
            <a:r>
              <a:rPr lang="en-US" altLang="zh-CN" sz="2000">
                <a:ea typeface="宋体" pitchFamily="2" charset="-122"/>
              </a:rPr>
              <a:t>Marks distribution, etc.</a:t>
            </a:r>
          </a:p>
        </p:txBody>
      </p:sp>
      <p:sp>
        <p:nvSpPr>
          <p:cNvPr id="15" name="Date Placeholder 14"/>
          <p:cNvSpPr>
            <a:spLocks noGrp="1"/>
          </p:cNvSpPr>
          <p:nvPr>
            <p:ph type="dt" sz="half" idx="10"/>
          </p:nvPr>
        </p:nvSpPr>
        <p:spPr/>
        <p:txBody>
          <a:bodyPr/>
          <a:lstStyle/>
          <a:p>
            <a:fld id="{8731357D-5A64-4CF8-B2E6-D36E6ABA68A8}" type="datetime1">
              <a:rPr lang="en-US" altLang="zh-CN" smtClean="0"/>
              <a:pPr/>
              <a:t>2/5/2013</a:t>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dirty="0">
                <a:ea typeface="宋体" pitchFamily="2" charset="-122"/>
              </a:rPr>
              <a:t>Key Statistical Concepts…</a:t>
            </a:r>
          </a:p>
        </p:txBody>
      </p:sp>
      <p:sp>
        <p:nvSpPr>
          <p:cNvPr id="14339" name="Rectangle 3"/>
          <p:cNvSpPr>
            <a:spLocks noGrp="1" noChangeArrowheads="1"/>
          </p:cNvSpPr>
          <p:nvPr>
            <p:ph idx="1"/>
          </p:nvPr>
        </p:nvSpPr>
        <p:spPr/>
        <p:txBody>
          <a:bodyPr>
            <a:normAutofit fontScale="92500" lnSpcReduction="20000"/>
          </a:bodyPr>
          <a:lstStyle/>
          <a:p>
            <a:r>
              <a:rPr lang="en-US" altLang="zh-CN" b="1" dirty="0">
                <a:solidFill>
                  <a:srgbClr val="0000FF"/>
                </a:solidFill>
                <a:latin typeface="Tahoma" pitchFamily="34" charset="0"/>
                <a:ea typeface="宋体" pitchFamily="2" charset="-122"/>
              </a:rPr>
              <a:t>Population</a:t>
            </a:r>
            <a:endParaRPr lang="en-US" altLang="zh-CN" dirty="0">
              <a:ea typeface="宋体" pitchFamily="2" charset="-122"/>
            </a:endParaRPr>
          </a:p>
          <a:p>
            <a:pPr lvl="1"/>
            <a:r>
              <a:rPr lang="en-US" altLang="zh-CN" dirty="0" smtClean="0">
                <a:ea typeface="宋体" pitchFamily="2" charset="-122"/>
              </a:rPr>
              <a:t>a </a:t>
            </a:r>
            <a:r>
              <a:rPr lang="en-US" altLang="zh-CN" b="1" i="1" dirty="0">
                <a:ea typeface="宋体" pitchFamily="2" charset="-122"/>
              </a:rPr>
              <a:t>population</a:t>
            </a:r>
            <a:r>
              <a:rPr lang="en-US" altLang="zh-CN" dirty="0">
                <a:ea typeface="宋体" pitchFamily="2" charset="-122"/>
              </a:rPr>
              <a:t> is the group of </a:t>
            </a:r>
            <a:r>
              <a:rPr lang="en-US" altLang="zh-CN" b="1" u="sng" dirty="0">
                <a:ea typeface="宋体" pitchFamily="2" charset="-122"/>
              </a:rPr>
              <a:t>all</a:t>
            </a:r>
            <a:r>
              <a:rPr lang="en-US" altLang="zh-CN" dirty="0">
                <a:ea typeface="宋体" pitchFamily="2" charset="-122"/>
              </a:rPr>
              <a:t> items of interest to a statistics practitioner.</a:t>
            </a:r>
          </a:p>
          <a:p>
            <a:pPr>
              <a:buNone/>
            </a:pPr>
            <a:r>
              <a:rPr lang="en-US" altLang="zh-CN" dirty="0">
                <a:ea typeface="宋体" pitchFamily="2" charset="-122"/>
              </a:rPr>
              <a:t>	— frequently very large; sometimes infinite.</a:t>
            </a:r>
          </a:p>
          <a:p>
            <a:pPr>
              <a:buNone/>
            </a:pPr>
            <a:r>
              <a:rPr lang="en-US" altLang="zh-CN" dirty="0">
                <a:ea typeface="宋体" pitchFamily="2" charset="-122"/>
              </a:rPr>
              <a:t>	</a:t>
            </a:r>
            <a:r>
              <a:rPr lang="en-US" altLang="zh-CN" sz="2400" dirty="0">
                <a:ea typeface="宋体" pitchFamily="2" charset="-122"/>
              </a:rPr>
              <a:t>E.g. All 5 million Florida voters</a:t>
            </a:r>
            <a:endParaRPr lang="en-US" altLang="zh-CN" dirty="0">
              <a:ea typeface="宋体" pitchFamily="2" charset="-122"/>
            </a:endParaRPr>
          </a:p>
          <a:p>
            <a:endParaRPr lang="en-US" altLang="zh-CN" dirty="0">
              <a:ea typeface="宋体" pitchFamily="2" charset="-122"/>
            </a:endParaRPr>
          </a:p>
          <a:p>
            <a:r>
              <a:rPr lang="en-US" altLang="zh-CN" b="1" dirty="0">
                <a:solidFill>
                  <a:srgbClr val="0000FF"/>
                </a:solidFill>
                <a:latin typeface="Tahoma" pitchFamily="34" charset="0"/>
                <a:ea typeface="宋体" pitchFamily="2" charset="-122"/>
              </a:rPr>
              <a:t>Sample</a:t>
            </a:r>
            <a:endParaRPr lang="en-US" altLang="zh-CN" dirty="0">
              <a:ea typeface="宋体" pitchFamily="2" charset="-122"/>
            </a:endParaRPr>
          </a:p>
          <a:p>
            <a:pPr lvl="1"/>
            <a:r>
              <a:rPr lang="en-US" altLang="zh-CN" dirty="0" smtClean="0">
                <a:ea typeface="宋体" pitchFamily="2" charset="-122"/>
              </a:rPr>
              <a:t> </a:t>
            </a:r>
            <a:r>
              <a:rPr lang="en-US" altLang="zh-CN" dirty="0">
                <a:ea typeface="宋体" pitchFamily="2" charset="-122"/>
              </a:rPr>
              <a:t>A </a:t>
            </a:r>
            <a:r>
              <a:rPr lang="en-US" altLang="zh-CN" b="1" i="1" dirty="0">
                <a:ea typeface="宋体" pitchFamily="2" charset="-122"/>
              </a:rPr>
              <a:t>sample</a:t>
            </a:r>
            <a:r>
              <a:rPr lang="en-US" altLang="zh-CN" dirty="0">
                <a:ea typeface="宋体" pitchFamily="2" charset="-122"/>
              </a:rPr>
              <a:t> is a set of data drawn from population.</a:t>
            </a:r>
          </a:p>
          <a:p>
            <a:pPr lvl="1"/>
            <a:r>
              <a:rPr lang="en-US" altLang="zh-CN" dirty="0" smtClean="0">
                <a:ea typeface="宋体" pitchFamily="2" charset="-122"/>
              </a:rPr>
              <a:t> </a:t>
            </a:r>
            <a:r>
              <a:rPr lang="en-US" altLang="zh-CN" dirty="0">
                <a:ea typeface="宋体" pitchFamily="2" charset="-122"/>
              </a:rPr>
              <a:t>Potentially very large, but less than the population.</a:t>
            </a:r>
          </a:p>
          <a:p>
            <a:pPr>
              <a:buNone/>
            </a:pPr>
            <a:r>
              <a:rPr lang="en-US" altLang="zh-CN" sz="2400" dirty="0" smtClean="0">
                <a:ea typeface="宋体" pitchFamily="2" charset="-122"/>
              </a:rPr>
              <a:t>	E.g</a:t>
            </a:r>
            <a:r>
              <a:rPr lang="en-US" altLang="zh-CN" sz="2400" dirty="0">
                <a:ea typeface="宋体" pitchFamily="2" charset="-122"/>
              </a:rPr>
              <a:t>. a sample of 765 voters exit polled on election day.</a:t>
            </a:r>
            <a:endParaRPr lang="en-US" altLang="zh-CN" dirty="0">
              <a:ea typeface="宋体" pitchFamily="2" charset="-122"/>
            </a:endParaRPr>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5"/>
          <p:cNvSpPr>
            <a:spLocks noGrp="1"/>
          </p:cNvSpPr>
          <p:nvPr>
            <p:ph type="sldNum" sz="quarter" idx="12"/>
          </p:nvPr>
        </p:nvSpPr>
        <p:spPr/>
        <p:txBody>
          <a:bodyPr/>
          <a:lstStyle/>
          <a:p>
            <a:r>
              <a:rPr lang="en-US" altLang="zh-CN"/>
              <a:t>1.</a:t>
            </a:r>
            <a:fld id="{0D58F61E-5059-4522-A4D6-38C7CD70B24D}" type="slidenum">
              <a:rPr lang="en-US" altLang="zh-CN"/>
              <a:pPr/>
              <a:t>5</a:t>
            </a:fld>
            <a:endParaRPr lang="en-US" altLang="zh-CN"/>
          </a:p>
        </p:txBody>
      </p:sp>
      <p:sp>
        <p:nvSpPr>
          <p:cNvPr id="6" name="Date Placeholder 5"/>
          <p:cNvSpPr>
            <a:spLocks noGrp="1"/>
          </p:cNvSpPr>
          <p:nvPr>
            <p:ph type="dt" sz="half" idx="10"/>
          </p:nvPr>
        </p:nvSpPr>
        <p:spPr/>
        <p:txBody>
          <a:bodyPr/>
          <a:lstStyle/>
          <a:p>
            <a:fld id="{B0191D33-CCDF-4F3B-9035-F705E113D056}" type="datetime1">
              <a:rPr lang="en-US" altLang="zh-CN" smtClean="0"/>
              <a:pPr/>
              <a:t>2/5/2013</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a:ea typeface="宋体" pitchFamily="2" charset="-122"/>
              </a:rPr>
              <a:t>Key Statistical Concepts…</a:t>
            </a:r>
          </a:p>
        </p:txBody>
      </p:sp>
      <p:sp>
        <p:nvSpPr>
          <p:cNvPr id="15363" name="Rectangle 3"/>
          <p:cNvSpPr>
            <a:spLocks noGrp="1" noChangeArrowheads="1"/>
          </p:cNvSpPr>
          <p:nvPr>
            <p:ph idx="1"/>
          </p:nvPr>
        </p:nvSpPr>
        <p:spPr/>
        <p:txBody>
          <a:bodyPr/>
          <a:lstStyle/>
          <a:p>
            <a:r>
              <a:rPr lang="en-US" altLang="zh-CN" b="1" dirty="0">
                <a:solidFill>
                  <a:srgbClr val="0000FF"/>
                </a:solidFill>
                <a:latin typeface="Tahoma" pitchFamily="34" charset="0"/>
                <a:ea typeface="宋体" pitchFamily="2" charset="-122"/>
              </a:rPr>
              <a:t>Parameter</a:t>
            </a:r>
            <a:endParaRPr lang="en-US" altLang="zh-CN" dirty="0">
              <a:ea typeface="宋体" pitchFamily="2" charset="-122"/>
            </a:endParaRPr>
          </a:p>
          <a:p>
            <a:pPr lvl="1"/>
            <a:r>
              <a:rPr lang="en-US" altLang="zh-CN" dirty="0" smtClean="0">
                <a:ea typeface="宋体" pitchFamily="2" charset="-122"/>
              </a:rPr>
              <a:t>A </a:t>
            </a:r>
            <a:r>
              <a:rPr lang="en-US" altLang="zh-CN" dirty="0">
                <a:ea typeface="宋体" pitchFamily="2" charset="-122"/>
              </a:rPr>
              <a:t>descriptive measure of a </a:t>
            </a:r>
            <a:r>
              <a:rPr lang="en-US" altLang="zh-CN" b="1" i="1" dirty="0">
                <a:ea typeface="宋体" pitchFamily="2" charset="-122"/>
              </a:rPr>
              <a:t>population.</a:t>
            </a:r>
            <a:endParaRPr lang="en-US" altLang="zh-CN" dirty="0">
              <a:ea typeface="宋体" pitchFamily="2" charset="-122"/>
            </a:endParaRPr>
          </a:p>
          <a:p>
            <a:endParaRPr lang="en-US" altLang="zh-CN" dirty="0">
              <a:ea typeface="宋体" pitchFamily="2" charset="-122"/>
            </a:endParaRPr>
          </a:p>
          <a:p>
            <a:r>
              <a:rPr lang="en-US" altLang="zh-CN" b="1" dirty="0">
                <a:solidFill>
                  <a:srgbClr val="0000FF"/>
                </a:solidFill>
                <a:latin typeface="Tahoma" pitchFamily="34" charset="0"/>
                <a:ea typeface="宋体" pitchFamily="2" charset="-122"/>
              </a:rPr>
              <a:t>Statistic</a:t>
            </a:r>
            <a:endParaRPr lang="en-US" altLang="zh-CN" dirty="0">
              <a:ea typeface="宋体" pitchFamily="2" charset="-122"/>
            </a:endParaRPr>
          </a:p>
          <a:p>
            <a:pPr lvl="1"/>
            <a:r>
              <a:rPr lang="en-US" altLang="zh-CN" dirty="0" smtClean="0">
                <a:ea typeface="宋体" pitchFamily="2" charset="-122"/>
              </a:rPr>
              <a:t>A </a:t>
            </a:r>
            <a:r>
              <a:rPr lang="en-US" altLang="zh-CN" dirty="0">
                <a:ea typeface="宋体" pitchFamily="2" charset="-122"/>
              </a:rPr>
              <a:t>descriptive measure of a </a:t>
            </a:r>
            <a:r>
              <a:rPr lang="en-US" altLang="zh-CN" b="1" i="1" dirty="0">
                <a:ea typeface="宋体" pitchFamily="2" charset="-122"/>
              </a:rPr>
              <a:t>sample.</a:t>
            </a:r>
            <a:endParaRPr lang="en-US" altLang="zh-CN" dirty="0">
              <a:ea typeface="宋体" pitchFamily="2" charset="-122"/>
            </a:endParaRPr>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5"/>
          <p:cNvSpPr>
            <a:spLocks noGrp="1"/>
          </p:cNvSpPr>
          <p:nvPr>
            <p:ph type="sldNum" sz="quarter" idx="12"/>
          </p:nvPr>
        </p:nvSpPr>
        <p:spPr/>
        <p:txBody>
          <a:bodyPr/>
          <a:lstStyle/>
          <a:p>
            <a:r>
              <a:rPr lang="en-US" altLang="zh-CN"/>
              <a:t>1.</a:t>
            </a:r>
            <a:fld id="{36AE86A9-CC5E-49A9-B5E7-E71B078C3828}" type="slidenum">
              <a:rPr lang="en-US" altLang="zh-CN"/>
              <a:pPr/>
              <a:t>6</a:t>
            </a:fld>
            <a:endParaRPr lang="en-US" altLang="zh-CN"/>
          </a:p>
        </p:txBody>
      </p:sp>
      <p:sp>
        <p:nvSpPr>
          <p:cNvPr id="6" name="Date Placeholder 5"/>
          <p:cNvSpPr>
            <a:spLocks noGrp="1"/>
          </p:cNvSpPr>
          <p:nvPr>
            <p:ph type="dt" sz="half" idx="10"/>
          </p:nvPr>
        </p:nvSpPr>
        <p:spPr/>
        <p:txBody>
          <a:bodyPr/>
          <a:lstStyle/>
          <a:p>
            <a:fld id="{3A3EB8FA-AB03-4558-B38E-5327262FB6F0}" type="datetime1">
              <a:rPr lang="en-US" altLang="zh-CN" smtClean="0"/>
              <a:pPr/>
              <a:t>2/5/2013</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229600" cy="944562"/>
          </a:xfrm>
        </p:spPr>
        <p:txBody>
          <a:bodyPr/>
          <a:lstStyle/>
          <a:p>
            <a:r>
              <a:rPr lang="en-US" altLang="zh-CN" dirty="0">
                <a:ea typeface="宋体" pitchFamily="2" charset="-122"/>
              </a:rPr>
              <a:t>Key Statistical Concepts…	</a:t>
            </a:r>
          </a:p>
        </p:txBody>
      </p:sp>
      <p:sp>
        <p:nvSpPr>
          <p:cNvPr id="16387" name="Rectangle 3"/>
          <p:cNvSpPr>
            <a:spLocks noGrp="1" noChangeArrowheads="1"/>
          </p:cNvSpPr>
          <p:nvPr>
            <p:ph idx="1"/>
          </p:nvPr>
        </p:nvSpPr>
        <p:spPr>
          <a:xfrm>
            <a:off x="241300" y="4953000"/>
            <a:ext cx="8902700" cy="1447800"/>
          </a:xfrm>
        </p:spPr>
        <p:txBody>
          <a:bodyPr/>
          <a:lstStyle/>
          <a:p>
            <a:r>
              <a:rPr lang="en-US" altLang="zh-CN">
                <a:ea typeface="宋体" pitchFamily="2" charset="-122"/>
              </a:rPr>
              <a:t>Populations have Parameters,</a:t>
            </a:r>
          </a:p>
          <a:p>
            <a:pPr algn="r"/>
            <a:r>
              <a:rPr lang="en-US" altLang="zh-CN">
                <a:ea typeface="宋体" pitchFamily="2" charset="-122"/>
              </a:rPr>
              <a:t>Samples have Statistics.</a:t>
            </a:r>
          </a:p>
        </p:txBody>
      </p:sp>
      <p:sp>
        <p:nvSpPr>
          <p:cNvPr id="35" name="Footer Placeholder 34"/>
          <p:cNvSpPr>
            <a:spLocks noGrp="1"/>
          </p:cNvSpPr>
          <p:nvPr>
            <p:ph type="ftr" sz="quarter" idx="11"/>
          </p:nvPr>
        </p:nvSpPr>
        <p:spPr/>
        <p:txBody>
          <a:bodyPr/>
          <a:lstStyle/>
          <a:p>
            <a:r>
              <a:rPr lang="en-US" altLang="zh-CN" smtClean="0"/>
              <a:t>Towson University - J. Jung</a:t>
            </a:r>
            <a:endParaRPr lang="en-US" altLang="zh-CN"/>
          </a:p>
        </p:txBody>
      </p:sp>
      <p:sp>
        <p:nvSpPr>
          <p:cNvPr id="34" name="Slide Number Placeholder 5"/>
          <p:cNvSpPr>
            <a:spLocks noGrp="1"/>
          </p:cNvSpPr>
          <p:nvPr>
            <p:ph type="sldNum" sz="quarter" idx="12"/>
          </p:nvPr>
        </p:nvSpPr>
        <p:spPr/>
        <p:txBody>
          <a:bodyPr/>
          <a:lstStyle/>
          <a:p>
            <a:r>
              <a:rPr lang="en-US" altLang="zh-CN"/>
              <a:t>1.</a:t>
            </a:r>
            <a:fld id="{CAB052DD-171F-4ACD-B4EE-0212D1F85384}" type="slidenum">
              <a:rPr lang="en-US" altLang="zh-CN"/>
              <a:pPr/>
              <a:t>7</a:t>
            </a:fld>
            <a:endParaRPr lang="en-US" altLang="zh-CN"/>
          </a:p>
        </p:txBody>
      </p:sp>
      <p:sp>
        <p:nvSpPr>
          <p:cNvPr id="16388" name="Text Box 4"/>
          <p:cNvSpPr txBox="1">
            <a:spLocks noChangeArrowheads="1"/>
          </p:cNvSpPr>
          <p:nvPr/>
        </p:nvSpPr>
        <p:spPr bwMode="auto">
          <a:xfrm>
            <a:off x="1981200" y="4267200"/>
            <a:ext cx="2032000" cy="582613"/>
          </a:xfrm>
          <a:prstGeom prst="rect">
            <a:avLst/>
          </a:prstGeom>
          <a:noFill/>
          <a:ln w="9525">
            <a:noFill/>
            <a:miter lim="800000"/>
            <a:headEnd/>
            <a:tailEnd/>
          </a:ln>
          <a:effectLst/>
        </p:spPr>
        <p:txBody>
          <a:bodyPr wrap="none">
            <a:spAutoFit/>
          </a:bodyPr>
          <a:lstStyle/>
          <a:p>
            <a:pPr algn="l"/>
            <a:r>
              <a:rPr lang="en-US" altLang="zh-CN" sz="3200">
                <a:latin typeface="Tahoma" pitchFamily="34" charset="0"/>
                <a:ea typeface="宋体" pitchFamily="2" charset="-122"/>
              </a:rPr>
              <a:t>Parameter</a:t>
            </a:r>
          </a:p>
        </p:txBody>
      </p:sp>
      <p:sp>
        <p:nvSpPr>
          <p:cNvPr id="16389" name="Text Box 5"/>
          <p:cNvSpPr txBox="1">
            <a:spLocks noChangeArrowheads="1"/>
          </p:cNvSpPr>
          <p:nvPr/>
        </p:nvSpPr>
        <p:spPr bwMode="auto">
          <a:xfrm>
            <a:off x="457200" y="990600"/>
            <a:ext cx="2065338" cy="582613"/>
          </a:xfrm>
          <a:prstGeom prst="rect">
            <a:avLst/>
          </a:prstGeom>
          <a:noFill/>
          <a:ln w="9525">
            <a:noFill/>
            <a:miter lim="800000"/>
            <a:headEnd/>
            <a:tailEnd/>
          </a:ln>
          <a:effectLst/>
        </p:spPr>
        <p:txBody>
          <a:bodyPr wrap="none">
            <a:spAutoFit/>
          </a:bodyPr>
          <a:lstStyle/>
          <a:p>
            <a:pPr algn="l"/>
            <a:r>
              <a:rPr lang="en-US" altLang="zh-CN" sz="3200" dirty="0">
                <a:latin typeface="Tahoma" pitchFamily="34" charset="0"/>
                <a:ea typeface="宋体" pitchFamily="2" charset="-122"/>
              </a:rPr>
              <a:t>Population</a:t>
            </a:r>
          </a:p>
        </p:txBody>
      </p:sp>
      <p:sp>
        <p:nvSpPr>
          <p:cNvPr id="16390" name="Text Box 6"/>
          <p:cNvSpPr txBox="1">
            <a:spLocks noChangeArrowheads="1"/>
          </p:cNvSpPr>
          <p:nvPr/>
        </p:nvSpPr>
        <p:spPr bwMode="auto">
          <a:xfrm>
            <a:off x="6248400" y="1295400"/>
            <a:ext cx="1498600" cy="582613"/>
          </a:xfrm>
          <a:prstGeom prst="rect">
            <a:avLst/>
          </a:prstGeom>
          <a:noFill/>
          <a:ln w="9525">
            <a:noFill/>
            <a:miter lim="800000"/>
            <a:headEnd/>
            <a:tailEnd/>
          </a:ln>
          <a:effectLst/>
        </p:spPr>
        <p:txBody>
          <a:bodyPr wrap="none">
            <a:spAutoFit/>
          </a:bodyPr>
          <a:lstStyle/>
          <a:p>
            <a:pPr algn="l"/>
            <a:r>
              <a:rPr lang="en-US" altLang="zh-CN" sz="3200" dirty="0">
                <a:latin typeface="Tahoma" pitchFamily="34" charset="0"/>
                <a:ea typeface="宋体" pitchFamily="2" charset="-122"/>
              </a:rPr>
              <a:t>Sample</a:t>
            </a:r>
          </a:p>
        </p:txBody>
      </p:sp>
      <p:sp>
        <p:nvSpPr>
          <p:cNvPr id="16391" name="Text Box 7"/>
          <p:cNvSpPr txBox="1">
            <a:spLocks noChangeArrowheads="1"/>
          </p:cNvSpPr>
          <p:nvPr/>
        </p:nvSpPr>
        <p:spPr bwMode="auto">
          <a:xfrm>
            <a:off x="6629400" y="4038600"/>
            <a:ext cx="1589088" cy="582613"/>
          </a:xfrm>
          <a:prstGeom prst="rect">
            <a:avLst/>
          </a:prstGeom>
          <a:noFill/>
          <a:ln w="9525">
            <a:noFill/>
            <a:miter lim="800000"/>
            <a:headEnd/>
            <a:tailEnd/>
          </a:ln>
          <a:effectLst/>
        </p:spPr>
        <p:txBody>
          <a:bodyPr wrap="none">
            <a:spAutoFit/>
          </a:bodyPr>
          <a:lstStyle/>
          <a:p>
            <a:pPr algn="l"/>
            <a:r>
              <a:rPr lang="en-US" altLang="zh-CN" sz="3200">
                <a:latin typeface="Tahoma" pitchFamily="34" charset="0"/>
                <a:ea typeface="宋体" pitchFamily="2" charset="-122"/>
              </a:rPr>
              <a:t>Statistic</a:t>
            </a:r>
          </a:p>
        </p:txBody>
      </p:sp>
      <p:sp>
        <p:nvSpPr>
          <p:cNvPr id="16392" name="Freeform 8"/>
          <p:cNvSpPr>
            <a:spLocks/>
          </p:cNvSpPr>
          <p:nvPr/>
        </p:nvSpPr>
        <p:spPr bwMode="auto">
          <a:xfrm>
            <a:off x="292100" y="1549400"/>
            <a:ext cx="4087813" cy="2611438"/>
          </a:xfrm>
          <a:custGeom>
            <a:avLst/>
            <a:gdLst/>
            <a:ahLst/>
            <a:cxnLst>
              <a:cxn ang="0">
                <a:pos x="440" y="136"/>
              </a:cxn>
              <a:cxn ang="0">
                <a:pos x="8" y="296"/>
              </a:cxn>
              <a:cxn ang="0">
                <a:pos x="16" y="792"/>
              </a:cxn>
              <a:cxn ang="0">
                <a:pos x="64" y="888"/>
              </a:cxn>
              <a:cxn ang="0">
                <a:pos x="176" y="1176"/>
              </a:cxn>
              <a:cxn ang="0">
                <a:pos x="216" y="1256"/>
              </a:cxn>
              <a:cxn ang="0">
                <a:pos x="272" y="1304"/>
              </a:cxn>
              <a:cxn ang="0">
                <a:pos x="296" y="1328"/>
              </a:cxn>
              <a:cxn ang="0">
                <a:pos x="352" y="1344"/>
              </a:cxn>
              <a:cxn ang="0">
                <a:pos x="624" y="1312"/>
              </a:cxn>
              <a:cxn ang="0">
                <a:pos x="776" y="1272"/>
              </a:cxn>
              <a:cxn ang="0">
                <a:pos x="984" y="1280"/>
              </a:cxn>
              <a:cxn ang="0">
                <a:pos x="1088" y="1320"/>
              </a:cxn>
              <a:cxn ang="0">
                <a:pos x="1384" y="1440"/>
              </a:cxn>
              <a:cxn ang="0">
                <a:pos x="1496" y="1512"/>
              </a:cxn>
              <a:cxn ang="0">
                <a:pos x="1752" y="1632"/>
              </a:cxn>
              <a:cxn ang="0">
                <a:pos x="2008" y="1600"/>
              </a:cxn>
              <a:cxn ang="0">
                <a:pos x="2128" y="1512"/>
              </a:cxn>
              <a:cxn ang="0">
                <a:pos x="2200" y="1464"/>
              </a:cxn>
              <a:cxn ang="0">
                <a:pos x="2336" y="1328"/>
              </a:cxn>
              <a:cxn ang="0">
                <a:pos x="2456" y="1176"/>
              </a:cxn>
              <a:cxn ang="0">
                <a:pos x="2520" y="1040"/>
              </a:cxn>
              <a:cxn ang="0">
                <a:pos x="2232" y="488"/>
              </a:cxn>
              <a:cxn ang="0">
                <a:pos x="2120" y="472"/>
              </a:cxn>
              <a:cxn ang="0">
                <a:pos x="2000" y="448"/>
              </a:cxn>
              <a:cxn ang="0">
                <a:pos x="1840" y="264"/>
              </a:cxn>
              <a:cxn ang="0">
                <a:pos x="1800" y="224"/>
              </a:cxn>
              <a:cxn ang="0">
                <a:pos x="1760" y="192"/>
              </a:cxn>
              <a:cxn ang="0">
                <a:pos x="1728" y="144"/>
              </a:cxn>
              <a:cxn ang="0">
                <a:pos x="1352" y="0"/>
              </a:cxn>
              <a:cxn ang="0">
                <a:pos x="672" y="8"/>
              </a:cxn>
              <a:cxn ang="0">
                <a:pos x="424" y="88"/>
              </a:cxn>
              <a:cxn ang="0">
                <a:pos x="440" y="136"/>
              </a:cxn>
            </a:cxnLst>
            <a:rect l="0" t="0" r="r" b="b"/>
            <a:pathLst>
              <a:path w="2575" h="1645">
                <a:moveTo>
                  <a:pt x="440" y="136"/>
                </a:moveTo>
                <a:cubicBezTo>
                  <a:pt x="110" y="170"/>
                  <a:pt x="62" y="79"/>
                  <a:pt x="8" y="296"/>
                </a:cubicBezTo>
                <a:cubicBezTo>
                  <a:pt x="10" y="461"/>
                  <a:pt x="0" y="627"/>
                  <a:pt x="16" y="792"/>
                </a:cubicBezTo>
                <a:cubicBezTo>
                  <a:pt x="19" y="827"/>
                  <a:pt x="52" y="854"/>
                  <a:pt x="64" y="888"/>
                </a:cubicBezTo>
                <a:cubicBezTo>
                  <a:pt x="108" y="1020"/>
                  <a:pt x="77" y="1044"/>
                  <a:pt x="176" y="1176"/>
                </a:cubicBezTo>
                <a:cubicBezTo>
                  <a:pt x="196" y="1236"/>
                  <a:pt x="181" y="1210"/>
                  <a:pt x="216" y="1256"/>
                </a:cubicBezTo>
                <a:cubicBezTo>
                  <a:pt x="231" y="1302"/>
                  <a:pt x="212" y="1264"/>
                  <a:pt x="272" y="1304"/>
                </a:cubicBezTo>
                <a:cubicBezTo>
                  <a:pt x="281" y="1310"/>
                  <a:pt x="286" y="1322"/>
                  <a:pt x="296" y="1328"/>
                </a:cubicBezTo>
                <a:cubicBezTo>
                  <a:pt x="312" y="1337"/>
                  <a:pt x="333" y="1337"/>
                  <a:pt x="352" y="1344"/>
                </a:cubicBezTo>
                <a:cubicBezTo>
                  <a:pt x="442" y="1332"/>
                  <a:pt x="534" y="1331"/>
                  <a:pt x="624" y="1312"/>
                </a:cubicBezTo>
                <a:cubicBezTo>
                  <a:pt x="682" y="1298"/>
                  <a:pt x="713" y="1279"/>
                  <a:pt x="776" y="1272"/>
                </a:cubicBezTo>
                <a:cubicBezTo>
                  <a:pt x="845" y="1274"/>
                  <a:pt x="914" y="1273"/>
                  <a:pt x="984" y="1280"/>
                </a:cubicBezTo>
                <a:cubicBezTo>
                  <a:pt x="1005" y="1282"/>
                  <a:pt x="1071" y="1313"/>
                  <a:pt x="1088" y="1320"/>
                </a:cubicBezTo>
                <a:cubicBezTo>
                  <a:pt x="1188" y="1356"/>
                  <a:pt x="1283" y="1399"/>
                  <a:pt x="1384" y="1440"/>
                </a:cubicBezTo>
                <a:cubicBezTo>
                  <a:pt x="1488" y="1527"/>
                  <a:pt x="1369" y="1434"/>
                  <a:pt x="1496" y="1512"/>
                </a:cubicBezTo>
                <a:cubicBezTo>
                  <a:pt x="1592" y="1571"/>
                  <a:pt x="1632" y="1617"/>
                  <a:pt x="1752" y="1632"/>
                </a:cubicBezTo>
                <a:cubicBezTo>
                  <a:pt x="1837" y="1625"/>
                  <a:pt x="1934" y="1645"/>
                  <a:pt x="2008" y="1600"/>
                </a:cubicBezTo>
                <a:cubicBezTo>
                  <a:pt x="2050" y="1573"/>
                  <a:pt x="2087" y="1540"/>
                  <a:pt x="2128" y="1512"/>
                </a:cubicBezTo>
                <a:cubicBezTo>
                  <a:pt x="2151" y="1495"/>
                  <a:pt x="2200" y="1464"/>
                  <a:pt x="2200" y="1464"/>
                </a:cubicBezTo>
                <a:cubicBezTo>
                  <a:pt x="2240" y="1403"/>
                  <a:pt x="2277" y="1371"/>
                  <a:pt x="2336" y="1328"/>
                </a:cubicBezTo>
                <a:cubicBezTo>
                  <a:pt x="2371" y="1256"/>
                  <a:pt x="2406" y="1235"/>
                  <a:pt x="2456" y="1176"/>
                </a:cubicBezTo>
                <a:cubicBezTo>
                  <a:pt x="2500" y="1059"/>
                  <a:pt x="2473" y="1101"/>
                  <a:pt x="2520" y="1040"/>
                </a:cubicBezTo>
                <a:cubicBezTo>
                  <a:pt x="2575" y="818"/>
                  <a:pt x="2421" y="593"/>
                  <a:pt x="2232" y="488"/>
                </a:cubicBezTo>
                <a:cubicBezTo>
                  <a:pt x="2204" y="472"/>
                  <a:pt x="2129" y="472"/>
                  <a:pt x="2120" y="472"/>
                </a:cubicBezTo>
                <a:cubicBezTo>
                  <a:pt x="2080" y="458"/>
                  <a:pt x="2041" y="453"/>
                  <a:pt x="2000" y="448"/>
                </a:cubicBezTo>
                <a:cubicBezTo>
                  <a:pt x="1929" y="401"/>
                  <a:pt x="1894" y="325"/>
                  <a:pt x="1840" y="264"/>
                </a:cubicBezTo>
                <a:cubicBezTo>
                  <a:pt x="1827" y="249"/>
                  <a:pt x="1814" y="236"/>
                  <a:pt x="1800" y="224"/>
                </a:cubicBezTo>
                <a:cubicBezTo>
                  <a:pt x="1787" y="212"/>
                  <a:pt x="1771" y="204"/>
                  <a:pt x="1760" y="192"/>
                </a:cubicBezTo>
                <a:cubicBezTo>
                  <a:pt x="1747" y="177"/>
                  <a:pt x="1742" y="156"/>
                  <a:pt x="1728" y="144"/>
                </a:cubicBezTo>
                <a:cubicBezTo>
                  <a:pt x="1624" y="55"/>
                  <a:pt x="1482" y="21"/>
                  <a:pt x="1352" y="0"/>
                </a:cubicBezTo>
                <a:cubicBezTo>
                  <a:pt x="1125" y="2"/>
                  <a:pt x="898" y="0"/>
                  <a:pt x="672" y="8"/>
                </a:cubicBezTo>
                <a:cubicBezTo>
                  <a:pt x="588" y="10"/>
                  <a:pt x="502" y="61"/>
                  <a:pt x="424" y="88"/>
                </a:cubicBezTo>
                <a:cubicBezTo>
                  <a:pt x="414" y="136"/>
                  <a:pt x="403" y="123"/>
                  <a:pt x="440" y="136"/>
                </a:cubicBezTo>
                <a:close/>
              </a:path>
            </a:pathLst>
          </a:custGeom>
          <a:solidFill>
            <a:srgbClr val="CCFFFF"/>
          </a:solidFill>
          <a:ln w="9525">
            <a:solidFill>
              <a:schemeClr val="tx1"/>
            </a:solidFill>
            <a:round/>
            <a:headEnd/>
            <a:tailEnd/>
          </a:ln>
          <a:effectLst/>
        </p:spPr>
        <p:txBody>
          <a:bodyPr wrap="none" anchor="ctr"/>
          <a:lstStyle/>
          <a:p>
            <a:endParaRPr lang="en-US"/>
          </a:p>
        </p:txBody>
      </p:sp>
      <p:sp>
        <p:nvSpPr>
          <p:cNvPr id="16393" name="Oval 9"/>
          <p:cNvSpPr>
            <a:spLocks noChangeArrowheads="1"/>
          </p:cNvSpPr>
          <p:nvPr/>
        </p:nvSpPr>
        <p:spPr bwMode="auto">
          <a:xfrm>
            <a:off x="762000" y="3200400"/>
            <a:ext cx="152400" cy="1524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16394" name="Oval 10"/>
          <p:cNvSpPr>
            <a:spLocks noChangeArrowheads="1"/>
          </p:cNvSpPr>
          <p:nvPr/>
        </p:nvSpPr>
        <p:spPr bwMode="auto">
          <a:xfrm>
            <a:off x="533400" y="2133600"/>
            <a:ext cx="152400" cy="1524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16395" name="Oval 11"/>
          <p:cNvSpPr>
            <a:spLocks noChangeArrowheads="1"/>
          </p:cNvSpPr>
          <p:nvPr/>
        </p:nvSpPr>
        <p:spPr bwMode="auto">
          <a:xfrm>
            <a:off x="1219200" y="2362200"/>
            <a:ext cx="152400" cy="1524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16396" name="Oval 12"/>
          <p:cNvSpPr>
            <a:spLocks noChangeArrowheads="1"/>
          </p:cNvSpPr>
          <p:nvPr/>
        </p:nvSpPr>
        <p:spPr bwMode="auto">
          <a:xfrm>
            <a:off x="3200400" y="3581400"/>
            <a:ext cx="152400" cy="1524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16397" name="Oval 13"/>
          <p:cNvSpPr>
            <a:spLocks noChangeArrowheads="1"/>
          </p:cNvSpPr>
          <p:nvPr/>
        </p:nvSpPr>
        <p:spPr bwMode="auto">
          <a:xfrm>
            <a:off x="1143000" y="1752600"/>
            <a:ext cx="152400" cy="1524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16398" name="Oval 14"/>
          <p:cNvSpPr>
            <a:spLocks noChangeArrowheads="1"/>
          </p:cNvSpPr>
          <p:nvPr/>
        </p:nvSpPr>
        <p:spPr bwMode="auto">
          <a:xfrm>
            <a:off x="2819400" y="2209800"/>
            <a:ext cx="152400" cy="1524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16399" name="Oval 15"/>
          <p:cNvSpPr>
            <a:spLocks noChangeArrowheads="1"/>
          </p:cNvSpPr>
          <p:nvPr/>
        </p:nvSpPr>
        <p:spPr bwMode="auto">
          <a:xfrm>
            <a:off x="533400" y="2514600"/>
            <a:ext cx="152400" cy="152400"/>
          </a:xfrm>
          <a:prstGeom prst="ellipse">
            <a:avLst/>
          </a:prstGeom>
          <a:solidFill>
            <a:srgbClr val="0000FF"/>
          </a:solidFill>
          <a:ln w="9525">
            <a:solidFill>
              <a:schemeClr val="tx1"/>
            </a:solidFill>
            <a:round/>
            <a:headEnd/>
            <a:tailEnd/>
          </a:ln>
          <a:effectLst/>
        </p:spPr>
        <p:txBody>
          <a:bodyPr wrap="none" anchor="ctr"/>
          <a:lstStyle/>
          <a:p>
            <a:endParaRPr lang="en-US"/>
          </a:p>
        </p:txBody>
      </p:sp>
      <p:sp>
        <p:nvSpPr>
          <p:cNvPr id="16400" name="Oval 16"/>
          <p:cNvSpPr>
            <a:spLocks noChangeArrowheads="1"/>
          </p:cNvSpPr>
          <p:nvPr/>
        </p:nvSpPr>
        <p:spPr bwMode="auto">
          <a:xfrm>
            <a:off x="1981200" y="3124200"/>
            <a:ext cx="152400" cy="152400"/>
          </a:xfrm>
          <a:prstGeom prst="ellipse">
            <a:avLst/>
          </a:prstGeom>
          <a:solidFill>
            <a:srgbClr val="0000FF"/>
          </a:solidFill>
          <a:ln w="9525">
            <a:solidFill>
              <a:schemeClr val="tx1"/>
            </a:solidFill>
            <a:round/>
            <a:headEnd/>
            <a:tailEnd/>
          </a:ln>
          <a:effectLst/>
        </p:spPr>
        <p:txBody>
          <a:bodyPr wrap="none" anchor="ctr"/>
          <a:lstStyle/>
          <a:p>
            <a:endParaRPr lang="en-US"/>
          </a:p>
        </p:txBody>
      </p:sp>
      <p:sp>
        <p:nvSpPr>
          <p:cNvPr id="16401" name="Oval 17"/>
          <p:cNvSpPr>
            <a:spLocks noChangeArrowheads="1"/>
          </p:cNvSpPr>
          <p:nvPr/>
        </p:nvSpPr>
        <p:spPr bwMode="auto">
          <a:xfrm>
            <a:off x="2971800" y="2743200"/>
            <a:ext cx="152400" cy="152400"/>
          </a:xfrm>
          <a:prstGeom prst="ellipse">
            <a:avLst/>
          </a:prstGeom>
          <a:solidFill>
            <a:srgbClr val="0000FF"/>
          </a:solidFill>
          <a:ln w="9525">
            <a:solidFill>
              <a:schemeClr val="tx1"/>
            </a:solidFill>
            <a:round/>
            <a:headEnd/>
            <a:tailEnd/>
          </a:ln>
          <a:effectLst/>
        </p:spPr>
        <p:txBody>
          <a:bodyPr wrap="none" anchor="ctr"/>
          <a:lstStyle/>
          <a:p>
            <a:endParaRPr lang="en-US"/>
          </a:p>
        </p:txBody>
      </p:sp>
      <p:sp>
        <p:nvSpPr>
          <p:cNvPr id="16402" name="Oval 18"/>
          <p:cNvSpPr>
            <a:spLocks noChangeArrowheads="1"/>
          </p:cNvSpPr>
          <p:nvPr/>
        </p:nvSpPr>
        <p:spPr bwMode="auto">
          <a:xfrm>
            <a:off x="1981200" y="2286000"/>
            <a:ext cx="152400" cy="152400"/>
          </a:xfrm>
          <a:prstGeom prst="ellipse">
            <a:avLst/>
          </a:prstGeom>
          <a:solidFill>
            <a:srgbClr val="0000FF"/>
          </a:solidFill>
          <a:ln w="9525">
            <a:solidFill>
              <a:schemeClr val="tx1"/>
            </a:solidFill>
            <a:round/>
            <a:headEnd/>
            <a:tailEnd/>
          </a:ln>
          <a:effectLst/>
        </p:spPr>
        <p:txBody>
          <a:bodyPr wrap="none" anchor="ctr"/>
          <a:lstStyle/>
          <a:p>
            <a:endParaRPr lang="en-US"/>
          </a:p>
        </p:txBody>
      </p:sp>
      <p:sp>
        <p:nvSpPr>
          <p:cNvPr id="16403" name="Oval 19"/>
          <p:cNvSpPr>
            <a:spLocks noChangeArrowheads="1"/>
          </p:cNvSpPr>
          <p:nvPr/>
        </p:nvSpPr>
        <p:spPr bwMode="auto">
          <a:xfrm>
            <a:off x="2438400" y="3581400"/>
            <a:ext cx="152400" cy="152400"/>
          </a:xfrm>
          <a:prstGeom prst="ellipse">
            <a:avLst/>
          </a:prstGeom>
          <a:solidFill>
            <a:srgbClr val="0000FF"/>
          </a:solidFill>
          <a:ln w="9525">
            <a:solidFill>
              <a:schemeClr val="tx1"/>
            </a:solidFill>
            <a:round/>
            <a:headEnd/>
            <a:tailEnd/>
          </a:ln>
          <a:effectLst/>
        </p:spPr>
        <p:txBody>
          <a:bodyPr wrap="none" anchor="ctr"/>
          <a:lstStyle/>
          <a:p>
            <a:endParaRPr lang="en-US"/>
          </a:p>
        </p:txBody>
      </p:sp>
      <p:sp>
        <p:nvSpPr>
          <p:cNvPr id="16404" name="Oval 20"/>
          <p:cNvSpPr>
            <a:spLocks noChangeArrowheads="1"/>
          </p:cNvSpPr>
          <p:nvPr/>
        </p:nvSpPr>
        <p:spPr bwMode="auto">
          <a:xfrm>
            <a:off x="3581400" y="3124200"/>
            <a:ext cx="152400" cy="152400"/>
          </a:xfrm>
          <a:prstGeom prst="ellipse">
            <a:avLst/>
          </a:prstGeom>
          <a:solidFill>
            <a:srgbClr val="0000FF"/>
          </a:solidFill>
          <a:ln w="9525">
            <a:solidFill>
              <a:schemeClr val="tx1"/>
            </a:solidFill>
            <a:round/>
            <a:headEnd/>
            <a:tailEnd/>
          </a:ln>
          <a:effectLst/>
        </p:spPr>
        <p:txBody>
          <a:bodyPr wrap="none" anchor="ctr"/>
          <a:lstStyle/>
          <a:p>
            <a:endParaRPr lang="en-US"/>
          </a:p>
        </p:txBody>
      </p:sp>
      <p:sp>
        <p:nvSpPr>
          <p:cNvPr id="16405" name="Oval 21"/>
          <p:cNvSpPr>
            <a:spLocks noChangeArrowheads="1"/>
          </p:cNvSpPr>
          <p:nvPr/>
        </p:nvSpPr>
        <p:spPr bwMode="auto">
          <a:xfrm>
            <a:off x="2133600" y="1905000"/>
            <a:ext cx="152400" cy="152400"/>
          </a:xfrm>
          <a:prstGeom prst="ellipse">
            <a:avLst/>
          </a:prstGeom>
          <a:solidFill>
            <a:srgbClr val="0000FF"/>
          </a:solidFill>
          <a:ln w="9525">
            <a:solidFill>
              <a:schemeClr val="tx1"/>
            </a:solidFill>
            <a:round/>
            <a:headEnd/>
            <a:tailEnd/>
          </a:ln>
          <a:effectLst/>
        </p:spPr>
        <p:txBody>
          <a:bodyPr wrap="none" anchor="ctr"/>
          <a:lstStyle/>
          <a:p>
            <a:endParaRPr lang="en-US"/>
          </a:p>
        </p:txBody>
      </p:sp>
      <p:sp>
        <p:nvSpPr>
          <p:cNvPr id="16406" name="Oval 22"/>
          <p:cNvSpPr>
            <a:spLocks noChangeArrowheads="1"/>
          </p:cNvSpPr>
          <p:nvPr/>
        </p:nvSpPr>
        <p:spPr bwMode="auto">
          <a:xfrm>
            <a:off x="838200" y="2819400"/>
            <a:ext cx="152400" cy="1524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6407" name="Oval 23"/>
          <p:cNvSpPr>
            <a:spLocks noChangeArrowheads="1"/>
          </p:cNvSpPr>
          <p:nvPr/>
        </p:nvSpPr>
        <p:spPr bwMode="auto">
          <a:xfrm>
            <a:off x="1524000" y="2667000"/>
            <a:ext cx="152400" cy="1524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6408" name="Oval 24"/>
          <p:cNvSpPr>
            <a:spLocks noChangeArrowheads="1"/>
          </p:cNvSpPr>
          <p:nvPr/>
        </p:nvSpPr>
        <p:spPr bwMode="auto">
          <a:xfrm>
            <a:off x="2590800" y="2895600"/>
            <a:ext cx="152400" cy="1524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6409" name="Oval 25"/>
          <p:cNvSpPr>
            <a:spLocks noChangeArrowheads="1"/>
          </p:cNvSpPr>
          <p:nvPr/>
        </p:nvSpPr>
        <p:spPr bwMode="auto">
          <a:xfrm>
            <a:off x="3962400" y="2819400"/>
            <a:ext cx="152400" cy="1524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6410" name="Oval 26"/>
          <p:cNvSpPr>
            <a:spLocks noChangeArrowheads="1"/>
          </p:cNvSpPr>
          <p:nvPr/>
        </p:nvSpPr>
        <p:spPr bwMode="auto">
          <a:xfrm>
            <a:off x="3429000" y="2667000"/>
            <a:ext cx="152400" cy="1524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6411" name="Oval 27"/>
          <p:cNvSpPr>
            <a:spLocks noChangeArrowheads="1"/>
          </p:cNvSpPr>
          <p:nvPr/>
        </p:nvSpPr>
        <p:spPr bwMode="auto">
          <a:xfrm>
            <a:off x="1524000" y="2057400"/>
            <a:ext cx="152400" cy="1524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6412" name="Freeform 28"/>
          <p:cNvSpPr>
            <a:spLocks/>
          </p:cNvSpPr>
          <p:nvPr/>
        </p:nvSpPr>
        <p:spPr bwMode="auto">
          <a:xfrm>
            <a:off x="5638800" y="2286000"/>
            <a:ext cx="2717800" cy="1377950"/>
          </a:xfrm>
          <a:custGeom>
            <a:avLst/>
            <a:gdLst/>
            <a:ahLst/>
            <a:cxnLst>
              <a:cxn ang="0">
                <a:pos x="995" y="224"/>
              </a:cxn>
              <a:cxn ang="0">
                <a:pos x="1723" y="136"/>
              </a:cxn>
              <a:cxn ang="0">
                <a:pos x="1755" y="168"/>
              </a:cxn>
              <a:cxn ang="0">
                <a:pos x="1939" y="328"/>
              </a:cxn>
              <a:cxn ang="0">
                <a:pos x="2059" y="464"/>
              </a:cxn>
              <a:cxn ang="0">
                <a:pos x="2131" y="624"/>
              </a:cxn>
              <a:cxn ang="0">
                <a:pos x="2171" y="824"/>
              </a:cxn>
              <a:cxn ang="0">
                <a:pos x="2147" y="1016"/>
              </a:cxn>
              <a:cxn ang="0">
                <a:pos x="1971" y="1136"/>
              </a:cxn>
              <a:cxn ang="0">
                <a:pos x="1507" y="1320"/>
              </a:cxn>
              <a:cxn ang="0">
                <a:pos x="1083" y="1304"/>
              </a:cxn>
              <a:cxn ang="0">
                <a:pos x="435" y="968"/>
              </a:cxn>
              <a:cxn ang="0">
                <a:pos x="155" y="704"/>
              </a:cxn>
              <a:cxn ang="0">
                <a:pos x="27" y="424"/>
              </a:cxn>
              <a:cxn ang="0">
                <a:pos x="243" y="0"/>
              </a:cxn>
              <a:cxn ang="0">
                <a:pos x="699" y="64"/>
              </a:cxn>
              <a:cxn ang="0">
                <a:pos x="795" y="152"/>
              </a:cxn>
              <a:cxn ang="0">
                <a:pos x="883" y="224"/>
              </a:cxn>
              <a:cxn ang="0">
                <a:pos x="995" y="224"/>
              </a:cxn>
            </a:cxnLst>
            <a:rect l="0" t="0" r="r" b="b"/>
            <a:pathLst>
              <a:path w="2171" h="1332">
                <a:moveTo>
                  <a:pt x="995" y="224"/>
                </a:moveTo>
                <a:cubicBezTo>
                  <a:pt x="1254" y="173"/>
                  <a:pt x="1469" y="81"/>
                  <a:pt x="1723" y="136"/>
                </a:cubicBezTo>
                <a:cubicBezTo>
                  <a:pt x="1737" y="139"/>
                  <a:pt x="1742" y="159"/>
                  <a:pt x="1755" y="168"/>
                </a:cubicBezTo>
                <a:cubicBezTo>
                  <a:pt x="1832" y="221"/>
                  <a:pt x="1878" y="255"/>
                  <a:pt x="1939" y="328"/>
                </a:cubicBezTo>
                <a:cubicBezTo>
                  <a:pt x="1977" y="374"/>
                  <a:pt x="2059" y="464"/>
                  <a:pt x="2059" y="464"/>
                </a:cubicBezTo>
                <a:cubicBezTo>
                  <a:pt x="2083" y="517"/>
                  <a:pt x="2118" y="566"/>
                  <a:pt x="2131" y="624"/>
                </a:cubicBezTo>
                <a:cubicBezTo>
                  <a:pt x="2145" y="690"/>
                  <a:pt x="2154" y="757"/>
                  <a:pt x="2171" y="824"/>
                </a:cubicBezTo>
                <a:cubicBezTo>
                  <a:pt x="2163" y="888"/>
                  <a:pt x="2165" y="954"/>
                  <a:pt x="2147" y="1016"/>
                </a:cubicBezTo>
                <a:cubicBezTo>
                  <a:pt x="2132" y="1064"/>
                  <a:pt x="1995" y="1126"/>
                  <a:pt x="1971" y="1136"/>
                </a:cubicBezTo>
                <a:cubicBezTo>
                  <a:pt x="1815" y="1194"/>
                  <a:pt x="1666" y="1276"/>
                  <a:pt x="1507" y="1320"/>
                </a:cubicBezTo>
                <a:cubicBezTo>
                  <a:pt x="1365" y="1316"/>
                  <a:pt x="1221" y="1332"/>
                  <a:pt x="1083" y="1304"/>
                </a:cubicBezTo>
                <a:cubicBezTo>
                  <a:pt x="849" y="1255"/>
                  <a:pt x="617" y="1120"/>
                  <a:pt x="435" y="968"/>
                </a:cubicBezTo>
                <a:cubicBezTo>
                  <a:pt x="335" y="885"/>
                  <a:pt x="261" y="775"/>
                  <a:pt x="155" y="704"/>
                </a:cubicBezTo>
                <a:cubicBezTo>
                  <a:pt x="98" y="614"/>
                  <a:pt x="65" y="521"/>
                  <a:pt x="27" y="424"/>
                </a:cubicBezTo>
                <a:cubicBezTo>
                  <a:pt x="0" y="236"/>
                  <a:pt x="53" y="37"/>
                  <a:pt x="243" y="0"/>
                </a:cubicBezTo>
                <a:cubicBezTo>
                  <a:pt x="427" y="14"/>
                  <a:pt x="541" y="11"/>
                  <a:pt x="699" y="64"/>
                </a:cubicBezTo>
                <a:cubicBezTo>
                  <a:pt x="724" y="89"/>
                  <a:pt x="760" y="140"/>
                  <a:pt x="795" y="152"/>
                </a:cubicBezTo>
                <a:cubicBezTo>
                  <a:pt x="864" y="221"/>
                  <a:pt x="830" y="206"/>
                  <a:pt x="883" y="224"/>
                </a:cubicBezTo>
                <a:cubicBezTo>
                  <a:pt x="997" y="215"/>
                  <a:pt x="995" y="178"/>
                  <a:pt x="995" y="224"/>
                </a:cubicBezTo>
                <a:close/>
              </a:path>
            </a:pathLst>
          </a:custGeom>
          <a:solidFill>
            <a:srgbClr val="CCFFCC"/>
          </a:solidFill>
          <a:ln w="9525">
            <a:solidFill>
              <a:schemeClr val="tx1"/>
            </a:solidFill>
            <a:round/>
            <a:headEnd/>
            <a:tailEnd/>
          </a:ln>
          <a:effectLst/>
        </p:spPr>
        <p:txBody>
          <a:bodyPr wrap="none" anchor="ctr"/>
          <a:lstStyle/>
          <a:p>
            <a:endParaRPr lang="en-US"/>
          </a:p>
        </p:txBody>
      </p:sp>
      <p:sp>
        <p:nvSpPr>
          <p:cNvPr id="16413" name="Oval 29"/>
          <p:cNvSpPr>
            <a:spLocks noChangeArrowheads="1"/>
          </p:cNvSpPr>
          <p:nvPr/>
        </p:nvSpPr>
        <p:spPr bwMode="auto">
          <a:xfrm>
            <a:off x="6248400" y="2667000"/>
            <a:ext cx="152400" cy="1524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16414" name="Oval 30"/>
          <p:cNvSpPr>
            <a:spLocks noChangeArrowheads="1"/>
          </p:cNvSpPr>
          <p:nvPr/>
        </p:nvSpPr>
        <p:spPr bwMode="auto">
          <a:xfrm>
            <a:off x="6858000" y="3048000"/>
            <a:ext cx="152400" cy="152400"/>
          </a:xfrm>
          <a:prstGeom prst="ellipse">
            <a:avLst/>
          </a:prstGeom>
          <a:solidFill>
            <a:srgbClr val="0000FF"/>
          </a:solidFill>
          <a:ln w="9525">
            <a:solidFill>
              <a:schemeClr val="tx1"/>
            </a:solidFill>
            <a:round/>
            <a:headEnd/>
            <a:tailEnd/>
          </a:ln>
          <a:effectLst/>
        </p:spPr>
        <p:txBody>
          <a:bodyPr wrap="none" anchor="ctr"/>
          <a:lstStyle/>
          <a:p>
            <a:endParaRPr lang="en-US"/>
          </a:p>
        </p:txBody>
      </p:sp>
      <p:sp>
        <p:nvSpPr>
          <p:cNvPr id="16415" name="Oval 31"/>
          <p:cNvSpPr>
            <a:spLocks noChangeArrowheads="1"/>
          </p:cNvSpPr>
          <p:nvPr/>
        </p:nvSpPr>
        <p:spPr bwMode="auto">
          <a:xfrm>
            <a:off x="7772400" y="3048000"/>
            <a:ext cx="152400" cy="152400"/>
          </a:xfrm>
          <a:prstGeom prst="ellipse">
            <a:avLst/>
          </a:prstGeom>
          <a:solidFill>
            <a:srgbClr val="0000FF"/>
          </a:solidFill>
          <a:ln w="9525">
            <a:solidFill>
              <a:schemeClr val="tx1"/>
            </a:solidFill>
            <a:round/>
            <a:headEnd/>
            <a:tailEnd/>
          </a:ln>
          <a:effectLst/>
        </p:spPr>
        <p:txBody>
          <a:bodyPr wrap="none" anchor="ctr"/>
          <a:lstStyle/>
          <a:p>
            <a:endParaRPr lang="en-US"/>
          </a:p>
        </p:txBody>
      </p:sp>
      <p:sp>
        <p:nvSpPr>
          <p:cNvPr id="16416" name="Oval 32"/>
          <p:cNvSpPr>
            <a:spLocks noChangeArrowheads="1"/>
          </p:cNvSpPr>
          <p:nvPr/>
        </p:nvSpPr>
        <p:spPr bwMode="auto">
          <a:xfrm>
            <a:off x="7315200" y="2971800"/>
            <a:ext cx="152400" cy="1524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6417" name="AutoShape 33"/>
          <p:cNvSpPr>
            <a:spLocks noChangeArrowheads="1"/>
          </p:cNvSpPr>
          <p:nvPr/>
        </p:nvSpPr>
        <p:spPr bwMode="auto">
          <a:xfrm>
            <a:off x="4419600" y="2590800"/>
            <a:ext cx="1219200" cy="685800"/>
          </a:xfrm>
          <a:prstGeom prst="rightArrow">
            <a:avLst>
              <a:gd name="adj1" fmla="val 50000"/>
              <a:gd name="adj2" fmla="val 44444"/>
            </a:avLst>
          </a:prstGeom>
          <a:solidFill>
            <a:srgbClr val="CC99FF"/>
          </a:solidFill>
          <a:ln w="9525">
            <a:solidFill>
              <a:schemeClr val="tx1"/>
            </a:solidFill>
            <a:miter lim="800000"/>
            <a:headEnd/>
            <a:tailEnd/>
          </a:ln>
          <a:effectLst/>
        </p:spPr>
        <p:txBody>
          <a:bodyPr wrap="none" anchor="ctr"/>
          <a:lstStyle/>
          <a:p>
            <a:r>
              <a:rPr lang="en-US" altLang="zh-CN" sz="1800">
                <a:latin typeface="Tahoma" pitchFamily="34" charset="0"/>
                <a:ea typeface="宋体" pitchFamily="2" charset="-122"/>
              </a:rPr>
              <a:t>Subset</a:t>
            </a:r>
          </a:p>
        </p:txBody>
      </p:sp>
      <p:sp>
        <p:nvSpPr>
          <p:cNvPr id="36" name="Date Placeholder 35"/>
          <p:cNvSpPr>
            <a:spLocks noGrp="1"/>
          </p:cNvSpPr>
          <p:nvPr>
            <p:ph type="dt" sz="half" idx="10"/>
          </p:nvPr>
        </p:nvSpPr>
        <p:spPr/>
        <p:txBody>
          <a:bodyPr/>
          <a:lstStyle/>
          <a:p>
            <a:fld id="{DA17D42C-51FA-44AC-9BC4-043457E2A537}" type="datetime1">
              <a:rPr lang="en-US" altLang="zh-CN" smtClean="0"/>
              <a:pPr/>
              <a:t>2/5/2013</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ea typeface="宋体" pitchFamily="2" charset="-122"/>
              </a:rPr>
              <a:t>Descriptive Statistics…</a:t>
            </a:r>
          </a:p>
        </p:txBody>
      </p:sp>
      <p:sp>
        <p:nvSpPr>
          <p:cNvPr id="11267" name="Rectangle 3"/>
          <p:cNvSpPr>
            <a:spLocks noGrp="1" noChangeArrowheads="1"/>
          </p:cNvSpPr>
          <p:nvPr>
            <p:ph idx="1"/>
          </p:nvPr>
        </p:nvSpPr>
        <p:spPr/>
        <p:txBody>
          <a:bodyPr>
            <a:normAutofit fontScale="85000" lnSpcReduction="20000"/>
          </a:bodyPr>
          <a:lstStyle/>
          <a:p>
            <a:r>
              <a:rPr lang="en-US" altLang="zh-CN" dirty="0">
                <a:ea typeface="宋体" pitchFamily="2" charset="-122"/>
              </a:rPr>
              <a:t>…are </a:t>
            </a:r>
            <a:r>
              <a:rPr lang="en-US" altLang="zh-CN" b="1" i="1" dirty="0">
                <a:ea typeface="宋体" pitchFamily="2" charset="-122"/>
              </a:rPr>
              <a:t>methods</a:t>
            </a:r>
            <a:r>
              <a:rPr lang="en-US" altLang="zh-CN" dirty="0">
                <a:ea typeface="宋体" pitchFamily="2" charset="-122"/>
              </a:rPr>
              <a:t> of organizing, summarizing, and presenting data in a convenient and informative </a:t>
            </a:r>
            <a:r>
              <a:rPr lang="en-US" altLang="zh-CN" dirty="0" smtClean="0">
                <a:ea typeface="宋体" pitchFamily="2" charset="-122"/>
              </a:rPr>
              <a:t>way. These </a:t>
            </a:r>
            <a:r>
              <a:rPr lang="en-US" altLang="zh-CN" dirty="0">
                <a:ea typeface="宋体" pitchFamily="2" charset="-122"/>
              </a:rPr>
              <a:t>methods include:</a:t>
            </a:r>
          </a:p>
          <a:p>
            <a:pPr lvl="1"/>
            <a:r>
              <a:rPr lang="en-US" altLang="zh-CN" dirty="0">
                <a:ea typeface="宋体" pitchFamily="2" charset="-122"/>
              </a:rPr>
              <a:t>Graphical Techniques (Chapter 2), and</a:t>
            </a:r>
          </a:p>
          <a:p>
            <a:pPr lvl="1"/>
            <a:r>
              <a:rPr lang="en-US" altLang="zh-CN" dirty="0">
                <a:ea typeface="宋体" pitchFamily="2" charset="-122"/>
              </a:rPr>
              <a:t>Numerical Techniques (Chapter 4</a:t>
            </a:r>
            <a:r>
              <a:rPr lang="en-US" altLang="zh-CN" dirty="0" smtClean="0">
                <a:ea typeface="宋体" pitchFamily="2" charset="-122"/>
              </a:rPr>
              <a:t>)</a:t>
            </a:r>
          </a:p>
          <a:p>
            <a:pPr lvl="1"/>
            <a:endParaRPr lang="en-US" altLang="zh-CN" dirty="0">
              <a:ea typeface="宋体" pitchFamily="2" charset="-122"/>
            </a:endParaRPr>
          </a:p>
          <a:p>
            <a:r>
              <a:rPr lang="en-US" altLang="zh-CN" dirty="0">
                <a:ea typeface="宋体" pitchFamily="2" charset="-122"/>
              </a:rPr>
              <a:t>The actual method used depends on what </a:t>
            </a:r>
            <a:r>
              <a:rPr lang="en-US" altLang="zh-CN" b="1" i="1" dirty="0">
                <a:ea typeface="宋体" pitchFamily="2" charset="-122"/>
              </a:rPr>
              <a:t>information</a:t>
            </a:r>
            <a:r>
              <a:rPr lang="en-US" altLang="zh-CN" dirty="0">
                <a:ea typeface="宋体" pitchFamily="2" charset="-122"/>
              </a:rPr>
              <a:t> we would like to extract. Are we interested in…</a:t>
            </a:r>
          </a:p>
          <a:p>
            <a:pPr lvl="1"/>
            <a:r>
              <a:rPr lang="en-US" altLang="zh-CN" dirty="0" smtClean="0">
                <a:ea typeface="宋体" pitchFamily="2" charset="-122"/>
              </a:rPr>
              <a:t>measure(s</a:t>
            </a:r>
            <a:r>
              <a:rPr lang="en-US" altLang="zh-CN" dirty="0">
                <a:ea typeface="宋体" pitchFamily="2" charset="-122"/>
              </a:rPr>
              <a:t>) of central location? and/or</a:t>
            </a:r>
          </a:p>
          <a:p>
            <a:pPr lvl="1"/>
            <a:r>
              <a:rPr lang="en-US" altLang="zh-CN" dirty="0" smtClean="0">
                <a:ea typeface="宋体" pitchFamily="2" charset="-122"/>
              </a:rPr>
              <a:t>measure(s</a:t>
            </a:r>
            <a:r>
              <a:rPr lang="en-US" altLang="zh-CN" dirty="0">
                <a:ea typeface="宋体" pitchFamily="2" charset="-122"/>
              </a:rPr>
              <a:t>) of variability (dispersion)?</a:t>
            </a:r>
          </a:p>
          <a:p>
            <a:endParaRPr lang="en-US" altLang="zh-CN" dirty="0">
              <a:ea typeface="宋体" pitchFamily="2" charset="-122"/>
            </a:endParaRPr>
          </a:p>
          <a:p>
            <a:r>
              <a:rPr lang="en-US" altLang="zh-CN" dirty="0">
                <a:ea typeface="宋体" pitchFamily="2" charset="-122"/>
              </a:rPr>
              <a:t>Descriptive Statistics helps to answer these questions</a:t>
            </a:r>
            <a:r>
              <a:rPr lang="en-US" altLang="zh-CN" dirty="0" smtClean="0">
                <a:ea typeface="宋体" pitchFamily="2" charset="-122"/>
              </a:rPr>
              <a:t>…</a:t>
            </a:r>
            <a:endParaRPr lang="en-US" altLang="zh-CN" dirty="0">
              <a:ea typeface="宋体" pitchFamily="2" charset="-122"/>
            </a:endParaRPr>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5"/>
          <p:cNvSpPr>
            <a:spLocks noGrp="1"/>
          </p:cNvSpPr>
          <p:nvPr>
            <p:ph type="sldNum" sz="quarter" idx="12"/>
          </p:nvPr>
        </p:nvSpPr>
        <p:spPr/>
        <p:txBody>
          <a:bodyPr/>
          <a:lstStyle/>
          <a:p>
            <a:r>
              <a:rPr lang="en-US" altLang="zh-CN"/>
              <a:t>1.</a:t>
            </a:r>
            <a:fld id="{C4ECC76D-C3D6-44C8-B226-66A4F6EF3732}" type="slidenum">
              <a:rPr lang="en-US" altLang="zh-CN"/>
              <a:pPr/>
              <a:t>8</a:t>
            </a:fld>
            <a:endParaRPr lang="en-US" altLang="zh-CN"/>
          </a:p>
        </p:txBody>
      </p:sp>
      <p:sp>
        <p:nvSpPr>
          <p:cNvPr id="6" name="Date Placeholder 5"/>
          <p:cNvSpPr>
            <a:spLocks noGrp="1"/>
          </p:cNvSpPr>
          <p:nvPr>
            <p:ph type="dt" sz="half" idx="10"/>
          </p:nvPr>
        </p:nvSpPr>
        <p:spPr/>
        <p:txBody>
          <a:bodyPr/>
          <a:lstStyle/>
          <a:p>
            <a:fld id="{76852D5E-26E9-4336-89E9-3C4F11423AD4}" type="datetime1">
              <a:rPr lang="en-US" altLang="zh-CN" smtClean="0"/>
              <a:pPr/>
              <a:t>2/5/2013</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dirty="0">
                <a:ea typeface="宋体" pitchFamily="2" charset="-122"/>
                <a:sym typeface="Wingdings" pitchFamily="2" charset="2"/>
              </a:rPr>
              <a:t>Inferential Statistics…</a:t>
            </a:r>
            <a:endParaRPr lang="en-US" altLang="zh-CN" dirty="0">
              <a:ea typeface="宋体" pitchFamily="2" charset="-122"/>
            </a:endParaRPr>
          </a:p>
        </p:txBody>
      </p:sp>
      <p:sp>
        <p:nvSpPr>
          <p:cNvPr id="13315" name="Rectangle 3"/>
          <p:cNvSpPr>
            <a:spLocks noGrp="1" noChangeArrowheads="1"/>
          </p:cNvSpPr>
          <p:nvPr>
            <p:ph idx="1"/>
          </p:nvPr>
        </p:nvSpPr>
        <p:spPr>
          <a:xfrm>
            <a:off x="304800" y="1219200"/>
            <a:ext cx="8140700" cy="5181600"/>
          </a:xfrm>
        </p:spPr>
        <p:txBody>
          <a:bodyPr>
            <a:normAutofit/>
          </a:bodyPr>
          <a:lstStyle/>
          <a:p>
            <a:r>
              <a:rPr lang="en-US" altLang="zh-CN" dirty="0">
                <a:ea typeface="宋体" pitchFamily="2" charset="-122"/>
              </a:rPr>
              <a:t>Descriptive Statistics describe the data set that’s being analyzed, but doesn’t allow us to draw any conclusions or make any inferences about the </a:t>
            </a:r>
            <a:r>
              <a:rPr lang="en-US" altLang="zh-CN" dirty="0" smtClean="0">
                <a:ea typeface="宋体" pitchFamily="2" charset="-122"/>
              </a:rPr>
              <a:t>data</a:t>
            </a:r>
          </a:p>
          <a:p>
            <a:r>
              <a:rPr lang="en-US" altLang="zh-CN" dirty="0" smtClean="0">
                <a:ea typeface="宋体" pitchFamily="2" charset="-122"/>
              </a:rPr>
              <a:t>Hence </a:t>
            </a:r>
            <a:r>
              <a:rPr lang="en-US" altLang="zh-CN" dirty="0">
                <a:ea typeface="宋体" pitchFamily="2" charset="-122"/>
              </a:rPr>
              <a:t>we need another branch of statistics: </a:t>
            </a:r>
            <a:r>
              <a:rPr lang="en-US" altLang="zh-CN" b="1" i="1" dirty="0">
                <a:solidFill>
                  <a:srgbClr val="0000FF"/>
                </a:solidFill>
                <a:ea typeface="宋体" pitchFamily="2" charset="-122"/>
              </a:rPr>
              <a:t>inferential </a:t>
            </a:r>
            <a:r>
              <a:rPr lang="en-US" altLang="zh-CN" b="1" i="1" dirty="0" smtClean="0">
                <a:solidFill>
                  <a:srgbClr val="0000FF"/>
                </a:solidFill>
                <a:ea typeface="宋体" pitchFamily="2" charset="-122"/>
              </a:rPr>
              <a:t>statistics</a:t>
            </a:r>
            <a:endParaRPr lang="en-US" altLang="zh-CN" dirty="0">
              <a:ea typeface="宋体" pitchFamily="2" charset="-122"/>
            </a:endParaRPr>
          </a:p>
          <a:p>
            <a:r>
              <a:rPr lang="en-US" altLang="zh-CN" dirty="0">
                <a:ea typeface="宋体" pitchFamily="2" charset="-122"/>
              </a:rPr>
              <a:t>Inferential statistics is also a set of methods, but it is used to draw conclusions or inferences about characteristics of </a:t>
            </a:r>
            <a:r>
              <a:rPr lang="en-US" altLang="zh-CN" b="1" i="1" dirty="0">
                <a:ea typeface="宋体" pitchFamily="2" charset="-122"/>
              </a:rPr>
              <a:t>populations</a:t>
            </a:r>
            <a:r>
              <a:rPr lang="en-US" altLang="zh-CN" dirty="0">
                <a:ea typeface="宋体" pitchFamily="2" charset="-122"/>
              </a:rPr>
              <a:t> based on data from a </a:t>
            </a:r>
            <a:r>
              <a:rPr lang="en-US" altLang="zh-CN" b="1" i="1" dirty="0" smtClean="0">
                <a:ea typeface="宋体" pitchFamily="2" charset="-122"/>
              </a:rPr>
              <a:t>sample</a:t>
            </a:r>
            <a:endParaRPr lang="en-US" altLang="zh-CN" dirty="0">
              <a:ea typeface="宋体" pitchFamily="2" charset="-122"/>
            </a:endParaRPr>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5"/>
          <p:cNvSpPr>
            <a:spLocks noGrp="1"/>
          </p:cNvSpPr>
          <p:nvPr>
            <p:ph type="sldNum" sz="quarter" idx="12"/>
          </p:nvPr>
        </p:nvSpPr>
        <p:spPr/>
        <p:txBody>
          <a:bodyPr/>
          <a:lstStyle/>
          <a:p>
            <a:r>
              <a:rPr lang="en-US" altLang="zh-CN"/>
              <a:t>1.</a:t>
            </a:r>
            <a:fld id="{32BC3A84-2EA8-407E-93B4-45BD0DD03E20}" type="slidenum">
              <a:rPr lang="en-US" altLang="zh-CN"/>
              <a:pPr/>
              <a:t>9</a:t>
            </a:fld>
            <a:endParaRPr lang="en-US" altLang="zh-CN"/>
          </a:p>
        </p:txBody>
      </p:sp>
      <p:sp>
        <p:nvSpPr>
          <p:cNvPr id="6" name="Date Placeholder 5"/>
          <p:cNvSpPr>
            <a:spLocks noGrp="1"/>
          </p:cNvSpPr>
          <p:nvPr>
            <p:ph type="dt" sz="half" idx="10"/>
          </p:nvPr>
        </p:nvSpPr>
        <p:spPr/>
        <p:txBody>
          <a:bodyPr/>
          <a:lstStyle/>
          <a:p>
            <a:fld id="{D2FCF23A-9252-49CB-B8C9-A0B195F5F408}" type="datetime1">
              <a:rPr lang="en-US" altLang="zh-CN" smtClean="0"/>
              <a:pPr/>
              <a:t>2/5/2013</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682</TotalTime>
  <Words>1026</Words>
  <Application>Microsoft Office PowerPoint</Application>
  <PresentationFormat>On-screen Show (4:3)</PresentationFormat>
  <Paragraphs>201</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Chapter 1</vt:lpstr>
      <vt:lpstr>In today’s world…</vt:lpstr>
      <vt:lpstr>What is Statistics?</vt:lpstr>
      <vt:lpstr>Example 2.6: Stats Anxiety…</vt:lpstr>
      <vt:lpstr>Key Statistical Concepts…</vt:lpstr>
      <vt:lpstr>Key Statistical Concepts…</vt:lpstr>
      <vt:lpstr>Key Statistical Concepts… </vt:lpstr>
      <vt:lpstr>Descriptive Statistics…</vt:lpstr>
      <vt:lpstr>Inferential Statistics…</vt:lpstr>
      <vt:lpstr>Statistical Inference…</vt:lpstr>
      <vt:lpstr>Statistical Inference…</vt:lpstr>
      <vt:lpstr>Statistical Inference…</vt:lpstr>
      <vt:lpstr>Confidence &amp; Significance Levels…</vt:lpstr>
      <vt:lpstr>Confidence &amp; Significance Levels…</vt:lpstr>
      <vt:lpstr>Confidence &amp; Significance Levels…</vt:lpstr>
      <vt:lpstr>Review: Chapter 1 - Introduction</vt:lpstr>
    </vt:vector>
  </TitlesOfParts>
  <Company>Copyright © 2006 Brooks/Cole, a division of Thomson Learning, Inc.</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What is Statistics?</dc:title>
  <dc:subject>Keller's Statistics for Management &amp; Economics, 7th Ed.</dc:subject>
  <dc:creator>Trent Tucker, Wilfrid Laurier Univeristy</dc:creator>
  <cp:lastModifiedBy>Jung, Juergen</cp:lastModifiedBy>
  <cp:revision>62</cp:revision>
  <cp:lastPrinted>2004-06-22T18:52:57Z</cp:lastPrinted>
  <dcterms:created xsi:type="dcterms:W3CDTF">2004-06-22T18:17:40Z</dcterms:created>
  <dcterms:modified xsi:type="dcterms:W3CDTF">2013-02-05T17:12:20Z</dcterms:modified>
</cp:coreProperties>
</file>