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charts/chart1.xml" ContentType="application/vnd.openxmlformats-officedocument.drawingml.chart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62" r:id="rId1"/>
  </p:sldMasterIdLst>
  <p:notesMasterIdLst>
    <p:notesMasterId r:id="rId50"/>
  </p:notesMasterIdLst>
  <p:handoutMasterIdLst>
    <p:handoutMasterId r:id="rId51"/>
  </p:handoutMasterIdLst>
  <p:sldIdLst>
    <p:sldId id="256" r:id="rId2"/>
    <p:sldId id="309" r:id="rId3"/>
    <p:sldId id="310" r:id="rId4"/>
    <p:sldId id="259" r:id="rId5"/>
    <p:sldId id="261" r:id="rId6"/>
    <p:sldId id="348" r:id="rId7"/>
    <p:sldId id="264" r:id="rId8"/>
    <p:sldId id="311" r:id="rId9"/>
    <p:sldId id="263" r:id="rId10"/>
    <p:sldId id="262" r:id="rId11"/>
    <p:sldId id="267" r:id="rId12"/>
    <p:sldId id="268" r:id="rId13"/>
    <p:sldId id="312" r:id="rId14"/>
    <p:sldId id="313" r:id="rId15"/>
    <p:sldId id="314" r:id="rId16"/>
    <p:sldId id="315" r:id="rId17"/>
    <p:sldId id="273" r:id="rId18"/>
    <p:sldId id="276" r:id="rId19"/>
    <p:sldId id="323" r:id="rId20"/>
    <p:sldId id="333" r:id="rId21"/>
    <p:sldId id="334" r:id="rId22"/>
    <p:sldId id="325" r:id="rId23"/>
    <p:sldId id="326" r:id="rId24"/>
    <p:sldId id="327" r:id="rId25"/>
    <p:sldId id="328" r:id="rId26"/>
    <p:sldId id="331" r:id="rId27"/>
    <p:sldId id="316" r:id="rId28"/>
    <p:sldId id="317" r:id="rId29"/>
    <p:sldId id="282" r:id="rId30"/>
    <p:sldId id="283" r:id="rId31"/>
    <p:sldId id="332" r:id="rId32"/>
    <p:sldId id="319" r:id="rId33"/>
    <p:sldId id="288" r:id="rId34"/>
    <p:sldId id="292" r:id="rId35"/>
    <p:sldId id="294" r:id="rId36"/>
    <p:sldId id="295" r:id="rId37"/>
    <p:sldId id="320" r:id="rId38"/>
    <p:sldId id="301" r:id="rId39"/>
    <p:sldId id="304" r:id="rId40"/>
    <p:sldId id="305" r:id="rId41"/>
    <p:sldId id="322" r:id="rId42"/>
    <p:sldId id="354" r:id="rId43"/>
    <p:sldId id="349" r:id="rId44"/>
    <p:sldId id="350" r:id="rId45"/>
    <p:sldId id="351" r:id="rId46"/>
    <p:sldId id="352" r:id="rId47"/>
    <p:sldId id="308" r:id="rId48"/>
    <p:sldId id="353" r:id="rId49"/>
  </p:sldIdLst>
  <p:sldSz cx="9144000" cy="6858000" type="screen4x3"/>
  <p:notesSz cx="6985000" cy="92837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04040"/>
    <a:srgbClr val="008000"/>
    <a:srgbClr val="FF0000"/>
    <a:srgbClr val="0000FF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2449" autoAdjust="0"/>
    <p:restoredTop sz="94660"/>
  </p:normalViewPr>
  <p:slideViewPr>
    <p:cSldViewPr>
      <p:cViewPr>
        <p:scale>
          <a:sx n="70" d="100"/>
          <a:sy n="70" d="100"/>
        </p:scale>
        <p:origin x="-1836" y="-57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notesMaster" Target="notesMasters/notes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handoutMaster" Target="handoutMasters/handoutMaster1.xml"/><Relationship Id="rId3" Type="http://schemas.openxmlformats.org/officeDocument/2006/relationships/slide" Target="slides/slide2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oleObject" Target="file:///C:\AAA\Towson\Teaching\Statistics\TimeTable%20Stats%20Fall%202010.xlsx" TargetMode="Externa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lang val="en-U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/>
      <c:pieChart>
        <c:varyColors val="1"/>
        <c:ser>
          <c:idx val="0"/>
          <c:order val="0"/>
          <c:dLbls>
            <c:showLegendKey val="0"/>
            <c:showVal val="0"/>
            <c:showCatName val="0"/>
            <c:showSerName val="0"/>
            <c:showPercent val="1"/>
            <c:showBubbleSize val="0"/>
            <c:showLeaderLines val="1"/>
          </c:dLbls>
          <c:cat>
            <c:strRef>
              <c:f>Sheet2!$J$2:$J$4</c:f>
              <c:strCache>
                <c:ptCount val="3"/>
                <c:pt idx="0">
                  <c:v>econ</c:v>
                </c:pt>
                <c:pt idx="1">
                  <c:v>finance</c:v>
                </c:pt>
                <c:pt idx="2">
                  <c:v>accounting</c:v>
                </c:pt>
              </c:strCache>
            </c:strRef>
          </c:cat>
          <c:val>
            <c:numRef>
              <c:f>Sheet2!$L$2:$L$4</c:f>
              <c:numCache>
                <c:formatCode>General</c:formatCode>
                <c:ptCount val="3"/>
                <c:pt idx="0">
                  <c:v>0.25</c:v>
                </c:pt>
                <c:pt idx="1">
                  <c:v>0.5</c:v>
                </c:pt>
                <c:pt idx="2">
                  <c:v>0.25</c:v>
                </c:pt>
              </c:numCache>
            </c:numRef>
          </c:val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</c:pieChart>
    </c:plotArea>
    <c:legend>
      <c:legendPos val="r"/>
      <c:layout/>
      <c:overlay val="0"/>
    </c:legend>
    <c:plotVisOnly val="1"/>
    <c:dispBlanksAs val="gap"/>
    <c:showDLblsOverMax val="0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e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15.wmf"/><Relationship Id="rId2" Type="http://schemas.openxmlformats.org/officeDocument/2006/relationships/image" Target="../media/image14.wmf"/><Relationship Id="rId1" Type="http://schemas.openxmlformats.org/officeDocument/2006/relationships/image" Target="../media/image13.wmf"/><Relationship Id="rId4" Type="http://schemas.openxmlformats.org/officeDocument/2006/relationships/image" Target="../media/image16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18.wmf"/><Relationship Id="rId2" Type="http://schemas.openxmlformats.org/officeDocument/2006/relationships/image" Target="../media/image13.wmf"/><Relationship Id="rId1" Type="http://schemas.openxmlformats.org/officeDocument/2006/relationships/image" Target="../media/image17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21.wmf"/><Relationship Id="rId2" Type="http://schemas.openxmlformats.org/officeDocument/2006/relationships/image" Target="../media/image20.wmf"/><Relationship Id="rId1" Type="http://schemas.openxmlformats.org/officeDocument/2006/relationships/image" Target="../media/image19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4.wmf"/><Relationship Id="rId2" Type="http://schemas.openxmlformats.org/officeDocument/2006/relationships/image" Target="../media/image23.wmf"/><Relationship Id="rId1" Type="http://schemas.openxmlformats.org/officeDocument/2006/relationships/image" Target="../media/image22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1C6B6228-BAD1-457B-836D-82E053E4339E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114058771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957638" y="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71575" y="696913"/>
            <a:ext cx="4641850" cy="3481387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31863" y="4410075"/>
            <a:ext cx="5121275" cy="417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820150"/>
            <a:ext cx="3027363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l" defTabSz="930275">
              <a:defRPr sz="1200"/>
            </a:lvl1pPr>
          </a:lstStyle>
          <a:p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957638" y="8820150"/>
            <a:ext cx="3027362" cy="4635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2958" tIns="46479" rIns="92958" bIns="46479" numCol="1" anchor="b" anchorCtr="0" compatLnSpc="1">
            <a:prstTxWarp prst="textNoShape">
              <a:avLst/>
            </a:prstTxWarp>
          </a:bodyPr>
          <a:lstStyle>
            <a:lvl1pPr algn="r" defTabSz="930275">
              <a:defRPr sz="1200"/>
            </a:lvl1pPr>
          </a:lstStyle>
          <a:p>
            <a:fld id="{46E64C2D-E625-458F-8544-8ABB6E1BF530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534775303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ABFB3E1-0913-427E-8CDF-0CF02BBA1A84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51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51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23DD4E2-23FD-43A1-8A4A-23F22BA0ABE2}" type="slidenum">
              <a:rPr lang="zh-CN" altLang="en-US"/>
              <a:pPr/>
              <a:t>11</a:t>
            </a:fld>
            <a:endParaRPr lang="en-US" altLang="zh-CN"/>
          </a:p>
        </p:txBody>
      </p:sp>
      <p:sp>
        <p:nvSpPr>
          <p:cNvPr id="716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074E5D5-95D2-439E-96D9-3EC76E0EC54E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727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C35EA42-B4F4-4B50-9539-742E18D4526B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024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BB171D-203F-4F96-8DBB-90E09363E92E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044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82C2AB4-2AED-4C0A-B09F-6C566E5FEFE5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064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4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72CA9E4-C9D8-43E5-9E86-5D42A4143EA8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085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B5B8DC6-8C60-494C-A742-9A6AD18EA274}" type="slidenum">
              <a:rPr lang="zh-CN" altLang="en-US"/>
              <a:pPr/>
              <a:t>17</a:t>
            </a:fld>
            <a:endParaRPr lang="en-US" altLang="zh-CN"/>
          </a:p>
        </p:txBody>
      </p:sp>
      <p:sp>
        <p:nvSpPr>
          <p:cNvPr id="7373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EEF12FE-590D-46A0-A4B2-F73999796812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747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E781A97-136C-44A1-8C3A-8505E11CAEC6}" type="slidenum">
              <a:rPr lang="zh-CN" altLang="en-US"/>
              <a:pPr/>
              <a:t>27</a:t>
            </a:fld>
            <a:endParaRPr lang="en-US" altLang="zh-CN"/>
          </a:p>
        </p:txBody>
      </p:sp>
      <p:sp>
        <p:nvSpPr>
          <p:cNvPr id="1105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40008BC-F784-4DFC-A994-0F14D655C172}" type="slidenum">
              <a:rPr lang="zh-CN" altLang="en-US"/>
              <a:pPr/>
              <a:t>28</a:t>
            </a:fld>
            <a:endParaRPr lang="en-US" altLang="zh-CN"/>
          </a:p>
        </p:txBody>
      </p:sp>
      <p:sp>
        <p:nvSpPr>
          <p:cNvPr id="1126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CC5A27E3-EF9A-44AE-8D37-309231BB8DC2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942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42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4123ED9-6245-4D12-909F-7A8A5AF64335}" type="slidenum">
              <a:rPr lang="zh-CN" altLang="en-US"/>
              <a:pPr/>
              <a:t>29</a:t>
            </a:fld>
            <a:endParaRPr lang="en-US" altLang="zh-CN"/>
          </a:p>
        </p:txBody>
      </p:sp>
      <p:sp>
        <p:nvSpPr>
          <p:cNvPr id="768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18E986A-1D6B-4ACA-BFB5-1FD25FDC7735}" type="slidenum">
              <a:rPr lang="zh-CN" altLang="en-US"/>
              <a:pPr/>
              <a:t>30</a:t>
            </a:fld>
            <a:endParaRPr lang="en-US" altLang="zh-CN"/>
          </a:p>
        </p:txBody>
      </p:sp>
      <p:sp>
        <p:nvSpPr>
          <p:cNvPr id="7782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3C2C3E7-85D6-429E-ACBC-5E93CD03A56D}" type="slidenum">
              <a:rPr lang="zh-CN" altLang="en-US"/>
              <a:pPr/>
              <a:t>32</a:t>
            </a:fld>
            <a:endParaRPr lang="en-US" altLang="zh-CN"/>
          </a:p>
        </p:txBody>
      </p:sp>
      <p:sp>
        <p:nvSpPr>
          <p:cNvPr id="1167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7B4BCDE-B5E1-4BC8-9FE6-0E8C48751A73}" type="slidenum">
              <a:rPr lang="zh-CN" altLang="en-US"/>
              <a:pPr/>
              <a:t>33</a:t>
            </a:fld>
            <a:endParaRPr lang="en-US" altLang="zh-CN"/>
          </a:p>
        </p:txBody>
      </p:sp>
      <p:sp>
        <p:nvSpPr>
          <p:cNvPr id="808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ADDD240-6E3A-428F-A896-524AA9DFC2E9}" type="slidenum">
              <a:rPr lang="zh-CN" altLang="en-US"/>
              <a:pPr/>
              <a:t>34</a:t>
            </a:fld>
            <a:endParaRPr lang="en-US" altLang="zh-CN"/>
          </a:p>
        </p:txBody>
      </p:sp>
      <p:sp>
        <p:nvSpPr>
          <p:cNvPr id="8192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40C0655-3BE5-49D4-8D69-AD494F42E431}" type="slidenum">
              <a:rPr lang="zh-CN" altLang="en-US"/>
              <a:pPr/>
              <a:t>35</a:t>
            </a:fld>
            <a:endParaRPr lang="en-US" altLang="zh-CN"/>
          </a:p>
        </p:txBody>
      </p:sp>
      <p:sp>
        <p:nvSpPr>
          <p:cNvPr id="829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29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D378955-0F22-44CB-B056-6DB76A0073CA}" type="slidenum">
              <a:rPr lang="zh-CN" altLang="en-US"/>
              <a:pPr/>
              <a:t>36</a:t>
            </a:fld>
            <a:endParaRPr lang="en-US" altLang="zh-CN"/>
          </a:p>
        </p:txBody>
      </p:sp>
      <p:sp>
        <p:nvSpPr>
          <p:cNvPr id="8397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397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B2A5B80-211C-4F0F-AB4F-820810278367}" type="slidenum">
              <a:rPr lang="zh-CN" altLang="en-US"/>
              <a:pPr/>
              <a:t>37</a:t>
            </a:fld>
            <a:endParaRPr lang="en-US" altLang="zh-CN"/>
          </a:p>
        </p:txBody>
      </p:sp>
      <p:sp>
        <p:nvSpPr>
          <p:cNvPr id="1187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0031485-0ED3-49C6-8E88-86AEC8F4BF7B}" type="slidenum">
              <a:rPr lang="zh-CN" altLang="en-US"/>
              <a:pPr/>
              <a:t>38</a:t>
            </a:fld>
            <a:endParaRPr lang="en-US" altLang="zh-CN"/>
          </a:p>
        </p:txBody>
      </p:sp>
      <p:sp>
        <p:nvSpPr>
          <p:cNvPr id="890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5785BED-831B-4287-A76C-6CFCC9E39051}" type="slidenum">
              <a:rPr lang="zh-CN" altLang="en-US"/>
              <a:pPr/>
              <a:t>39</a:t>
            </a:fld>
            <a:endParaRPr lang="en-US" altLang="zh-CN"/>
          </a:p>
        </p:txBody>
      </p:sp>
      <p:sp>
        <p:nvSpPr>
          <p:cNvPr id="9011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011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EEC28CF-EDA6-4650-B1CA-F7785A5EC8CB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9830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830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79DEB6E-7C9A-415E-A45C-D51BCA4C1E14}" type="slidenum">
              <a:rPr lang="zh-CN" altLang="en-US"/>
              <a:pPr/>
              <a:t>40</a:t>
            </a:fld>
            <a:endParaRPr lang="en-US" altLang="zh-CN"/>
          </a:p>
        </p:txBody>
      </p:sp>
      <p:sp>
        <p:nvSpPr>
          <p:cNvPr id="911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11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CEFB8FB-D493-4D73-B40E-67CF5BA14A6E}" type="slidenum">
              <a:rPr lang="zh-CN" altLang="en-US"/>
              <a:pPr/>
              <a:t>41</a:t>
            </a:fld>
            <a:endParaRPr lang="en-US" altLang="zh-CN"/>
          </a:p>
        </p:txBody>
      </p:sp>
      <p:sp>
        <p:nvSpPr>
          <p:cNvPr id="1228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E8F4B8C-9797-44AE-9A38-38285DE4553A}" type="slidenum">
              <a:rPr lang="zh-CN" altLang="en-US"/>
              <a:pPr/>
              <a:t>47</a:t>
            </a:fld>
            <a:endParaRPr lang="en-US" altLang="zh-CN"/>
          </a:p>
        </p:txBody>
      </p:sp>
      <p:sp>
        <p:nvSpPr>
          <p:cNvPr id="921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921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37658DF-0CC5-4153-B2AC-7FFECCAACCB5}" type="slidenum">
              <a:rPr lang="zh-CN" altLang="en-US"/>
              <a:pPr/>
              <a:t>4</a:t>
            </a:fld>
            <a:endParaRPr lang="en-US" altLang="zh-CN"/>
          </a:p>
        </p:txBody>
      </p:sp>
      <p:sp>
        <p:nvSpPr>
          <p:cNvPr id="6656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AF4A23-31F9-4B5D-8A5C-83D68DE05E3D}" type="slidenum">
              <a:rPr lang="zh-CN" altLang="en-US"/>
              <a:pPr/>
              <a:t>5</a:t>
            </a:fld>
            <a:endParaRPr lang="en-US" altLang="zh-CN"/>
          </a:p>
        </p:txBody>
      </p:sp>
      <p:sp>
        <p:nvSpPr>
          <p:cNvPr id="675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0F7981-5B84-432D-8606-4B4B7699EB9E}" type="slidenum">
              <a:rPr lang="zh-CN" altLang="en-US"/>
              <a:pPr/>
              <a:t>7</a:t>
            </a:fld>
            <a:endParaRPr lang="en-US" altLang="zh-CN"/>
          </a:p>
        </p:txBody>
      </p:sp>
      <p:sp>
        <p:nvSpPr>
          <p:cNvPr id="7065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52456D3-13F0-4BCD-B291-16A7E3F414F8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003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03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2CCB8B06-A305-4BF5-9D5D-F0CB9AA6020C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696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96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6CDE86DA-3A3E-4425-9963-4FE78B184E20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6861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861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63ECA2-2BEB-43A9-8868-ED757873E15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A58895A-8CB7-47FC-AD48-C69D43F16D4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4454C6-5411-4F97-ABFE-7EE3270F0F5A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809DABC0-E96B-4F6C-A148-22FE0F1FFFE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5BD4F-5B84-4119-BFD0-5F64A1EE64D3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8D5F52E9-2397-4BF3-B61C-8329C278BD7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buFont typeface="Arial" pitchFamily="34" charset="0"/>
              <a:buChar char="•"/>
              <a:defRPr/>
            </a:lvl1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320DAF-AF7B-4FAD-B032-E169A00A385A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9411D0C2-4FA4-4E01-A2C3-5F4B3BCC88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06F7F52-4C12-410F-979A-43946E0060C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6579FDB6-B50D-4026-AEEA-FDFF3C6D1E1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04B445-3EBC-4665-A0A5-25BD6F1F1B7E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B21E546B-F593-4959-B04E-542E22A41002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098D1A-1AA1-4257-9B8E-BA8E25DE56E8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9FD69D4E-8118-43A4-81DD-E637B32ACF3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750F77-03DF-4A0E-AA49-2ED2C86C1FB0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02F7A5EB-0924-4D3C-ACA3-8033C3BA433E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285FA4-CC50-4CF1-AFCA-C6F6CC6F4E1C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B5648AA8-7C0C-44C5-9BD7-41E2F19FDBF1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7CDFEAA-18C8-4903-83C5-63F392FA4A53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25ACCFB2-3718-4FD2-8D06-C1D0981023A0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7584A2-350A-4952-82F4-56BC8B4078BF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2.</a:t>
            </a:r>
            <a:fld id="{5BB152D9-3BA9-4EE3-A0EE-D6192DDB067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3" r:id="rId1"/>
    <p:sldLayoutId id="2147483664" r:id="rId2"/>
    <p:sldLayoutId id="2147483665" r:id="rId3"/>
    <p:sldLayoutId id="2147483666" r:id="rId4"/>
    <p:sldLayoutId id="2147483667" r:id="rId5"/>
    <p:sldLayoutId id="2147483668" r:id="rId6"/>
    <p:sldLayoutId id="2147483669" r:id="rId7"/>
    <p:sldLayoutId id="2147483670" r:id="rId8"/>
    <p:sldLayoutId id="2147483671" r:id="rId9"/>
    <p:sldLayoutId id="2147483672" r:id="rId10"/>
    <p:sldLayoutId id="2147483673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Microsoft_Excel_97-2003_Worksheet1.xls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5.emf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slide" Target="slide32.xml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References/Xm02-09.xls" TargetMode="Externa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wmf"/><Relationship Id="rId3" Type="http://schemas.openxmlformats.org/officeDocument/2006/relationships/oleObject" Target="../embeddings/oleObject1.bin"/><Relationship Id="rId7" Type="http://schemas.openxmlformats.org/officeDocument/2006/relationships/oleObject" Target="../embeddings/oleObject3.bin"/><Relationship Id="rId2" Type="http://schemas.openxmlformats.org/officeDocument/2006/relationships/slideLayout" Target="../slideLayouts/slideLayout1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wmf"/><Relationship Id="rId5" Type="http://schemas.openxmlformats.org/officeDocument/2006/relationships/oleObject" Target="../embeddings/oleObject2.bin"/><Relationship Id="rId10" Type="http://schemas.openxmlformats.org/officeDocument/2006/relationships/image" Target="../media/image16.wmf"/><Relationship Id="rId4" Type="http://schemas.openxmlformats.org/officeDocument/2006/relationships/image" Target="../media/image13.wmf"/><Relationship Id="rId9" Type="http://schemas.openxmlformats.org/officeDocument/2006/relationships/oleObject" Target="../embeddings/oleObject4.bin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oleObject" Target="../embeddings/oleObject5.bin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image" Target="../media/image13.wmf"/><Relationship Id="rId5" Type="http://schemas.openxmlformats.org/officeDocument/2006/relationships/oleObject" Target="../embeddings/oleObject6.bin"/><Relationship Id="rId4" Type="http://schemas.openxmlformats.org/officeDocument/2006/relationships/image" Target="../media/image17.wmf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1.wmf"/><Relationship Id="rId3" Type="http://schemas.openxmlformats.org/officeDocument/2006/relationships/oleObject" Target="../embeddings/oleObject8.bin"/><Relationship Id="rId7" Type="http://schemas.openxmlformats.org/officeDocument/2006/relationships/oleObject" Target="../embeddings/oleObject10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image" Target="../media/image20.wmf"/><Relationship Id="rId5" Type="http://schemas.openxmlformats.org/officeDocument/2006/relationships/oleObject" Target="../embeddings/oleObject9.bin"/><Relationship Id="rId4" Type="http://schemas.openxmlformats.org/officeDocument/2006/relationships/image" Target="../media/image19.wmf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4.wmf"/><Relationship Id="rId3" Type="http://schemas.openxmlformats.org/officeDocument/2006/relationships/oleObject" Target="../embeddings/oleObject11.bin"/><Relationship Id="rId7" Type="http://schemas.openxmlformats.org/officeDocument/2006/relationships/oleObject" Target="../embeddings/oleObject1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image" Target="../media/image23.wmf"/><Relationship Id="rId5" Type="http://schemas.openxmlformats.org/officeDocument/2006/relationships/oleObject" Target="../embeddings/oleObject12.bin"/><Relationship Id="rId4" Type="http://schemas.openxmlformats.org/officeDocument/2006/relationships/image" Target="../media/image22.wm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199409"/>
            <a:ext cx="7772400" cy="1039091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Chapter 2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371600" y="4218709"/>
            <a:ext cx="6400800" cy="1801091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Organizing and Visualizing Data</a:t>
            </a:r>
          </a:p>
          <a:p>
            <a:pPr>
              <a:lnSpc>
                <a:spcPct val="90000"/>
              </a:lnSpc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BCC31E-DB3D-4C5B-BE3C-2F99C7268158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FE5A25A7-AE9C-4D1C-AE16-7E6EB80A5685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" name="TextBox 6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8" name="Rectangle 7"/>
          <p:cNvSpPr/>
          <p:nvPr/>
        </p:nvSpPr>
        <p:spPr>
          <a:xfrm>
            <a:off x="0" y="675409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3 Nominal </a:t>
            </a:r>
            <a:r>
              <a:rPr lang="en-US" altLang="zh-CN" dirty="0">
                <a:ea typeface="宋体" pitchFamily="2" charset="-122"/>
              </a:rPr>
              <a:t>Data…</a:t>
            </a:r>
          </a:p>
        </p:txBody>
      </p:sp>
      <p:sp>
        <p:nvSpPr>
          <p:cNvPr id="133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The</a:t>
            </a:r>
            <a:r>
              <a:rPr lang="en-US" altLang="zh-CN" b="1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values of </a:t>
            </a:r>
            <a:r>
              <a:rPr lang="en-US" altLang="zh-CN" b="1" dirty="0">
                <a:ea typeface="宋体" pitchFamily="2" charset="-122"/>
              </a:rPr>
              <a:t>nominal</a:t>
            </a:r>
            <a:r>
              <a:rPr lang="en-US" altLang="zh-CN" dirty="0">
                <a:ea typeface="宋体" pitchFamily="2" charset="-122"/>
              </a:rPr>
              <a:t> data are </a:t>
            </a:r>
            <a:r>
              <a:rPr lang="en-US" altLang="zh-CN" b="1" i="1" dirty="0">
                <a:ea typeface="宋体" pitchFamily="2" charset="-122"/>
              </a:rPr>
              <a:t>categories</a:t>
            </a:r>
            <a:r>
              <a:rPr lang="en-US" altLang="zh-CN" b="1" i="1" dirty="0" smtClean="0">
                <a:ea typeface="宋体" pitchFamily="2" charset="-122"/>
              </a:rPr>
              <a:t>.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b="1" i="1" dirty="0">
                <a:ea typeface="宋体" pitchFamily="2" charset="-122"/>
              </a:rPr>
              <a:t>	</a:t>
            </a:r>
            <a:r>
              <a:rPr lang="en-US" altLang="zh-CN" b="1" i="1" dirty="0" smtClean="0">
                <a:ea typeface="宋体" pitchFamily="2" charset="-122"/>
              </a:rPr>
              <a:t>	</a:t>
            </a:r>
            <a:r>
              <a:rPr lang="en-US" altLang="zh-CN" sz="2600" dirty="0" smtClean="0">
                <a:ea typeface="宋体" pitchFamily="2" charset="-122"/>
              </a:rPr>
              <a:t>E.g</a:t>
            </a:r>
            <a:r>
              <a:rPr lang="en-US" altLang="zh-CN" sz="2600" dirty="0">
                <a:ea typeface="宋体" pitchFamily="2" charset="-122"/>
              </a:rPr>
              <a:t>. responses to questions about marital status, </a:t>
            </a:r>
          </a:p>
          <a:p>
            <a:pPr>
              <a:lnSpc>
                <a:spcPct val="90000"/>
              </a:lnSpc>
              <a:buNone/>
            </a:pPr>
            <a:r>
              <a:rPr lang="en-US" altLang="zh-CN" sz="2600" dirty="0">
                <a:ea typeface="宋体" pitchFamily="2" charset="-122"/>
              </a:rPr>
              <a:t>	</a:t>
            </a:r>
            <a:r>
              <a:rPr lang="en-US" altLang="zh-CN" sz="2600" dirty="0" smtClean="0">
                <a:ea typeface="宋体" pitchFamily="2" charset="-122"/>
              </a:rPr>
              <a:t>	Single </a:t>
            </a:r>
            <a:r>
              <a:rPr lang="en-US" altLang="zh-CN" sz="2600" dirty="0">
                <a:ea typeface="宋体" pitchFamily="2" charset="-122"/>
              </a:rPr>
              <a:t>= 1, Married = 2, Divorced = 3, Widowed = 4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Because the numbers are arbitrary, arithmetic operations don’t make any sense (e.g. does Widowed ÷ 2 = Married?!)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Only counts of the number of items in a category are allowed.</a:t>
            </a:r>
          </a:p>
          <a:p>
            <a:pPr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More examples: gender, religious preference, etc.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7BF90-30C8-4358-B1BC-CF689A630EF7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EBF65536-22B0-4DF6-BD0B-A921C5DE3C0A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Hierarchy of Data…</a:t>
            </a:r>
          </a:p>
        </p:txBody>
      </p:sp>
      <p:sp>
        <p:nvSpPr>
          <p:cNvPr id="1843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92500" lnSpcReduction="10000"/>
          </a:bodyPr>
          <a:lstStyle/>
          <a:p>
            <a:pPr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1 Interval</a:t>
            </a:r>
            <a:endParaRPr lang="en-US" altLang="zh-CN" sz="2000" dirty="0" smtClean="0">
              <a:ea typeface="宋体" pitchFamily="2" charset="-122"/>
            </a:endParaRPr>
          </a:p>
          <a:p>
            <a:r>
              <a:rPr lang="en-US" altLang="zh-CN" sz="2000" dirty="0" smtClean="0">
                <a:ea typeface="宋体" pitchFamily="2" charset="-122"/>
              </a:rPr>
              <a:t>	Values </a:t>
            </a:r>
            <a:r>
              <a:rPr lang="en-US" altLang="zh-CN" sz="2000" dirty="0">
                <a:ea typeface="宋体" pitchFamily="2" charset="-122"/>
              </a:rPr>
              <a:t>are real numbers.</a:t>
            </a:r>
          </a:p>
          <a:p>
            <a:r>
              <a:rPr lang="en-US" altLang="zh-CN" sz="2000" dirty="0">
                <a:ea typeface="宋体" pitchFamily="2" charset="-122"/>
              </a:rPr>
              <a:t>	All calculations are valid.</a:t>
            </a:r>
          </a:p>
          <a:p>
            <a:r>
              <a:rPr lang="en-US" altLang="zh-CN" sz="2000" dirty="0">
                <a:ea typeface="宋体" pitchFamily="2" charset="-122"/>
              </a:rPr>
              <a:t>	Data may be treated as ordinal or nominal.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2 Ordinal</a:t>
            </a:r>
            <a:endParaRPr lang="en-US" altLang="zh-CN" sz="2000" dirty="0">
              <a:ea typeface="宋体" pitchFamily="2" charset="-122"/>
            </a:endParaRPr>
          </a:p>
          <a:p>
            <a:r>
              <a:rPr lang="en-US" altLang="zh-CN" sz="2000" dirty="0">
                <a:ea typeface="宋体" pitchFamily="2" charset="-122"/>
              </a:rPr>
              <a:t>	Values must represent the ranked order of the data.</a:t>
            </a:r>
          </a:p>
          <a:p>
            <a:r>
              <a:rPr lang="en-US" altLang="zh-CN" sz="2000" dirty="0">
                <a:ea typeface="宋体" pitchFamily="2" charset="-122"/>
              </a:rPr>
              <a:t>	Calculations based on an ordering process are valid.</a:t>
            </a:r>
          </a:p>
          <a:p>
            <a:r>
              <a:rPr lang="en-US" altLang="zh-CN" sz="2000" dirty="0">
                <a:ea typeface="宋体" pitchFamily="2" charset="-122"/>
              </a:rPr>
              <a:t>	Data may be treated as nominal but not as interval.</a:t>
            </a:r>
          </a:p>
          <a:p>
            <a:endParaRPr lang="en-US" altLang="zh-CN" sz="2000" dirty="0">
              <a:ea typeface="宋体" pitchFamily="2" charset="-122"/>
            </a:endParaRPr>
          </a:p>
          <a:p>
            <a:pPr>
              <a:buNone/>
            </a:pPr>
            <a:r>
              <a:rPr lang="en-US" altLang="zh-CN" sz="2000" b="1" dirty="0" smtClean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3 Nominal</a:t>
            </a:r>
            <a:r>
              <a:rPr lang="en-US" altLang="zh-CN" sz="2000" dirty="0" smtClean="0">
                <a:ea typeface="宋体" pitchFamily="2" charset="-122"/>
              </a:rPr>
              <a:t> </a:t>
            </a:r>
            <a:r>
              <a:rPr lang="en-US" altLang="zh-CN" sz="2000" dirty="0">
                <a:ea typeface="宋体" pitchFamily="2" charset="-122"/>
              </a:rPr>
              <a:t>	</a:t>
            </a:r>
          </a:p>
          <a:p>
            <a:r>
              <a:rPr lang="en-US" altLang="zh-CN" sz="2000" dirty="0">
                <a:ea typeface="宋体" pitchFamily="2" charset="-122"/>
              </a:rPr>
              <a:t>	Values are the arbitrary numbers that represent categories.</a:t>
            </a:r>
          </a:p>
          <a:p>
            <a:r>
              <a:rPr lang="en-US" altLang="zh-CN" sz="2000" dirty="0">
                <a:ea typeface="宋体" pitchFamily="2" charset="-122"/>
              </a:rPr>
              <a:t>	Only calculations based on the frequencies of occurrence are valid.</a:t>
            </a:r>
          </a:p>
          <a:p>
            <a:r>
              <a:rPr lang="en-US" altLang="zh-CN" sz="2000" dirty="0">
                <a:ea typeface="宋体" pitchFamily="2" charset="-122"/>
              </a:rPr>
              <a:t>	Data may not be treated as ordinal or interval.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7F8D20-F80F-4C92-B146-DA993EDA85F6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7311CA6F-0954-4676-8A0F-E3293F9D9868}" type="slidenum">
              <a:rPr lang="en-US" altLang="zh-CN"/>
              <a:pPr/>
              <a:t>11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altLang="zh-CN" sz="3600" b="1" dirty="0">
                <a:ea typeface="宋体" pitchFamily="2" charset="-122"/>
              </a:rPr>
              <a:t>Graphical &amp; Tabular Techniques for Nominal Data…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14400"/>
            <a:ext cx="8597900" cy="5486400"/>
          </a:xfrm>
        </p:spPr>
        <p:txBody>
          <a:bodyPr>
            <a:normAutofit/>
          </a:bodyPr>
          <a:lstStyle/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only allowable calculation on nominal data is to count the frequency of each value of the variable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We can summarize the data in a table that presents the categories and their counts called a </a:t>
            </a:r>
            <a:r>
              <a:rPr lang="en-US" altLang="zh-CN" b="1" i="1" dirty="0">
                <a:ea typeface="宋体" pitchFamily="2" charset="-122"/>
              </a:rPr>
              <a:t>frequency distribution</a:t>
            </a:r>
            <a:r>
              <a:rPr lang="en-US" altLang="zh-CN" b="1" i="1" dirty="0" smtClean="0">
                <a:ea typeface="宋体" pitchFamily="2" charset="-122"/>
              </a:rPr>
              <a:t>.</a:t>
            </a:r>
            <a:endParaRPr lang="en-US" altLang="zh-CN" b="1" i="1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i="1" dirty="0">
                <a:ea typeface="宋体" pitchFamily="2" charset="-122"/>
              </a:rPr>
              <a:t>relative frequency distribution</a:t>
            </a:r>
            <a:r>
              <a:rPr lang="en-US" altLang="zh-CN" dirty="0">
                <a:ea typeface="宋体" pitchFamily="2" charset="-122"/>
              </a:rPr>
              <a:t> lists the categories and the </a:t>
            </a:r>
            <a:r>
              <a:rPr lang="en-US" altLang="zh-CN" u="sng" dirty="0">
                <a:ea typeface="宋体" pitchFamily="2" charset="-122"/>
              </a:rPr>
              <a:t>proportion</a:t>
            </a:r>
            <a:r>
              <a:rPr lang="en-US" altLang="zh-CN" dirty="0">
                <a:ea typeface="宋体" pitchFamily="2" charset="-122"/>
              </a:rPr>
              <a:t> with which each occurs. 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7E8B2E-D230-49D7-AB4A-529D405D655E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4D30C6B5-5164-484A-B2F5-2B6B03871EB7}" type="slidenum">
              <a:rPr lang="en-US" altLang="zh-CN"/>
              <a:pPr/>
              <a:t>12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Nominal Data (Tabular Summary)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616358-E45B-47EF-97AB-4379334A7A32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D075659C-2275-4F1D-B0F6-15FAFF662FB4}" type="slidenum">
              <a:rPr lang="en-US" altLang="zh-CN"/>
              <a:pPr/>
              <a:t>13</a:t>
            </a:fld>
            <a:endParaRPr lang="en-US" altLang="zh-CN"/>
          </a:p>
        </p:txBody>
      </p:sp>
      <p:pic>
        <p:nvPicPr>
          <p:cNvPr id="101379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914400" y="1219200"/>
            <a:ext cx="7467600" cy="4343400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0207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Nominal Data (Frequency)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CB14E1-7A51-47D8-AE48-066E71CC63B3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4E40B86A-77A2-46EC-9832-7E12FDEEBF0E}" type="slidenum">
              <a:rPr lang="en-US" altLang="zh-CN"/>
              <a:pPr/>
              <a:t>14</a:t>
            </a:fld>
            <a:endParaRPr lang="en-US" altLang="zh-CN"/>
          </a:p>
        </p:txBody>
      </p:sp>
      <p:pic>
        <p:nvPicPr>
          <p:cNvPr id="103427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028700" y="1041400"/>
            <a:ext cx="7086600" cy="4775200"/>
          </a:xfrm>
          <a:prstGeom prst="rect">
            <a:avLst/>
          </a:prstGeom>
          <a:noFill/>
        </p:spPr>
      </p:pic>
      <p:sp>
        <p:nvSpPr>
          <p:cNvPr id="103428" name="Text Box 4"/>
          <p:cNvSpPr txBox="1">
            <a:spLocks noChangeArrowheads="1"/>
          </p:cNvSpPr>
          <p:nvPr/>
        </p:nvSpPr>
        <p:spPr bwMode="auto">
          <a:xfrm>
            <a:off x="809625" y="5791200"/>
            <a:ext cx="751205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Bar Charts are often used to display </a:t>
            </a:r>
            <a:r>
              <a:rPr lang="en-US" altLang="zh-CN" b="1" i="1" dirty="0">
                <a:latin typeface="+mj-lt"/>
                <a:ea typeface="宋体" pitchFamily="2" charset="-122"/>
              </a:rPr>
              <a:t>absolute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b="1" i="1" dirty="0">
                <a:latin typeface="+mj-lt"/>
                <a:ea typeface="宋体" pitchFamily="2" charset="-122"/>
              </a:rPr>
              <a:t>frequencies…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Nominal Data (Relative Frequency)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319F2D-2B62-4DD6-855A-EA6B99AE69FC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5900FC33-2988-44E4-A5BD-7C18C5DCDF6B}" type="slidenum">
              <a:rPr lang="en-US" altLang="zh-CN"/>
              <a:pPr/>
              <a:t>15</a:t>
            </a:fld>
            <a:endParaRPr lang="en-US" altLang="zh-CN"/>
          </a:p>
        </p:txBody>
      </p:sp>
      <p:pic>
        <p:nvPicPr>
          <p:cNvPr id="105475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889250" y="1390650"/>
            <a:ext cx="3365500" cy="4076700"/>
          </a:xfrm>
          <a:prstGeom prst="rect">
            <a:avLst/>
          </a:prstGeom>
          <a:noFill/>
        </p:spPr>
      </p:pic>
      <p:sp>
        <p:nvSpPr>
          <p:cNvPr id="105476" name="Text Box 4"/>
          <p:cNvSpPr txBox="1">
            <a:spLocks noChangeArrowheads="1"/>
          </p:cNvSpPr>
          <p:nvPr/>
        </p:nvSpPr>
        <p:spPr bwMode="auto">
          <a:xfrm>
            <a:off x="1981200" y="5638800"/>
            <a:ext cx="5006975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Pie Charts show </a:t>
            </a:r>
            <a:r>
              <a:rPr lang="en-US" altLang="zh-CN" b="1" i="1" dirty="0">
                <a:latin typeface="+mj-lt"/>
                <a:ea typeface="宋体" pitchFamily="2" charset="-122"/>
              </a:rPr>
              <a:t>relative frequencies…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Nominal Data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0B819DF-8E99-4345-A45A-0CE3E667DA68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AD8EC1C9-A59B-43D8-86CB-C25E16E251BD}" type="slidenum">
              <a:rPr lang="en-US" altLang="zh-CN"/>
              <a:pPr/>
              <a:t>16</a:t>
            </a:fld>
            <a:endParaRPr lang="en-US" altLang="zh-CN"/>
          </a:p>
        </p:txBody>
      </p:sp>
      <p:pic>
        <p:nvPicPr>
          <p:cNvPr id="107523" name="Picture 3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04800" y="1133475"/>
            <a:ext cx="4067175" cy="2295525"/>
          </a:xfrm>
          <a:prstGeom prst="rect">
            <a:avLst/>
          </a:prstGeom>
          <a:noFill/>
        </p:spPr>
      </p:pic>
      <p:pic>
        <p:nvPicPr>
          <p:cNvPr id="107524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4114800" y="3200400"/>
            <a:ext cx="4679950" cy="3152775"/>
          </a:xfrm>
          <a:prstGeom prst="rect">
            <a:avLst/>
          </a:prstGeom>
          <a:noFill/>
        </p:spPr>
      </p:pic>
      <p:sp>
        <p:nvSpPr>
          <p:cNvPr id="107525" name="Text Box 5"/>
          <p:cNvSpPr txBox="1">
            <a:spLocks noChangeArrowheads="1"/>
          </p:cNvSpPr>
          <p:nvPr/>
        </p:nvSpPr>
        <p:spPr bwMode="auto">
          <a:xfrm>
            <a:off x="4984750" y="1341438"/>
            <a:ext cx="4047134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+mj-lt"/>
                <a:ea typeface="宋体" pitchFamily="2" charset="-122"/>
              </a:rPr>
              <a:t> It’s </a:t>
            </a:r>
            <a:r>
              <a:rPr lang="en-US" altLang="zh-CN" dirty="0">
                <a:latin typeface="+mj-lt"/>
                <a:ea typeface="宋体" pitchFamily="2" charset="-122"/>
              </a:rPr>
              <a:t>all the same </a:t>
            </a:r>
            <a:r>
              <a:rPr lang="en-US" altLang="zh-CN" b="1" i="1" dirty="0">
                <a:latin typeface="+mj-lt"/>
                <a:ea typeface="宋体" pitchFamily="2" charset="-122"/>
              </a:rPr>
              <a:t>information</a:t>
            </a:r>
            <a:r>
              <a:rPr lang="en-US" altLang="zh-CN" b="1" i="1" dirty="0" smtClean="0">
                <a:latin typeface="+mj-lt"/>
                <a:ea typeface="宋体" pitchFamily="2" charset="-122"/>
              </a:rPr>
              <a:t>,</a:t>
            </a:r>
            <a:r>
              <a:rPr lang="en-US" altLang="zh-CN" dirty="0">
                <a:latin typeface="+mj-lt"/>
                <a:ea typeface="宋体" pitchFamily="2" charset="-122"/>
              </a:rPr>
              <a:t> </a:t>
            </a:r>
            <a:r>
              <a:rPr lang="en-US" altLang="zh-CN" dirty="0" smtClean="0">
                <a:latin typeface="+mj-lt"/>
                <a:ea typeface="宋体" pitchFamily="2" charset="-122"/>
              </a:rPr>
              <a:t/>
            </a:r>
            <a:br>
              <a:rPr lang="en-US" altLang="zh-CN" dirty="0" smtClean="0">
                <a:latin typeface="+mj-lt"/>
                <a:ea typeface="宋体" pitchFamily="2" charset="-122"/>
              </a:rPr>
            </a:br>
            <a:r>
              <a:rPr lang="en-US" altLang="zh-CN" dirty="0" smtClean="0">
                <a:latin typeface="+mj-lt"/>
                <a:ea typeface="宋体" pitchFamily="2" charset="-122"/>
              </a:rPr>
              <a:t>(</a:t>
            </a:r>
            <a:r>
              <a:rPr lang="en-US" altLang="zh-CN" dirty="0">
                <a:latin typeface="+mj-lt"/>
                <a:ea typeface="宋体" pitchFamily="2" charset="-122"/>
              </a:rPr>
              <a:t>based on the same </a:t>
            </a:r>
            <a:r>
              <a:rPr lang="en-US" altLang="zh-CN" b="1" i="1" dirty="0">
                <a:latin typeface="+mj-lt"/>
                <a:ea typeface="宋体" pitchFamily="2" charset="-122"/>
              </a:rPr>
              <a:t>data</a:t>
            </a:r>
            <a:r>
              <a:rPr lang="en-US" altLang="zh-CN" dirty="0">
                <a:latin typeface="+mj-lt"/>
                <a:ea typeface="宋体" pitchFamily="2" charset="-122"/>
              </a:rPr>
              <a:t>).</a:t>
            </a:r>
          </a:p>
          <a:p>
            <a:pPr algn="l">
              <a:buFont typeface="Arial" pitchFamily="34" charset="0"/>
              <a:buChar char="•"/>
            </a:pPr>
            <a:r>
              <a:rPr lang="en-US" altLang="zh-CN" dirty="0" smtClean="0">
                <a:latin typeface="+mj-lt"/>
                <a:ea typeface="宋体" pitchFamily="2" charset="-122"/>
              </a:rPr>
              <a:t> Just </a:t>
            </a:r>
            <a:r>
              <a:rPr lang="en-US" altLang="zh-CN" dirty="0">
                <a:latin typeface="+mj-lt"/>
                <a:ea typeface="宋体" pitchFamily="2" charset="-122"/>
              </a:rPr>
              <a:t>different </a:t>
            </a:r>
            <a:r>
              <a:rPr lang="en-US" altLang="zh-CN" b="1" i="1" dirty="0">
                <a:latin typeface="+mj-lt"/>
                <a:ea typeface="宋体" pitchFamily="2" charset="-122"/>
              </a:rPr>
              <a:t>presentation.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pic>
        <p:nvPicPr>
          <p:cNvPr id="107526" name="Picture 6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990600" y="3657600"/>
            <a:ext cx="2220913" cy="2689225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宋体" pitchFamily="2" charset="-122"/>
              </a:rPr>
              <a:t>Graphical Techniques for Interval Data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7924800" cy="5105400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宋体" pitchFamily="2" charset="-122"/>
              </a:rPr>
              <a:t>There are several graphical methods that are used when the data are </a:t>
            </a:r>
            <a:r>
              <a:rPr lang="en-US" altLang="zh-CN" b="1" i="1" dirty="0">
                <a:ea typeface="宋体" pitchFamily="2" charset="-122"/>
              </a:rPr>
              <a:t>interval</a:t>
            </a:r>
            <a:r>
              <a:rPr lang="en-US" altLang="zh-CN" dirty="0">
                <a:ea typeface="宋体" pitchFamily="2" charset="-122"/>
              </a:rPr>
              <a:t> (i.e. numeric, non-categorical</a:t>
            </a:r>
            <a:r>
              <a:rPr lang="en-US" altLang="zh-CN" dirty="0" smtClean="0">
                <a:ea typeface="宋体" pitchFamily="2" charset="-122"/>
              </a:rPr>
              <a:t>).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most important of these graphical methods is the </a:t>
            </a:r>
            <a:r>
              <a:rPr lang="en-US" altLang="zh-CN" b="1" i="1" dirty="0">
                <a:ea typeface="宋体" pitchFamily="2" charset="-122"/>
              </a:rPr>
              <a:t>histogram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histogram is not only a powerful graphical technique used to </a:t>
            </a:r>
            <a:r>
              <a:rPr lang="en-US" altLang="zh-CN" b="1" i="1" dirty="0">
                <a:ea typeface="宋体" pitchFamily="2" charset="-122"/>
              </a:rPr>
              <a:t>summarize</a:t>
            </a:r>
            <a:r>
              <a:rPr lang="en-US" altLang="zh-CN" dirty="0">
                <a:ea typeface="宋体" pitchFamily="2" charset="-122"/>
              </a:rPr>
              <a:t> interval data, but it is also used to help </a:t>
            </a:r>
            <a:r>
              <a:rPr lang="en-US" altLang="zh-CN" b="1" i="1" dirty="0">
                <a:ea typeface="宋体" pitchFamily="2" charset="-122"/>
              </a:rPr>
              <a:t>explain</a:t>
            </a:r>
            <a:r>
              <a:rPr lang="en-US" altLang="zh-CN" dirty="0">
                <a:ea typeface="宋体" pitchFamily="2" charset="-122"/>
              </a:rPr>
              <a:t> probabilities.</a:t>
            </a: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963E30-5A75-4F4C-A438-C2CCBA283F01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E81093FC-2BC9-4C10-BBA4-128395441096}" type="slidenum">
              <a:rPr lang="en-US" altLang="zh-CN"/>
              <a:pPr/>
              <a:t>17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00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Building a Histogram…</a:t>
            </a:r>
          </a:p>
        </p:txBody>
      </p:sp>
      <p:sp>
        <p:nvSpPr>
          <p:cNvPr id="29701" name="Rectangle 5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533400" indent="-533400">
              <a:lnSpc>
                <a:spcPct val="90000"/>
              </a:lnSpc>
              <a:buFont typeface="Times" pitchFamily="18" charset="0"/>
              <a:buAutoNum type="arabicParenR"/>
            </a:pPr>
            <a:r>
              <a:rPr lang="en-US" altLang="zh-CN" dirty="0" smtClean="0">
                <a:ea typeface="宋体" pitchFamily="2" charset="-122"/>
              </a:rPr>
              <a:t>Create </a:t>
            </a:r>
            <a:r>
              <a:rPr lang="en-US" altLang="zh-CN" dirty="0">
                <a:ea typeface="宋体" pitchFamily="2" charset="-122"/>
              </a:rPr>
              <a:t>a frequency distribution for the data…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	How?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	a) Determine the number of </a:t>
            </a:r>
            <a:r>
              <a:rPr lang="en-US" altLang="zh-CN" b="1" i="1" dirty="0">
                <a:ea typeface="宋体" pitchFamily="2" charset="-122"/>
              </a:rPr>
              <a:t>classes</a:t>
            </a:r>
            <a:r>
              <a:rPr lang="en-US" altLang="zh-CN" dirty="0">
                <a:ea typeface="宋体" pitchFamily="2" charset="-122"/>
              </a:rPr>
              <a:t> to use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	b) Determine how large to make each class. 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	c) Place the data into each class…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i="1" dirty="0">
                <a:ea typeface="宋体" pitchFamily="2" charset="-122"/>
              </a:rPr>
              <a:t>classes are mutually exclusive and collectively exhaustive;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i="1" dirty="0">
                <a:ea typeface="宋体" pitchFamily="2" charset="-122"/>
              </a:rPr>
              <a:t>each item can only belong to one class;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i="1" dirty="0">
                <a:ea typeface="宋体" pitchFamily="2" charset="-122"/>
              </a:rPr>
              <a:t>classes contain observations greater than or equal to their lower limits and less than their upper </a:t>
            </a:r>
            <a:r>
              <a:rPr lang="en-US" altLang="zh-CN" b="1" i="1" dirty="0" smtClean="0">
                <a:ea typeface="宋体" pitchFamily="2" charset="-122"/>
              </a:rPr>
              <a:t>limits -&gt; […)</a:t>
            </a:r>
            <a:endParaRPr lang="en-US" altLang="zh-CN" b="1" i="1" dirty="0">
              <a:ea typeface="宋体" pitchFamily="2" charset="-122"/>
            </a:endParaRPr>
          </a:p>
          <a:p>
            <a:pPr marL="1295400" lvl="2" indent="-381000">
              <a:lnSpc>
                <a:spcPct val="90000"/>
              </a:lnSpc>
              <a:buFont typeface="Wingdings" pitchFamily="2" charset="2"/>
              <a:buChar char="Ø"/>
            </a:pPr>
            <a:r>
              <a:rPr lang="en-US" altLang="zh-CN" b="1" i="1" dirty="0">
                <a:ea typeface="宋体" pitchFamily="2" charset="-122"/>
              </a:rPr>
              <a:t>class limits; class mark; class interval</a:t>
            </a:r>
          </a:p>
          <a:p>
            <a:pPr marL="1295400" lvl="2" indent="-381000">
              <a:lnSpc>
                <a:spcPct val="90000"/>
              </a:lnSpc>
              <a:buFont typeface="Wingdings" pitchFamily="2" charset="2"/>
              <a:buChar char="Ø"/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1B535A-E9CA-4330-9850-3CD93E68B1F2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9C53681F-9D9B-4833-AF90-59605854F99C}" type="slidenum">
              <a:rPr lang="en-US" altLang="zh-CN"/>
              <a:pPr/>
              <a:t>18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As part of a larger study, a long-distance company wanted to acquire information about the monthly bills of new subscribers in the first month after signing with the company. </a:t>
            </a:r>
          </a:p>
          <a:p>
            <a:r>
              <a:rPr lang="en-US" dirty="0" smtClean="0"/>
              <a:t>The company’s marketing manager conducted a survey of 200 new residential subscribers wherein the first month’s bills were recorded. </a:t>
            </a:r>
          </a:p>
          <a:p>
            <a:r>
              <a:rPr lang="en-US" dirty="0" smtClean="0"/>
              <a:t>The general manager planned to present his findings to senior executives. </a:t>
            </a:r>
          </a:p>
          <a:p>
            <a:r>
              <a:rPr lang="en-US" dirty="0" smtClean="0"/>
              <a:t>What information can be extracted from these data?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19</a:t>
            </a:fld>
            <a:endParaRPr lang="en-US" altLang="zh-CN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52400"/>
            <a:ext cx="8229600" cy="1143000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Introduction &amp; Re-cap…</a:t>
            </a:r>
          </a:p>
        </p:txBody>
      </p:sp>
      <p:sp>
        <p:nvSpPr>
          <p:cNvPr id="93187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990600"/>
            <a:ext cx="8597900" cy="5410200"/>
          </a:xfrm>
        </p:spPr>
        <p:txBody>
          <a:bodyPr>
            <a:normAutofit/>
          </a:bodyPr>
          <a:lstStyle/>
          <a:p>
            <a:r>
              <a:rPr lang="en-US" altLang="zh-CN" sz="2400" b="1" dirty="0">
                <a:ea typeface="宋体" pitchFamily="2" charset="-122"/>
              </a:rPr>
              <a:t>Descriptive statistics</a:t>
            </a:r>
            <a:r>
              <a:rPr lang="en-US" altLang="zh-CN" sz="2400" dirty="0">
                <a:ea typeface="宋体" pitchFamily="2" charset="-122"/>
              </a:rPr>
              <a:t> involves arranging, summarizing, and presenting a </a:t>
            </a:r>
            <a:r>
              <a:rPr lang="en-US" altLang="zh-CN" sz="2400" i="1" u="sng" dirty="0">
                <a:ea typeface="宋体" pitchFamily="2" charset="-122"/>
              </a:rPr>
              <a:t>set of data</a:t>
            </a:r>
            <a:r>
              <a:rPr lang="en-US" altLang="zh-CN" sz="2400" dirty="0">
                <a:ea typeface="宋体" pitchFamily="2" charset="-122"/>
              </a:rPr>
              <a:t> in such a way that useful </a:t>
            </a:r>
            <a:r>
              <a:rPr lang="en-US" altLang="zh-CN" sz="2400" i="1" u="sng" dirty="0">
                <a:ea typeface="宋体" pitchFamily="2" charset="-122"/>
              </a:rPr>
              <a:t>information</a:t>
            </a:r>
            <a:r>
              <a:rPr lang="en-US" altLang="zh-CN" sz="2400" dirty="0">
                <a:ea typeface="宋体" pitchFamily="2" charset="-122"/>
              </a:rPr>
              <a:t> is produced. </a:t>
            </a: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endParaRPr lang="en-US" altLang="zh-CN" sz="2400" dirty="0">
              <a:ea typeface="宋体" pitchFamily="2" charset="-122"/>
            </a:endParaRPr>
          </a:p>
          <a:p>
            <a:r>
              <a:rPr lang="en-US" altLang="zh-CN" sz="2400" dirty="0">
                <a:ea typeface="宋体" pitchFamily="2" charset="-122"/>
              </a:rPr>
              <a:t>Its methods make use of graphical techniques and numerical descriptive measures (such as averages) to summarize and present the data.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79139D-1CD3-45DF-8C23-22025759D6F8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29E66D7E-45B6-4998-B2CE-E33D3B72038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93188" name="Rectangle 4"/>
          <p:cNvSpPr>
            <a:spLocks noChangeArrowheads="1"/>
          </p:cNvSpPr>
          <p:nvPr/>
        </p:nvSpPr>
        <p:spPr bwMode="auto">
          <a:xfrm>
            <a:off x="381000" y="2971800"/>
            <a:ext cx="2438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ea typeface="宋体" pitchFamily="2" charset="-122"/>
              </a:rPr>
              <a:t>Data</a:t>
            </a:r>
          </a:p>
        </p:txBody>
      </p:sp>
      <p:sp>
        <p:nvSpPr>
          <p:cNvPr id="93189" name="Rectangle 5"/>
          <p:cNvSpPr>
            <a:spLocks noChangeArrowheads="1"/>
          </p:cNvSpPr>
          <p:nvPr/>
        </p:nvSpPr>
        <p:spPr bwMode="auto">
          <a:xfrm>
            <a:off x="3352800" y="2133600"/>
            <a:ext cx="2438400" cy="457200"/>
          </a:xfrm>
          <a:prstGeom prst="rect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ea typeface="宋体" pitchFamily="2" charset="-122"/>
              </a:rPr>
              <a:t>Statistics</a:t>
            </a:r>
          </a:p>
        </p:txBody>
      </p:sp>
      <p:sp>
        <p:nvSpPr>
          <p:cNvPr id="93190" name="Rectangle 6"/>
          <p:cNvSpPr>
            <a:spLocks noChangeArrowheads="1"/>
          </p:cNvSpPr>
          <p:nvPr/>
        </p:nvSpPr>
        <p:spPr bwMode="auto">
          <a:xfrm>
            <a:off x="6324600" y="2971800"/>
            <a:ext cx="2438400" cy="457200"/>
          </a:xfrm>
          <a:prstGeom prst="rect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>
                <a:ea typeface="宋体" pitchFamily="2" charset="-122"/>
              </a:rPr>
              <a:t>Information</a:t>
            </a:r>
          </a:p>
        </p:txBody>
      </p:sp>
      <p:sp>
        <p:nvSpPr>
          <p:cNvPr id="93191" name="Line 7"/>
          <p:cNvSpPr>
            <a:spLocks noChangeShapeType="1"/>
          </p:cNvSpPr>
          <p:nvPr/>
        </p:nvSpPr>
        <p:spPr bwMode="auto">
          <a:xfrm flipV="1">
            <a:off x="2819400" y="25908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2" name="Line 8"/>
          <p:cNvSpPr>
            <a:spLocks noChangeShapeType="1"/>
          </p:cNvSpPr>
          <p:nvPr/>
        </p:nvSpPr>
        <p:spPr bwMode="auto">
          <a:xfrm>
            <a:off x="5791200" y="2590800"/>
            <a:ext cx="5334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3" name="Line 9"/>
          <p:cNvSpPr>
            <a:spLocks noChangeShapeType="1"/>
          </p:cNvSpPr>
          <p:nvPr/>
        </p:nvSpPr>
        <p:spPr bwMode="auto">
          <a:xfrm flipH="1">
            <a:off x="1676400" y="1790700"/>
            <a:ext cx="1066800" cy="1181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3194" name="Line 10"/>
          <p:cNvSpPr>
            <a:spLocks noChangeShapeType="1"/>
          </p:cNvSpPr>
          <p:nvPr/>
        </p:nvSpPr>
        <p:spPr bwMode="auto">
          <a:xfrm flipH="1">
            <a:off x="7239000" y="1752600"/>
            <a:ext cx="1066800" cy="11811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944562"/>
          </a:xfrm>
        </p:spPr>
        <p:txBody>
          <a:bodyPr/>
          <a:lstStyle/>
          <a:p>
            <a:r>
              <a:rPr lang="en-US" dirty="0" smtClean="0"/>
              <a:t>Building a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1905001"/>
          </a:xfrm>
        </p:spPr>
        <p:txBody>
          <a:bodyPr>
            <a:normAutofit fontScale="77500" lnSpcReduction="20000"/>
          </a:bodyPr>
          <a:lstStyle/>
          <a:p>
            <a:pPr marL="533400" indent="-533400">
              <a:buFont typeface="+mj-lt"/>
              <a:buAutoNum type="arabicPeriod"/>
            </a:pPr>
            <a:r>
              <a:rPr lang="en-US" dirty="0" smtClean="0"/>
              <a:t>Collect the Data </a:t>
            </a:r>
          </a:p>
          <a:p>
            <a:pPr marL="533400" indent="-533400">
              <a:buFont typeface="Times" pitchFamily="1" charset="0"/>
              <a:buAutoNum type="arabicPeriod"/>
            </a:pPr>
            <a:r>
              <a:rPr lang="en-US" dirty="0" smtClean="0"/>
              <a:t>Create a frequency distribution for the data…</a:t>
            </a:r>
          </a:p>
          <a:p>
            <a:pPr marL="933450" lvl="1" indent="-533400">
              <a:buFont typeface="+mj-lt"/>
              <a:buAutoNum type="arabicPeriod"/>
            </a:pPr>
            <a:r>
              <a:rPr lang="en-US" dirty="0" smtClean="0"/>
              <a:t>How?</a:t>
            </a:r>
          </a:p>
          <a:p>
            <a:pPr marL="933450" lvl="1" indent="-533400">
              <a:buFont typeface="+mj-lt"/>
              <a:buAutoNum type="arabicPeriod"/>
            </a:pPr>
            <a:r>
              <a:rPr lang="en-US" dirty="0" smtClean="0"/>
              <a:t>Determine the number of </a:t>
            </a:r>
            <a:r>
              <a:rPr lang="en-US" b="1" i="1" dirty="0" smtClean="0"/>
              <a:t>classes</a:t>
            </a:r>
            <a:r>
              <a:rPr lang="en-US" dirty="0" smtClean="0"/>
              <a:t> to use…How?</a:t>
            </a:r>
          </a:p>
          <a:p>
            <a:pPr marL="533400" indent="-533400">
              <a:buNone/>
            </a:pPr>
            <a:r>
              <a:rPr lang="en-US" dirty="0" smtClean="0"/>
              <a:t>			Refer to table 2.6: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20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724401" y="3124200"/>
            <a:ext cx="4114800" cy="3076575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</p:pic>
      <p:sp>
        <p:nvSpPr>
          <p:cNvPr id="8" name="AutoShape 5"/>
          <p:cNvSpPr>
            <a:spLocks noChangeArrowheads="1"/>
          </p:cNvSpPr>
          <p:nvPr/>
        </p:nvSpPr>
        <p:spPr bwMode="auto">
          <a:xfrm>
            <a:off x="228600" y="3200400"/>
            <a:ext cx="2148409" cy="1234746"/>
          </a:xfrm>
          <a:prstGeom prst="wedgeRectCallout">
            <a:avLst>
              <a:gd name="adj1" fmla="val 156812"/>
              <a:gd name="adj2" fmla="val 67156"/>
            </a:avLst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anchor="ctr"/>
          <a:lstStyle/>
          <a:p>
            <a:pPr algn="l"/>
            <a:r>
              <a:rPr lang="en-US" sz="1600">
                <a:latin typeface="Tahoma" charset="0"/>
              </a:rPr>
              <a:t>With 200 observations, we should have between 7 &amp; 10 classes…</a:t>
            </a:r>
          </a:p>
        </p:txBody>
      </p:sp>
      <p:sp>
        <p:nvSpPr>
          <p:cNvPr id="9" name="Rectangle 7"/>
          <p:cNvSpPr>
            <a:spLocks noChangeArrowheads="1"/>
          </p:cNvSpPr>
          <p:nvPr/>
        </p:nvSpPr>
        <p:spPr bwMode="auto">
          <a:xfrm>
            <a:off x="152400" y="4953000"/>
            <a:ext cx="3932782" cy="120032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sz="1800" dirty="0">
                <a:latin typeface="+mj-lt"/>
              </a:rPr>
              <a:t>Alternative, we could use </a:t>
            </a:r>
            <a:r>
              <a:rPr lang="en-US" sz="1800" dirty="0" err="1">
                <a:latin typeface="+mj-lt"/>
              </a:rPr>
              <a:t>Sturges</a:t>
            </a:r>
            <a:r>
              <a:rPr lang="en-US" sz="1800" dirty="0">
                <a:latin typeface="+mj-lt"/>
              </a:rPr>
              <a:t>’ formula:</a:t>
            </a:r>
          </a:p>
          <a:p>
            <a:pPr algn="l"/>
            <a:r>
              <a:rPr lang="en-US" sz="1800" dirty="0">
                <a:latin typeface="+mj-lt"/>
              </a:rPr>
              <a:t>Number of class intervals = </a:t>
            </a:r>
            <a:endParaRPr lang="en-US" sz="1800" dirty="0" smtClean="0">
              <a:latin typeface="+mj-lt"/>
            </a:endParaRPr>
          </a:p>
          <a:p>
            <a:pPr algn="l"/>
            <a:r>
              <a:rPr lang="en-US" sz="1800" b="1" dirty="0" smtClean="0">
                <a:latin typeface="+mj-lt"/>
              </a:rPr>
              <a:t>1 </a:t>
            </a:r>
            <a:r>
              <a:rPr lang="en-US" sz="1800" b="1" dirty="0">
                <a:latin typeface="+mj-lt"/>
              </a:rPr>
              <a:t>+ 3.3 log (n)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533400" indent="-533400">
              <a:lnSpc>
                <a:spcPct val="90000"/>
              </a:lnSpc>
              <a:buFont typeface="Times" pitchFamily="1" charset="0"/>
              <a:buAutoNum type="arabicParenR"/>
            </a:pPr>
            <a:r>
              <a:rPr lang="en-US" dirty="0" smtClean="0"/>
              <a:t>Collect the Data </a:t>
            </a:r>
          </a:p>
          <a:p>
            <a:pPr marL="533400" indent="-533400">
              <a:lnSpc>
                <a:spcPct val="90000"/>
              </a:lnSpc>
              <a:buFont typeface="Times" pitchFamily="1" charset="0"/>
              <a:buAutoNum type="arabicParenR"/>
            </a:pPr>
            <a:r>
              <a:rPr lang="en-US" dirty="0" smtClean="0"/>
              <a:t>Create a frequency distribution for the data…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	How?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	a) Determine the number of </a:t>
            </a:r>
            <a:r>
              <a:rPr lang="en-US" b="1" i="1" dirty="0" smtClean="0"/>
              <a:t>classes</a:t>
            </a:r>
            <a:r>
              <a:rPr lang="en-US" dirty="0" smtClean="0"/>
              <a:t> to use. [8]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	b) Determine how large to make each class…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		How?</a:t>
            </a:r>
          </a:p>
          <a:p>
            <a:pPr marL="533400" indent="-533400">
              <a:lnSpc>
                <a:spcPct val="90000"/>
              </a:lnSpc>
            </a:pPr>
            <a:r>
              <a:rPr lang="en-US" dirty="0" smtClean="0"/>
              <a:t>Look at the </a:t>
            </a:r>
            <a:r>
              <a:rPr lang="en-US" b="1" i="1" dirty="0" smtClean="0"/>
              <a:t>range</a:t>
            </a:r>
            <a:r>
              <a:rPr lang="en-US" dirty="0" smtClean="0"/>
              <a:t> of the data, that is: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Range = Largest Observation – Smallest Observation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>
                <a:solidFill>
                  <a:srgbClr val="0000FF"/>
                </a:solidFill>
              </a:rPr>
              <a:t>Range = $119.63 – $0 = $119.63</a:t>
            </a:r>
          </a:p>
          <a:p>
            <a:pPr marL="533400" indent="-533400">
              <a:lnSpc>
                <a:spcPct val="90000"/>
              </a:lnSpc>
              <a:buNone/>
            </a:pPr>
            <a:endParaRPr lang="en-US" dirty="0" smtClean="0">
              <a:solidFill>
                <a:srgbClr val="0000FF"/>
              </a:solidFill>
            </a:endParaRPr>
          </a:p>
          <a:p>
            <a:pPr marL="533400" indent="-533400">
              <a:lnSpc>
                <a:spcPct val="90000"/>
              </a:lnSpc>
            </a:pPr>
            <a:r>
              <a:rPr lang="en-US" dirty="0" smtClean="0"/>
              <a:t>Then each class width becomes:</a:t>
            </a:r>
          </a:p>
          <a:p>
            <a:pPr marL="533400" indent="-533400">
              <a:lnSpc>
                <a:spcPct val="90000"/>
              </a:lnSpc>
              <a:buNone/>
            </a:pPr>
            <a:r>
              <a:rPr lang="en-US" dirty="0" smtClean="0"/>
              <a:t>Range ÷ (# classes) = 119.63 ÷ 8 ≈ 15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21</a:t>
            </a:fld>
            <a:endParaRPr lang="en-US" altLang="zh-CN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In the previous example we created a frequency distribution of the 5 categories.</a:t>
            </a:r>
          </a:p>
          <a:p>
            <a:r>
              <a:rPr lang="en-US" dirty="0" smtClean="0"/>
              <a:t>In this example we also create a frequency distribution by counting the number of observations that fall into a series of intervals, called </a:t>
            </a:r>
            <a:r>
              <a:rPr lang="en-US" b="1" dirty="0" smtClean="0"/>
              <a:t>classes</a:t>
            </a:r>
            <a:r>
              <a:rPr lang="en-US" dirty="0" smtClean="0"/>
              <a:t>.</a:t>
            </a:r>
          </a:p>
          <a:p>
            <a:r>
              <a:rPr lang="en-US" dirty="0" smtClean="0"/>
              <a:t>We have chosen </a:t>
            </a:r>
            <a:r>
              <a:rPr lang="en-US" b="1" dirty="0" smtClean="0"/>
              <a:t>eight classes </a:t>
            </a:r>
            <a:r>
              <a:rPr lang="en-US" dirty="0" smtClean="0"/>
              <a:t>defined in such a way that each observation falls into one and only one class.</a:t>
            </a:r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000" dirty="0" smtClean="0"/>
              <a:t>Classes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less </a:t>
            </a:r>
            <a:r>
              <a:rPr lang="en-US" sz="2000" smtClean="0"/>
              <a:t>than 15</a:t>
            </a:r>
            <a:r>
              <a:rPr lang="en-US" sz="2000" dirty="0" smtClean="0"/>
              <a:t>; [0, 15)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15 but less than 30; [15, 30)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30 but less than 45; [30, 45)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 45 but less than 60; [45, 60)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60 but less than 75; [60, 75)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75 but less than90; [75, 90)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90 but less than 105 ; [90, 105)</a:t>
            </a:r>
          </a:p>
          <a:p>
            <a:pPr marL="457200" indent="-457200">
              <a:buFont typeface="+mj-lt"/>
              <a:buAutoNum type="arabicPeriod"/>
            </a:pPr>
            <a:r>
              <a:rPr lang="en-US" sz="2000" dirty="0" smtClean="0"/>
              <a:t>Amounts that are more than or equal 105 but less than 120 ; [105, 120)</a:t>
            </a:r>
          </a:p>
          <a:p>
            <a:pPr>
              <a:buNone/>
            </a:pPr>
            <a:endParaRPr lang="en-US" sz="2000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23</a:t>
            </a:fld>
            <a:endParaRPr lang="en-US" altLang="zh-CN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Example: Histogram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24</a:t>
            </a:fld>
            <a:endParaRPr lang="en-US" altLang="zh-CN"/>
          </a:p>
        </p:txBody>
      </p:sp>
      <p:graphicFrame>
        <p:nvGraphicFramePr>
          <p:cNvPr id="1026" name="Object 3"/>
          <p:cNvGraphicFramePr>
            <a:graphicFrameLocks noGrp="1" noChangeAspect="1"/>
          </p:cNvGraphicFramePr>
          <p:nvPr>
            <p:ph idx="1"/>
          </p:nvPr>
        </p:nvGraphicFramePr>
        <p:xfrm>
          <a:off x="1600200" y="1864519"/>
          <a:ext cx="5105400" cy="4307681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4" name="Chart" r:id="rId3" imgW="3657600" imgH="3086100" progId="Excel.Sheet.8">
                  <p:embed/>
                </p:oleObj>
              </mc:Choice>
              <mc:Fallback>
                <p:oleObj name="Chart" r:id="rId3" imgW="3657600" imgH="3086100" progId="Excel.Sheet.8">
                  <p:embed/>
                  <p:pic>
                    <p:nvPicPr>
                      <p:cNvPr id="0" name="Object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600200" y="1864519"/>
                        <a:ext cx="5105400" cy="4307681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Interpretation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25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905000" y="914400"/>
            <a:ext cx="5384800" cy="353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886200" y="2133600"/>
            <a:ext cx="0" cy="27432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 flipH="1">
            <a:off x="2362200" y="4876800"/>
            <a:ext cx="1524000" cy="1524000"/>
          </a:xfrm>
          <a:prstGeom prst="line">
            <a:avLst/>
          </a:prstGeom>
          <a:noFill/>
          <a:ln w="25400">
            <a:solidFill>
              <a:srgbClr val="80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H="1">
            <a:off x="5486400" y="2133600"/>
            <a:ext cx="0" cy="27432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1" name="Line 8"/>
          <p:cNvSpPr>
            <a:spLocks noChangeShapeType="1"/>
          </p:cNvSpPr>
          <p:nvPr/>
        </p:nvSpPr>
        <p:spPr bwMode="auto">
          <a:xfrm>
            <a:off x="5486400" y="4876800"/>
            <a:ext cx="1524000" cy="1524000"/>
          </a:xfrm>
          <a:prstGeom prst="line">
            <a:avLst/>
          </a:prstGeom>
          <a:noFill/>
          <a:ln w="25400">
            <a:solidFill>
              <a:srgbClr val="008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2" name="Text Box 9"/>
          <p:cNvSpPr txBox="1">
            <a:spLocks noChangeArrowheads="1"/>
          </p:cNvSpPr>
          <p:nvPr/>
        </p:nvSpPr>
        <p:spPr bwMode="auto">
          <a:xfrm>
            <a:off x="619125" y="4572000"/>
            <a:ext cx="2381250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latin typeface="Tahoma" charset="0"/>
              </a:rPr>
              <a:t>about half (71+37=108)</a:t>
            </a:r>
          </a:p>
          <a:p>
            <a:r>
              <a:rPr lang="en-US" sz="1600">
                <a:latin typeface="Tahoma" charset="0"/>
              </a:rPr>
              <a:t>of the bills are “small”,</a:t>
            </a:r>
          </a:p>
          <a:p>
            <a:r>
              <a:rPr lang="en-US" sz="1600">
                <a:latin typeface="Tahoma" charset="0"/>
              </a:rPr>
              <a:t>i.e. less than $30</a:t>
            </a:r>
          </a:p>
        </p:txBody>
      </p:sp>
      <p:sp>
        <p:nvSpPr>
          <p:cNvPr id="13" name="Text Box 10"/>
          <p:cNvSpPr txBox="1">
            <a:spLocks noChangeArrowheads="1"/>
          </p:cNvSpPr>
          <p:nvPr/>
        </p:nvSpPr>
        <p:spPr bwMode="auto">
          <a:xfrm>
            <a:off x="3216275" y="5608638"/>
            <a:ext cx="2987675" cy="58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latin typeface="Tahoma" charset="0"/>
              </a:rPr>
              <a:t>There are only a few telephone</a:t>
            </a:r>
          </a:p>
          <a:p>
            <a:r>
              <a:rPr lang="en-US" sz="1600">
                <a:latin typeface="Tahoma" charset="0"/>
              </a:rPr>
              <a:t>bills in the middle range.</a:t>
            </a:r>
          </a:p>
        </p:txBody>
      </p:sp>
      <p:sp>
        <p:nvSpPr>
          <p:cNvPr id="14" name="Text Box 12"/>
          <p:cNvSpPr txBox="1">
            <a:spLocks noChangeArrowheads="1"/>
          </p:cNvSpPr>
          <p:nvPr/>
        </p:nvSpPr>
        <p:spPr bwMode="auto">
          <a:xfrm>
            <a:off x="5715000" y="4449763"/>
            <a:ext cx="3330575" cy="825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1600">
                <a:latin typeface="Tahoma" charset="0"/>
              </a:rPr>
              <a:t>(18+28+14=60)÷200 = 30%</a:t>
            </a:r>
          </a:p>
          <a:p>
            <a:r>
              <a:rPr lang="en-US" sz="1600">
                <a:latin typeface="Tahoma" charset="0"/>
              </a:rPr>
              <a:t>i.e. nearly a third of the phone bills</a:t>
            </a:r>
          </a:p>
          <a:p>
            <a:r>
              <a:rPr lang="en-US" sz="1600">
                <a:latin typeface="Tahoma" charset="0"/>
              </a:rPr>
              <a:t>are $90 or more.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26</a:t>
            </a:fld>
            <a:endParaRPr lang="en-US" altLang="zh-CN"/>
          </a:p>
        </p:txBody>
      </p:sp>
      <p:sp>
        <p:nvSpPr>
          <p:cNvPr id="8" name="Rectangle 3"/>
          <p:cNvSpPr txBox="1">
            <a:spLocks noChangeArrowheads="1"/>
          </p:cNvSpPr>
          <p:nvPr/>
        </p:nvSpPr>
        <p:spPr>
          <a:xfrm>
            <a:off x="241300" y="914400"/>
            <a:ext cx="8902700" cy="5486400"/>
          </a:xfrm>
          <a:prstGeom prst="rect">
            <a:avLst/>
          </a:prstGeom>
        </p:spPr>
        <p:txBody>
          <a:bodyPr/>
          <a:lstStyle/>
          <a:p>
            <a:pPr marL="533400" marR="0" lvl="0" indent="-533400" algn="l" defTabSz="914400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3200" b="0" i="0" u="none" strike="noStrike" kern="1200" cap="none" spc="0" normalizeH="0" baseline="0" noProof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n-lt"/>
                <a:ea typeface="+mn-ea"/>
                <a:cs typeface="+mn-cs"/>
                <a:sym typeface="Wingdings" charset="2"/>
              </a:rPr>
              <a:t> </a:t>
            </a:r>
          </a:p>
        </p:txBody>
      </p:sp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09575" y="1438275"/>
            <a:ext cx="2660650" cy="30781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0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371975" y="2047875"/>
            <a:ext cx="4314825" cy="2828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1" name="AutoShape 7"/>
          <p:cNvSpPr>
            <a:spLocks noChangeArrowheads="1"/>
          </p:cNvSpPr>
          <p:nvPr/>
        </p:nvSpPr>
        <p:spPr bwMode="auto">
          <a:xfrm>
            <a:off x="2619375" y="2886075"/>
            <a:ext cx="1600200" cy="457200"/>
          </a:xfrm>
          <a:custGeom>
            <a:avLst/>
            <a:gdLst>
              <a:gd name="T0" fmla="*/ 2147483647 w 21600"/>
              <a:gd name="T1" fmla="*/ 0 h 21600"/>
              <a:gd name="T2" fmla="*/ 0 w 21600"/>
              <a:gd name="T3" fmla="*/ 2147483647 h 21600"/>
              <a:gd name="T4" fmla="*/ 2147483647 w 21600"/>
              <a:gd name="T5" fmla="*/ 2147483647 h 21600"/>
              <a:gd name="T6" fmla="*/ 2147483647 w 21600"/>
              <a:gd name="T7" fmla="*/ 2147483647 h 21600"/>
              <a:gd name="T8" fmla="*/ 17694720 60000 65536"/>
              <a:gd name="T9" fmla="*/ 11796480 60000 65536"/>
              <a:gd name="T10" fmla="*/ 5898240 60000 65536"/>
              <a:gd name="T11" fmla="*/ 0 60000 65536"/>
              <a:gd name="T12" fmla="*/ 3375 w 21600"/>
              <a:gd name="T13" fmla="*/ 5400 h 21600"/>
              <a:gd name="T14" fmla="*/ 18900 w 21600"/>
              <a:gd name="T15" fmla="*/ 16200 h 21600"/>
            </a:gdLst>
            <a:ahLst/>
            <a:cxnLst>
              <a:cxn ang="T8">
                <a:pos x="T0" y="T1"/>
              </a:cxn>
              <a:cxn ang="T9">
                <a:pos x="T2" y="T3"/>
              </a:cxn>
              <a:cxn ang="T10">
                <a:pos x="T4" y="T5"/>
              </a:cxn>
              <a:cxn ang="T11">
                <a:pos x="T6" y="T7"/>
              </a:cxn>
            </a:cxnLst>
            <a:rect l="T12" t="T13" r="T14" b="T15"/>
            <a:pathLst>
              <a:path w="21600" h="21600">
                <a:moveTo>
                  <a:pt x="16200" y="0"/>
                </a:moveTo>
                <a:lnTo>
                  <a:pt x="16200" y="5400"/>
                </a:lnTo>
                <a:lnTo>
                  <a:pt x="3375" y="5400"/>
                </a:lnTo>
                <a:lnTo>
                  <a:pt x="3375" y="16200"/>
                </a:lnTo>
                <a:lnTo>
                  <a:pt x="16200" y="16200"/>
                </a:lnTo>
                <a:lnTo>
                  <a:pt x="16200" y="21600"/>
                </a:lnTo>
                <a:lnTo>
                  <a:pt x="21600" y="10800"/>
                </a:lnTo>
                <a:close/>
              </a:path>
              <a:path w="21600" h="21600">
                <a:moveTo>
                  <a:pt x="1350" y="5400"/>
                </a:moveTo>
                <a:lnTo>
                  <a:pt x="1350" y="16200"/>
                </a:lnTo>
                <a:lnTo>
                  <a:pt x="2700" y="16200"/>
                </a:lnTo>
                <a:lnTo>
                  <a:pt x="2700" y="5400"/>
                </a:lnTo>
                <a:close/>
              </a:path>
              <a:path w="21600" h="21600">
                <a:moveTo>
                  <a:pt x="0" y="5400"/>
                </a:moveTo>
                <a:lnTo>
                  <a:pt x="0" y="16200"/>
                </a:lnTo>
                <a:lnTo>
                  <a:pt x="675" y="16200"/>
                </a:lnTo>
                <a:lnTo>
                  <a:pt x="675" y="5400"/>
                </a:lnTo>
                <a:close/>
              </a:path>
            </a:pathLst>
          </a:cu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Shapes of Histograms…</a:t>
            </a:r>
          </a:p>
        </p:txBody>
      </p:sp>
      <p:sp>
        <p:nvSpPr>
          <p:cNvPr id="1095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1"/>
            <a:ext cx="8229600" cy="1752600"/>
          </a:xfrm>
        </p:spPr>
        <p:txBody>
          <a:bodyPr>
            <a:normAutofit fontScale="85000" lnSpcReduction="10000"/>
          </a:bodyPr>
          <a:lstStyle/>
          <a:p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Symmetry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 histogram is said to be </a:t>
            </a:r>
            <a:r>
              <a:rPr lang="en-US" altLang="zh-CN" b="1" i="1" dirty="0">
                <a:ea typeface="宋体" pitchFamily="2" charset="-122"/>
              </a:rPr>
              <a:t>symmetric</a:t>
            </a:r>
            <a:r>
              <a:rPr lang="en-US" altLang="zh-CN" dirty="0">
                <a:ea typeface="宋体" pitchFamily="2" charset="-122"/>
              </a:rPr>
              <a:t> if, when we draw a </a:t>
            </a:r>
            <a:r>
              <a:rPr lang="en-US" altLang="zh-CN" b="1" dirty="0">
                <a:solidFill>
                  <a:srgbClr val="FF0000"/>
                </a:solidFill>
                <a:ea typeface="宋体" pitchFamily="2" charset="-122"/>
              </a:rPr>
              <a:t>vertical line</a:t>
            </a:r>
            <a:r>
              <a:rPr lang="en-US" altLang="zh-CN" dirty="0">
                <a:ea typeface="宋体" pitchFamily="2" charset="-122"/>
              </a:rPr>
              <a:t> down the center of the histogram, the two sides are identical in shape and size:</a:t>
            </a:r>
          </a:p>
          <a:p>
            <a:endParaRPr lang="zh-CN" altLang="en-US" dirty="0">
              <a:ea typeface="宋体" pitchFamily="2" charset="-122"/>
            </a:endParaRPr>
          </a:p>
        </p:txBody>
      </p:sp>
      <p:sp>
        <p:nvSpPr>
          <p:cNvPr id="38" name="Date Placeholder 3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9F5461-8CF1-4928-A850-9936B653CDB2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39" name="Footer Placeholder 3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3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4446DFF1-CBF6-4523-A023-8DEA7969D99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09572" name="Line 4"/>
          <p:cNvSpPr>
            <a:spLocks noChangeShapeType="1"/>
          </p:cNvSpPr>
          <p:nvPr/>
        </p:nvSpPr>
        <p:spPr bwMode="auto">
          <a:xfrm>
            <a:off x="5334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3" name="Rectangle 5"/>
          <p:cNvSpPr>
            <a:spLocks noChangeArrowheads="1"/>
          </p:cNvSpPr>
          <p:nvPr/>
        </p:nvSpPr>
        <p:spPr bwMode="auto">
          <a:xfrm>
            <a:off x="685800" y="43434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4" name="Rectangle 6"/>
          <p:cNvSpPr>
            <a:spLocks noChangeArrowheads="1"/>
          </p:cNvSpPr>
          <p:nvPr/>
        </p:nvSpPr>
        <p:spPr bwMode="auto">
          <a:xfrm>
            <a:off x="2209800" y="43434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5" name="Rectangle 7"/>
          <p:cNvSpPr>
            <a:spLocks noChangeArrowheads="1"/>
          </p:cNvSpPr>
          <p:nvPr/>
        </p:nvSpPr>
        <p:spPr bwMode="auto">
          <a:xfrm>
            <a:off x="9906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6" name="Rectangle 8"/>
          <p:cNvSpPr>
            <a:spLocks noChangeArrowheads="1"/>
          </p:cNvSpPr>
          <p:nvPr/>
        </p:nvSpPr>
        <p:spPr bwMode="auto">
          <a:xfrm>
            <a:off x="19050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7" name="Rectangle 9"/>
          <p:cNvSpPr>
            <a:spLocks noChangeArrowheads="1"/>
          </p:cNvSpPr>
          <p:nvPr/>
        </p:nvSpPr>
        <p:spPr bwMode="auto">
          <a:xfrm>
            <a:off x="1600200" y="3429000"/>
            <a:ext cx="304800" cy="1600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8" name="Rectangle 10"/>
          <p:cNvSpPr>
            <a:spLocks noChangeArrowheads="1"/>
          </p:cNvSpPr>
          <p:nvPr/>
        </p:nvSpPr>
        <p:spPr bwMode="auto">
          <a:xfrm>
            <a:off x="1295400" y="3429000"/>
            <a:ext cx="304800" cy="1600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79" name="Line 11"/>
          <p:cNvSpPr>
            <a:spLocks noChangeShapeType="1"/>
          </p:cNvSpPr>
          <p:nvPr/>
        </p:nvSpPr>
        <p:spPr bwMode="auto">
          <a:xfrm>
            <a:off x="1600200" y="3048000"/>
            <a:ext cx="0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0" name="Line 12"/>
          <p:cNvSpPr>
            <a:spLocks noChangeShapeType="1"/>
          </p:cNvSpPr>
          <p:nvPr/>
        </p:nvSpPr>
        <p:spPr bwMode="auto">
          <a:xfrm flipV="1">
            <a:off x="533400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1" name="Text Box 13"/>
          <p:cNvSpPr txBox="1">
            <a:spLocks noChangeArrowheads="1"/>
          </p:cNvSpPr>
          <p:nvPr/>
        </p:nvSpPr>
        <p:spPr bwMode="auto">
          <a:xfrm rot="-5400000">
            <a:off x="-150812" y="4005262"/>
            <a:ext cx="882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109582" name="Text Box 14"/>
          <p:cNvSpPr txBox="1">
            <a:spLocks noChangeArrowheads="1"/>
          </p:cNvSpPr>
          <p:nvPr/>
        </p:nvSpPr>
        <p:spPr bwMode="auto">
          <a:xfrm>
            <a:off x="1143000" y="5057775"/>
            <a:ext cx="723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09583" name="Line 15"/>
          <p:cNvSpPr>
            <a:spLocks noChangeShapeType="1"/>
          </p:cNvSpPr>
          <p:nvPr/>
        </p:nvSpPr>
        <p:spPr bwMode="auto">
          <a:xfrm>
            <a:off x="35814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4" name="Rectangle 16"/>
          <p:cNvSpPr>
            <a:spLocks noChangeArrowheads="1"/>
          </p:cNvSpPr>
          <p:nvPr/>
        </p:nvSpPr>
        <p:spPr bwMode="auto">
          <a:xfrm>
            <a:off x="37338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5" name="Rectangle 17"/>
          <p:cNvSpPr>
            <a:spLocks noChangeArrowheads="1"/>
          </p:cNvSpPr>
          <p:nvPr/>
        </p:nvSpPr>
        <p:spPr bwMode="auto">
          <a:xfrm>
            <a:off x="52578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6" name="Rectangle 18"/>
          <p:cNvSpPr>
            <a:spLocks noChangeArrowheads="1"/>
          </p:cNvSpPr>
          <p:nvPr/>
        </p:nvSpPr>
        <p:spPr bwMode="auto">
          <a:xfrm>
            <a:off x="40386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7" name="Rectangle 19"/>
          <p:cNvSpPr>
            <a:spLocks noChangeArrowheads="1"/>
          </p:cNvSpPr>
          <p:nvPr/>
        </p:nvSpPr>
        <p:spPr bwMode="auto">
          <a:xfrm>
            <a:off x="49530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8" name="Rectangle 20"/>
          <p:cNvSpPr>
            <a:spLocks noChangeArrowheads="1"/>
          </p:cNvSpPr>
          <p:nvPr/>
        </p:nvSpPr>
        <p:spPr bwMode="auto">
          <a:xfrm>
            <a:off x="46482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89" name="Rectangle 21"/>
          <p:cNvSpPr>
            <a:spLocks noChangeArrowheads="1"/>
          </p:cNvSpPr>
          <p:nvPr/>
        </p:nvSpPr>
        <p:spPr bwMode="auto">
          <a:xfrm>
            <a:off x="43434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0" name="Line 22"/>
          <p:cNvSpPr>
            <a:spLocks noChangeShapeType="1"/>
          </p:cNvSpPr>
          <p:nvPr/>
        </p:nvSpPr>
        <p:spPr bwMode="auto">
          <a:xfrm>
            <a:off x="4648200" y="3048000"/>
            <a:ext cx="0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1" name="Line 23"/>
          <p:cNvSpPr>
            <a:spLocks noChangeShapeType="1"/>
          </p:cNvSpPr>
          <p:nvPr/>
        </p:nvSpPr>
        <p:spPr bwMode="auto">
          <a:xfrm flipV="1">
            <a:off x="3581400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2" name="Text Box 24"/>
          <p:cNvSpPr txBox="1">
            <a:spLocks noChangeArrowheads="1"/>
          </p:cNvSpPr>
          <p:nvPr/>
        </p:nvSpPr>
        <p:spPr bwMode="auto">
          <a:xfrm rot="-5400000">
            <a:off x="2897188" y="4035425"/>
            <a:ext cx="882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109593" name="Text Box 25"/>
          <p:cNvSpPr txBox="1">
            <a:spLocks noChangeArrowheads="1"/>
          </p:cNvSpPr>
          <p:nvPr/>
        </p:nvSpPr>
        <p:spPr bwMode="auto">
          <a:xfrm>
            <a:off x="4191000" y="5057775"/>
            <a:ext cx="723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09594" name="Line 26"/>
          <p:cNvSpPr>
            <a:spLocks noChangeShapeType="1"/>
          </p:cNvSpPr>
          <p:nvPr/>
        </p:nvSpPr>
        <p:spPr bwMode="auto">
          <a:xfrm>
            <a:off x="6629400" y="5029200"/>
            <a:ext cx="22098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5" name="Rectangle 27"/>
          <p:cNvSpPr>
            <a:spLocks noChangeArrowheads="1"/>
          </p:cNvSpPr>
          <p:nvPr/>
        </p:nvSpPr>
        <p:spPr bwMode="auto">
          <a:xfrm>
            <a:off x="7391400" y="43434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6" name="Rectangle 28"/>
          <p:cNvSpPr>
            <a:spLocks noChangeArrowheads="1"/>
          </p:cNvSpPr>
          <p:nvPr/>
        </p:nvSpPr>
        <p:spPr bwMode="auto">
          <a:xfrm>
            <a:off x="7696200" y="43434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7" name="Rectangle 29"/>
          <p:cNvSpPr>
            <a:spLocks noChangeArrowheads="1"/>
          </p:cNvSpPr>
          <p:nvPr/>
        </p:nvSpPr>
        <p:spPr bwMode="auto">
          <a:xfrm>
            <a:off x="70866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8" name="Rectangle 30"/>
          <p:cNvSpPr>
            <a:spLocks noChangeArrowheads="1"/>
          </p:cNvSpPr>
          <p:nvPr/>
        </p:nvSpPr>
        <p:spPr bwMode="auto">
          <a:xfrm>
            <a:off x="8001000" y="3810000"/>
            <a:ext cx="304800" cy="1219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599" name="Rectangle 31"/>
          <p:cNvSpPr>
            <a:spLocks noChangeArrowheads="1"/>
          </p:cNvSpPr>
          <p:nvPr/>
        </p:nvSpPr>
        <p:spPr bwMode="auto">
          <a:xfrm>
            <a:off x="6781800" y="3429000"/>
            <a:ext cx="304800" cy="1600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600" name="Rectangle 32"/>
          <p:cNvSpPr>
            <a:spLocks noChangeArrowheads="1"/>
          </p:cNvSpPr>
          <p:nvPr/>
        </p:nvSpPr>
        <p:spPr bwMode="auto">
          <a:xfrm>
            <a:off x="8305800" y="3429000"/>
            <a:ext cx="304800" cy="1600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601" name="Line 33"/>
          <p:cNvSpPr>
            <a:spLocks noChangeShapeType="1"/>
          </p:cNvSpPr>
          <p:nvPr/>
        </p:nvSpPr>
        <p:spPr bwMode="auto">
          <a:xfrm>
            <a:off x="7696200" y="3048000"/>
            <a:ext cx="0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602" name="Line 34"/>
          <p:cNvSpPr>
            <a:spLocks noChangeShapeType="1"/>
          </p:cNvSpPr>
          <p:nvPr/>
        </p:nvSpPr>
        <p:spPr bwMode="auto">
          <a:xfrm flipV="1">
            <a:off x="6629400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09603" name="Text Box 35"/>
          <p:cNvSpPr txBox="1">
            <a:spLocks noChangeArrowheads="1"/>
          </p:cNvSpPr>
          <p:nvPr/>
        </p:nvSpPr>
        <p:spPr bwMode="auto">
          <a:xfrm rot="-5400000">
            <a:off x="5945188" y="4035425"/>
            <a:ext cx="88265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109604" name="Text Box 36"/>
          <p:cNvSpPr txBox="1">
            <a:spLocks noChangeArrowheads="1"/>
          </p:cNvSpPr>
          <p:nvPr/>
        </p:nvSpPr>
        <p:spPr bwMode="auto">
          <a:xfrm>
            <a:off x="7239000" y="5057775"/>
            <a:ext cx="7239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Shapes of Histograms…</a:t>
            </a:r>
          </a:p>
        </p:txBody>
      </p:sp>
      <p:sp>
        <p:nvSpPr>
          <p:cNvPr id="111619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b="1" dirty="0" err="1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Skewness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 skewed histogram is one with a long tail extending to either the right or the left:</a:t>
            </a:r>
          </a:p>
        </p:txBody>
      </p:sp>
      <p:sp>
        <p:nvSpPr>
          <p:cNvPr id="32" name="Date Placeholder 3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4F2C69-290E-491F-A626-0929E5B98B86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33" name="Footer Placeholder 3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3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DD69A507-D919-4F0B-900C-A6634A0E5798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1620" name="Line 4"/>
          <p:cNvSpPr>
            <a:spLocks noChangeShapeType="1"/>
          </p:cNvSpPr>
          <p:nvPr/>
        </p:nvSpPr>
        <p:spPr bwMode="auto">
          <a:xfrm>
            <a:off x="533400" y="502920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1" name="Rectangle 5"/>
          <p:cNvSpPr>
            <a:spLocks noChangeArrowheads="1"/>
          </p:cNvSpPr>
          <p:nvPr/>
        </p:nvSpPr>
        <p:spPr bwMode="auto">
          <a:xfrm>
            <a:off x="685800" y="4800600"/>
            <a:ext cx="3048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2" name="Rectangle 6"/>
          <p:cNvSpPr>
            <a:spLocks noChangeArrowheads="1"/>
          </p:cNvSpPr>
          <p:nvPr/>
        </p:nvSpPr>
        <p:spPr bwMode="auto">
          <a:xfrm>
            <a:off x="2209800" y="457200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3" name="Rectangle 7"/>
          <p:cNvSpPr>
            <a:spLocks noChangeArrowheads="1"/>
          </p:cNvSpPr>
          <p:nvPr/>
        </p:nvSpPr>
        <p:spPr bwMode="auto">
          <a:xfrm>
            <a:off x="990600" y="3429000"/>
            <a:ext cx="304800" cy="1600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4" name="Rectangle 8"/>
          <p:cNvSpPr>
            <a:spLocks noChangeArrowheads="1"/>
          </p:cNvSpPr>
          <p:nvPr/>
        </p:nvSpPr>
        <p:spPr bwMode="auto">
          <a:xfrm>
            <a:off x="1905000" y="43434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5" name="Rectangle 9"/>
          <p:cNvSpPr>
            <a:spLocks noChangeArrowheads="1"/>
          </p:cNvSpPr>
          <p:nvPr/>
        </p:nvSpPr>
        <p:spPr bwMode="auto">
          <a:xfrm>
            <a:off x="1600200" y="4038600"/>
            <a:ext cx="3048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6" name="Rectangle 10"/>
          <p:cNvSpPr>
            <a:spLocks noChangeArrowheads="1"/>
          </p:cNvSpPr>
          <p:nvPr/>
        </p:nvSpPr>
        <p:spPr bwMode="auto">
          <a:xfrm>
            <a:off x="1295400" y="3733800"/>
            <a:ext cx="3048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7" name="Line 11"/>
          <p:cNvSpPr>
            <a:spLocks noChangeShapeType="1"/>
          </p:cNvSpPr>
          <p:nvPr/>
        </p:nvSpPr>
        <p:spPr bwMode="auto">
          <a:xfrm flipV="1">
            <a:off x="533400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28" name="Text Box 12"/>
          <p:cNvSpPr txBox="1">
            <a:spLocks noChangeArrowheads="1"/>
          </p:cNvSpPr>
          <p:nvPr/>
        </p:nvSpPr>
        <p:spPr bwMode="auto">
          <a:xfrm rot="-5400000">
            <a:off x="-548481" y="4017169"/>
            <a:ext cx="1677987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111629" name="Text Box 13"/>
          <p:cNvSpPr txBox="1">
            <a:spLocks noChangeArrowheads="1"/>
          </p:cNvSpPr>
          <p:nvPr/>
        </p:nvSpPr>
        <p:spPr bwMode="auto">
          <a:xfrm>
            <a:off x="533400" y="5057775"/>
            <a:ext cx="3276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1630" name="Line 14"/>
          <p:cNvSpPr>
            <a:spLocks noChangeShapeType="1"/>
          </p:cNvSpPr>
          <p:nvPr/>
        </p:nvSpPr>
        <p:spPr bwMode="auto">
          <a:xfrm>
            <a:off x="5715000" y="50292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1" name="Line 15"/>
          <p:cNvSpPr>
            <a:spLocks noChangeShapeType="1"/>
          </p:cNvSpPr>
          <p:nvPr/>
        </p:nvSpPr>
        <p:spPr bwMode="auto">
          <a:xfrm flipV="1">
            <a:off x="5715000" y="33528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2" name="Text Box 16"/>
          <p:cNvSpPr txBox="1">
            <a:spLocks noChangeArrowheads="1"/>
          </p:cNvSpPr>
          <p:nvPr/>
        </p:nvSpPr>
        <p:spPr bwMode="auto">
          <a:xfrm rot="-5400000">
            <a:off x="4633913" y="4052887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111633" name="Text Box 17"/>
          <p:cNvSpPr txBox="1">
            <a:spLocks noChangeArrowheads="1"/>
          </p:cNvSpPr>
          <p:nvPr/>
        </p:nvSpPr>
        <p:spPr bwMode="auto">
          <a:xfrm>
            <a:off x="5715000" y="5057775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111634" name="Rectangle 18"/>
          <p:cNvSpPr>
            <a:spLocks noChangeArrowheads="1"/>
          </p:cNvSpPr>
          <p:nvPr/>
        </p:nvSpPr>
        <p:spPr bwMode="auto">
          <a:xfrm>
            <a:off x="2514600" y="47244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5" name="Rectangle 19"/>
          <p:cNvSpPr>
            <a:spLocks noChangeArrowheads="1"/>
          </p:cNvSpPr>
          <p:nvPr/>
        </p:nvSpPr>
        <p:spPr bwMode="auto">
          <a:xfrm>
            <a:off x="2819400" y="4876800"/>
            <a:ext cx="304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6" name="Rectangle 20"/>
          <p:cNvSpPr>
            <a:spLocks noChangeArrowheads="1"/>
          </p:cNvSpPr>
          <p:nvPr/>
        </p:nvSpPr>
        <p:spPr bwMode="auto">
          <a:xfrm>
            <a:off x="3124200" y="495300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7" name="Rectangle 21"/>
          <p:cNvSpPr>
            <a:spLocks noChangeArrowheads="1"/>
          </p:cNvSpPr>
          <p:nvPr/>
        </p:nvSpPr>
        <p:spPr bwMode="auto">
          <a:xfrm flipH="1">
            <a:off x="6629400" y="457200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8" name="Rectangle 22"/>
          <p:cNvSpPr>
            <a:spLocks noChangeArrowheads="1"/>
          </p:cNvSpPr>
          <p:nvPr/>
        </p:nvSpPr>
        <p:spPr bwMode="auto">
          <a:xfrm flipH="1">
            <a:off x="7848600" y="3429000"/>
            <a:ext cx="304800" cy="1600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39" name="Rectangle 23"/>
          <p:cNvSpPr>
            <a:spLocks noChangeArrowheads="1"/>
          </p:cNvSpPr>
          <p:nvPr/>
        </p:nvSpPr>
        <p:spPr bwMode="auto">
          <a:xfrm flipH="1">
            <a:off x="6934200" y="43434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0" name="Rectangle 24"/>
          <p:cNvSpPr>
            <a:spLocks noChangeArrowheads="1"/>
          </p:cNvSpPr>
          <p:nvPr/>
        </p:nvSpPr>
        <p:spPr bwMode="auto">
          <a:xfrm flipH="1">
            <a:off x="7239000" y="4038600"/>
            <a:ext cx="3048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1" name="Rectangle 25"/>
          <p:cNvSpPr>
            <a:spLocks noChangeArrowheads="1"/>
          </p:cNvSpPr>
          <p:nvPr/>
        </p:nvSpPr>
        <p:spPr bwMode="auto">
          <a:xfrm flipH="1">
            <a:off x="7543800" y="3733800"/>
            <a:ext cx="3048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2" name="Rectangle 26"/>
          <p:cNvSpPr>
            <a:spLocks noChangeArrowheads="1"/>
          </p:cNvSpPr>
          <p:nvPr/>
        </p:nvSpPr>
        <p:spPr bwMode="auto">
          <a:xfrm flipH="1">
            <a:off x="6324600" y="47244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3" name="Rectangle 27"/>
          <p:cNvSpPr>
            <a:spLocks noChangeArrowheads="1"/>
          </p:cNvSpPr>
          <p:nvPr/>
        </p:nvSpPr>
        <p:spPr bwMode="auto">
          <a:xfrm flipH="1">
            <a:off x="6019800" y="4876800"/>
            <a:ext cx="304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4" name="Rectangle 28"/>
          <p:cNvSpPr>
            <a:spLocks noChangeArrowheads="1"/>
          </p:cNvSpPr>
          <p:nvPr/>
        </p:nvSpPr>
        <p:spPr bwMode="auto">
          <a:xfrm flipH="1">
            <a:off x="5715000" y="495300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11645" name="Text Box 29"/>
          <p:cNvSpPr txBox="1">
            <a:spLocks noChangeArrowheads="1"/>
          </p:cNvSpPr>
          <p:nvPr/>
        </p:nvSpPr>
        <p:spPr bwMode="auto">
          <a:xfrm>
            <a:off x="838200" y="5334000"/>
            <a:ext cx="2456890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Positively </a:t>
            </a:r>
            <a:r>
              <a:rPr lang="en-US" altLang="zh-CN" dirty="0" smtClean="0">
                <a:latin typeface="+mj-lt"/>
                <a:ea typeface="宋体" pitchFamily="2" charset="-122"/>
              </a:rPr>
              <a:t>Skewed </a:t>
            </a:r>
            <a:br>
              <a:rPr lang="en-US" altLang="zh-CN" dirty="0" smtClean="0">
                <a:latin typeface="+mj-lt"/>
                <a:ea typeface="宋体" pitchFamily="2" charset="-122"/>
              </a:rPr>
            </a:br>
            <a:r>
              <a:rPr lang="en-US" altLang="zh-CN" dirty="0" smtClean="0">
                <a:latin typeface="+mj-lt"/>
                <a:ea typeface="宋体" pitchFamily="2" charset="-122"/>
              </a:rPr>
              <a:t>(Right Skewed)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  <p:sp>
        <p:nvSpPr>
          <p:cNvPr id="111646" name="Text Box 30"/>
          <p:cNvSpPr txBox="1">
            <a:spLocks noChangeArrowheads="1"/>
          </p:cNvSpPr>
          <p:nvPr/>
        </p:nvSpPr>
        <p:spPr bwMode="auto">
          <a:xfrm>
            <a:off x="5661025" y="5334000"/>
            <a:ext cx="2587503" cy="83099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dirty="0">
                <a:latin typeface="+mj-lt"/>
                <a:ea typeface="宋体" pitchFamily="2" charset="-122"/>
              </a:rPr>
              <a:t>Negatively </a:t>
            </a:r>
            <a:r>
              <a:rPr lang="en-US" altLang="zh-CN" dirty="0" smtClean="0">
                <a:latin typeface="+mj-lt"/>
                <a:ea typeface="宋体" pitchFamily="2" charset="-122"/>
              </a:rPr>
              <a:t>Skewed </a:t>
            </a:r>
            <a:br>
              <a:rPr lang="en-US" altLang="zh-CN" dirty="0" smtClean="0">
                <a:latin typeface="+mj-lt"/>
                <a:ea typeface="宋体" pitchFamily="2" charset="-122"/>
              </a:rPr>
            </a:br>
            <a:r>
              <a:rPr lang="en-US" altLang="zh-CN" dirty="0" smtClean="0">
                <a:latin typeface="+mj-lt"/>
                <a:ea typeface="宋体" pitchFamily="2" charset="-122"/>
              </a:rPr>
              <a:t>(Left Skewed)</a:t>
            </a:r>
            <a:endParaRPr lang="en-US" altLang="zh-CN" dirty="0">
              <a:latin typeface="+mj-lt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Shapes of Histograms…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2954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Modality</a:t>
            </a:r>
            <a:endParaRPr lang="en-US" altLang="zh-CN" dirty="0">
              <a:ea typeface="宋体" pitchFamily="2" charset="-122"/>
            </a:endParaRPr>
          </a:p>
          <a:p>
            <a:pPr indent="0">
              <a:buNone/>
            </a:pPr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i="1" dirty="0" err="1">
                <a:ea typeface="宋体" pitchFamily="2" charset="-122"/>
              </a:rPr>
              <a:t>unimodal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histogram is one with a </a:t>
            </a:r>
            <a:r>
              <a:rPr lang="en-US" altLang="zh-CN" u="sng" dirty="0">
                <a:ea typeface="宋体" pitchFamily="2" charset="-122"/>
              </a:rPr>
              <a:t>single peak</a:t>
            </a:r>
            <a:r>
              <a:rPr lang="en-US" altLang="zh-CN" dirty="0">
                <a:ea typeface="宋体" pitchFamily="2" charset="-122"/>
              </a:rPr>
              <a:t>, while a </a:t>
            </a:r>
            <a:r>
              <a:rPr lang="en-US" altLang="zh-CN" b="1" i="1" dirty="0">
                <a:ea typeface="宋体" pitchFamily="2" charset="-122"/>
              </a:rPr>
              <a:t>bimodal</a:t>
            </a:r>
            <a:r>
              <a:rPr lang="en-US" altLang="zh-CN" dirty="0">
                <a:ea typeface="宋体" pitchFamily="2" charset="-122"/>
              </a:rPr>
              <a:t> histogram is one with </a:t>
            </a:r>
            <a:r>
              <a:rPr lang="en-US" altLang="zh-CN" u="sng" dirty="0">
                <a:ea typeface="宋体" pitchFamily="2" charset="-122"/>
              </a:rPr>
              <a:t>two peaks</a:t>
            </a:r>
            <a:r>
              <a:rPr lang="en-US" altLang="zh-CN" dirty="0">
                <a:ea typeface="宋体" pitchFamily="2" charset="-122"/>
              </a:rPr>
              <a:t>:</a:t>
            </a:r>
          </a:p>
        </p:txBody>
      </p:sp>
      <p:sp>
        <p:nvSpPr>
          <p:cNvPr id="41" name="Date Placeholder 40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796A2-8881-4A5B-A6C9-6C964484CA7F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42" name="Footer Placeholder 4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0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F4154B35-B4CC-44CF-8858-B9F65F187A30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35844" name="Line 4"/>
          <p:cNvSpPr>
            <a:spLocks noChangeShapeType="1"/>
          </p:cNvSpPr>
          <p:nvPr/>
        </p:nvSpPr>
        <p:spPr bwMode="auto">
          <a:xfrm>
            <a:off x="5486400" y="4959350"/>
            <a:ext cx="3276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5" name="Rectangle 5"/>
          <p:cNvSpPr>
            <a:spLocks noChangeArrowheads="1"/>
          </p:cNvSpPr>
          <p:nvPr/>
        </p:nvSpPr>
        <p:spPr bwMode="auto">
          <a:xfrm>
            <a:off x="5638800" y="4730750"/>
            <a:ext cx="3048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6" name="Rectangle 6"/>
          <p:cNvSpPr>
            <a:spLocks noChangeArrowheads="1"/>
          </p:cNvSpPr>
          <p:nvPr/>
        </p:nvSpPr>
        <p:spPr bwMode="auto">
          <a:xfrm>
            <a:off x="7162800" y="450215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7" name="Rectangle 7"/>
          <p:cNvSpPr>
            <a:spLocks noChangeArrowheads="1"/>
          </p:cNvSpPr>
          <p:nvPr/>
        </p:nvSpPr>
        <p:spPr bwMode="auto">
          <a:xfrm>
            <a:off x="5943600" y="450215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8" name="Rectangle 8"/>
          <p:cNvSpPr>
            <a:spLocks noChangeArrowheads="1"/>
          </p:cNvSpPr>
          <p:nvPr/>
        </p:nvSpPr>
        <p:spPr bwMode="auto">
          <a:xfrm>
            <a:off x="6858000" y="427355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49" name="Rectangle 9"/>
          <p:cNvSpPr>
            <a:spLocks noChangeArrowheads="1"/>
          </p:cNvSpPr>
          <p:nvPr/>
        </p:nvSpPr>
        <p:spPr bwMode="auto">
          <a:xfrm>
            <a:off x="6553200" y="3968750"/>
            <a:ext cx="304800" cy="9906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0" name="Rectangle 10"/>
          <p:cNvSpPr>
            <a:spLocks noChangeArrowheads="1"/>
          </p:cNvSpPr>
          <p:nvPr/>
        </p:nvSpPr>
        <p:spPr bwMode="auto">
          <a:xfrm>
            <a:off x="6248400" y="4197350"/>
            <a:ext cx="304800" cy="762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1" name="Line 11"/>
          <p:cNvSpPr>
            <a:spLocks noChangeShapeType="1"/>
          </p:cNvSpPr>
          <p:nvPr/>
        </p:nvSpPr>
        <p:spPr bwMode="auto">
          <a:xfrm flipV="1">
            <a:off x="5486400" y="328295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2" name="Text Box 12"/>
          <p:cNvSpPr txBox="1">
            <a:spLocks noChangeArrowheads="1"/>
          </p:cNvSpPr>
          <p:nvPr/>
        </p:nvSpPr>
        <p:spPr bwMode="auto">
          <a:xfrm rot="-5400000">
            <a:off x="4404519" y="3977481"/>
            <a:ext cx="1677988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35853" name="Text Box 13"/>
          <p:cNvSpPr txBox="1">
            <a:spLocks noChangeArrowheads="1"/>
          </p:cNvSpPr>
          <p:nvPr/>
        </p:nvSpPr>
        <p:spPr bwMode="auto">
          <a:xfrm>
            <a:off x="5486400" y="4987925"/>
            <a:ext cx="3276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35858" name="Rectangle 18"/>
          <p:cNvSpPr>
            <a:spLocks noChangeArrowheads="1"/>
          </p:cNvSpPr>
          <p:nvPr/>
        </p:nvSpPr>
        <p:spPr bwMode="auto">
          <a:xfrm>
            <a:off x="7467600" y="465455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59" name="Rectangle 19"/>
          <p:cNvSpPr>
            <a:spLocks noChangeArrowheads="1"/>
          </p:cNvSpPr>
          <p:nvPr/>
        </p:nvSpPr>
        <p:spPr bwMode="auto">
          <a:xfrm>
            <a:off x="7772400" y="4806950"/>
            <a:ext cx="304800" cy="152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0" name="Rectangle 20"/>
          <p:cNvSpPr>
            <a:spLocks noChangeArrowheads="1"/>
          </p:cNvSpPr>
          <p:nvPr/>
        </p:nvSpPr>
        <p:spPr bwMode="auto">
          <a:xfrm>
            <a:off x="8077200" y="488315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7391400" y="3124200"/>
            <a:ext cx="1401763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Unimodal</a:t>
            </a:r>
          </a:p>
        </p:txBody>
      </p:sp>
      <p:sp>
        <p:nvSpPr>
          <p:cNvPr id="35873" name="Line 33"/>
          <p:cNvSpPr>
            <a:spLocks noChangeShapeType="1"/>
          </p:cNvSpPr>
          <p:nvPr/>
        </p:nvSpPr>
        <p:spPr bwMode="auto">
          <a:xfrm>
            <a:off x="838200" y="4953000"/>
            <a:ext cx="3124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4" name="Line 34"/>
          <p:cNvSpPr>
            <a:spLocks noChangeShapeType="1"/>
          </p:cNvSpPr>
          <p:nvPr/>
        </p:nvSpPr>
        <p:spPr bwMode="auto">
          <a:xfrm flipV="1">
            <a:off x="838200" y="3276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 rot="-5400000">
            <a:off x="-242887" y="3938587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838200" y="4981575"/>
            <a:ext cx="31242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 flipH="1">
            <a:off x="1752600" y="4572000"/>
            <a:ext cx="304800" cy="3810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8" name="Rectangle 38"/>
          <p:cNvSpPr>
            <a:spLocks noChangeArrowheads="1"/>
          </p:cNvSpPr>
          <p:nvPr/>
        </p:nvSpPr>
        <p:spPr bwMode="auto">
          <a:xfrm flipH="1">
            <a:off x="2971800" y="42672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79" name="Rectangle 39"/>
          <p:cNvSpPr>
            <a:spLocks noChangeArrowheads="1"/>
          </p:cNvSpPr>
          <p:nvPr/>
        </p:nvSpPr>
        <p:spPr bwMode="auto">
          <a:xfrm flipH="1">
            <a:off x="2057400" y="46482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0" name="Rectangle 40"/>
          <p:cNvSpPr>
            <a:spLocks noChangeArrowheads="1"/>
          </p:cNvSpPr>
          <p:nvPr/>
        </p:nvSpPr>
        <p:spPr bwMode="auto">
          <a:xfrm flipH="1">
            <a:off x="2362200" y="4495800"/>
            <a:ext cx="304800" cy="457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1" name="Rectangle 41"/>
          <p:cNvSpPr>
            <a:spLocks noChangeArrowheads="1"/>
          </p:cNvSpPr>
          <p:nvPr/>
        </p:nvSpPr>
        <p:spPr bwMode="auto">
          <a:xfrm flipH="1">
            <a:off x="2667000" y="4114800"/>
            <a:ext cx="304800" cy="8382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2" name="Rectangle 42"/>
          <p:cNvSpPr>
            <a:spLocks noChangeArrowheads="1"/>
          </p:cNvSpPr>
          <p:nvPr/>
        </p:nvSpPr>
        <p:spPr bwMode="auto">
          <a:xfrm flipH="1">
            <a:off x="1447800" y="4419600"/>
            <a:ext cx="304800" cy="533400"/>
          </a:xfrm>
          <a:prstGeom prst="rect">
            <a:avLst/>
          </a:prstGeom>
          <a:solidFill>
            <a:srgbClr val="80808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3" name="Rectangle 43"/>
          <p:cNvSpPr>
            <a:spLocks noChangeArrowheads="1"/>
          </p:cNvSpPr>
          <p:nvPr/>
        </p:nvSpPr>
        <p:spPr bwMode="auto">
          <a:xfrm flipH="1">
            <a:off x="1143000" y="46482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4" name="Rectangle 44"/>
          <p:cNvSpPr>
            <a:spLocks noChangeArrowheads="1"/>
          </p:cNvSpPr>
          <p:nvPr/>
        </p:nvSpPr>
        <p:spPr bwMode="auto">
          <a:xfrm flipH="1">
            <a:off x="838200" y="487680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5" name="Text Box 45"/>
          <p:cNvSpPr txBox="1">
            <a:spLocks noChangeArrowheads="1"/>
          </p:cNvSpPr>
          <p:nvPr/>
        </p:nvSpPr>
        <p:spPr bwMode="auto">
          <a:xfrm>
            <a:off x="304800" y="2743200"/>
            <a:ext cx="12319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Bimodal</a:t>
            </a:r>
          </a:p>
        </p:txBody>
      </p:sp>
      <p:sp>
        <p:nvSpPr>
          <p:cNvPr id="35886" name="Rectangle 46"/>
          <p:cNvSpPr>
            <a:spLocks noChangeArrowheads="1"/>
          </p:cNvSpPr>
          <p:nvPr/>
        </p:nvSpPr>
        <p:spPr bwMode="auto">
          <a:xfrm flipH="1">
            <a:off x="3276600" y="4419600"/>
            <a:ext cx="3048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7" name="Rectangle 47"/>
          <p:cNvSpPr>
            <a:spLocks noChangeArrowheads="1"/>
          </p:cNvSpPr>
          <p:nvPr/>
        </p:nvSpPr>
        <p:spPr bwMode="auto">
          <a:xfrm flipH="1">
            <a:off x="3581400" y="4724400"/>
            <a:ext cx="304800" cy="228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8" name="Line 48"/>
          <p:cNvSpPr>
            <a:spLocks noChangeShapeType="1"/>
          </p:cNvSpPr>
          <p:nvPr/>
        </p:nvSpPr>
        <p:spPr bwMode="auto">
          <a:xfrm flipH="1">
            <a:off x="6705599" y="2514600"/>
            <a:ext cx="45719" cy="1371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89" name="Line 49"/>
          <p:cNvSpPr>
            <a:spLocks noChangeShapeType="1"/>
          </p:cNvSpPr>
          <p:nvPr/>
        </p:nvSpPr>
        <p:spPr bwMode="auto">
          <a:xfrm flipH="1">
            <a:off x="1600200" y="2819400"/>
            <a:ext cx="6019800" cy="14097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0" name="Line 50"/>
          <p:cNvSpPr>
            <a:spLocks noChangeShapeType="1"/>
          </p:cNvSpPr>
          <p:nvPr/>
        </p:nvSpPr>
        <p:spPr bwMode="auto">
          <a:xfrm flipH="1">
            <a:off x="3048000" y="2819400"/>
            <a:ext cx="4572000" cy="12954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2" name="Rectangle 52"/>
          <p:cNvSpPr>
            <a:spLocks noChangeArrowheads="1"/>
          </p:cNvSpPr>
          <p:nvPr/>
        </p:nvSpPr>
        <p:spPr bwMode="auto">
          <a:xfrm>
            <a:off x="2895600" y="5638800"/>
            <a:ext cx="3843552" cy="7078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latin typeface="+mn-lt"/>
                <a:ea typeface="宋体" pitchFamily="2" charset="-122"/>
              </a:rPr>
              <a:t>A </a:t>
            </a:r>
            <a:r>
              <a:rPr lang="en-US" altLang="zh-CN" sz="2000" b="1" dirty="0">
                <a:latin typeface="+mn-lt"/>
                <a:ea typeface="宋体" pitchFamily="2" charset="-122"/>
              </a:rPr>
              <a:t>modal class </a:t>
            </a:r>
            <a:r>
              <a:rPr lang="en-US" altLang="zh-CN" sz="2000" dirty="0">
                <a:latin typeface="+mn-lt"/>
                <a:ea typeface="宋体" pitchFamily="2" charset="-122"/>
              </a:rPr>
              <a:t>is the class with</a:t>
            </a:r>
          </a:p>
          <a:p>
            <a:r>
              <a:rPr lang="en-US" altLang="zh-CN" sz="2000" dirty="0">
                <a:latin typeface="+mn-lt"/>
                <a:ea typeface="宋体" pitchFamily="2" charset="-122"/>
              </a:rPr>
              <a:t>the largest number of observations</a:t>
            </a:r>
          </a:p>
        </p:txBody>
      </p:sp>
      <p:sp>
        <p:nvSpPr>
          <p:cNvPr id="35893" name="Line 53"/>
          <p:cNvSpPr>
            <a:spLocks noChangeShapeType="1"/>
          </p:cNvSpPr>
          <p:nvPr/>
        </p:nvSpPr>
        <p:spPr bwMode="auto">
          <a:xfrm flipV="1">
            <a:off x="4495800" y="5029200"/>
            <a:ext cx="2133600" cy="685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4" name="Line 54"/>
          <p:cNvSpPr>
            <a:spLocks noChangeShapeType="1"/>
          </p:cNvSpPr>
          <p:nvPr/>
        </p:nvSpPr>
        <p:spPr bwMode="auto">
          <a:xfrm flipH="1" flipV="1">
            <a:off x="1676400" y="5029200"/>
            <a:ext cx="1676400" cy="6858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5895" name="Line 55"/>
          <p:cNvSpPr>
            <a:spLocks noChangeShapeType="1"/>
          </p:cNvSpPr>
          <p:nvPr/>
        </p:nvSpPr>
        <p:spPr bwMode="auto">
          <a:xfrm flipH="1" flipV="1">
            <a:off x="2895600" y="4953000"/>
            <a:ext cx="457200" cy="762000"/>
          </a:xfrm>
          <a:prstGeom prst="line">
            <a:avLst/>
          </a:prstGeom>
          <a:noFill/>
          <a:ln w="38100">
            <a:solidFill>
              <a:srgbClr val="80808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Populations &amp; Samples</a:t>
            </a:r>
          </a:p>
        </p:txBody>
      </p:sp>
      <p:sp>
        <p:nvSpPr>
          <p:cNvPr id="97283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5105400"/>
            <a:ext cx="8902700" cy="1295400"/>
          </a:xfrm>
        </p:spPr>
        <p:txBody>
          <a:bodyPr/>
          <a:lstStyle/>
          <a:p>
            <a:r>
              <a:rPr lang="en-US" altLang="zh-CN" sz="2400" dirty="0">
                <a:ea typeface="宋体" pitchFamily="2" charset="-122"/>
              </a:rPr>
              <a:t>The graphical &amp; tabular methods presented here apply to both </a:t>
            </a:r>
            <a:r>
              <a:rPr lang="en-US" altLang="zh-CN" sz="2400" dirty="0" smtClean="0">
                <a:ea typeface="宋体" pitchFamily="2" charset="-122"/>
              </a:rPr>
              <a:t>entire populations </a:t>
            </a:r>
            <a:r>
              <a:rPr lang="en-US" altLang="zh-CN" sz="2400" b="1" i="1" dirty="0">
                <a:ea typeface="宋体" pitchFamily="2" charset="-122"/>
              </a:rPr>
              <a:t>and</a:t>
            </a:r>
            <a:r>
              <a:rPr lang="en-US" altLang="zh-CN" sz="2400" dirty="0">
                <a:ea typeface="宋体" pitchFamily="2" charset="-122"/>
              </a:rPr>
              <a:t> samples drawn from populations.</a:t>
            </a:r>
          </a:p>
        </p:txBody>
      </p:sp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AE96EB-2692-49D3-A28E-1168C476F518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34" name="Footer Placeholder 3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3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B4093086-2E75-4E49-A80C-D08C5F428301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97284" name="Text Box 4"/>
          <p:cNvSpPr txBox="1">
            <a:spLocks noChangeArrowheads="1"/>
          </p:cNvSpPr>
          <p:nvPr/>
        </p:nvSpPr>
        <p:spPr bwMode="auto">
          <a:xfrm>
            <a:off x="457200" y="1325563"/>
            <a:ext cx="2065338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latin typeface="Tahoma" pitchFamily="34" charset="0"/>
                <a:ea typeface="宋体" pitchFamily="2" charset="-122"/>
              </a:rPr>
              <a:t>Population</a:t>
            </a:r>
          </a:p>
        </p:txBody>
      </p:sp>
      <p:sp>
        <p:nvSpPr>
          <p:cNvPr id="97285" name="Text Box 5"/>
          <p:cNvSpPr txBox="1">
            <a:spLocks noChangeArrowheads="1"/>
          </p:cNvSpPr>
          <p:nvPr/>
        </p:nvSpPr>
        <p:spPr bwMode="auto">
          <a:xfrm>
            <a:off x="6172200" y="1477963"/>
            <a:ext cx="1498600" cy="5826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3200">
                <a:latin typeface="Tahoma" pitchFamily="34" charset="0"/>
                <a:ea typeface="宋体" pitchFamily="2" charset="-122"/>
              </a:rPr>
              <a:t>Sample</a:t>
            </a:r>
          </a:p>
        </p:txBody>
      </p:sp>
      <p:sp>
        <p:nvSpPr>
          <p:cNvPr id="97286" name="Freeform 6"/>
          <p:cNvSpPr>
            <a:spLocks/>
          </p:cNvSpPr>
          <p:nvPr/>
        </p:nvSpPr>
        <p:spPr bwMode="auto">
          <a:xfrm>
            <a:off x="292100" y="2036763"/>
            <a:ext cx="4087813" cy="2611437"/>
          </a:xfrm>
          <a:custGeom>
            <a:avLst/>
            <a:gdLst/>
            <a:ahLst/>
            <a:cxnLst>
              <a:cxn ang="0">
                <a:pos x="440" y="136"/>
              </a:cxn>
              <a:cxn ang="0">
                <a:pos x="8" y="296"/>
              </a:cxn>
              <a:cxn ang="0">
                <a:pos x="16" y="792"/>
              </a:cxn>
              <a:cxn ang="0">
                <a:pos x="64" y="888"/>
              </a:cxn>
              <a:cxn ang="0">
                <a:pos x="176" y="1176"/>
              </a:cxn>
              <a:cxn ang="0">
                <a:pos x="216" y="1256"/>
              </a:cxn>
              <a:cxn ang="0">
                <a:pos x="272" y="1304"/>
              </a:cxn>
              <a:cxn ang="0">
                <a:pos x="296" y="1328"/>
              </a:cxn>
              <a:cxn ang="0">
                <a:pos x="352" y="1344"/>
              </a:cxn>
              <a:cxn ang="0">
                <a:pos x="624" y="1312"/>
              </a:cxn>
              <a:cxn ang="0">
                <a:pos x="776" y="1272"/>
              </a:cxn>
              <a:cxn ang="0">
                <a:pos x="984" y="1280"/>
              </a:cxn>
              <a:cxn ang="0">
                <a:pos x="1088" y="1320"/>
              </a:cxn>
              <a:cxn ang="0">
                <a:pos x="1384" y="1440"/>
              </a:cxn>
              <a:cxn ang="0">
                <a:pos x="1496" y="1512"/>
              </a:cxn>
              <a:cxn ang="0">
                <a:pos x="1752" y="1632"/>
              </a:cxn>
              <a:cxn ang="0">
                <a:pos x="2008" y="1600"/>
              </a:cxn>
              <a:cxn ang="0">
                <a:pos x="2128" y="1512"/>
              </a:cxn>
              <a:cxn ang="0">
                <a:pos x="2200" y="1464"/>
              </a:cxn>
              <a:cxn ang="0">
                <a:pos x="2336" y="1328"/>
              </a:cxn>
              <a:cxn ang="0">
                <a:pos x="2456" y="1176"/>
              </a:cxn>
              <a:cxn ang="0">
                <a:pos x="2520" y="1040"/>
              </a:cxn>
              <a:cxn ang="0">
                <a:pos x="2232" y="488"/>
              </a:cxn>
              <a:cxn ang="0">
                <a:pos x="2120" y="472"/>
              </a:cxn>
              <a:cxn ang="0">
                <a:pos x="2000" y="448"/>
              </a:cxn>
              <a:cxn ang="0">
                <a:pos x="1840" y="264"/>
              </a:cxn>
              <a:cxn ang="0">
                <a:pos x="1800" y="224"/>
              </a:cxn>
              <a:cxn ang="0">
                <a:pos x="1760" y="192"/>
              </a:cxn>
              <a:cxn ang="0">
                <a:pos x="1728" y="144"/>
              </a:cxn>
              <a:cxn ang="0">
                <a:pos x="1352" y="0"/>
              </a:cxn>
              <a:cxn ang="0">
                <a:pos x="672" y="8"/>
              </a:cxn>
              <a:cxn ang="0">
                <a:pos x="424" y="88"/>
              </a:cxn>
              <a:cxn ang="0">
                <a:pos x="440" y="136"/>
              </a:cxn>
            </a:cxnLst>
            <a:rect l="0" t="0" r="r" b="b"/>
            <a:pathLst>
              <a:path w="2575" h="1645">
                <a:moveTo>
                  <a:pt x="440" y="136"/>
                </a:moveTo>
                <a:cubicBezTo>
                  <a:pt x="110" y="170"/>
                  <a:pt x="62" y="79"/>
                  <a:pt x="8" y="296"/>
                </a:cubicBezTo>
                <a:cubicBezTo>
                  <a:pt x="10" y="461"/>
                  <a:pt x="0" y="627"/>
                  <a:pt x="16" y="792"/>
                </a:cubicBezTo>
                <a:cubicBezTo>
                  <a:pt x="19" y="827"/>
                  <a:pt x="52" y="854"/>
                  <a:pt x="64" y="888"/>
                </a:cubicBezTo>
                <a:cubicBezTo>
                  <a:pt x="108" y="1020"/>
                  <a:pt x="77" y="1044"/>
                  <a:pt x="176" y="1176"/>
                </a:cubicBezTo>
                <a:cubicBezTo>
                  <a:pt x="196" y="1236"/>
                  <a:pt x="181" y="1210"/>
                  <a:pt x="216" y="1256"/>
                </a:cubicBezTo>
                <a:cubicBezTo>
                  <a:pt x="231" y="1302"/>
                  <a:pt x="212" y="1264"/>
                  <a:pt x="272" y="1304"/>
                </a:cubicBezTo>
                <a:cubicBezTo>
                  <a:pt x="281" y="1310"/>
                  <a:pt x="286" y="1322"/>
                  <a:pt x="296" y="1328"/>
                </a:cubicBezTo>
                <a:cubicBezTo>
                  <a:pt x="312" y="1337"/>
                  <a:pt x="333" y="1337"/>
                  <a:pt x="352" y="1344"/>
                </a:cubicBezTo>
                <a:cubicBezTo>
                  <a:pt x="442" y="1332"/>
                  <a:pt x="534" y="1331"/>
                  <a:pt x="624" y="1312"/>
                </a:cubicBezTo>
                <a:cubicBezTo>
                  <a:pt x="682" y="1298"/>
                  <a:pt x="713" y="1279"/>
                  <a:pt x="776" y="1272"/>
                </a:cubicBezTo>
                <a:cubicBezTo>
                  <a:pt x="845" y="1274"/>
                  <a:pt x="914" y="1273"/>
                  <a:pt x="984" y="1280"/>
                </a:cubicBezTo>
                <a:cubicBezTo>
                  <a:pt x="1005" y="1282"/>
                  <a:pt x="1071" y="1313"/>
                  <a:pt x="1088" y="1320"/>
                </a:cubicBezTo>
                <a:cubicBezTo>
                  <a:pt x="1188" y="1356"/>
                  <a:pt x="1283" y="1399"/>
                  <a:pt x="1384" y="1440"/>
                </a:cubicBezTo>
                <a:cubicBezTo>
                  <a:pt x="1488" y="1527"/>
                  <a:pt x="1369" y="1434"/>
                  <a:pt x="1496" y="1512"/>
                </a:cubicBezTo>
                <a:cubicBezTo>
                  <a:pt x="1592" y="1571"/>
                  <a:pt x="1632" y="1617"/>
                  <a:pt x="1752" y="1632"/>
                </a:cubicBezTo>
                <a:cubicBezTo>
                  <a:pt x="1837" y="1625"/>
                  <a:pt x="1934" y="1645"/>
                  <a:pt x="2008" y="1600"/>
                </a:cubicBezTo>
                <a:cubicBezTo>
                  <a:pt x="2050" y="1573"/>
                  <a:pt x="2087" y="1540"/>
                  <a:pt x="2128" y="1512"/>
                </a:cubicBezTo>
                <a:cubicBezTo>
                  <a:pt x="2151" y="1495"/>
                  <a:pt x="2200" y="1464"/>
                  <a:pt x="2200" y="1464"/>
                </a:cubicBezTo>
                <a:cubicBezTo>
                  <a:pt x="2240" y="1403"/>
                  <a:pt x="2277" y="1371"/>
                  <a:pt x="2336" y="1328"/>
                </a:cubicBezTo>
                <a:cubicBezTo>
                  <a:pt x="2371" y="1256"/>
                  <a:pt x="2406" y="1235"/>
                  <a:pt x="2456" y="1176"/>
                </a:cubicBezTo>
                <a:cubicBezTo>
                  <a:pt x="2500" y="1059"/>
                  <a:pt x="2473" y="1101"/>
                  <a:pt x="2520" y="1040"/>
                </a:cubicBezTo>
                <a:cubicBezTo>
                  <a:pt x="2575" y="818"/>
                  <a:pt x="2421" y="593"/>
                  <a:pt x="2232" y="488"/>
                </a:cubicBezTo>
                <a:cubicBezTo>
                  <a:pt x="2204" y="472"/>
                  <a:pt x="2129" y="472"/>
                  <a:pt x="2120" y="472"/>
                </a:cubicBezTo>
                <a:cubicBezTo>
                  <a:pt x="2080" y="458"/>
                  <a:pt x="2041" y="453"/>
                  <a:pt x="2000" y="448"/>
                </a:cubicBezTo>
                <a:cubicBezTo>
                  <a:pt x="1929" y="401"/>
                  <a:pt x="1894" y="325"/>
                  <a:pt x="1840" y="264"/>
                </a:cubicBezTo>
                <a:cubicBezTo>
                  <a:pt x="1827" y="249"/>
                  <a:pt x="1814" y="236"/>
                  <a:pt x="1800" y="224"/>
                </a:cubicBezTo>
                <a:cubicBezTo>
                  <a:pt x="1787" y="212"/>
                  <a:pt x="1771" y="204"/>
                  <a:pt x="1760" y="192"/>
                </a:cubicBezTo>
                <a:cubicBezTo>
                  <a:pt x="1747" y="177"/>
                  <a:pt x="1742" y="156"/>
                  <a:pt x="1728" y="144"/>
                </a:cubicBezTo>
                <a:cubicBezTo>
                  <a:pt x="1624" y="55"/>
                  <a:pt x="1482" y="21"/>
                  <a:pt x="1352" y="0"/>
                </a:cubicBezTo>
                <a:cubicBezTo>
                  <a:pt x="1125" y="2"/>
                  <a:pt x="898" y="0"/>
                  <a:pt x="672" y="8"/>
                </a:cubicBezTo>
                <a:cubicBezTo>
                  <a:pt x="588" y="10"/>
                  <a:pt x="502" y="61"/>
                  <a:pt x="424" y="88"/>
                </a:cubicBezTo>
                <a:cubicBezTo>
                  <a:pt x="414" y="136"/>
                  <a:pt x="403" y="123"/>
                  <a:pt x="440" y="136"/>
                </a:cubicBezTo>
                <a:close/>
              </a:path>
            </a:pathLst>
          </a:custGeom>
          <a:solidFill>
            <a:srgbClr val="CCFF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7" name="Oval 7"/>
          <p:cNvSpPr>
            <a:spLocks noChangeArrowheads="1"/>
          </p:cNvSpPr>
          <p:nvPr/>
        </p:nvSpPr>
        <p:spPr bwMode="auto">
          <a:xfrm>
            <a:off x="762000" y="3687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8" name="Oval 8"/>
          <p:cNvSpPr>
            <a:spLocks noChangeArrowheads="1"/>
          </p:cNvSpPr>
          <p:nvPr/>
        </p:nvSpPr>
        <p:spPr bwMode="auto">
          <a:xfrm>
            <a:off x="533400" y="26209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89" name="Oval 9"/>
          <p:cNvSpPr>
            <a:spLocks noChangeArrowheads="1"/>
          </p:cNvSpPr>
          <p:nvPr/>
        </p:nvSpPr>
        <p:spPr bwMode="auto">
          <a:xfrm>
            <a:off x="1219200" y="28495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0" name="Oval 10"/>
          <p:cNvSpPr>
            <a:spLocks noChangeArrowheads="1"/>
          </p:cNvSpPr>
          <p:nvPr/>
        </p:nvSpPr>
        <p:spPr bwMode="auto">
          <a:xfrm>
            <a:off x="3200400" y="40687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1" name="Oval 11"/>
          <p:cNvSpPr>
            <a:spLocks noChangeArrowheads="1"/>
          </p:cNvSpPr>
          <p:nvPr/>
        </p:nvSpPr>
        <p:spPr bwMode="auto">
          <a:xfrm>
            <a:off x="1143000" y="22399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2" name="Oval 12"/>
          <p:cNvSpPr>
            <a:spLocks noChangeArrowheads="1"/>
          </p:cNvSpPr>
          <p:nvPr/>
        </p:nvSpPr>
        <p:spPr bwMode="auto">
          <a:xfrm>
            <a:off x="2819400" y="26971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3" name="Oval 13"/>
          <p:cNvSpPr>
            <a:spLocks noChangeArrowheads="1"/>
          </p:cNvSpPr>
          <p:nvPr/>
        </p:nvSpPr>
        <p:spPr bwMode="auto">
          <a:xfrm>
            <a:off x="533400" y="30019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4" name="Oval 14"/>
          <p:cNvSpPr>
            <a:spLocks noChangeArrowheads="1"/>
          </p:cNvSpPr>
          <p:nvPr/>
        </p:nvSpPr>
        <p:spPr bwMode="auto">
          <a:xfrm>
            <a:off x="1981200" y="36115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5" name="Oval 15"/>
          <p:cNvSpPr>
            <a:spLocks noChangeArrowheads="1"/>
          </p:cNvSpPr>
          <p:nvPr/>
        </p:nvSpPr>
        <p:spPr bwMode="auto">
          <a:xfrm>
            <a:off x="2971800" y="32305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6" name="Oval 16"/>
          <p:cNvSpPr>
            <a:spLocks noChangeArrowheads="1"/>
          </p:cNvSpPr>
          <p:nvPr/>
        </p:nvSpPr>
        <p:spPr bwMode="auto">
          <a:xfrm>
            <a:off x="1981200" y="27733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7" name="Oval 17"/>
          <p:cNvSpPr>
            <a:spLocks noChangeArrowheads="1"/>
          </p:cNvSpPr>
          <p:nvPr/>
        </p:nvSpPr>
        <p:spPr bwMode="auto">
          <a:xfrm>
            <a:off x="2438400" y="40687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8" name="Oval 18"/>
          <p:cNvSpPr>
            <a:spLocks noChangeArrowheads="1"/>
          </p:cNvSpPr>
          <p:nvPr/>
        </p:nvSpPr>
        <p:spPr bwMode="auto">
          <a:xfrm>
            <a:off x="3581400" y="36115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299" name="Oval 19"/>
          <p:cNvSpPr>
            <a:spLocks noChangeArrowheads="1"/>
          </p:cNvSpPr>
          <p:nvPr/>
        </p:nvSpPr>
        <p:spPr bwMode="auto">
          <a:xfrm>
            <a:off x="2133600" y="23923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0" name="Oval 20"/>
          <p:cNvSpPr>
            <a:spLocks noChangeArrowheads="1"/>
          </p:cNvSpPr>
          <p:nvPr/>
        </p:nvSpPr>
        <p:spPr bwMode="auto">
          <a:xfrm>
            <a:off x="838200" y="3306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1" name="Oval 21"/>
          <p:cNvSpPr>
            <a:spLocks noChangeArrowheads="1"/>
          </p:cNvSpPr>
          <p:nvPr/>
        </p:nvSpPr>
        <p:spPr bwMode="auto">
          <a:xfrm>
            <a:off x="1524000" y="31543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2" name="Oval 22"/>
          <p:cNvSpPr>
            <a:spLocks noChangeArrowheads="1"/>
          </p:cNvSpPr>
          <p:nvPr/>
        </p:nvSpPr>
        <p:spPr bwMode="auto">
          <a:xfrm>
            <a:off x="2590800" y="33829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3" name="Oval 23"/>
          <p:cNvSpPr>
            <a:spLocks noChangeArrowheads="1"/>
          </p:cNvSpPr>
          <p:nvPr/>
        </p:nvSpPr>
        <p:spPr bwMode="auto">
          <a:xfrm>
            <a:off x="3962400" y="3306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4" name="Oval 24"/>
          <p:cNvSpPr>
            <a:spLocks noChangeArrowheads="1"/>
          </p:cNvSpPr>
          <p:nvPr/>
        </p:nvSpPr>
        <p:spPr bwMode="auto">
          <a:xfrm>
            <a:off x="3429000" y="31543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5" name="Oval 25"/>
          <p:cNvSpPr>
            <a:spLocks noChangeArrowheads="1"/>
          </p:cNvSpPr>
          <p:nvPr/>
        </p:nvSpPr>
        <p:spPr bwMode="auto">
          <a:xfrm>
            <a:off x="1524000" y="25447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6" name="Freeform 26"/>
          <p:cNvSpPr>
            <a:spLocks/>
          </p:cNvSpPr>
          <p:nvPr/>
        </p:nvSpPr>
        <p:spPr bwMode="auto">
          <a:xfrm>
            <a:off x="5638800" y="2773363"/>
            <a:ext cx="2717800" cy="1377950"/>
          </a:xfrm>
          <a:custGeom>
            <a:avLst/>
            <a:gdLst/>
            <a:ahLst/>
            <a:cxnLst>
              <a:cxn ang="0">
                <a:pos x="995" y="224"/>
              </a:cxn>
              <a:cxn ang="0">
                <a:pos x="1723" y="136"/>
              </a:cxn>
              <a:cxn ang="0">
                <a:pos x="1755" y="168"/>
              </a:cxn>
              <a:cxn ang="0">
                <a:pos x="1939" y="328"/>
              </a:cxn>
              <a:cxn ang="0">
                <a:pos x="2059" y="464"/>
              </a:cxn>
              <a:cxn ang="0">
                <a:pos x="2131" y="624"/>
              </a:cxn>
              <a:cxn ang="0">
                <a:pos x="2171" y="824"/>
              </a:cxn>
              <a:cxn ang="0">
                <a:pos x="2147" y="1016"/>
              </a:cxn>
              <a:cxn ang="0">
                <a:pos x="1971" y="1136"/>
              </a:cxn>
              <a:cxn ang="0">
                <a:pos x="1507" y="1320"/>
              </a:cxn>
              <a:cxn ang="0">
                <a:pos x="1083" y="1304"/>
              </a:cxn>
              <a:cxn ang="0">
                <a:pos x="435" y="968"/>
              </a:cxn>
              <a:cxn ang="0">
                <a:pos x="155" y="704"/>
              </a:cxn>
              <a:cxn ang="0">
                <a:pos x="27" y="424"/>
              </a:cxn>
              <a:cxn ang="0">
                <a:pos x="243" y="0"/>
              </a:cxn>
              <a:cxn ang="0">
                <a:pos x="699" y="64"/>
              </a:cxn>
              <a:cxn ang="0">
                <a:pos x="795" y="152"/>
              </a:cxn>
              <a:cxn ang="0">
                <a:pos x="883" y="224"/>
              </a:cxn>
              <a:cxn ang="0">
                <a:pos x="995" y="224"/>
              </a:cxn>
            </a:cxnLst>
            <a:rect l="0" t="0" r="r" b="b"/>
            <a:pathLst>
              <a:path w="2171" h="1332">
                <a:moveTo>
                  <a:pt x="995" y="224"/>
                </a:moveTo>
                <a:cubicBezTo>
                  <a:pt x="1254" y="173"/>
                  <a:pt x="1469" y="81"/>
                  <a:pt x="1723" y="136"/>
                </a:cubicBezTo>
                <a:cubicBezTo>
                  <a:pt x="1737" y="139"/>
                  <a:pt x="1742" y="159"/>
                  <a:pt x="1755" y="168"/>
                </a:cubicBezTo>
                <a:cubicBezTo>
                  <a:pt x="1832" y="221"/>
                  <a:pt x="1878" y="255"/>
                  <a:pt x="1939" y="328"/>
                </a:cubicBezTo>
                <a:cubicBezTo>
                  <a:pt x="1977" y="374"/>
                  <a:pt x="2059" y="464"/>
                  <a:pt x="2059" y="464"/>
                </a:cubicBezTo>
                <a:cubicBezTo>
                  <a:pt x="2083" y="517"/>
                  <a:pt x="2118" y="566"/>
                  <a:pt x="2131" y="624"/>
                </a:cubicBezTo>
                <a:cubicBezTo>
                  <a:pt x="2145" y="690"/>
                  <a:pt x="2154" y="757"/>
                  <a:pt x="2171" y="824"/>
                </a:cubicBezTo>
                <a:cubicBezTo>
                  <a:pt x="2163" y="888"/>
                  <a:pt x="2165" y="954"/>
                  <a:pt x="2147" y="1016"/>
                </a:cubicBezTo>
                <a:cubicBezTo>
                  <a:pt x="2132" y="1064"/>
                  <a:pt x="1995" y="1126"/>
                  <a:pt x="1971" y="1136"/>
                </a:cubicBezTo>
                <a:cubicBezTo>
                  <a:pt x="1815" y="1194"/>
                  <a:pt x="1666" y="1276"/>
                  <a:pt x="1507" y="1320"/>
                </a:cubicBezTo>
                <a:cubicBezTo>
                  <a:pt x="1365" y="1316"/>
                  <a:pt x="1221" y="1332"/>
                  <a:pt x="1083" y="1304"/>
                </a:cubicBezTo>
                <a:cubicBezTo>
                  <a:pt x="849" y="1255"/>
                  <a:pt x="617" y="1120"/>
                  <a:pt x="435" y="968"/>
                </a:cubicBezTo>
                <a:cubicBezTo>
                  <a:pt x="335" y="885"/>
                  <a:pt x="261" y="775"/>
                  <a:pt x="155" y="704"/>
                </a:cubicBezTo>
                <a:cubicBezTo>
                  <a:pt x="98" y="614"/>
                  <a:pt x="65" y="521"/>
                  <a:pt x="27" y="424"/>
                </a:cubicBezTo>
                <a:cubicBezTo>
                  <a:pt x="0" y="236"/>
                  <a:pt x="53" y="37"/>
                  <a:pt x="243" y="0"/>
                </a:cubicBezTo>
                <a:cubicBezTo>
                  <a:pt x="427" y="14"/>
                  <a:pt x="541" y="11"/>
                  <a:pt x="699" y="64"/>
                </a:cubicBezTo>
                <a:cubicBezTo>
                  <a:pt x="724" y="89"/>
                  <a:pt x="760" y="140"/>
                  <a:pt x="795" y="152"/>
                </a:cubicBezTo>
                <a:cubicBezTo>
                  <a:pt x="864" y="221"/>
                  <a:pt x="830" y="206"/>
                  <a:pt x="883" y="224"/>
                </a:cubicBezTo>
                <a:cubicBezTo>
                  <a:pt x="997" y="215"/>
                  <a:pt x="995" y="178"/>
                  <a:pt x="995" y="224"/>
                </a:cubicBezTo>
                <a:close/>
              </a:path>
            </a:pathLst>
          </a:custGeom>
          <a:solidFill>
            <a:srgbClr val="CCFFCC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7" name="Oval 27"/>
          <p:cNvSpPr>
            <a:spLocks noChangeArrowheads="1"/>
          </p:cNvSpPr>
          <p:nvPr/>
        </p:nvSpPr>
        <p:spPr bwMode="auto">
          <a:xfrm>
            <a:off x="6248400" y="3154363"/>
            <a:ext cx="152400" cy="152400"/>
          </a:xfrm>
          <a:prstGeom prst="ellipse">
            <a:avLst/>
          </a:prstGeom>
          <a:solidFill>
            <a:srgbClr val="FF00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8" name="Oval 28"/>
          <p:cNvSpPr>
            <a:spLocks noChangeArrowheads="1"/>
          </p:cNvSpPr>
          <p:nvPr/>
        </p:nvSpPr>
        <p:spPr bwMode="auto">
          <a:xfrm>
            <a:off x="6858000" y="35353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09" name="Oval 29"/>
          <p:cNvSpPr>
            <a:spLocks noChangeArrowheads="1"/>
          </p:cNvSpPr>
          <p:nvPr/>
        </p:nvSpPr>
        <p:spPr bwMode="auto">
          <a:xfrm>
            <a:off x="7772400" y="3535363"/>
            <a:ext cx="152400" cy="152400"/>
          </a:xfrm>
          <a:prstGeom prst="ellipse">
            <a:avLst/>
          </a:prstGeom>
          <a:solidFill>
            <a:srgbClr val="0000FF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0" name="Oval 30"/>
          <p:cNvSpPr>
            <a:spLocks noChangeArrowheads="1"/>
          </p:cNvSpPr>
          <p:nvPr/>
        </p:nvSpPr>
        <p:spPr bwMode="auto">
          <a:xfrm>
            <a:off x="7315200" y="3459163"/>
            <a:ext cx="152400" cy="152400"/>
          </a:xfrm>
          <a:prstGeom prst="ellipse">
            <a:avLst/>
          </a:prstGeom>
          <a:solidFill>
            <a:srgbClr val="FFFF00"/>
          </a:solidFill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97311" name="AutoShape 31"/>
          <p:cNvSpPr>
            <a:spLocks noChangeArrowheads="1"/>
          </p:cNvSpPr>
          <p:nvPr/>
        </p:nvSpPr>
        <p:spPr bwMode="auto">
          <a:xfrm>
            <a:off x="4419600" y="3078163"/>
            <a:ext cx="1219200" cy="685800"/>
          </a:xfrm>
          <a:prstGeom prst="rightArrow">
            <a:avLst>
              <a:gd name="adj1" fmla="val 50000"/>
              <a:gd name="adj2" fmla="val 44444"/>
            </a:avLst>
          </a:prstGeom>
          <a:solidFill>
            <a:srgbClr val="CC99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Subset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Shapes of Histograms…</a:t>
            </a:r>
          </a:p>
        </p:txBody>
      </p:sp>
      <p:sp>
        <p:nvSpPr>
          <p:cNvPr id="3686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1"/>
            <a:ext cx="8229600" cy="1371600"/>
          </a:xfrm>
        </p:spPr>
        <p:txBody>
          <a:bodyPr>
            <a:normAutofit fontScale="92500" lnSpcReduction="20000"/>
          </a:bodyPr>
          <a:lstStyle/>
          <a:p>
            <a:pPr>
              <a:buNone/>
            </a:pPr>
            <a:r>
              <a:rPr lang="en-US" altLang="zh-CN" b="1" dirty="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Bell Shape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A special type of </a:t>
            </a:r>
            <a:r>
              <a:rPr lang="en-US" altLang="zh-CN" b="1" i="1" dirty="0">
                <a:solidFill>
                  <a:srgbClr val="FF0000"/>
                </a:solidFill>
                <a:ea typeface="宋体" pitchFamily="2" charset="-122"/>
              </a:rPr>
              <a:t>symmetric</a:t>
            </a:r>
            <a:r>
              <a:rPr lang="en-US" altLang="zh-CN" b="1" i="1" dirty="0">
                <a:ea typeface="宋体" pitchFamily="2" charset="-122"/>
              </a:rPr>
              <a:t> </a:t>
            </a:r>
            <a:r>
              <a:rPr lang="en-US" altLang="zh-CN" b="1" i="1" dirty="0" err="1">
                <a:solidFill>
                  <a:srgbClr val="0000FF"/>
                </a:solidFill>
                <a:ea typeface="宋体" pitchFamily="2" charset="-122"/>
              </a:rPr>
              <a:t>unimodal</a:t>
            </a:r>
            <a:r>
              <a:rPr lang="en-US" altLang="zh-CN" dirty="0">
                <a:ea typeface="宋体" pitchFamily="2" charset="-122"/>
              </a:rPr>
              <a:t> histogram is one that is bell shaped: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05A360-C92D-477C-B7E8-4F0028537C27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E7091047-4404-44BB-829E-32EE8A127B2F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4267200" y="4953000"/>
            <a:ext cx="3657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 flipV="1">
            <a:off x="4267200" y="3276600"/>
            <a:ext cx="0" cy="1676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4" name="Text Box 20"/>
          <p:cNvSpPr txBox="1">
            <a:spLocks noChangeArrowheads="1"/>
          </p:cNvSpPr>
          <p:nvPr/>
        </p:nvSpPr>
        <p:spPr bwMode="auto">
          <a:xfrm rot="-5400000">
            <a:off x="3186113" y="3940175"/>
            <a:ext cx="16764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Frequency</a:t>
            </a:r>
          </a:p>
        </p:txBody>
      </p:sp>
      <p:sp>
        <p:nvSpPr>
          <p:cNvPr id="36885" name="Text Box 21"/>
          <p:cNvSpPr txBox="1">
            <a:spLocks noChangeArrowheads="1"/>
          </p:cNvSpPr>
          <p:nvPr/>
        </p:nvSpPr>
        <p:spPr bwMode="auto">
          <a:xfrm>
            <a:off x="4267200" y="4981575"/>
            <a:ext cx="3657600" cy="2762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1200">
                <a:latin typeface="Tahoma" pitchFamily="34" charset="0"/>
                <a:ea typeface="宋体" pitchFamily="2" charset="-122"/>
              </a:rPr>
              <a:t>Variable</a:t>
            </a:r>
          </a:p>
        </p:txBody>
      </p:sp>
      <p:sp>
        <p:nvSpPr>
          <p:cNvPr id="36886" name="Rectangle 22"/>
          <p:cNvSpPr>
            <a:spLocks noChangeArrowheads="1"/>
          </p:cNvSpPr>
          <p:nvPr/>
        </p:nvSpPr>
        <p:spPr bwMode="auto">
          <a:xfrm flipH="1">
            <a:off x="5181600" y="42672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8" name="Rectangle 24"/>
          <p:cNvSpPr>
            <a:spLocks noChangeArrowheads="1"/>
          </p:cNvSpPr>
          <p:nvPr/>
        </p:nvSpPr>
        <p:spPr bwMode="auto">
          <a:xfrm flipH="1">
            <a:off x="5486400" y="3962400"/>
            <a:ext cx="3048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89" name="Rectangle 25"/>
          <p:cNvSpPr>
            <a:spLocks noChangeArrowheads="1"/>
          </p:cNvSpPr>
          <p:nvPr/>
        </p:nvSpPr>
        <p:spPr bwMode="auto">
          <a:xfrm flipH="1">
            <a:off x="5791200" y="3657600"/>
            <a:ext cx="304800" cy="1295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0" name="Rectangle 26"/>
          <p:cNvSpPr>
            <a:spLocks noChangeArrowheads="1"/>
          </p:cNvSpPr>
          <p:nvPr/>
        </p:nvSpPr>
        <p:spPr bwMode="auto">
          <a:xfrm flipH="1">
            <a:off x="6096000" y="3962400"/>
            <a:ext cx="304800" cy="9906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1" name="Rectangle 27"/>
          <p:cNvSpPr>
            <a:spLocks noChangeArrowheads="1"/>
          </p:cNvSpPr>
          <p:nvPr/>
        </p:nvSpPr>
        <p:spPr bwMode="auto">
          <a:xfrm flipH="1">
            <a:off x="4876800" y="4419600"/>
            <a:ext cx="3048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2" name="Rectangle 28"/>
          <p:cNvSpPr>
            <a:spLocks noChangeArrowheads="1"/>
          </p:cNvSpPr>
          <p:nvPr/>
        </p:nvSpPr>
        <p:spPr bwMode="auto">
          <a:xfrm flipH="1">
            <a:off x="4572000" y="46482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3" name="Rectangle 29"/>
          <p:cNvSpPr>
            <a:spLocks noChangeArrowheads="1"/>
          </p:cNvSpPr>
          <p:nvPr/>
        </p:nvSpPr>
        <p:spPr bwMode="auto">
          <a:xfrm flipH="1">
            <a:off x="4267200" y="487680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191000" y="5715000"/>
            <a:ext cx="3657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>
                <a:ea typeface="宋体" pitchFamily="2" charset="-122"/>
              </a:rPr>
              <a:t>Bell Shaped</a:t>
            </a:r>
          </a:p>
        </p:txBody>
      </p:sp>
      <p:sp>
        <p:nvSpPr>
          <p:cNvPr id="36900" name="Rectangle 36"/>
          <p:cNvSpPr>
            <a:spLocks noChangeArrowheads="1"/>
          </p:cNvSpPr>
          <p:nvPr/>
        </p:nvSpPr>
        <p:spPr bwMode="auto">
          <a:xfrm flipH="1">
            <a:off x="6400800" y="4267200"/>
            <a:ext cx="304800" cy="685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 flipH="1">
            <a:off x="6705600" y="4419600"/>
            <a:ext cx="304800" cy="5334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2" name="Rectangle 38"/>
          <p:cNvSpPr>
            <a:spLocks noChangeArrowheads="1"/>
          </p:cNvSpPr>
          <p:nvPr/>
        </p:nvSpPr>
        <p:spPr bwMode="auto">
          <a:xfrm flipH="1">
            <a:off x="7010400" y="4648200"/>
            <a:ext cx="304800" cy="3048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3" name="Rectangle 39"/>
          <p:cNvSpPr>
            <a:spLocks noChangeArrowheads="1"/>
          </p:cNvSpPr>
          <p:nvPr/>
        </p:nvSpPr>
        <p:spPr bwMode="auto">
          <a:xfrm flipH="1">
            <a:off x="7315200" y="4876800"/>
            <a:ext cx="304800" cy="76200"/>
          </a:xfrm>
          <a:prstGeom prst="rect">
            <a:avLst/>
          </a:prstGeom>
          <a:solidFill>
            <a:srgbClr val="C0C0C0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5943600" y="2971800"/>
            <a:ext cx="0" cy="1981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5" name="Line 41"/>
          <p:cNvSpPr>
            <a:spLocks noChangeShapeType="1"/>
          </p:cNvSpPr>
          <p:nvPr/>
        </p:nvSpPr>
        <p:spPr bwMode="auto">
          <a:xfrm>
            <a:off x="5181600" y="2438400"/>
            <a:ext cx="533400" cy="9906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36906" name="Rectangle 42"/>
          <p:cNvSpPr>
            <a:spLocks noChangeArrowheads="1"/>
          </p:cNvSpPr>
          <p:nvPr/>
        </p:nvSpPr>
        <p:spPr bwMode="auto">
          <a:xfrm>
            <a:off x="304800" y="3124200"/>
            <a:ext cx="2971800" cy="286232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 Many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statistical techniques require that the population be bell shaped.</a:t>
            </a:r>
          </a:p>
          <a:p>
            <a:pPr algn="l">
              <a:buFont typeface="Arial" pitchFamily="34" charset="0"/>
              <a:buChar char="•"/>
            </a:pPr>
            <a:endParaRPr lang="en-US" altLang="zh-CN" sz="2000" dirty="0">
              <a:latin typeface="Tahoma" pitchFamily="34" charset="0"/>
              <a:ea typeface="宋体" pitchFamily="2" charset="-122"/>
            </a:endParaRPr>
          </a:p>
          <a:p>
            <a:pPr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 Drawing </a:t>
            </a:r>
            <a:r>
              <a:rPr lang="en-US" altLang="zh-CN" sz="2000" dirty="0">
                <a:latin typeface="Tahoma" pitchFamily="34" charset="0"/>
                <a:ea typeface="宋体" pitchFamily="2" charset="-122"/>
              </a:rPr>
              <a:t>the histogram helps verify the shape of the population in question.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7159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Histogram Comparison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31</a:t>
            </a:fld>
            <a:endParaRPr lang="en-US" altLang="zh-CN"/>
          </a:p>
        </p:txBody>
      </p:sp>
      <p:pic>
        <p:nvPicPr>
          <p:cNvPr id="8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28600" y="2590800"/>
            <a:ext cx="4368800" cy="30876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792663" y="2641600"/>
            <a:ext cx="4351337" cy="3048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 Box 6"/>
          <p:cNvSpPr txBox="1">
            <a:spLocks noChangeArrowheads="1"/>
          </p:cNvSpPr>
          <p:nvPr/>
        </p:nvSpPr>
        <p:spPr bwMode="auto">
          <a:xfrm>
            <a:off x="4114800" y="1038761"/>
            <a:ext cx="4191000" cy="156966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dirty="0">
                <a:latin typeface="Calibri" pitchFamily="34" charset="0"/>
              </a:rPr>
              <a:t>The two courses, Business Statistics and Mathematical Statistics have very different histograms…</a:t>
            </a:r>
          </a:p>
        </p:txBody>
      </p:sp>
      <p:sp>
        <p:nvSpPr>
          <p:cNvPr id="11" name="Text Box 7"/>
          <p:cNvSpPr txBox="1">
            <a:spLocks noChangeArrowheads="1"/>
          </p:cNvSpPr>
          <p:nvPr/>
        </p:nvSpPr>
        <p:spPr bwMode="auto">
          <a:xfrm>
            <a:off x="1211263" y="2087563"/>
            <a:ext cx="2387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0000FF"/>
                </a:solidFill>
              </a:rPr>
              <a:t>unimodal vs. bimodal</a:t>
            </a:r>
          </a:p>
        </p:txBody>
      </p:sp>
      <p:sp>
        <p:nvSpPr>
          <p:cNvPr id="12" name="Text Box 8"/>
          <p:cNvSpPr txBox="1">
            <a:spLocks noChangeArrowheads="1"/>
          </p:cNvSpPr>
          <p:nvPr/>
        </p:nvSpPr>
        <p:spPr bwMode="auto">
          <a:xfrm>
            <a:off x="1843088" y="6019800"/>
            <a:ext cx="407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r>
              <a:rPr lang="en-US" sz="2000">
                <a:solidFill>
                  <a:srgbClr val="FF0000"/>
                </a:solidFill>
              </a:rPr>
              <a:t>spread of the marks (narrower | wider)</a:t>
            </a:r>
          </a:p>
        </p:txBody>
      </p:sp>
      <p:sp>
        <p:nvSpPr>
          <p:cNvPr id="13" name="Line 9"/>
          <p:cNvSpPr>
            <a:spLocks noChangeShapeType="1"/>
          </p:cNvSpPr>
          <p:nvPr/>
        </p:nvSpPr>
        <p:spPr bwMode="auto">
          <a:xfrm>
            <a:off x="1905000" y="2514600"/>
            <a:ext cx="838200" cy="10668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4" name="Line 10"/>
          <p:cNvSpPr>
            <a:spLocks noChangeShapeType="1"/>
          </p:cNvSpPr>
          <p:nvPr/>
        </p:nvSpPr>
        <p:spPr bwMode="auto">
          <a:xfrm>
            <a:off x="3276600" y="2438400"/>
            <a:ext cx="4191000" cy="12192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5" name="Line 11"/>
          <p:cNvSpPr>
            <a:spLocks noChangeShapeType="1"/>
          </p:cNvSpPr>
          <p:nvPr/>
        </p:nvSpPr>
        <p:spPr bwMode="auto">
          <a:xfrm>
            <a:off x="3276600" y="2438400"/>
            <a:ext cx="3124200" cy="1600200"/>
          </a:xfrm>
          <a:prstGeom prst="line">
            <a:avLst/>
          </a:prstGeom>
          <a:noFill/>
          <a:ln w="127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6" name="AutoShape 12"/>
          <p:cNvSpPr>
            <a:spLocks/>
          </p:cNvSpPr>
          <p:nvPr/>
        </p:nvSpPr>
        <p:spPr bwMode="auto">
          <a:xfrm rot="5400000">
            <a:off x="2819400" y="3962400"/>
            <a:ext cx="304800" cy="2743200"/>
          </a:xfrm>
          <a:prstGeom prst="rightBrace">
            <a:avLst>
              <a:gd name="adj1" fmla="val 7500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7" name="AutoShape 13"/>
          <p:cNvSpPr>
            <a:spLocks/>
          </p:cNvSpPr>
          <p:nvPr/>
        </p:nvSpPr>
        <p:spPr bwMode="auto">
          <a:xfrm rot="5400000">
            <a:off x="7048500" y="3619500"/>
            <a:ext cx="304800" cy="3429000"/>
          </a:xfrm>
          <a:prstGeom prst="rightBrace">
            <a:avLst>
              <a:gd name="adj1" fmla="val 93750"/>
              <a:gd name="adj2" fmla="val 50000"/>
            </a:avLst>
          </a:prstGeom>
          <a:noFill/>
          <a:ln w="952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8" name="Line 14"/>
          <p:cNvSpPr>
            <a:spLocks noChangeShapeType="1"/>
          </p:cNvSpPr>
          <p:nvPr/>
        </p:nvSpPr>
        <p:spPr bwMode="auto">
          <a:xfrm flipH="1" flipV="1">
            <a:off x="3048000" y="5486400"/>
            <a:ext cx="1524000" cy="609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9" name="Line 15"/>
          <p:cNvSpPr>
            <a:spLocks noChangeShapeType="1"/>
          </p:cNvSpPr>
          <p:nvPr/>
        </p:nvSpPr>
        <p:spPr bwMode="auto">
          <a:xfrm flipV="1">
            <a:off x="5486400" y="5562600"/>
            <a:ext cx="1676400" cy="533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Frequency Polygon</a:t>
            </a:r>
          </a:p>
        </p:txBody>
      </p:sp>
      <p:sp>
        <p:nvSpPr>
          <p:cNvPr id="11571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CN" sz="4400" dirty="0" smtClean="0">
                <a:ea typeface="宋体" pitchFamily="2" charset="-122"/>
              </a:rPr>
              <a:t>It </a:t>
            </a:r>
            <a:r>
              <a:rPr lang="en-US" altLang="zh-CN" sz="4400" dirty="0">
                <a:ea typeface="宋体" pitchFamily="2" charset="-122"/>
              </a:rPr>
              <a:t>is a line version of the histogram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  <a:endParaRPr lang="en-US" altLang="zh-CN" sz="4400" dirty="0">
              <a:ea typeface="宋体" pitchFamily="2" charset="-122"/>
            </a:endParaRPr>
          </a:p>
          <a:p>
            <a:r>
              <a:rPr lang="en-US" altLang="zh-CN" sz="4400" dirty="0">
                <a:ea typeface="宋体" pitchFamily="2" charset="-122"/>
              </a:rPr>
              <a:t>It is plotted using class midpoints as X values and frequencies as Y values</a:t>
            </a:r>
            <a:r>
              <a:rPr lang="en-US" altLang="zh-CN" sz="4400" dirty="0" smtClean="0">
                <a:ea typeface="宋体" pitchFamily="2" charset="-122"/>
              </a:rPr>
              <a:t>.</a:t>
            </a:r>
          </a:p>
          <a:p>
            <a:r>
              <a:rPr lang="en-US" altLang="zh-CN" sz="4400" dirty="0" smtClean="0">
                <a:ea typeface="宋体" pitchFamily="2" charset="-122"/>
              </a:rPr>
              <a:t>Refer to Lab </a:t>
            </a:r>
            <a:r>
              <a:rPr lang="en-US" altLang="zh-CN" sz="4400" dirty="0">
                <a:ea typeface="宋体" pitchFamily="2" charset="-122"/>
              </a:rPr>
              <a:t>Manual Chapter 2!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E3DDE-10C7-4550-AF66-4F155EFC468C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584BEAB9-45DB-4B25-9DBB-9FAC96938107}" type="slidenum">
              <a:rPr lang="en-US" altLang="zh-CN"/>
              <a:pPr/>
              <a:t>32</a:t>
            </a:fld>
            <a:endParaRPr lang="en-US" altLang="zh-CN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304800"/>
            <a:ext cx="8763000" cy="8382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宋体" pitchFamily="2" charset="-122"/>
              </a:rPr>
              <a:t>Ogive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41987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/>
          </a:bodyPr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(pronounced “Oh-jive”) is a graph </a:t>
            </a:r>
            <a:r>
              <a:rPr lang="en-US" altLang="zh-CN" dirty="0" smtClean="0">
                <a:ea typeface="宋体" pitchFamily="2" charset="-122"/>
              </a:rPr>
              <a:t>of a </a:t>
            </a:r>
            <a:r>
              <a:rPr lang="en-US" altLang="zh-CN" b="1" i="1" dirty="0">
                <a:ea typeface="宋体" pitchFamily="2" charset="-122"/>
              </a:rPr>
              <a:t>cumulative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frequency distribution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We create an </a:t>
            </a:r>
            <a:r>
              <a:rPr lang="en-US" altLang="zh-CN" dirty="0" err="1" smtClean="0">
                <a:ea typeface="宋体" pitchFamily="2" charset="-122"/>
              </a:rPr>
              <a:t>Ogive</a:t>
            </a:r>
            <a:r>
              <a:rPr lang="en-US" altLang="zh-CN" dirty="0" smtClean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in three steps</a:t>
            </a:r>
            <a:r>
              <a:rPr lang="en-US" altLang="zh-CN" dirty="0" smtClean="0">
                <a:ea typeface="宋体" pitchFamily="2" charset="-122"/>
              </a:rPr>
              <a:t>…</a:t>
            </a:r>
            <a:endParaRPr lang="en-US" altLang="zh-CN" dirty="0">
              <a:ea typeface="宋体" pitchFamily="2" charset="-122"/>
            </a:endParaRPr>
          </a:p>
          <a:p>
            <a:pPr marL="971550" lvl="1" indent="-514350">
              <a:lnSpc>
                <a:spcPct val="90000"/>
              </a:lnSpc>
              <a:buNone/>
            </a:pPr>
            <a:r>
              <a:rPr lang="en-US" altLang="zh-CN" dirty="0" smtClean="0">
                <a:ea typeface="宋体" pitchFamily="2" charset="-122"/>
              </a:rPr>
              <a:t>1) First</a:t>
            </a:r>
            <a:r>
              <a:rPr lang="en-US" altLang="zh-CN" dirty="0">
                <a:ea typeface="宋体" pitchFamily="2" charset="-122"/>
              </a:rPr>
              <a:t>, from the frequency distribution created </a:t>
            </a:r>
            <a:r>
              <a:rPr lang="en-US" altLang="zh-CN" dirty="0">
                <a:ea typeface="宋体" pitchFamily="2" charset="-122"/>
                <a:hlinkClick r:id="rId3" action="ppaction://hlinksldjump"/>
              </a:rPr>
              <a:t>earlier</a:t>
            </a:r>
            <a:r>
              <a:rPr lang="en-US" altLang="zh-CN" dirty="0">
                <a:ea typeface="宋体" pitchFamily="2" charset="-122"/>
              </a:rPr>
              <a:t>, calculate </a:t>
            </a:r>
            <a:r>
              <a:rPr lang="en-US" altLang="zh-CN" b="1" i="1" dirty="0">
                <a:ea typeface="宋体" pitchFamily="2" charset="-122"/>
              </a:rPr>
              <a:t>relative frequencies</a:t>
            </a:r>
            <a:r>
              <a:rPr lang="en-US" altLang="zh-CN" dirty="0" smtClean="0">
                <a:ea typeface="宋体" pitchFamily="2" charset="-122"/>
              </a:rPr>
              <a:t>: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 smtClean="0">
                <a:ea typeface="宋体" pitchFamily="2" charset="-122"/>
              </a:rPr>
              <a:t>Relative </a:t>
            </a:r>
            <a:r>
              <a:rPr lang="en-US" altLang="zh-CN" dirty="0">
                <a:ea typeface="宋体" pitchFamily="2" charset="-122"/>
              </a:rPr>
              <a:t>Frequency = # of observations in a class				                Total # of </a:t>
            </a:r>
            <a:r>
              <a:rPr lang="en-US" altLang="zh-CN" dirty="0" smtClean="0">
                <a:ea typeface="宋体" pitchFamily="2" charset="-122"/>
              </a:rPr>
              <a:t>observations</a:t>
            </a:r>
          </a:p>
          <a:p>
            <a:pPr marL="971550" lvl="1" indent="-514350">
              <a:lnSpc>
                <a:spcPct val="90000"/>
              </a:lnSpc>
              <a:buNone/>
            </a:pPr>
            <a:r>
              <a:rPr lang="en-US" dirty="0" smtClean="0"/>
              <a:t>2) Calculate </a:t>
            </a:r>
            <a:r>
              <a:rPr lang="en-US" b="1" i="1" dirty="0" smtClean="0"/>
              <a:t>cumulative relative frequencies</a:t>
            </a:r>
            <a:r>
              <a:rPr lang="en-US" dirty="0" smtClean="0"/>
              <a:t> by adding the current class’ relative frequency to the previous class’ cumulative relative frequency.</a:t>
            </a:r>
          </a:p>
          <a:p>
            <a:pPr algn="ctr">
              <a:lnSpc>
                <a:spcPct val="90000"/>
              </a:lnSpc>
              <a:buNone/>
            </a:pPr>
            <a:r>
              <a:rPr lang="en-US" sz="2000" dirty="0" smtClean="0"/>
              <a:t>(For the first class, its cumulative relative frequency is just its relative frequency)</a:t>
            </a:r>
          </a:p>
          <a:p>
            <a:pPr lvl="1">
              <a:lnSpc>
                <a:spcPct val="90000"/>
              </a:lnSpc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lnSpc>
                <a:spcPct val="90000"/>
              </a:lnSpc>
            </a:pPr>
            <a:endParaRPr lang="zh-CN" altLang="en-US" dirty="0">
              <a:ea typeface="宋体" pitchFamily="2" charset="-122"/>
            </a:endParaRP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9A57E-B91F-455C-9999-47706A51AD12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2C75FAC3-EF46-4931-B67D-0EBD38E1079E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41988" name="Line 4"/>
          <p:cNvSpPr>
            <a:spLocks noChangeShapeType="1"/>
          </p:cNvSpPr>
          <p:nvPr/>
        </p:nvSpPr>
        <p:spPr bwMode="auto">
          <a:xfrm>
            <a:off x="3810000" y="3962400"/>
            <a:ext cx="3886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Cumulative Relative Frequencies…</a:t>
            </a:r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750FD3-60AF-4C9C-B7B5-D31180F584E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CE53F29F-0DBA-4CE8-B8A4-88DCA5DBD575}" type="slidenum">
              <a:rPr lang="en-US" altLang="zh-CN"/>
              <a:pPr/>
              <a:t>34</a:t>
            </a:fld>
            <a:endParaRPr lang="en-US" altLang="zh-CN"/>
          </a:p>
        </p:txBody>
      </p:sp>
      <p:pic>
        <p:nvPicPr>
          <p:cNvPr id="46084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57200" y="1276350"/>
            <a:ext cx="6337300" cy="4305300"/>
          </a:xfrm>
          <a:prstGeom prst="rect">
            <a:avLst/>
          </a:prstGeom>
          <a:noFill/>
        </p:spPr>
      </p:pic>
      <p:sp>
        <p:nvSpPr>
          <p:cNvPr id="46086" name="Rectangle 6"/>
          <p:cNvSpPr>
            <a:spLocks noChangeArrowheads="1"/>
          </p:cNvSpPr>
          <p:nvPr/>
        </p:nvSpPr>
        <p:spPr bwMode="auto">
          <a:xfrm>
            <a:off x="2590800" y="2209800"/>
            <a:ext cx="457200" cy="22860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7" name="Rectangle 7"/>
          <p:cNvSpPr>
            <a:spLocks noChangeArrowheads="1"/>
          </p:cNvSpPr>
          <p:nvPr/>
        </p:nvSpPr>
        <p:spPr bwMode="auto">
          <a:xfrm>
            <a:off x="5334000" y="2209800"/>
            <a:ext cx="457200" cy="228600"/>
          </a:xfrm>
          <a:prstGeom prst="rect">
            <a:avLst/>
          </a:prstGeom>
          <a:noFill/>
          <a:ln w="12700">
            <a:solidFill>
              <a:srgbClr val="008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88" name="Text Box 8"/>
          <p:cNvSpPr txBox="1">
            <a:spLocks noChangeArrowheads="1"/>
          </p:cNvSpPr>
          <p:nvPr/>
        </p:nvSpPr>
        <p:spPr bwMode="auto">
          <a:xfrm>
            <a:off x="6564313" y="2163763"/>
            <a:ext cx="14001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000" dirty="0">
                <a:solidFill>
                  <a:srgbClr val="008000"/>
                </a:solidFill>
                <a:ea typeface="宋体" pitchFamily="2" charset="-122"/>
              </a:rPr>
              <a:t>first class…</a:t>
            </a:r>
          </a:p>
        </p:txBody>
      </p:sp>
      <p:sp>
        <p:nvSpPr>
          <p:cNvPr id="46089" name="Rectangle 9"/>
          <p:cNvSpPr>
            <a:spLocks noChangeArrowheads="1"/>
          </p:cNvSpPr>
          <p:nvPr/>
        </p:nvSpPr>
        <p:spPr bwMode="auto">
          <a:xfrm>
            <a:off x="2603500" y="2628900"/>
            <a:ext cx="457200" cy="2286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0" name="Rectangle 10"/>
          <p:cNvSpPr>
            <a:spLocks noChangeArrowheads="1"/>
          </p:cNvSpPr>
          <p:nvPr/>
        </p:nvSpPr>
        <p:spPr bwMode="auto">
          <a:xfrm>
            <a:off x="5435600" y="2628900"/>
            <a:ext cx="457200" cy="2286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1" name="Text Box 11"/>
          <p:cNvSpPr txBox="1">
            <a:spLocks noChangeArrowheads="1"/>
          </p:cNvSpPr>
          <p:nvPr/>
        </p:nvSpPr>
        <p:spPr bwMode="auto">
          <a:xfrm>
            <a:off x="5791200" y="25146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 dirty="0">
                <a:solidFill>
                  <a:srgbClr val="0000FF"/>
                </a:solidFill>
                <a:ea typeface="宋体" pitchFamily="2" charset="-122"/>
              </a:rPr>
              <a:t>next class: .355+.185=.540</a:t>
            </a:r>
          </a:p>
        </p:txBody>
      </p:sp>
      <p:sp>
        <p:nvSpPr>
          <p:cNvPr id="46092" name="Line 12"/>
          <p:cNvSpPr>
            <a:spLocks noChangeShapeType="1"/>
          </p:cNvSpPr>
          <p:nvPr/>
        </p:nvSpPr>
        <p:spPr bwMode="auto">
          <a:xfrm flipH="1">
            <a:off x="3124200" y="2438400"/>
            <a:ext cx="2209800" cy="228600"/>
          </a:xfrm>
          <a:prstGeom prst="line">
            <a:avLst/>
          </a:prstGeom>
          <a:noFill/>
          <a:ln w="9525">
            <a:solidFill>
              <a:srgbClr val="008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3" name="Line 13"/>
          <p:cNvSpPr>
            <a:spLocks noChangeShapeType="1"/>
          </p:cNvSpPr>
          <p:nvPr/>
        </p:nvSpPr>
        <p:spPr bwMode="auto">
          <a:xfrm>
            <a:off x="3048000" y="2743200"/>
            <a:ext cx="1600200" cy="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4" name="Rectangle 14"/>
          <p:cNvSpPr>
            <a:spLocks noChangeArrowheads="1"/>
          </p:cNvSpPr>
          <p:nvPr/>
        </p:nvSpPr>
        <p:spPr bwMode="auto">
          <a:xfrm>
            <a:off x="5410200" y="4838700"/>
            <a:ext cx="457200" cy="228600"/>
          </a:xfrm>
          <a:prstGeom prst="rect">
            <a:avLst/>
          </a:prstGeom>
          <a:noFill/>
          <a:ln w="1270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6095" name="Rectangle 15"/>
          <p:cNvSpPr>
            <a:spLocks noChangeArrowheads="1"/>
          </p:cNvSpPr>
          <p:nvPr/>
        </p:nvSpPr>
        <p:spPr bwMode="auto">
          <a:xfrm>
            <a:off x="2641600" y="5257800"/>
            <a:ext cx="457200" cy="228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6" name="Rectangle 16"/>
          <p:cNvSpPr>
            <a:spLocks noChangeArrowheads="1"/>
          </p:cNvSpPr>
          <p:nvPr/>
        </p:nvSpPr>
        <p:spPr bwMode="auto">
          <a:xfrm>
            <a:off x="5473700" y="5257800"/>
            <a:ext cx="457200" cy="228600"/>
          </a:xfrm>
          <a:prstGeom prst="rect">
            <a:avLst/>
          </a:prstGeom>
          <a:noFill/>
          <a:ln w="1270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7" name="Text Box 17"/>
          <p:cNvSpPr txBox="1">
            <a:spLocks noChangeArrowheads="1"/>
          </p:cNvSpPr>
          <p:nvPr/>
        </p:nvSpPr>
        <p:spPr bwMode="auto">
          <a:xfrm>
            <a:off x="5829300" y="5143500"/>
            <a:ext cx="3276600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en-US" altLang="zh-CN" sz="2000">
                <a:solidFill>
                  <a:srgbClr val="FF0000"/>
                </a:solidFill>
                <a:ea typeface="宋体" pitchFamily="2" charset="-122"/>
              </a:rPr>
              <a:t>last class: .930+.070=1.00</a:t>
            </a:r>
          </a:p>
        </p:txBody>
      </p:sp>
      <p:sp>
        <p:nvSpPr>
          <p:cNvPr id="46098" name="Line 18"/>
          <p:cNvSpPr>
            <a:spLocks noChangeShapeType="1"/>
          </p:cNvSpPr>
          <p:nvPr/>
        </p:nvSpPr>
        <p:spPr bwMode="auto">
          <a:xfrm flipH="1">
            <a:off x="3162300" y="5067300"/>
            <a:ext cx="2209800" cy="2286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3086100" y="5372100"/>
            <a:ext cx="1600200" cy="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6100" name="Text Box 20"/>
          <p:cNvSpPr txBox="1">
            <a:spLocks noChangeArrowheads="1"/>
          </p:cNvSpPr>
          <p:nvPr/>
        </p:nvSpPr>
        <p:spPr bwMode="auto">
          <a:xfrm>
            <a:off x="7315200" y="3276600"/>
            <a:ext cx="184150" cy="100488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:</a:t>
            </a:r>
          </a:p>
          <a:p>
            <a:pPr>
              <a:spcBef>
                <a:spcPct val="50000"/>
              </a:spcBef>
            </a:pPr>
            <a:r>
              <a:rPr lang="en-US" altLang="zh-CN" dirty="0">
                <a:ea typeface="宋体" pitchFamily="2" charset="-122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Rectangle 2"/>
          <p:cNvSpPr>
            <a:spLocks noGrp="1" noChangeArrowheads="1"/>
          </p:cNvSpPr>
          <p:nvPr>
            <p:ph type="title"/>
          </p:nvPr>
        </p:nvSpPr>
        <p:spPr>
          <a:xfrm>
            <a:off x="228600" y="228600"/>
            <a:ext cx="8763000" cy="914400"/>
          </a:xfrm>
        </p:spPr>
        <p:txBody>
          <a:bodyPr>
            <a:normAutofit/>
          </a:bodyPr>
          <a:lstStyle/>
          <a:p>
            <a:r>
              <a:rPr lang="en-US" altLang="zh-CN" dirty="0" err="1">
                <a:ea typeface="宋体" pitchFamily="2" charset="-122"/>
              </a:rPr>
              <a:t>Ogive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4813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447800"/>
            <a:ext cx="8140700" cy="49530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Is a graph of a </a:t>
            </a:r>
            <a:r>
              <a:rPr lang="en-US" altLang="zh-CN" b="1" i="1" dirty="0">
                <a:ea typeface="宋体" pitchFamily="2" charset="-122"/>
              </a:rPr>
              <a:t>cumulative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i="1" dirty="0">
                <a:ea typeface="宋体" pitchFamily="2" charset="-122"/>
              </a:rPr>
              <a:t>frequency distribution</a:t>
            </a:r>
            <a:r>
              <a:rPr lang="en-US" altLang="zh-CN" dirty="0">
                <a:ea typeface="宋体" pitchFamily="2" charset="-122"/>
              </a:rPr>
              <a:t>.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1) Calculate relative frequencies.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2) Calculate cumulative relative frequencies. </a:t>
            </a:r>
          </a:p>
          <a:p>
            <a:pPr lvl="1">
              <a:lnSpc>
                <a:spcPct val="90000"/>
              </a:lnSpc>
              <a:buNone/>
            </a:pPr>
            <a:r>
              <a:rPr lang="en-US" altLang="zh-CN" dirty="0">
                <a:ea typeface="宋体" pitchFamily="2" charset="-122"/>
              </a:rPr>
              <a:t>3) Graph the cumulative relative frequencies…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5BDF3F-449D-4777-814E-97871F169073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2765FB6F-E5B6-4D8D-8CFC-F7ACCBAC24CF}" type="slidenum">
              <a:rPr lang="en-US" altLang="zh-CN"/>
              <a:pPr/>
              <a:t>35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 err="1">
                <a:ea typeface="宋体" pitchFamily="2" charset="-122"/>
              </a:rPr>
              <a:t>Ogive</a:t>
            </a:r>
            <a:r>
              <a:rPr lang="en-US" altLang="zh-CN" dirty="0">
                <a:ea typeface="宋体" pitchFamily="2" charset="-122"/>
              </a:rPr>
              <a:t>…</a:t>
            </a:r>
          </a:p>
        </p:txBody>
      </p:sp>
      <p:sp>
        <p:nvSpPr>
          <p:cNvPr id="12" name="Date Placeholder 1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3F7FB9-D3A8-4CF4-84C4-D1AD67EA6498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13" name="Footer Placeholder 1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BB8711B3-DC55-4894-8A7B-74A2425B9834}" type="slidenum">
              <a:rPr lang="en-US" altLang="zh-CN"/>
              <a:pPr/>
              <a:t>36</a:t>
            </a:fld>
            <a:endParaRPr lang="en-US" altLang="zh-CN"/>
          </a:p>
        </p:txBody>
      </p:sp>
      <p:pic>
        <p:nvPicPr>
          <p:cNvPr id="49156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2971800" y="914400"/>
            <a:ext cx="5918200" cy="5029200"/>
          </a:xfrm>
          <a:prstGeom prst="rect">
            <a:avLst/>
          </a:prstGeom>
          <a:noFill/>
        </p:spPr>
      </p:pic>
      <p:sp>
        <p:nvSpPr>
          <p:cNvPr id="49157" name="Line 5"/>
          <p:cNvSpPr>
            <a:spLocks noChangeShapeType="1"/>
          </p:cNvSpPr>
          <p:nvPr/>
        </p:nvSpPr>
        <p:spPr bwMode="auto">
          <a:xfrm>
            <a:off x="5105400" y="3429000"/>
            <a:ext cx="0" cy="15240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8" name="Line 6"/>
          <p:cNvSpPr>
            <a:spLocks noChangeShapeType="1"/>
          </p:cNvSpPr>
          <p:nvPr/>
        </p:nvSpPr>
        <p:spPr bwMode="auto">
          <a:xfrm>
            <a:off x="1981200" y="3429000"/>
            <a:ext cx="3124200" cy="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 type="stealth" w="med" len="lg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59" name="Text Box 7"/>
          <p:cNvSpPr txBox="1">
            <a:spLocks noChangeArrowheads="1"/>
          </p:cNvSpPr>
          <p:nvPr/>
        </p:nvSpPr>
        <p:spPr bwMode="auto">
          <a:xfrm>
            <a:off x="152400" y="1981200"/>
            <a:ext cx="2819400" cy="147732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pPr algn="l"/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The </a:t>
            </a:r>
            <a:r>
              <a:rPr lang="en-US" altLang="zh-CN" sz="1800" dirty="0" err="1" smtClean="0">
                <a:latin typeface="Tahoma" pitchFamily="34" charset="0"/>
                <a:ea typeface="宋体" pitchFamily="2" charset="-122"/>
              </a:rPr>
              <a:t>Ogive</a:t>
            </a:r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 </a:t>
            </a: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can be used to answer questions like:</a:t>
            </a:r>
          </a:p>
          <a:p>
            <a:endParaRPr lang="en-US" altLang="zh-CN" sz="1800" dirty="0">
              <a:latin typeface="Tahoma" pitchFamily="34" charset="0"/>
              <a:ea typeface="宋体" pitchFamily="2" charset="-122"/>
            </a:endParaRPr>
          </a:p>
          <a:p>
            <a:pPr algn="l"/>
            <a:r>
              <a:rPr lang="en-US" altLang="zh-CN" sz="1800" dirty="0" smtClean="0">
                <a:latin typeface="Tahoma" pitchFamily="34" charset="0"/>
                <a:ea typeface="宋体" pitchFamily="2" charset="-122"/>
              </a:rPr>
              <a:t>What </a:t>
            </a:r>
            <a:r>
              <a:rPr lang="en-US" altLang="zh-CN" sz="1800" dirty="0">
                <a:latin typeface="Tahoma" pitchFamily="34" charset="0"/>
                <a:ea typeface="宋体" pitchFamily="2" charset="-122"/>
              </a:rPr>
              <a:t>telephone bill value is at the 50th percentile?</a:t>
            </a:r>
          </a:p>
        </p:txBody>
      </p:sp>
      <p:sp>
        <p:nvSpPr>
          <p:cNvPr id="49160" name="Text Box 8"/>
          <p:cNvSpPr txBox="1">
            <a:spLocks noChangeArrowheads="1"/>
          </p:cNvSpPr>
          <p:nvPr/>
        </p:nvSpPr>
        <p:spPr bwMode="auto">
          <a:xfrm>
            <a:off x="4953000" y="6096000"/>
            <a:ext cx="394970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 dirty="0">
                <a:latin typeface="+mj-lt"/>
                <a:ea typeface="宋体" pitchFamily="2" charset="-122"/>
              </a:rPr>
              <a:t>(Refer also to Fig. 2.13 in your textbook)</a:t>
            </a:r>
          </a:p>
        </p:txBody>
      </p:sp>
      <p:sp>
        <p:nvSpPr>
          <p:cNvPr id="49161" name="Text Box 9"/>
          <p:cNvSpPr txBox="1">
            <a:spLocks noChangeArrowheads="1"/>
          </p:cNvSpPr>
          <p:nvPr/>
        </p:nvSpPr>
        <p:spPr bwMode="auto">
          <a:xfrm>
            <a:off x="914400" y="5943600"/>
            <a:ext cx="28194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anchor="ctr">
            <a:spAutoFit/>
          </a:bodyPr>
          <a:lstStyle/>
          <a:p>
            <a:r>
              <a:rPr lang="zh-CN" altLang="en-US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“</a:t>
            </a:r>
            <a:r>
              <a:rPr lang="en-US" altLang="zh-CN" sz="1800">
                <a:solidFill>
                  <a:srgbClr val="0000FF"/>
                </a:solidFill>
                <a:latin typeface="Tahoma" pitchFamily="34" charset="0"/>
                <a:ea typeface="宋体" pitchFamily="2" charset="-122"/>
              </a:rPr>
              <a:t>around $35”</a:t>
            </a:r>
          </a:p>
        </p:txBody>
      </p:sp>
      <p:sp>
        <p:nvSpPr>
          <p:cNvPr id="49162" name="Oval 10"/>
          <p:cNvSpPr>
            <a:spLocks noChangeArrowheads="1"/>
          </p:cNvSpPr>
          <p:nvPr/>
        </p:nvSpPr>
        <p:spPr bwMode="auto">
          <a:xfrm>
            <a:off x="4953000" y="4800600"/>
            <a:ext cx="304800" cy="304800"/>
          </a:xfrm>
          <a:prstGeom prst="ellipse">
            <a:avLst/>
          </a:prstGeom>
          <a:solidFill>
            <a:srgbClr val="FFFF00">
              <a:alpha val="50000"/>
            </a:srgbClr>
          </a:solidFill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49163" name="Line 11"/>
          <p:cNvSpPr>
            <a:spLocks noChangeShapeType="1"/>
          </p:cNvSpPr>
          <p:nvPr/>
        </p:nvSpPr>
        <p:spPr bwMode="auto">
          <a:xfrm flipV="1">
            <a:off x="3124200" y="5029200"/>
            <a:ext cx="1905000" cy="1066800"/>
          </a:xfrm>
          <a:prstGeom prst="line">
            <a:avLst/>
          </a:prstGeom>
          <a:noFill/>
          <a:ln w="9525">
            <a:solidFill>
              <a:srgbClr val="0000FF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One Nominal Variable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11776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>
              <a:buFont typeface="Wingdings" pitchFamily="2" charset="2"/>
              <a:buChar char="Ø"/>
            </a:pPr>
            <a:r>
              <a:rPr lang="en-US" altLang="zh-CN" dirty="0" smtClean="0">
                <a:ea typeface="宋体" pitchFamily="2" charset="-122"/>
              </a:rPr>
              <a:t>Bar </a:t>
            </a:r>
            <a:r>
              <a:rPr lang="en-US" altLang="zh-CN" dirty="0">
                <a:ea typeface="宋体" pitchFamily="2" charset="-122"/>
              </a:rPr>
              <a:t>or Column Chart:</a:t>
            </a: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   </a:t>
            </a:r>
            <a:r>
              <a:rPr lang="en-US" altLang="zh-CN" dirty="0" smtClean="0">
                <a:ea typeface="宋体" pitchFamily="2" charset="-122"/>
              </a:rPr>
              <a:t>		X </a:t>
            </a:r>
            <a:r>
              <a:rPr lang="en-US" altLang="zh-CN" dirty="0">
                <a:ea typeface="宋体" pitchFamily="2" charset="-122"/>
              </a:rPr>
              <a:t>axis: category labels       </a:t>
            </a:r>
            <a:endParaRPr lang="en-US" altLang="zh-CN" dirty="0" smtClean="0">
              <a:ea typeface="宋体" pitchFamily="2" charset="-122"/>
            </a:endParaRPr>
          </a:p>
          <a:p>
            <a:pPr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Y </a:t>
            </a:r>
            <a:r>
              <a:rPr lang="en-US" altLang="zh-CN" dirty="0">
                <a:ea typeface="宋体" pitchFamily="2" charset="-122"/>
              </a:rPr>
              <a:t>axis: absolute frequencies</a:t>
            </a:r>
          </a:p>
          <a:p>
            <a:pPr>
              <a:buFont typeface="Wingdings" pitchFamily="2" charset="2"/>
              <a:buNone/>
            </a:pP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Pie Chart: relative frequency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</a:endParaRPr>
          </a:p>
          <a:p>
            <a:pPr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Pareto Diagram: a special type of column </a:t>
            </a:r>
            <a:r>
              <a:rPr lang="en-US" altLang="zh-CN" dirty="0" smtClean="0">
                <a:ea typeface="宋体" pitchFamily="2" charset="-122"/>
              </a:rPr>
              <a:t>chart categories </a:t>
            </a:r>
            <a:r>
              <a:rPr lang="en-US" altLang="zh-CN" dirty="0">
                <a:ea typeface="宋体" pitchFamily="2" charset="-122"/>
              </a:rPr>
              <a:t>are ordered from left to right, largest </a:t>
            </a:r>
            <a:r>
              <a:rPr lang="en-US" altLang="zh-CN" dirty="0" smtClean="0">
                <a:ea typeface="宋体" pitchFamily="2" charset="-122"/>
              </a:rPr>
              <a:t>frequency to </a:t>
            </a:r>
            <a:r>
              <a:rPr lang="en-US" altLang="zh-CN" dirty="0">
                <a:ea typeface="宋体" pitchFamily="2" charset="-122"/>
              </a:rPr>
              <a:t>smallest</a:t>
            </a:r>
          </a:p>
          <a:p>
            <a:pPr>
              <a:buNone/>
            </a:pPr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C7ABE4-96F0-4A53-A33E-546EF57AECA6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158727AE-6413-4008-AC67-9F21A7E04C0B}" type="slidenum">
              <a:rPr lang="en-US" altLang="zh-CN"/>
              <a:pPr/>
              <a:t>37</a:t>
            </a:fld>
            <a:endParaRPr lang="en-US" altLang="zh-CN"/>
          </a:p>
        </p:txBody>
      </p:sp>
    </p:spTree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>
            <a:noAutofit/>
          </a:bodyPr>
          <a:lstStyle/>
          <a:p>
            <a:r>
              <a:rPr lang="en-US" altLang="zh-CN" sz="3200" dirty="0">
                <a:ea typeface="宋体" pitchFamily="2" charset="-122"/>
              </a:rPr>
              <a:t>Graphing the Relationship Between Two </a:t>
            </a:r>
            <a:r>
              <a:rPr lang="en-US" altLang="zh-CN" sz="3200" b="1" dirty="0">
                <a:ea typeface="宋体" pitchFamily="2" charset="-122"/>
              </a:rPr>
              <a:t>Interval</a:t>
            </a:r>
            <a:r>
              <a:rPr lang="en-US" altLang="zh-CN" sz="3200" dirty="0">
                <a:ea typeface="宋体" pitchFamily="2" charset="-122"/>
              </a:rPr>
              <a:t> </a:t>
            </a:r>
            <a:r>
              <a:rPr lang="en-US" altLang="zh-CN" sz="3200" dirty="0" smtClean="0">
                <a:ea typeface="宋体" pitchFamily="2" charset="-122"/>
              </a:rPr>
              <a:t>Variables</a:t>
            </a:r>
            <a:endParaRPr lang="en-US" altLang="zh-CN" sz="3200" dirty="0">
              <a:ea typeface="宋体" pitchFamily="2" charset="-122"/>
            </a:endParaRPr>
          </a:p>
        </p:txBody>
      </p:sp>
      <p:sp>
        <p:nvSpPr>
          <p:cNvPr id="5529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600200"/>
            <a:ext cx="8229600" cy="4572000"/>
          </a:xfrm>
        </p:spPr>
        <p:txBody>
          <a:bodyPr>
            <a:normAutofit fontScale="85000" lnSpcReduction="20000"/>
          </a:bodyPr>
          <a:lstStyle/>
          <a:p>
            <a:pPr marL="533400" indent="-533400"/>
            <a:r>
              <a:rPr lang="en-US" altLang="zh-CN" dirty="0">
                <a:ea typeface="宋体" pitchFamily="2" charset="-122"/>
              </a:rPr>
              <a:t>How two interval variables are related? We employ a </a:t>
            </a:r>
            <a:r>
              <a:rPr lang="en-US" altLang="zh-CN" b="1" i="1" dirty="0">
                <a:ea typeface="宋体" pitchFamily="2" charset="-122"/>
              </a:rPr>
              <a:t>scatter plot</a:t>
            </a:r>
            <a:r>
              <a:rPr lang="en-US" altLang="zh-CN" dirty="0">
                <a:ea typeface="宋体" pitchFamily="2" charset="-122"/>
              </a:rPr>
              <a:t>, which plots two variables against one another.</a:t>
            </a:r>
          </a:p>
          <a:p>
            <a:pPr marL="533400" indent="-533400"/>
            <a:endParaRPr lang="en-US" altLang="zh-CN" dirty="0">
              <a:ea typeface="宋体" pitchFamily="2" charset="-122"/>
            </a:endParaRPr>
          </a:p>
          <a:p>
            <a:pPr marL="533400" indent="-533400"/>
            <a:r>
              <a:rPr lang="en-US" altLang="zh-CN" dirty="0">
                <a:ea typeface="宋体" pitchFamily="2" charset="-122"/>
                <a:hlinkClick r:id="rId3" action="ppaction://hlinkfile"/>
              </a:rPr>
              <a:t>Example 2.9 </a:t>
            </a:r>
            <a:r>
              <a:rPr lang="en-US" altLang="zh-CN" dirty="0">
                <a:ea typeface="宋体" pitchFamily="2" charset="-122"/>
              </a:rPr>
              <a:t>A real estate agent wanted to know to what extent the selling price of a home is related to its size…</a:t>
            </a:r>
          </a:p>
          <a:p>
            <a:pPr marL="533400" indent="-533400"/>
            <a:endParaRPr lang="en-US" altLang="zh-CN" dirty="0">
              <a:ea typeface="宋体" pitchFamily="2" charset="-122"/>
            </a:endParaRPr>
          </a:p>
          <a:p>
            <a:pPr marL="533400" indent="-533400">
              <a:buFont typeface="Times" pitchFamily="18" charset="0"/>
              <a:buAutoNum type="arabicParenR"/>
            </a:pPr>
            <a:r>
              <a:rPr lang="en-US" altLang="zh-CN" dirty="0">
                <a:ea typeface="宋体" pitchFamily="2" charset="-122"/>
              </a:rPr>
              <a:t>Collect the data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</a:t>
            </a:r>
          </a:p>
          <a:p>
            <a:pPr marL="533400" indent="-533400">
              <a:buFont typeface="Times" pitchFamily="18" charset="0"/>
              <a:buAutoNum type="arabicParenR"/>
            </a:pPr>
            <a:r>
              <a:rPr lang="en-US" altLang="zh-CN" dirty="0">
                <a:ea typeface="宋体" pitchFamily="2" charset="-122"/>
              </a:rPr>
              <a:t>Determine the </a:t>
            </a:r>
            <a:r>
              <a:rPr lang="en-US" altLang="zh-CN" b="1" i="1" dirty="0">
                <a:ea typeface="宋体" pitchFamily="2" charset="-122"/>
              </a:rPr>
              <a:t>independent </a:t>
            </a:r>
            <a:r>
              <a:rPr lang="en-US" altLang="zh-CN" dirty="0">
                <a:ea typeface="宋体" pitchFamily="2" charset="-122"/>
              </a:rPr>
              <a:t>variable (X – house size) and the </a:t>
            </a:r>
            <a:r>
              <a:rPr lang="en-US" altLang="zh-CN" b="1" i="1" dirty="0">
                <a:ea typeface="宋体" pitchFamily="2" charset="-122"/>
              </a:rPr>
              <a:t>dependent</a:t>
            </a:r>
            <a:r>
              <a:rPr lang="en-US" altLang="zh-CN" dirty="0">
                <a:ea typeface="宋体" pitchFamily="2" charset="-122"/>
              </a:rPr>
              <a:t> variable (Y – selling price) </a:t>
            </a:r>
            <a:r>
              <a:rPr lang="en-US" altLang="zh-CN" dirty="0">
                <a:ea typeface="宋体" pitchFamily="2" charset="-122"/>
                <a:sym typeface="Wingdings" pitchFamily="2" charset="2"/>
              </a:rPr>
              <a:t></a:t>
            </a:r>
          </a:p>
          <a:p>
            <a:pPr marL="533400" indent="-533400">
              <a:buFont typeface="Times" pitchFamily="18" charset="0"/>
              <a:buAutoNum type="arabicParenR"/>
            </a:pPr>
            <a:r>
              <a:rPr lang="en-US" altLang="zh-CN" dirty="0">
                <a:ea typeface="宋体" pitchFamily="2" charset="-122"/>
                <a:sym typeface="Wingdings" pitchFamily="2" charset="2"/>
              </a:rPr>
              <a:t>Use Excel to create a “scatter plot”…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9EBC76-11E2-4350-B9C0-A16FEFB9667F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BD18448D-C142-48F3-AE55-D1F6EA347C9B}" type="slidenum">
              <a:rPr lang="en-US" altLang="zh-CN"/>
              <a:pPr/>
              <a:t>38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92" name="Rectangle 2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Patterns of Scatter Plots…</a:t>
            </a:r>
          </a:p>
        </p:txBody>
      </p:sp>
      <p:sp>
        <p:nvSpPr>
          <p:cNvPr id="58393" name="Rectangle 25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Linearity and Direction are two concepts we are interested in</a:t>
            </a:r>
          </a:p>
        </p:txBody>
      </p:sp>
      <p:sp>
        <p:nvSpPr>
          <p:cNvPr id="37" name="Date Placeholder 3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0B4076-58AE-4DA6-A1D2-361E48462163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38" name="Footer Placeholder 3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3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F0AFE72A-5152-41FB-94E7-DD6E985635C7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58373" name="Line 5"/>
          <p:cNvSpPr>
            <a:spLocks noChangeShapeType="1"/>
          </p:cNvSpPr>
          <p:nvPr/>
        </p:nvSpPr>
        <p:spPr bwMode="auto">
          <a:xfrm flipV="1">
            <a:off x="533400" y="1752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5" name="Line 7"/>
          <p:cNvSpPr>
            <a:spLocks noChangeShapeType="1"/>
          </p:cNvSpPr>
          <p:nvPr/>
        </p:nvSpPr>
        <p:spPr bwMode="auto">
          <a:xfrm flipV="1">
            <a:off x="533400" y="3733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6" name="AutoShape 8"/>
          <p:cNvSpPr>
            <a:spLocks noChangeArrowheads="1"/>
          </p:cNvSpPr>
          <p:nvPr/>
        </p:nvSpPr>
        <p:spPr bwMode="auto">
          <a:xfrm rot="-1474212">
            <a:off x="490538" y="2671763"/>
            <a:ext cx="2590800" cy="533400"/>
          </a:xfrm>
          <a:prstGeom prst="rightArrow">
            <a:avLst>
              <a:gd name="adj1" fmla="val 50000"/>
              <a:gd name="adj2" fmla="val 121429"/>
            </a:avLst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7" name="AutoShape 9"/>
          <p:cNvSpPr>
            <a:spLocks noChangeArrowheads="1"/>
          </p:cNvSpPr>
          <p:nvPr/>
        </p:nvSpPr>
        <p:spPr bwMode="auto">
          <a:xfrm>
            <a:off x="914400" y="33528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8" name="AutoShape 10"/>
          <p:cNvSpPr>
            <a:spLocks noChangeArrowheads="1"/>
          </p:cNvSpPr>
          <p:nvPr/>
        </p:nvSpPr>
        <p:spPr bwMode="auto">
          <a:xfrm>
            <a:off x="1066800" y="30480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79" name="AutoShape 11"/>
          <p:cNvSpPr>
            <a:spLocks noChangeArrowheads="1"/>
          </p:cNvSpPr>
          <p:nvPr/>
        </p:nvSpPr>
        <p:spPr bwMode="auto">
          <a:xfrm>
            <a:off x="1371600" y="3200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0" name="AutoShape 12"/>
          <p:cNvSpPr>
            <a:spLocks noChangeArrowheads="1"/>
          </p:cNvSpPr>
          <p:nvPr/>
        </p:nvSpPr>
        <p:spPr bwMode="auto">
          <a:xfrm>
            <a:off x="1676400" y="25908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1" name="AutoShape 13"/>
          <p:cNvSpPr>
            <a:spLocks noChangeArrowheads="1"/>
          </p:cNvSpPr>
          <p:nvPr/>
        </p:nvSpPr>
        <p:spPr bwMode="auto">
          <a:xfrm>
            <a:off x="2057400" y="2819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2" name="AutoShape 14"/>
          <p:cNvSpPr>
            <a:spLocks noChangeArrowheads="1"/>
          </p:cNvSpPr>
          <p:nvPr/>
        </p:nvSpPr>
        <p:spPr bwMode="auto">
          <a:xfrm>
            <a:off x="2590800" y="2438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3" name="Line 15"/>
          <p:cNvSpPr>
            <a:spLocks noChangeShapeType="1"/>
          </p:cNvSpPr>
          <p:nvPr/>
        </p:nvSpPr>
        <p:spPr bwMode="auto">
          <a:xfrm flipV="1">
            <a:off x="6096000" y="17526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4" name="Line 16"/>
          <p:cNvSpPr>
            <a:spLocks noChangeShapeType="1"/>
          </p:cNvSpPr>
          <p:nvPr/>
        </p:nvSpPr>
        <p:spPr bwMode="auto">
          <a:xfrm flipV="1">
            <a:off x="6096000" y="37338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5" name="AutoShape 17"/>
          <p:cNvSpPr>
            <a:spLocks noChangeArrowheads="1"/>
          </p:cNvSpPr>
          <p:nvPr/>
        </p:nvSpPr>
        <p:spPr bwMode="auto">
          <a:xfrm rot="1474212" flipV="1">
            <a:off x="6053138" y="2671763"/>
            <a:ext cx="2590800" cy="533400"/>
          </a:xfrm>
          <a:prstGeom prst="rightArrow">
            <a:avLst>
              <a:gd name="adj1" fmla="val 50000"/>
              <a:gd name="adj2" fmla="val 121429"/>
            </a:avLst>
          </a:prstGeom>
          <a:solidFill>
            <a:srgbClr val="FFFF00">
              <a:alpha val="50000"/>
            </a:srgbClr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6" name="AutoShape 18"/>
          <p:cNvSpPr>
            <a:spLocks noChangeArrowheads="1"/>
          </p:cNvSpPr>
          <p:nvPr/>
        </p:nvSpPr>
        <p:spPr bwMode="auto">
          <a:xfrm>
            <a:off x="6248400" y="25146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7" name="AutoShape 19"/>
          <p:cNvSpPr>
            <a:spLocks noChangeArrowheads="1"/>
          </p:cNvSpPr>
          <p:nvPr/>
        </p:nvSpPr>
        <p:spPr bwMode="auto">
          <a:xfrm>
            <a:off x="6553200" y="25146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8" name="AutoShape 20"/>
          <p:cNvSpPr>
            <a:spLocks noChangeArrowheads="1"/>
          </p:cNvSpPr>
          <p:nvPr/>
        </p:nvSpPr>
        <p:spPr bwMode="auto">
          <a:xfrm>
            <a:off x="6934200" y="2819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89" name="AutoShape 21"/>
          <p:cNvSpPr>
            <a:spLocks noChangeArrowheads="1"/>
          </p:cNvSpPr>
          <p:nvPr/>
        </p:nvSpPr>
        <p:spPr bwMode="auto">
          <a:xfrm>
            <a:off x="7239000" y="27432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0" name="AutoShape 22"/>
          <p:cNvSpPr>
            <a:spLocks noChangeArrowheads="1"/>
          </p:cNvSpPr>
          <p:nvPr/>
        </p:nvSpPr>
        <p:spPr bwMode="auto">
          <a:xfrm>
            <a:off x="7620000" y="3200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1" name="AutoShape 23"/>
          <p:cNvSpPr>
            <a:spLocks noChangeArrowheads="1"/>
          </p:cNvSpPr>
          <p:nvPr/>
        </p:nvSpPr>
        <p:spPr bwMode="auto">
          <a:xfrm>
            <a:off x="8153400" y="33528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81000" y="3886200"/>
            <a:ext cx="29337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Positive Linear Relationship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5656263" y="3886200"/>
            <a:ext cx="3051175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Negative Linear Relationship</a:t>
            </a:r>
          </a:p>
        </p:txBody>
      </p:sp>
      <p:sp>
        <p:nvSpPr>
          <p:cNvPr id="58396" name="Line 28"/>
          <p:cNvSpPr>
            <a:spLocks noChangeShapeType="1"/>
          </p:cNvSpPr>
          <p:nvPr/>
        </p:nvSpPr>
        <p:spPr bwMode="auto">
          <a:xfrm flipV="1">
            <a:off x="3492500" y="4114800"/>
            <a:ext cx="0" cy="1981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7" name="Line 29"/>
          <p:cNvSpPr>
            <a:spLocks noChangeShapeType="1"/>
          </p:cNvSpPr>
          <p:nvPr/>
        </p:nvSpPr>
        <p:spPr bwMode="auto">
          <a:xfrm flipV="1">
            <a:off x="3492500" y="6096000"/>
            <a:ext cx="2133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399" name="AutoShape 31"/>
          <p:cNvSpPr>
            <a:spLocks noChangeArrowheads="1"/>
          </p:cNvSpPr>
          <p:nvPr/>
        </p:nvSpPr>
        <p:spPr bwMode="auto">
          <a:xfrm>
            <a:off x="3644900" y="4724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0" name="AutoShape 32"/>
          <p:cNvSpPr>
            <a:spLocks noChangeArrowheads="1"/>
          </p:cNvSpPr>
          <p:nvPr/>
        </p:nvSpPr>
        <p:spPr bwMode="auto">
          <a:xfrm>
            <a:off x="3797300" y="50292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1" name="AutoShape 33"/>
          <p:cNvSpPr>
            <a:spLocks noChangeArrowheads="1"/>
          </p:cNvSpPr>
          <p:nvPr/>
        </p:nvSpPr>
        <p:spPr bwMode="auto">
          <a:xfrm>
            <a:off x="4025900" y="52578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2" name="AutoShape 34"/>
          <p:cNvSpPr>
            <a:spLocks noChangeArrowheads="1"/>
          </p:cNvSpPr>
          <p:nvPr/>
        </p:nvSpPr>
        <p:spPr bwMode="auto">
          <a:xfrm>
            <a:off x="4330700" y="54102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3" name="AutoShape 35"/>
          <p:cNvSpPr>
            <a:spLocks noChangeArrowheads="1"/>
          </p:cNvSpPr>
          <p:nvPr/>
        </p:nvSpPr>
        <p:spPr bwMode="auto">
          <a:xfrm>
            <a:off x="4559300" y="55626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4" name="AutoShape 36"/>
          <p:cNvSpPr>
            <a:spLocks noChangeArrowheads="1"/>
          </p:cNvSpPr>
          <p:nvPr/>
        </p:nvSpPr>
        <p:spPr bwMode="auto">
          <a:xfrm>
            <a:off x="4864100" y="54864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3060700" y="6248400"/>
            <a:ext cx="3492500" cy="368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1800">
                <a:latin typeface="Tahoma" pitchFamily="34" charset="0"/>
                <a:ea typeface="宋体" pitchFamily="2" charset="-122"/>
              </a:rPr>
              <a:t>Weak or Non-Linear Relationship</a:t>
            </a:r>
          </a:p>
        </p:txBody>
      </p:sp>
      <p:sp>
        <p:nvSpPr>
          <p:cNvPr id="58406" name="AutoShape 38"/>
          <p:cNvSpPr>
            <a:spLocks noChangeArrowheads="1"/>
          </p:cNvSpPr>
          <p:nvPr/>
        </p:nvSpPr>
        <p:spPr bwMode="auto">
          <a:xfrm>
            <a:off x="5092700" y="53340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7" name="AutoShape 39"/>
          <p:cNvSpPr>
            <a:spLocks noChangeArrowheads="1"/>
          </p:cNvSpPr>
          <p:nvPr/>
        </p:nvSpPr>
        <p:spPr bwMode="auto">
          <a:xfrm>
            <a:off x="5321300" y="51816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58408" name="AutoShape 40"/>
          <p:cNvSpPr>
            <a:spLocks noChangeArrowheads="1"/>
          </p:cNvSpPr>
          <p:nvPr/>
        </p:nvSpPr>
        <p:spPr bwMode="auto">
          <a:xfrm>
            <a:off x="5473700" y="4800600"/>
            <a:ext cx="152400" cy="152400"/>
          </a:xfrm>
          <a:prstGeom prst="diamond">
            <a:avLst/>
          </a:prstGeom>
          <a:solidFill>
            <a:srgbClr val="99CC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Definitions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1024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521700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dirty="0">
                <a:ea typeface="宋体" pitchFamily="2" charset="-122"/>
              </a:rPr>
              <a:t>A </a:t>
            </a:r>
            <a:r>
              <a:rPr lang="en-US" altLang="zh-CN" b="1" dirty="0">
                <a:ea typeface="宋体" pitchFamily="2" charset="-122"/>
              </a:rPr>
              <a:t>variable</a:t>
            </a:r>
            <a:r>
              <a:rPr lang="en-US" altLang="zh-CN" dirty="0">
                <a:ea typeface="宋体" pitchFamily="2" charset="-122"/>
              </a:rPr>
              <a:t> is some characteristic of a population or sample. Typically denoted with a capital letter: X, Y, Z…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E.g</a:t>
            </a:r>
            <a:r>
              <a:rPr lang="en-US" altLang="zh-CN" dirty="0">
                <a:ea typeface="宋体" pitchFamily="2" charset="-122"/>
              </a:rPr>
              <a:t>. student </a:t>
            </a:r>
            <a:r>
              <a:rPr lang="en-US" altLang="zh-CN" dirty="0" smtClean="0">
                <a:ea typeface="宋体" pitchFamily="2" charset="-122"/>
              </a:rPr>
              <a:t>grades: X={B, A-, C, A, B,…}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The </a:t>
            </a:r>
            <a:r>
              <a:rPr lang="en-US" altLang="zh-CN" b="1" dirty="0">
                <a:ea typeface="宋体" pitchFamily="2" charset="-122"/>
              </a:rPr>
              <a:t>values</a:t>
            </a:r>
            <a:r>
              <a:rPr lang="en-US" altLang="zh-CN" i="1" dirty="0">
                <a:ea typeface="宋体" pitchFamily="2" charset="-122"/>
              </a:rPr>
              <a:t> </a:t>
            </a:r>
            <a:r>
              <a:rPr lang="en-US" altLang="zh-CN" dirty="0">
                <a:ea typeface="宋体" pitchFamily="2" charset="-122"/>
              </a:rPr>
              <a:t>of the variable are the range of possible values for a variable.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E.g</a:t>
            </a:r>
            <a:r>
              <a:rPr lang="en-US" altLang="zh-CN" dirty="0">
                <a:ea typeface="宋体" pitchFamily="2" charset="-122"/>
              </a:rPr>
              <a:t>. student marks (0..100)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b="1" dirty="0">
                <a:ea typeface="宋体" pitchFamily="2" charset="-122"/>
              </a:rPr>
              <a:t>Data</a:t>
            </a:r>
            <a:r>
              <a:rPr lang="en-US" altLang="zh-CN" dirty="0">
                <a:ea typeface="宋体" pitchFamily="2" charset="-122"/>
              </a:rPr>
              <a:t> are the </a:t>
            </a:r>
            <a:r>
              <a:rPr lang="en-US" altLang="zh-CN" b="1" i="1" dirty="0">
                <a:ea typeface="宋体" pitchFamily="2" charset="-122"/>
              </a:rPr>
              <a:t>observed values</a:t>
            </a:r>
            <a:r>
              <a:rPr lang="en-US" altLang="zh-CN" dirty="0">
                <a:ea typeface="宋体" pitchFamily="2" charset="-122"/>
              </a:rPr>
              <a:t> of a variable.</a:t>
            </a:r>
          </a:p>
          <a:p>
            <a:pPr>
              <a:buNone/>
            </a:pPr>
            <a:r>
              <a:rPr lang="en-US" altLang="zh-CN" dirty="0">
                <a:ea typeface="宋体" pitchFamily="2" charset="-122"/>
              </a:rPr>
              <a:t>	</a:t>
            </a:r>
            <a:r>
              <a:rPr lang="en-US" altLang="zh-CN" dirty="0" smtClean="0">
                <a:ea typeface="宋体" pitchFamily="2" charset="-122"/>
              </a:rPr>
              <a:t>	E.g</a:t>
            </a:r>
            <a:r>
              <a:rPr lang="en-US" altLang="zh-CN" dirty="0">
                <a:ea typeface="宋体" pitchFamily="2" charset="-122"/>
              </a:rPr>
              <a:t>. student marks: {67, 74, 71, 83, 93, 55, 48}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A27675-63A9-4D68-8A1A-8F5001A65607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B8EA9A8C-D146-46DE-8217-4A988795583F}" type="slidenum">
              <a:rPr lang="en-US" altLang="zh-CN"/>
              <a:pPr/>
              <a:t>4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Time Series Data…</a:t>
            </a:r>
          </a:p>
        </p:txBody>
      </p:sp>
      <p:sp>
        <p:nvSpPr>
          <p:cNvPr id="59395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altLang="zh-CN">
                <a:ea typeface="宋体" pitchFamily="2" charset="-122"/>
              </a:rPr>
              <a:t>Observations measured at the same point in time are called </a:t>
            </a:r>
            <a:r>
              <a:rPr lang="en-US" altLang="zh-CN" b="1" i="1">
                <a:ea typeface="宋体" pitchFamily="2" charset="-122"/>
              </a:rPr>
              <a:t>cross-sectional</a:t>
            </a:r>
            <a:r>
              <a:rPr lang="en-US" altLang="zh-CN">
                <a:ea typeface="宋体" pitchFamily="2" charset="-122"/>
              </a:rPr>
              <a:t> data.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Observations measured at successive points in time are called </a:t>
            </a:r>
            <a:r>
              <a:rPr lang="en-US" altLang="zh-CN" b="1" i="1">
                <a:ea typeface="宋体" pitchFamily="2" charset="-122"/>
              </a:rPr>
              <a:t>time-series</a:t>
            </a:r>
            <a:r>
              <a:rPr lang="en-US" altLang="zh-CN">
                <a:ea typeface="宋体" pitchFamily="2" charset="-122"/>
              </a:rPr>
              <a:t> data.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Time-series data graphed on a </a:t>
            </a:r>
            <a:r>
              <a:rPr lang="en-US" altLang="zh-CN" b="1" i="1">
                <a:ea typeface="宋体" pitchFamily="2" charset="-122"/>
              </a:rPr>
              <a:t>line chart</a:t>
            </a:r>
            <a:r>
              <a:rPr lang="en-US" altLang="zh-CN">
                <a:ea typeface="宋体" pitchFamily="2" charset="-122"/>
              </a:rPr>
              <a:t>, which plots the value of the variable on the vertical axis against the time periods on the horizontal axis.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E5410B-4918-4EC2-AE73-720087228AFD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E28A5619-7441-401F-BB95-AA9A8D9BC090}" type="slidenum">
              <a:rPr lang="en-US" altLang="zh-CN"/>
              <a:pPr/>
              <a:t>40</a:t>
            </a:fld>
            <a:endParaRPr lang="en-US" altLang="zh-CN"/>
          </a:p>
        </p:txBody>
      </p:sp>
    </p:spTree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Line Chart…</a:t>
            </a:r>
          </a:p>
        </p:txBody>
      </p:sp>
      <p:sp>
        <p:nvSpPr>
          <p:cNvPr id="121859" name="Rectangle 3"/>
          <p:cNvSpPr>
            <a:spLocks noGrp="1" noChangeArrowheads="1"/>
          </p:cNvSpPr>
          <p:nvPr>
            <p:ph idx="1"/>
          </p:nvPr>
        </p:nvSpPr>
        <p:spPr>
          <a:xfrm>
            <a:off x="228600" y="914400"/>
            <a:ext cx="8458200" cy="990601"/>
          </a:xfrm>
        </p:spPr>
        <p:txBody>
          <a:bodyPr>
            <a:normAutofit fontScale="92500"/>
          </a:bodyPr>
          <a:lstStyle/>
          <a:p>
            <a:r>
              <a:rPr lang="en-US" altLang="zh-CN" sz="2400" dirty="0">
                <a:ea typeface="宋体" pitchFamily="2" charset="-122"/>
              </a:rPr>
              <a:t>From ’87 to ’92, the tax was fairly flat. Starting ’93, there was a rapid increase taxes until 2001. Finally, there was a downturn in </a:t>
            </a:r>
            <a:r>
              <a:rPr lang="en-US" altLang="zh-CN" sz="2400" u="sng" dirty="0">
                <a:ea typeface="宋体" pitchFamily="2" charset="-122"/>
              </a:rPr>
              <a:t>2002</a:t>
            </a:r>
            <a:r>
              <a:rPr lang="en-US" altLang="zh-CN" sz="2400" dirty="0">
                <a:ea typeface="宋体" pitchFamily="2" charset="-122"/>
              </a:rPr>
              <a:t>.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2CAC8-156F-4062-AC1F-0BD03E1E24E7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258256B1-AAB1-41BF-8479-01BD2BBC6D89}" type="slidenum">
              <a:rPr lang="en-US" altLang="zh-CN"/>
              <a:pPr/>
              <a:t>41</a:t>
            </a:fld>
            <a:endParaRPr lang="en-US" altLang="zh-CN"/>
          </a:p>
        </p:txBody>
      </p:sp>
      <p:pic>
        <p:nvPicPr>
          <p:cNvPr id="12186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600200" y="1905000"/>
            <a:ext cx="6051550" cy="4576763"/>
          </a:xfrm>
          <a:prstGeom prst="rect">
            <a:avLst/>
          </a:prstGeom>
          <a:noFill/>
        </p:spPr>
      </p:pic>
      <p:sp>
        <p:nvSpPr>
          <p:cNvPr id="121861" name="Line 5"/>
          <p:cNvSpPr>
            <a:spLocks noChangeShapeType="1"/>
          </p:cNvSpPr>
          <p:nvPr/>
        </p:nvSpPr>
        <p:spPr bwMode="auto">
          <a:xfrm flipH="1">
            <a:off x="7239000" y="1676400"/>
            <a:ext cx="228600" cy="1600200"/>
          </a:xfrm>
          <a:prstGeom prst="line">
            <a:avLst/>
          </a:prstGeom>
          <a:noFill/>
          <a:ln w="9525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Appendix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42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575284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756001" y="188914"/>
            <a:ext cx="7771680" cy="1470025"/>
          </a:xfrm>
        </p:spPr>
        <p:txBody>
          <a:bodyPr/>
          <a:lstStyle/>
          <a:p>
            <a:r>
              <a:rPr lang="en-US" altLang="zh-CN" sz="5400" b="1"/>
              <a:t>Summation Notation</a:t>
            </a:r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72000" y="2133600"/>
            <a:ext cx="7200000" cy="3505200"/>
          </a:xfrm>
        </p:spPr>
        <p:txBody>
          <a:bodyPr/>
          <a:lstStyle/>
          <a:p>
            <a:pPr marL="609600" indent="-609600" algn="l"/>
            <a:endParaRPr lang="en-US" altLang="zh-CN" dirty="0"/>
          </a:p>
          <a:p>
            <a:pPr marL="609600" indent="-609600" algn="l"/>
            <a:r>
              <a:rPr lang="en-US" altLang="zh-CN" dirty="0"/>
              <a:t>where a and b are integers satisfying  </a:t>
            </a:r>
          </a:p>
          <a:p>
            <a:pPr marL="609600" indent="-609600" algn="l"/>
            <a:r>
              <a:rPr lang="en-US" altLang="zh-CN" i="1" dirty="0"/>
              <a:t>a</a:t>
            </a:r>
            <a:r>
              <a:rPr lang="en-US" altLang="zh-CN" dirty="0"/>
              <a:t> is the starting value for </a:t>
            </a:r>
            <a:r>
              <a:rPr lang="en-US" altLang="zh-CN" i="1" dirty="0" err="1"/>
              <a:t>i</a:t>
            </a:r>
            <a:r>
              <a:rPr lang="en-US" altLang="zh-CN" dirty="0"/>
              <a:t>, </a:t>
            </a:r>
            <a:r>
              <a:rPr lang="en-US" altLang="zh-CN" i="1" dirty="0"/>
              <a:t>b</a:t>
            </a:r>
            <a:r>
              <a:rPr lang="en-US" altLang="zh-CN" dirty="0"/>
              <a:t> is the </a:t>
            </a:r>
            <a:r>
              <a:rPr lang="en-US" altLang="zh-CN" dirty="0" smtClean="0"/>
              <a:t>ending value</a:t>
            </a:r>
            <a:r>
              <a:rPr lang="en-US" altLang="zh-CN" dirty="0"/>
              <a:t>. </a:t>
            </a:r>
          </a:p>
          <a:p>
            <a:pPr marL="609600" indent="-609600" algn="l"/>
            <a:r>
              <a:rPr lang="en-US" altLang="zh-CN" dirty="0"/>
              <a:t>The above notation is to sum up      to      . </a:t>
            </a:r>
          </a:p>
        </p:txBody>
      </p:sp>
      <p:sp>
        <p:nvSpPr>
          <p:cNvPr id="2053" name="Rectangle 5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2" name="Object 4"/>
          <p:cNvGraphicFramePr>
            <a:graphicFrameLocks noChangeAspect="1"/>
          </p:cNvGraphicFramePr>
          <p:nvPr/>
        </p:nvGraphicFramePr>
        <p:xfrm>
          <a:off x="1044001" y="1412875"/>
          <a:ext cx="151200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4" name="Equation" r:id="rId3" imgW="393529" imgH="431613" progId="">
                  <p:embed/>
                </p:oleObj>
              </mc:Choice>
              <mc:Fallback>
                <p:oleObj name="Equation" r:id="rId3" imgW="393529" imgH="431613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44001" y="1412875"/>
                        <a:ext cx="151200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5" name="Rectangle 7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4" name="Object 6"/>
          <p:cNvGraphicFramePr>
            <a:graphicFrameLocks noChangeAspect="1"/>
          </p:cNvGraphicFramePr>
          <p:nvPr/>
        </p:nvGraphicFramePr>
        <p:xfrm>
          <a:off x="7119360" y="2781300"/>
          <a:ext cx="936000" cy="50323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5" name="Equation" r:id="rId5" imgW="355138" imgH="177569" progId="">
                  <p:embed/>
                </p:oleObj>
              </mc:Choice>
              <mc:Fallback>
                <p:oleObj name="Equation" r:id="rId5" imgW="355138" imgH="177569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119360" y="2781300"/>
                        <a:ext cx="936000" cy="503238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7" name="Rectangle 9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6" name="Object 8"/>
          <p:cNvGraphicFramePr>
            <a:graphicFrameLocks noChangeAspect="1"/>
          </p:cNvGraphicFramePr>
          <p:nvPr/>
        </p:nvGraphicFramePr>
        <p:xfrm>
          <a:off x="6336000" y="4437064"/>
          <a:ext cx="43920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6" name="Equation" r:id="rId7" imgW="215806" imgH="228501" progId="">
                  <p:embed/>
                </p:oleObj>
              </mc:Choice>
              <mc:Fallback>
                <p:oleObj name="Equation" r:id="rId7" imgW="215806" imgH="228501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336000" y="4437064"/>
                        <a:ext cx="43920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9" name="Rectangle 11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2058" name="Object 10"/>
          <p:cNvGraphicFramePr>
            <a:graphicFrameLocks noChangeAspect="1"/>
          </p:cNvGraphicFramePr>
          <p:nvPr/>
        </p:nvGraphicFramePr>
        <p:xfrm>
          <a:off x="7250400" y="4437064"/>
          <a:ext cx="437760" cy="5048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7797" name="Equation" r:id="rId9" imgW="215806" imgH="228501" progId="">
                  <p:embed/>
                </p:oleObj>
              </mc:Choice>
              <mc:Fallback>
                <p:oleObj name="Equation" r:id="rId9" imgW="215806" imgH="228501" progId="">
                  <p:embed/>
                  <p:pic>
                    <p:nvPicPr>
                      <p:cNvPr id="0" name="Picture 5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50400" y="4437064"/>
                        <a:ext cx="437760" cy="5048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1" name="Rectangle 9"/>
          <p:cNvSpPr>
            <a:spLocks noGrp="1" noChangeArrowheads="1"/>
          </p:cNvSpPr>
          <p:nvPr>
            <p:ph type="body" idx="1"/>
          </p:nvPr>
        </p:nvSpPr>
        <p:spPr>
          <a:xfrm>
            <a:off x="533400" y="230833"/>
            <a:ext cx="8459640" cy="4188767"/>
          </a:xfrm>
        </p:spPr>
        <p:txBody>
          <a:bodyPr>
            <a:normAutofit fontScale="85000" lnSpcReduction="20000"/>
          </a:bodyPr>
          <a:lstStyle/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r>
              <a:rPr lang="en-US" altLang="zh-CN" dirty="0"/>
              <a:t>That is</a:t>
            </a:r>
            <a:r>
              <a:rPr lang="en-US" altLang="zh-CN" dirty="0" smtClean="0"/>
              <a:t>, for variable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where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has values </a:t>
            </a: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The sum of all the values of </a:t>
            </a:r>
            <a:r>
              <a:rPr lang="en-US" altLang="zh-CN" i="1" dirty="0" smtClean="0"/>
              <a:t>X</a:t>
            </a:r>
            <a:r>
              <a:rPr lang="en-US" altLang="zh-CN" dirty="0" smtClean="0"/>
              <a:t> can be written as </a:t>
            </a: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 smtClean="0"/>
          </a:p>
          <a:p>
            <a:pPr>
              <a:buFontTx/>
              <a:buNone/>
            </a:pPr>
            <a:r>
              <a:rPr lang="en-US" altLang="zh-CN" dirty="0" smtClean="0"/>
              <a:t>If </a:t>
            </a:r>
            <a:r>
              <a:rPr lang="en-US" altLang="zh-CN" dirty="0"/>
              <a:t>all the values for </a:t>
            </a:r>
            <a:r>
              <a:rPr lang="en-US" altLang="zh-CN" i="1" dirty="0" smtClean="0"/>
              <a:t>X’</a:t>
            </a:r>
            <a:r>
              <a:rPr lang="en-US" altLang="zh-CN" dirty="0" smtClean="0"/>
              <a:t>s </a:t>
            </a:r>
            <a:r>
              <a:rPr lang="en-US" altLang="zh-CN" dirty="0"/>
              <a:t>are given, we can get the value for </a:t>
            </a:r>
          </a:p>
        </p:txBody>
      </p:sp>
      <p:sp>
        <p:nvSpPr>
          <p:cNvPr id="3083" name="Rectangle 11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2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061328801"/>
              </p:ext>
            </p:extLst>
          </p:nvPr>
        </p:nvGraphicFramePr>
        <p:xfrm>
          <a:off x="723394" y="4343400"/>
          <a:ext cx="7512480" cy="12239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0" name="Equation" r:id="rId3" imgW="3073400" imgH="431800" progId="">
                  <p:embed/>
                </p:oleObj>
              </mc:Choice>
              <mc:Fallback>
                <p:oleObj name="Equation" r:id="rId3" imgW="3073400" imgH="431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23394" y="4343400"/>
                        <a:ext cx="7512480" cy="12239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85" name="Rectangle 13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3084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15347220"/>
              </p:ext>
            </p:extLst>
          </p:nvPr>
        </p:nvGraphicFramePr>
        <p:xfrm>
          <a:off x="3200400" y="2438400"/>
          <a:ext cx="1371599" cy="109298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1" name="Equation" r:id="rId5" imgW="393529" imgH="431613" progId="">
                  <p:embed/>
                </p:oleObj>
              </mc:Choice>
              <mc:Fallback>
                <p:oleObj name="Equation" r:id="rId5" imgW="393529" imgH="4316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3200400" y="2438400"/>
                        <a:ext cx="1371599" cy="1092983"/>
                      </a:xfrm>
                      <a:prstGeom prst="rect">
                        <a:avLst/>
                      </a:prstGeom>
                      <a:noFill/>
                      <a:extLst/>
                    </p:spPr>
                  </p:pic>
                </p:oleObj>
              </mc:Fallback>
            </mc:AlternateContent>
          </a:graphicData>
        </a:graphic>
      </p:graphicFrame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06531499"/>
              </p:ext>
            </p:extLst>
          </p:nvPr>
        </p:nvGraphicFramePr>
        <p:xfrm>
          <a:off x="1066800" y="990600"/>
          <a:ext cx="5443200" cy="8572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8812" name="Equation" r:id="rId7" imgW="1600200" imgH="228600" progId="Equation.3">
                  <p:embed/>
                </p:oleObj>
              </mc:Choice>
              <mc:Fallback>
                <p:oleObj name="Equation" r:id="rId7" imgW="1600200" imgH="228600" progId="Equation.3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066800" y="990600"/>
                        <a:ext cx="5443200" cy="85725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0" y="260351"/>
            <a:ext cx="8231040" cy="5865813"/>
          </a:xfrm>
        </p:spPr>
        <p:txBody>
          <a:bodyPr/>
          <a:lstStyle/>
          <a:p>
            <a:r>
              <a:rPr lang="en-US" altLang="zh-CN" dirty="0"/>
              <a:t>Example:</a:t>
            </a:r>
          </a:p>
          <a:p>
            <a:pPr>
              <a:buFontTx/>
              <a:buNone/>
            </a:pPr>
            <a:r>
              <a:rPr lang="en-US" altLang="zh-CN" dirty="0"/>
              <a:t>   Suppose X1=2, X2=0, X3=2, X4=5, and X5=1</a:t>
            </a:r>
          </a:p>
          <a:p>
            <a:pPr>
              <a:buFontTx/>
              <a:buNone/>
            </a:pPr>
            <a:endParaRPr lang="en-US" altLang="zh-CN" dirty="0"/>
          </a:p>
          <a:p>
            <a:pPr>
              <a:buFontTx/>
              <a:buNone/>
            </a:pPr>
            <a:endParaRPr lang="en-US" altLang="zh-CN" dirty="0"/>
          </a:p>
        </p:txBody>
      </p:sp>
      <p:sp>
        <p:nvSpPr>
          <p:cNvPr id="9221" name="Rectangle 5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0" name="Object 4"/>
          <p:cNvGraphicFramePr>
            <a:graphicFrameLocks noChangeAspect="1"/>
          </p:cNvGraphicFramePr>
          <p:nvPr/>
        </p:nvGraphicFramePr>
        <p:xfrm>
          <a:off x="456480" y="1700214"/>
          <a:ext cx="823104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4" name="Equation" r:id="rId3" imgW="3467100" imgH="431800" progId="">
                  <p:embed/>
                </p:oleObj>
              </mc:Choice>
              <mc:Fallback>
                <p:oleObj name="Equation" r:id="rId3" imgW="3467100" imgH="4318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80" y="1700214"/>
                        <a:ext cx="823104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3" name="Rectangle 7"/>
          <p:cNvSpPr>
            <a:spLocks noChangeArrowheads="1"/>
          </p:cNvSpPr>
          <p:nvPr/>
        </p:nvSpPr>
        <p:spPr bwMode="auto">
          <a:xfrm>
            <a:off x="4479634" y="29695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2" name="Object 6"/>
          <p:cNvGraphicFramePr>
            <a:graphicFrameLocks noChangeAspect="1"/>
          </p:cNvGraphicFramePr>
          <p:nvPr/>
        </p:nvGraphicFramePr>
        <p:xfrm>
          <a:off x="456481" y="3429000"/>
          <a:ext cx="8164800" cy="1295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5" name="Equation" r:id="rId5" imgW="3759200" imgH="431800" progId="">
                  <p:embed/>
                </p:oleObj>
              </mc:Choice>
              <mc:Fallback>
                <p:oleObj name="Equation" r:id="rId5" imgW="3759200" imgH="431800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6481" y="3429000"/>
                        <a:ext cx="8164800" cy="1295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9225" name="Rectangle 9"/>
          <p:cNvSpPr>
            <a:spLocks noChangeArrowheads="1"/>
          </p:cNvSpPr>
          <p:nvPr/>
        </p:nvSpPr>
        <p:spPr bwMode="auto">
          <a:xfrm>
            <a:off x="4479634" y="2969568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9224" name="Object 8"/>
          <p:cNvGraphicFramePr>
            <a:graphicFrameLocks noChangeAspect="1"/>
          </p:cNvGraphicFramePr>
          <p:nvPr/>
        </p:nvGraphicFramePr>
        <p:xfrm>
          <a:off x="522720" y="5084764"/>
          <a:ext cx="803376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9836" name="Equation" r:id="rId7" imgW="3352800" imgH="431800" progId="">
                  <p:embed/>
                </p:oleObj>
              </mc:Choice>
              <mc:Fallback>
                <p:oleObj name="Equation" r:id="rId7" imgW="3352800" imgH="4318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22720" y="5084764"/>
                        <a:ext cx="803376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4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2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6480" y="260351"/>
            <a:ext cx="8231040" cy="5865813"/>
          </a:xfrm>
        </p:spPr>
        <p:txBody>
          <a:bodyPr/>
          <a:lstStyle/>
          <a:p>
            <a:r>
              <a:rPr lang="en-US" altLang="zh-CN" sz="3600"/>
              <a:t>In general,</a:t>
            </a:r>
            <a:r>
              <a:rPr lang="en-US" altLang="zh-CN"/>
              <a:t> </a:t>
            </a: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 sz="3600"/>
              <a:t>Example:</a:t>
            </a:r>
          </a:p>
          <a:p>
            <a:endParaRPr lang="en-US" altLang="zh-CN" sz="3600"/>
          </a:p>
          <a:p>
            <a:pPr>
              <a:buFontTx/>
              <a:buNone/>
            </a:pPr>
            <a:r>
              <a:rPr lang="en-US" altLang="zh-CN" sz="3600"/>
              <a:t>                       , while</a:t>
            </a:r>
          </a:p>
          <a:p>
            <a:endParaRPr lang="en-US" altLang="zh-CN" sz="3600"/>
          </a:p>
          <a:p>
            <a:endParaRPr lang="en-US" altLang="zh-CN"/>
          </a:p>
        </p:txBody>
      </p:sp>
      <p:sp>
        <p:nvSpPr>
          <p:cNvPr id="10245" name="Rectangle 5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4" name="Object 4"/>
          <p:cNvGraphicFramePr>
            <a:graphicFrameLocks noChangeAspect="1"/>
          </p:cNvGraphicFramePr>
          <p:nvPr/>
        </p:nvGraphicFramePr>
        <p:xfrm>
          <a:off x="2351521" y="1196976"/>
          <a:ext cx="391968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8" name="Equation" r:id="rId3" imgW="1155700" imgH="482600" progId="">
                  <p:embed/>
                </p:oleObj>
              </mc:Choice>
              <mc:Fallback>
                <p:oleObj name="Equation" r:id="rId3" imgW="1155700" imgH="482600" progId="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351521" y="1196976"/>
                        <a:ext cx="391968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7" name="Rectangle 7"/>
          <p:cNvSpPr>
            <a:spLocks noChangeArrowheads="1"/>
          </p:cNvSpPr>
          <p:nvPr/>
        </p:nvSpPr>
        <p:spPr bwMode="auto">
          <a:xfrm>
            <a:off x="4479634" y="-230832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6" name="Object 6"/>
          <p:cNvGraphicFramePr>
            <a:graphicFrameLocks noChangeAspect="1"/>
          </p:cNvGraphicFramePr>
          <p:nvPr/>
        </p:nvGraphicFramePr>
        <p:xfrm>
          <a:off x="849600" y="3644901"/>
          <a:ext cx="2350080" cy="136842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59" name="Equation" r:id="rId5" imgW="761669" imgH="431613" progId="">
                  <p:embed/>
                </p:oleObj>
              </mc:Choice>
              <mc:Fallback>
                <p:oleObj name="Equation" r:id="rId5" imgW="761669" imgH="431613" progId="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6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849600" y="3644901"/>
                        <a:ext cx="2350080" cy="1368425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49" name="Rectangle 9"/>
          <p:cNvSpPr>
            <a:spLocks noChangeArrowheads="1"/>
          </p:cNvSpPr>
          <p:nvPr/>
        </p:nvSpPr>
        <p:spPr bwMode="auto">
          <a:xfrm>
            <a:off x="4479634" y="2955281"/>
            <a:ext cx="184731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0248" name="Object 8"/>
          <p:cNvGraphicFramePr>
            <a:graphicFrameLocks noChangeAspect="1"/>
          </p:cNvGraphicFramePr>
          <p:nvPr/>
        </p:nvGraphicFramePr>
        <p:xfrm>
          <a:off x="4507200" y="3573463"/>
          <a:ext cx="3657600" cy="1439862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0860" name="Equation" r:id="rId7" imgW="1371600" imgH="482600" progId="">
                  <p:embed/>
                </p:oleObj>
              </mc:Choice>
              <mc:Fallback>
                <p:oleObj name="Equation" r:id="rId7" imgW="1371600" imgH="482600" progId="">
                  <p:embed/>
                  <p:pic>
                    <p:nvPicPr>
                      <p:cNvPr id="0" name="Picture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8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07200" y="3573463"/>
                        <a:ext cx="3657600" cy="1439862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宋体" pitchFamily="2" charset="-122"/>
              </a:rPr>
              <a:t>Summary II…</a:t>
            </a:r>
          </a:p>
        </p:txBody>
      </p:sp>
      <p:sp>
        <p:nvSpPr>
          <p:cNvPr id="24" name="Date Placeholder 2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3F0DB1-664C-4EF6-83D4-60546660A441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25" name="Footer Placeholder 2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3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6965EFC3-D0DB-4A78-92B1-899A2ED00665}" type="slidenum">
              <a:rPr lang="en-US" altLang="zh-CN"/>
              <a:pPr/>
              <a:t>47</a:t>
            </a:fld>
            <a:endParaRPr lang="en-US" altLang="zh-CN"/>
          </a:p>
        </p:txBody>
      </p:sp>
      <p:graphicFrame>
        <p:nvGraphicFramePr>
          <p:cNvPr id="62522" name="Group 58"/>
          <p:cNvGraphicFramePr>
            <a:graphicFrameLocks noGrp="1"/>
          </p:cNvGraphicFramePr>
          <p:nvPr/>
        </p:nvGraphicFramePr>
        <p:xfrm>
          <a:off x="381000" y="1397000"/>
          <a:ext cx="8458200" cy="4096322"/>
        </p:xfrm>
        <a:graphic>
          <a:graphicData uri="http://schemas.openxmlformats.org/drawingml/2006/table">
            <a:tbl>
              <a:tblPr/>
              <a:tblGrid>
                <a:gridCol w="2819400"/>
                <a:gridCol w="2819400"/>
                <a:gridCol w="2819400"/>
              </a:tblGrid>
              <a:tr h="1041400"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</a:txBody>
                  <a:tcPr horzOverflow="overflow">
                    <a:lnL cap="flat">
                      <a:noFill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Interval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Nominal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Data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</a:tr>
              <a:tr h="13557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Single Set of Data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Histogram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Ogive</a:t>
                      </a:r>
                      <a:endParaRPr kumimoji="0" lang="en-US" altLang="zh-CN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+mj-lt"/>
                        <a:ea typeface="宋体" pitchFamily="2" charset="-122"/>
                      </a:endParaRP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Frequency Polygon</a:t>
                      </a: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  Stem-and-Leaf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Pie Charts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Column/Bar Chart</a:t>
                      </a:r>
                    </a:p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Pareto Diagram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13541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Relationship Between</a:t>
                      </a:r>
                    </a:p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Two Variables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40404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Scatter Plot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000000"/>
                          </a:solidFill>
                          <a:effectLst/>
                          <a:latin typeface="+mj-lt"/>
                          <a:ea typeface="宋体" pitchFamily="2" charset="-122"/>
                        </a:rPr>
                        <a:t>Contingency Table, Bar Charts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Review: Chapter 2 - Graphs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What is categorical data?</a:t>
            </a:r>
          </a:p>
          <a:p>
            <a:r>
              <a:rPr lang="en-US" dirty="0" smtClean="0"/>
              <a:t>What is numeric/interval data? </a:t>
            </a:r>
          </a:p>
          <a:p>
            <a:r>
              <a:rPr lang="en-US" dirty="0" smtClean="0"/>
              <a:t>What graphs can you make for ordinal data?</a:t>
            </a:r>
          </a:p>
          <a:p>
            <a:r>
              <a:rPr lang="en-US" dirty="0" smtClean="0"/>
              <a:t>What graphs can you make for interval data?</a:t>
            </a:r>
          </a:p>
          <a:p>
            <a:r>
              <a:rPr lang="en-US" dirty="0" smtClean="0"/>
              <a:t>What are the steps involved in making a bar chart in Excel?</a:t>
            </a:r>
          </a:p>
          <a:p>
            <a:r>
              <a:rPr lang="en-US" dirty="0" smtClean="0"/>
              <a:t>How do you make a histogram in Excel?</a:t>
            </a:r>
          </a:p>
          <a:p>
            <a:endParaRPr lang="en-US" dirty="0" smtClean="0"/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3678E-6F1D-45F3-B638-C4A5654FD474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B147F09-D088-492B-80BA-0CD0630A075B}" type="slidenum">
              <a:rPr lang="en-US" altLang="zh-CN" smtClean="0"/>
              <a:pPr/>
              <a:t>48</a:t>
            </a:fld>
            <a:r>
              <a:rPr lang="en-US" altLang="zh-CN" smtClean="0"/>
              <a:t>/15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29615047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Types of Data &amp; Information</a:t>
            </a:r>
          </a:p>
        </p:txBody>
      </p:sp>
      <p:sp>
        <p:nvSpPr>
          <p:cNvPr id="1229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95400"/>
            <a:ext cx="8521700" cy="5105400"/>
          </a:xfrm>
        </p:spPr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Data </a:t>
            </a:r>
            <a:r>
              <a:rPr lang="en-US" altLang="zh-CN" dirty="0">
                <a:ea typeface="宋体" pitchFamily="2" charset="-122"/>
              </a:rPr>
              <a:t>(at least for purposes of Statistics) fall into three main groups:</a:t>
            </a: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Quantitative or </a:t>
            </a:r>
            <a:r>
              <a:rPr lang="en-US" altLang="zh-CN" dirty="0" smtClean="0">
                <a:ea typeface="宋体" pitchFamily="2" charset="-122"/>
              </a:rPr>
              <a:t> (1) Numerical (Interval) </a:t>
            </a:r>
            <a:r>
              <a:rPr lang="en-US" altLang="zh-CN" dirty="0">
                <a:ea typeface="宋体" pitchFamily="2" charset="-122"/>
              </a:rPr>
              <a:t>Data:  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dirty="0">
                <a:ea typeface="宋体" pitchFamily="2" charset="-122"/>
              </a:rPr>
              <a:t>Discrete Data, Continuous Data</a:t>
            </a:r>
          </a:p>
          <a:p>
            <a:pPr>
              <a:buFont typeface="Wingdings" pitchFamily="2" charset="2"/>
              <a:buChar char="Ø"/>
            </a:pPr>
            <a:endParaRPr lang="en-US" altLang="zh-CN" dirty="0">
              <a:ea typeface="宋体" pitchFamily="2" charset="-122"/>
            </a:endParaRPr>
          </a:p>
          <a:p>
            <a:pPr lvl="1">
              <a:buFont typeface="Wingdings" pitchFamily="2" charset="2"/>
              <a:buChar char="Ø"/>
            </a:pPr>
            <a:r>
              <a:rPr lang="en-US" altLang="zh-CN" dirty="0">
                <a:ea typeface="宋体" pitchFamily="2" charset="-122"/>
              </a:rPr>
              <a:t>Qualitative or Categorical Data:</a:t>
            </a:r>
          </a:p>
          <a:p>
            <a:pPr algn="ctr">
              <a:buFont typeface="Wingdings" pitchFamily="2" charset="2"/>
              <a:buNone/>
            </a:pPr>
            <a:r>
              <a:rPr lang="en-US" altLang="zh-CN" dirty="0" smtClean="0">
                <a:ea typeface="宋体" pitchFamily="2" charset="-122"/>
              </a:rPr>
              <a:t>(2) Ordinal Data, (3) Nominal </a:t>
            </a:r>
            <a:r>
              <a:rPr lang="en-US" altLang="zh-CN" dirty="0">
                <a:ea typeface="宋体" pitchFamily="2" charset="-122"/>
              </a:rPr>
              <a:t>Data, </a:t>
            </a:r>
            <a:r>
              <a:rPr lang="en-US" altLang="zh-CN" dirty="0" smtClean="0">
                <a:ea typeface="宋体" pitchFamily="2" charset="-122"/>
              </a:rPr>
              <a:t> </a:t>
            </a:r>
            <a:endParaRPr lang="en-US" altLang="zh-CN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  <a:p>
            <a:endParaRPr lang="en-US" altLang="zh-CN" b="1" dirty="0">
              <a:ea typeface="宋体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B50342-BF7A-4CD3-8E0A-2D50B6232B5A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46E6083F-32EB-4F3F-B600-F2396EC02D56}" type="slidenum">
              <a:rPr lang="en-US" altLang="zh-CN"/>
              <a:pPr/>
              <a:t>5</a:t>
            </a:fld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A59A9-AE94-4944-9E5F-AC6F5DAFD52B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2.</a:t>
            </a:r>
            <a:fld id="{10A3A4E5-CA46-432A-B963-AD1AFE92A3BD}" type="slidenum">
              <a:rPr lang="en-US" altLang="zh-CN" smtClean="0"/>
              <a:pPr/>
              <a:t>6</a:t>
            </a:fld>
            <a:endParaRPr lang="en-US" altLang="zh-CN"/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381000" y="1219200"/>
          <a:ext cx="8229601" cy="1752600"/>
        </p:xfrm>
        <a:graphic>
          <a:graphicData uri="http://schemas.openxmlformats.org/drawingml/2006/table">
            <a:tbl>
              <a:tblPr/>
              <a:tblGrid>
                <a:gridCol w="1206784"/>
                <a:gridCol w="491652"/>
                <a:gridCol w="603393"/>
                <a:gridCol w="1203371"/>
                <a:gridCol w="1545418"/>
                <a:gridCol w="1251480"/>
                <a:gridCol w="1927503"/>
              </a:tblGrid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Person Nr.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age2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income in $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student year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major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1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weight in pounds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19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 dirty="0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freshman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170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sophomore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23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n-US" sz="1800" b="0" i="0" u="none" strike="noStrike">
                        <a:solidFill>
                          <a:srgbClr val="000000"/>
                        </a:solidFill>
                        <a:latin typeface="Calibri"/>
                      </a:endParaRP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30000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junior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finance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147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50520"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2000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senior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n-US" sz="18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160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609600" y="4343400"/>
          <a:ext cx="3352799" cy="1524000"/>
        </p:xfrm>
        <a:graphic>
          <a:graphicData uri="http://schemas.openxmlformats.org/drawingml/2006/table">
            <a:tbl>
              <a:tblPr/>
              <a:tblGrid>
                <a:gridCol w="932953"/>
                <a:gridCol w="882973"/>
                <a:gridCol w="1536873"/>
              </a:tblGrid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category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1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relative frequency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econ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finance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2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accounting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1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0.25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04800"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sum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r" fontAlgn="b"/>
                      <a:r>
                        <a:rPr lang="en-US" sz="1100" b="0" i="0" u="none" strike="noStrike">
                          <a:solidFill>
                            <a:srgbClr val="000000"/>
                          </a:solidFill>
                          <a:latin typeface="Calibri"/>
                        </a:rPr>
                        <a:t>4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l" fontAlgn="b"/>
                      <a:r>
                        <a:rPr lang="en-US" sz="1100" b="0" i="0" u="none" strike="noStrike" dirty="0">
                          <a:solidFill>
                            <a:srgbClr val="000000"/>
                          </a:solidFill>
                          <a:latin typeface="Calibri"/>
                        </a:rPr>
                        <a:t> </a:t>
                      </a:r>
                    </a:p>
                  </a:txBody>
                  <a:tcPr marL="0" marR="0" marT="0" marB="0" anchor="b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9" name="Chart 8"/>
          <p:cNvGraphicFramePr/>
          <p:nvPr/>
        </p:nvGraphicFramePr>
        <p:xfrm>
          <a:off x="4648200" y="3124200"/>
          <a:ext cx="4086225" cy="274320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10" name="TextBox 9"/>
          <p:cNvSpPr txBox="1"/>
          <p:nvPr/>
        </p:nvSpPr>
        <p:spPr>
          <a:xfrm>
            <a:off x="685800" y="3352800"/>
            <a:ext cx="36576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en-US" sz="1800" dirty="0" smtClean="0"/>
              <a:t>To count number of observations per category use Excel: </a:t>
            </a:r>
          </a:p>
          <a:p>
            <a:r>
              <a:rPr lang="en-US" sz="1800" dirty="0" smtClean="0"/>
              <a:t>= </a:t>
            </a:r>
            <a:r>
              <a:rPr lang="en-US" sz="1800" dirty="0" err="1" smtClean="0"/>
              <a:t>countif</a:t>
            </a:r>
            <a:r>
              <a:rPr lang="en-US" sz="1800" dirty="0" smtClean="0"/>
              <a:t>(</a:t>
            </a:r>
            <a:r>
              <a:rPr lang="en-US" sz="1800" dirty="0" err="1" smtClean="0"/>
              <a:t>cell,”sophomore</a:t>
            </a:r>
            <a:r>
              <a:rPr lang="en-US" sz="1800" dirty="0" smtClean="0"/>
              <a:t>”)</a:t>
            </a:r>
            <a:endParaRPr lang="en-US" sz="1800" dirty="0"/>
          </a:p>
        </p:txBody>
      </p:sp>
      <p:sp>
        <p:nvSpPr>
          <p:cNvPr id="11" name="Rectangle 2"/>
          <p:cNvSpPr>
            <a:spLocks noGrp="1" noChangeArrowheads="1"/>
          </p:cNvSpPr>
          <p:nvPr>
            <p:ph type="title"/>
          </p:nvPr>
        </p:nvSpPr>
        <p:spPr>
          <a:xfrm>
            <a:off x="685800" y="304800"/>
            <a:ext cx="8229600" cy="1143000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宋体" pitchFamily="2" charset="-122"/>
              </a:rPr>
              <a:t>Example: Types </a:t>
            </a:r>
            <a:r>
              <a:rPr lang="en-US" altLang="zh-CN" dirty="0">
                <a:ea typeface="宋体" pitchFamily="2" charset="-122"/>
              </a:rPr>
              <a:t>of </a:t>
            </a:r>
            <a:r>
              <a:rPr lang="en-US" altLang="zh-CN" dirty="0" smtClean="0">
                <a:ea typeface="宋体" pitchFamily="2" charset="-122"/>
              </a:rPr>
              <a:t>Data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Types of </a:t>
            </a:r>
            <a:r>
              <a:rPr lang="en-US" altLang="zh-CN" dirty="0" smtClean="0">
                <a:ea typeface="宋体" pitchFamily="2" charset="-122"/>
              </a:rPr>
              <a:t>Data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22" name="Date Placeholder 2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EC715D9-5368-406D-8FE1-E4C6553EB852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23" name="Footer Placeholder 2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2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9D0B2B72-E7DA-417D-A53D-2DB8DA16B114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15364" name="AutoShape 4"/>
          <p:cNvSpPr>
            <a:spLocks noChangeArrowheads="1"/>
          </p:cNvSpPr>
          <p:nvPr/>
        </p:nvSpPr>
        <p:spPr bwMode="auto">
          <a:xfrm>
            <a:off x="3086100" y="1676400"/>
            <a:ext cx="1752600" cy="990600"/>
          </a:xfrm>
          <a:prstGeom prst="flowChartDecision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Can you do </a:t>
            </a:r>
          </a:p>
          <a:p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math?</a:t>
            </a:r>
            <a:endParaRPr lang="en-US" altLang="zh-CN" sz="2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65" name="AutoShape 5"/>
          <p:cNvSpPr>
            <a:spLocks noChangeArrowheads="1"/>
          </p:cNvSpPr>
          <p:nvPr/>
        </p:nvSpPr>
        <p:spPr bwMode="auto">
          <a:xfrm>
            <a:off x="457200" y="1676400"/>
            <a:ext cx="1676400" cy="990600"/>
          </a:xfrm>
          <a:prstGeom prst="flowChartInputOutput">
            <a:avLst/>
          </a:prstGeom>
          <a:solidFill>
            <a:srgbClr val="FFFF99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latin typeface="Tahoma" pitchFamily="34" charset="0"/>
                <a:ea typeface="宋体" pitchFamily="2" charset="-122"/>
              </a:rPr>
              <a:t>Data</a:t>
            </a:r>
          </a:p>
        </p:txBody>
      </p:sp>
      <p:sp>
        <p:nvSpPr>
          <p:cNvPr id="15366" name="AutoShape 6"/>
          <p:cNvSpPr>
            <a:spLocks noChangeArrowheads="1"/>
          </p:cNvSpPr>
          <p:nvPr/>
        </p:nvSpPr>
        <p:spPr bwMode="auto">
          <a:xfrm>
            <a:off x="5486400" y="1676400"/>
            <a:ext cx="1816031" cy="9906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1 Numerical </a:t>
            </a:r>
            <a:r>
              <a:rPr lang="en-US" altLang="zh-CN" dirty="0">
                <a:latin typeface="Tahoma" pitchFamily="34" charset="0"/>
                <a:ea typeface="宋体" pitchFamily="2" charset="-122"/>
              </a:rPr>
              <a:t>Data</a:t>
            </a:r>
          </a:p>
        </p:txBody>
      </p:sp>
      <p:cxnSp>
        <p:nvCxnSpPr>
          <p:cNvPr id="15367" name="AutoShape 7"/>
          <p:cNvCxnSpPr>
            <a:cxnSpLocks noChangeShapeType="1"/>
            <a:stCxn id="15365" idx="5"/>
            <a:endCxn id="15364" idx="1"/>
          </p:cNvCxnSpPr>
          <p:nvPr/>
        </p:nvCxnSpPr>
        <p:spPr bwMode="auto">
          <a:xfrm>
            <a:off x="1963738" y="2171700"/>
            <a:ext cx="1122362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cxnSp>
        <p:nvCxnSpPr>
          <p:cNvPr id="15368" name="AutoShape 8"/>
          <p:cNvCxnSpPr>
            <a:cxnSpLocks noChangeShapeType="1"/>
            <a:stCxn id="15364" idx="3"/>
          </p:cNvCxnSpPr>
          <p:nvPr/>
        </p:nvCxnSpPr>
        <p:spPr bwMode="auto">
          <a:xfrm>
            <a:off x="4838700" y="2171700"/>
            <a:ext cx="6477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15369" name="AutoShape 9"/>
          <p:cNvSpPr>
            <a:spLocks noChangeArrowheads="1"/>
          </p:cNvSpPr>
          <p:nvPr/>
        </p:nvSpPr>
        <p:spPr bwMode="auto">
          <a:xfrm>
            <a:off x="5715000" y="4800600"/>
            <a:ext cx="1600200" cy="9906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3 Nominal Data</a:t>
            </a:r>
            <a:endParaRPr lang="en-US" altLang="zh-CN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70" name="AutoShape 10"/>
          <p:cNvSpPr>
            <a:spLocks noChangeArrowheads="1"/>
          </p:cNvSpPr>
          <p:nvPr/>
        </p:nvSpPr>
        <p:spPr bwMode="auto">
          <a:xfrm>
            <a:off x="5715000" y="3276600"/>
            <a:ext cx="1600200" cy="990600"/>
          </a:xfrm>
          <a:prstGeom prst="flowChartProcess">
            <a:avLst/>
          </a:prstGeom>
          <a:solidFill>
            <a:srgbClr val="CCFFCC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/>
          <a:lstStyle/>
          <a:p>
            <a:r>
              <a:rPr lang="en-US" altLang="zh-CN" dirty="0" smtClean="0">
                <a:latin typeface="Tahoma" pitchFamily="34" charset="0"/>
                <a:ea typeface="宋体" pitchFamily="2" charset="-122"/>
              </a:rPr>
              <a:t>2 Ordinal Data</a:t>
            </a:r>
            <a:endParaRPr lang="en-US" altLang="zh-CN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71" name="Text Box 11"/>
          <p:cNvSpPr txBox="1">
            <a:spLocks noChangeArrowheads="1"/>
          </p:cNvSpPr>
          <p:nvPr/>
        </p:nvSpPr>
        <p:spPr bwMode="auto">
          <a:xfrm>
            <a:off x="4857575" y="1771590"/>
            <a:ext cx="565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Yes</a:t>
            </a:r>
            <a:endParaRPr lang="en-US" altLang="zh-CN" sz="2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72" name="AutoShape 12"/>
          <p:cNvSpPr>
            <a:spLocks noChangeArrowheads="1"/>
          </p:cNvSpPr>
          <p:nvPr/>
        </p:nvSpPr>
        <p:spPr bwMode="auto">
          <a:xfrm>
            <a:off x="3086100" y="3276600"/>
            <a:ext cx="1752600" cy="990600"/>
          </a:xfrm>
          <a:prstGeom prst="flowChartDecision">
            <a:avLst/>
          </a:prstGeom>
          <a:solidFill>
            <a:srgbClr val="CCFFFF"/>
          </a:solidFill>
          <a:ln w="9525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2000">
                <a:latin typeface="Tahoma" pitchFamily="34" charset="0"/>
                <a:ea typeface="宋体" pitchFamily="2" charset="-122"/>
              </a:rPr>
              <a:t>Ordered?</a:t>
            </a:r>
          </a:p>
        </p:txBody>
      </p:sp>
      <p:cxnSp>
        <p:nvCxnSpPr>
          <p:cNvPr id="15373" name="AutoShape 13"/>
          <p:cNvCxnSpPr>
            <a:cxnSpLocks noChangeShapeType="1"/>
            <a:stCxn id="15364" idx="2"/>
            <a:endCxn id="15372" idx="0"/>
          </p:cNvCxnSpPr>
          <p:nvPr/>
        </p:nvCxnSpPr>
        <p:spPr bwMode="auto">
          <a:xfrm>
            <a:off x="3962400" y="2667000"/>
            <a:ext cx="0" cy="6096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15374" name="Text Box 14"/>
          <p:cNvSpPr txBox="1">
            <a:spLocks noChangeArrowheads="1"/>
          </p:cNvSpPr>
          <p:nvPr/>
        </p:nvSpPr>
        <p:spPr bwMode="auto">
          <a:xfrm>
            <a:off x="4038600" y="2743200"/>
            <a:ext cx="495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No</a:t>
            </a:r>
            <a:endParaRPr lang="en-US" altLang="zh-CN" sz="2000" dirty="0"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5375" name="AutoShape 15"/>
          <p:cNvCxnSpPr>
            <a:cxnSpLocks noChangeShapeType="1"/>
            <a:stCxn id="15372" idx="3"/>
            <a:endCxn id="15370" idx="1"/>
          </p:cNvCxnSpPr>
          <p:nvPr/>
        </p:nvCxnSpPr>
        <p:spPr bwMode="auto">
          <a:xfrm>
            <a:off x="4838700" y="3771900"/>
            <a:ext cx="8763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15376" name="Text Box 16"/>
          <p:cNvSpPr txBox="1">
            <a:spLocks noChangeArrowheads="1"/>
          </p:cNvSpPr>
          <p:nvPr/>
        </p:nvSpPr>
        <p:spPr bwMode="auto">
          <a:xfrm>
            <a:off x="5105400" y="3352800"/>
            <a:ext cx="56521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Yes</a:t>
            </a:r>
            <a:endParaRPr lang="en-US" altLang="zh-CN" sz="2000" dirty="0">
              <a:latin typeface="Tahoma" pitchFamily="34" charset="0"/>
              <a:ea typeface="宋体" pitchFamily="2" charset="-122"/>
            </a:endParaRPr>
          </a:p>
        </p:txBody>
      </p:sp>
      <p:cxnSp>
        <p:nvCxnSpPr>
          <p:cNvPr id="15377" name="AutoShape 17"/>
          <p:cNvCxnSpPr>
            <a:cxnSpLocks noChangeShapeType="1"/>
            <a:endCxn id="15369" idx="1"/>
          </p:cNvCxnSpPr>
          <p:nvPr/>
        </p:nvCxnSpPr>
        <p:spPr bwMode="auto">
          <a:xfrm>
            <a:off x="3962400" y="5295900"/>
            <a:ext cx="1752600" cy="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cxnSp>
        <p:nvCxnSpPr>
          <p:cNvPr id="15378" name="AutoShape 18"/>
          <p:cNvCxnSpPr>
            <a:cxnSpLocks noChangeShapeType="1"/>
            <a:stCxn id="15372" idx="2"/>
          </p:cNvCxnSpPr>
          <p:nvPr/>
        </p:nvCxnSpPr>
        <p:spPr bwMode="auto">
          <a:xfrm>
            <a:off x="3962400" y="4267200"/>
            <a:ext cx="0" cy="1066800"/>
          </a:xfrm>
          <a:prstGeom prst="straightConnector1">
            <a:avLst/>
          </a:prstGeom>
          <a:noFill/>
          <a:ln w="38100">
            <a:solidFill>
              <a:schemeClr val="tx1"/>
            </a:solidFill>
            <a:round/>
            <a:headEnd/>
            <a:tailEnd type="stealth" w="lg" len="med"/>
          </a:ln>
          <a:effectLst/>
        </p:spPr>
      </p:cxnSp>
      <p:sp>
        <p:nvSpPr>
          <p:cNvPr id="15379" name="Text Box 19"/>
          <p:cNvSpPr txBox="1">
            <a:spLocks noChangeArrowheads="1"/>
          </p:cNvSpPr>
          <p:nvPr/>
        </p:nvSpPr>
        <p:spPr bwMode="auto">
          <a:xfrm>
            <a:off x="3962400" y="4495800"/>
            <a:ext cx="495649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>
            <a:spAutoFit/>
          </a:bodyPr>
          <a:lstStyle/>
          <a:p>
            <a:pPr algn="l"/>
            <a:r>
              <a:rPr lang="en-US" altLang="zh-CN" sz="2000" dirty="0" smtClean="0">
                <a:latin typeface="Tahoma" pitchFamily="34" charset="0"/>
                <a:ea typeface="宋体" pitchFamily="2" charset="-122"/>
              </a:rPr>
              <a:t>No</a:t>
            </a:r>
            <a:endParaRPr lang="en-US" altLang="zh-CN" sz="2000" dirty="0">
              <a:latin typeface="Tahoma" pitchFamily="34" charset="0"/>
              <a:ea typeface="宋体" pitchFamily="2" charset="-122"/>
            </a:endParaRPr>
          </a:p>
        </p:txBody>
      </p:sp>
      <p:sp>
        <p:nvSpPr>
          <p:cNvPr id="15380" name="AutoShape 20"/>
          <p:cNvSpPr>
            <a:spLocks/>
          </p:cNvSpPr>
          <p:nvPr/>
        </p:nvSpPr>
        <p:spPr bwMode="auto">
          <a:xfrm>
            <a:off x="2590800" y="3276600"/>
            <a:ext cx="457200" cy="2514600"/>
          </a:xfrm>
          <a:prstGeom prst="leftBrace">
            <a:avLst>
              <a:gd name="adj1" fmla="val 45833"/>
              <a:gd name="adj2" fmla="val 50000"/>
            </a:avLst>
          </a:prstGeom>
          <a:noFill/>
          <a:ln w="381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5381" name="Text Box 21"/>
          <p:cNvSpPr txBox="1">
            <a:spLocks noChangeArrowheads="1"/>
          </p:cNvSpPr>
          <p:nvPr/>
        </p:nvSpPr>
        <p:spPr bwMode="auto">
          <a:xfrm>
            <a:off x="990600" y="4114800"/>
            <a:ext cx="15240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algn="r"/>
            <a:r>
              <a:rPr lang="en-US" altLang="zh-CN" sz="2000">
                <a:latin typeface="Tahoma" pitchFamily="34" charset="0"/>
                <a:ea typeface="宋体" pitchFamily="2" charset="-122"/>
              </a:rPr>
              <a:t>Categorical Data</a:t>
            </a:r>
          </a:p>
        </p:txBody>
      </p:sp>
      <p:cxnSp>
        <p:nvCxnSpPr>
          <p:cNvPr id="25" name="Straight Arrow Connector 24"/>
          <p:cNvCxnSpPr>
            <a:stCxn id="15366" idx="3"/>
            <a:endCxn id="26" idx="1"/>
          </p:cNvCxnSpPr>
          <p:nvPr/>
        </p:nvCxnSpPr>
        <p:spPr>
          <a:xfrm flipV="1">
            <a:off x="7302431" y="1602433"/>
            <a:ext cx="241369" cy="569267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7543800" y="1371600"/>
            <a:ext cx="1219200" cy="46166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smtClean="0">
                <a:latin typeface="+mj-lt"/>
              </a:rPr>
              <a:t>Discrete</a:t>
            </a:r>
            <a:endParaRPr lang="en-US" dirty="0">
              <a:latin typeface="+mj-lt"/>
            </a:endParaRPr>
          </a:p>
        </p:txBody>
      </p:sp>
      <p:cxnSp>
        <p:nvCxnSpPr>
          <p:cNvPr id="27" name="Straight Arrow Connector 26"/>
          <p:cNvCxnSpPr>
            <a:stCxn id="15366" idx="3"/>
            <a:endCxn id="28" idx="1"/>
          </p:cNvCxnSpPr>
          <p:nvPr/>
        </p:nvCxnSpPr>
        <p:spPr>
          <a:xfrm>
            <a:off x="7302431" y="2171700"/>
            <a:ext cx="241369" cy="321558"/>
          </a:xfrm>
          <a:prstGeom prst="straightConnector1">
            <a:avLst/>
          </a:prstGeom>
          <a:ln w="19050">
            <a:solidFill>
              <a:schemeClr val="tx1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>
            <a:off x="7543800" y="2293203"/>
            <a:ext cx="1371600" cy="400110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+mj-lt"/>
              </a:rPr>
              <a:t>Continuous</a:t>
            </a:r>
            <a:endParaRPr lang="en-US" sz="2000" dirty="0">
              <a:latin typeface="+mj-lt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1 Interval </a:t>
            </a:r>
            <a:r>
              <a:rPr lang="en-US" altLang="zh-CN" dirty="0">
                <a:ea typeface="宋体" pitchFamily="2" charset="-122"/>
              </a:rPr>
              <a:t>data</a:t>
            </a:r>
            <a:endParaRPr lang="zh-CN" altLang="en-US" dirty="0">
              <a:ea typeface="宋体" pitchFamily="2" charset="-122"/>
            </a:endParaRPr>
          </a:p>
        </p:txBody>
      </p:sp>
      <p:sp>
        <p:nvSpPr>
          <p:cNvPr id="99331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19200"/>
            <a:ext cx="8597900" cy="5181600"/>
          </a:xfrm>
        </p:spPr>
        <p:txBody>
          <a:bodyPr>
            <a:normAutofit fontScale="925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Real </a:t>
            </a:r>
            <a:r>
              <a:rPr lang="en-US" altLang="zh-CN" dirty="0">
                <a:ea typeface="宋体" pitchFamily="2" charset="-122"/>
              </a:rPr>
              <a:t>numbers, i.e. heights, weights, prices, etc.</a:t>
            </a: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Also </a:t>
            </a:r>
            <a:r>
              <a:rPr lang="en-US" altLang="zh-CN" dirty="0">
                <a:ea typeface="宋体" pitchFamily="2" charset="-122"/>
              </a:rPr>
              <a:t>referred to as </a:t>
            </a:r>
            <a:r>
              <a:rPr lang="en-US" altLang="zh-CN" b="1" dirty="0">
                <a:ea typeface="宋体" pitchFamily="2" charset="-122"/>
              </a:rPr>
              <a:t>quantitative </a:t>
            </a:r>
            <a:r>
              <a:rPr lang="en-US" altLang="zh-CN" dirty="0">
                <a:ea typeface="宋体" pitchFamily="2" charset="-122"/>
              </a:rPr>
              <a:t>or </a:t>
            </a:r>
            <a:r>
              <a:rPr lang="en-US" altLang="zh-CN" b="1" dirty="0">
                <a:ea typeface="宋体" pitchFamily="2" charset="-122"/>
              </a:rPr>
              <a:t>numerical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 smtClean="0">
                <a:ea typeface="宋体" pitchFamily="2" charset="-122"/>
              </a:rPr>
              <a:t>Arithmetic </a:t>
            </a:r>
            <a:r>
              <a:rPr lang="en-US" altLang="zh-CN" dirty="0">
                <a:ea typeface="宋体" pitchFamily="2" charset="-122"/>
              </a:rPr>
              <a:t>operations can be performed on Interval Data, thus its meaningful to talk about 2*Height, or Price + $1, and so on</a:t>
            </a:r>
            <a:r>
              <a:rPr lang="en-US" altLang="zh-CN" dirty="0" smtClean="0">
                <a:ea typeface="宋体" pitchFamily="2" charset="-122"/>
              </a:rPr>
              <a:t>.</a:t>
            </a:r>
            <a:endParaRPr lang="en-US" altLang="zh-CN" dirty="0"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Discrete </a:t>
            </a:r>
            <a:r>
              <a:rPr lang="en-US" altLang="zh-CN" dirty="0">
                <a:ea typeface="宋体" pitchFamily="2" charset="-122"/>
              </a:rPr>
              <a:t>Data: gaps exist between possible values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e.g</a:t>
            </a:r>
            <a:r>
              <a:rPr lang="en-US" altLang="zh-CN" dirty="0">
                <a:ea typeface="宋体" pitchFamily="2" charset="-122"/>
              </a:rPr>
              <a:t>. # of children in a </a:t>
            </a:r>
            <a:r>
              <a:rPr lang="en-US" altLang="zh-CN" dirty="0" smtClean="0">
                <a:ea typeface="宋体" pitchFamily="2" charset="-122"/>
              </a:rPr>
              <a:t>family</a:t>
            </a:r>
            <a:endParaRPr lang="en-US" altLang="zh-CN" dirty="0"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 smtClean="0">
                <a:ea typeface="宋体" pitchFamily="2" charset="-122"/>
              </a:rPr>
              <a:t>Continuous </a:t>
            </a:r>
            <a:r>
              <a:rPr lang="en-US" altLang="zh-CN" dirty="0">
                <a:ea typeface="宋体" pitchFamily="2" charset="-122"/>
              </a:rPr>
              <a:t>Data: no gaps exist between possible </a:t>
            </a:r>
            <a:r>
              <a:rPr lang="en-US" altLang="zh-CN" dirty="0" smtClean="0">
                <a:ea typeface="宋体" pitchFamily="2" charset="-122"/>
              </a:rPr>
              <a:t>values</a:t>
            </a:r>
          </a:p>
          <a:p>
            <a:pPr lvl="1"/>
            <a:r>
              <a:rPr lang="en-US" altLang="zh-CN" dirty="0" smtClean="0">
                <a:ea typeface="宋体" pitchFamily="2" charset="-122"/>
              </a:rPr>
              <a:t>e.g</a:t>
            </a:r>
            <a:r>
              <a:rPr lang="en-US" altLang="zh-CN" dirty="0">
                <a:ea typeface="宋体" pitchFamily="2" charset="-122"/>
              </a:rPr>
              <a:t>. annual income of a family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03B388-397F-467A-B168-A4BD9DC3795C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5979AC7F-1F6A-404A-A151-3088E990EA30}" type="slidenum">
              <a:rPr lang="en-US" altLang="zh-CN"/>
              <a:pPr/>
              <a:t>8</a:t>
            </a:fld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smtClean="0">
                <a:ea typeface="宋体" pitchFamily="2" charset="-122"/>
              </a:rPr>
              <a:t>2 Ordinal </a:t>
            </a:r>
            <a:r>
              <a:rPr lang="en-US" altLang="zh-CN" dirty="0">
                <a:ea typeface="宋体" pitchFamily="2" charset="-122"/>
              </a:rPr>
              <a:t>Data…</a:t>
            </a:r>
          </a:p>
        </p:txBody>
      </p:sp>
      <p:sp>
        <p:nvSpPr>
          <p:cNvPr id="14339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>
              <a:buFont typeface="Arial" pitchFamily="34" charset="0"/>
              <a:buChar char="•"/>
            </a:pPr>
            <a:r>
              <a:rPr lang="en-US" altLang="zh-CN" b="1" dirty="0">
                <a:ea typeface="宋体" pitchFamily="2" charset="-122"/>
              </a:rPr>
              <a:t>Ordinal</a:t>
            </a:r>
            <a:r>
              <a:rPr lang="en-US" altLang="zh-CN" dirty="0">
                <a:ea typeface="宋体" pitchFamily="2" charset="-122"/>
              </a:rPr>
              <a:t> </a:t>
            </a:r>
            <a:r>
              <a:rPr lang="en-US" altLang="zh-CN" b="1" dirty="0">
                <a:ea typeface="宋体" pitchFamily="2" charset="-122"/>
              </a:rPr>
              <a:t>Data</a:t>
            </a:r>
            <a:r>
              <a:rPr lang="en-US" altLang="zh-CN" dirty="0">
                <a:ea typeface="宋体" pitchFamily="2" charset="-122"/>
              </a:rPr>
              <a:t> appear to be categorical in nature, but their values have an </a:t>
            </a:r>
            <a:r>
              <a:rPr lang="en-US" altLang="zh-CN" b="1" i="1" dirty="0">
                <a:ea typeface="宋体" pitchFamily="2" charset="-122"/>
              </a:rPr>
              <a:t>order</a:t>
            </a:r>
            <a:r>
              <a:rPr lang="en-US" altLang="zh-CN" dirty="0">
                <a:ea typeface="宋体" pitchFamily="2" charset="-122"/>
              </a:rPr>
              <a:t>; a ranking to them:</a:t>
            </a:r>
          </a:p>
          <a:p>
            <a:endParaRPr lang="en-US" altLang="zh-CN" dirty="0">
              <a:ea typeface="宋体" pitchFamily="2" charset="-122"/>
            </a:endParaRPr>
          </a:p>
          <a:p>
            <a:pPr lvl="1">
              <a:buNone/>
            </a:pPr>
            <a:r>
              <a:rPr lang="en-US" altLang="zh-CN" dirty="0">
                <a:ea typeface="宋体" pitchFamily="2" charset="-122"/>
              </a:rPr>
              <a:t>	E.g. College course rating system:</a:t>
            </a:r>
          </a:p>
          <a:p>
            <a:pPr lvl="1" algn="ctr">
              <a:buNone/>
            </a:pPr>
            <a:r>
              <a:rPr lang="en-US" altLang="zh-CN" dirty="0">
                <a:ea typeface="宋体" pitchFamily="2" charset="-122"/>
              </a:rPr>
              <a:t>poor = 1, fair = 2, good = 3, very good = 4, excellent = 5</a:t>
            </a:r>
            <a:br>
              <a:rPr lang="en-US" altLang="zh-CN" dirty="0">
                <a:ea typeface="宋体" pitchFamily="2" charset="-122"/>
              </a:rPr>
            </a:br>
            <a:endParaRPr lang="en-US" altLang="zh-CN" dirty="0">
              <a:ea typeface="宋体" pitchFamily="2" charset="-122"/>
            </a:endParaRPr>
          </a:p>
          <a:p>
            <a:pPr>
              <a:buFont typeface="Arial" pitchFamily="34" charset="0"/>
              <a:buChar char="•"/>
            </a:pPr>
            <a:r>
              <a:rPr lang="en-US" altLang="zh-CN" dirty="0">
                <a:ea typeface="宋体" pitchFamily="2" charset="-122"/>
              </a:rPr>
              <a:t>While </a:t>
            </a:r>
            <a:r>
              <a:rPr lang="en-US" altLang="zh-CN" dirty="0" smtClean="0">
                <a:ea typeface="宋体" pitchFamily="2" charset="-122"/>
              </a:rPr>
              <a:t>it’s </a:t>
            </a:r>
            <a:r>
              <a:rPr lang="en-US" altLang="zh-CN" dirty="0">
                <a:ea typeface="宋体" pitchFamily="2" charset="-122"/>
              </a:rPr>
              <a:t>still not meaningful to do arithmetic on this data (e.g. does 2*fair = very good?!), we can say things like:</a:t>
            </a:r>
          </a:p>
          <a:p>
            <a:pPr algn="ctr">
              <a:buNone/>
            </a:pP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excellent &gt; poor</a:t>
            </a:r>
            <a:r>
              <a:rPr lang="en-US" altLang="zh-CN" dirty="0">
                <a:ea typeface="宋体" pitchFamily="2" charset="-122"/>
              </a:rPr>
              <a:t>   or   </a:t>
            </a:r>
            <a:r>
              <a:rPr lang="en-US" altLang="zh-CN" b="1" dirty="0">
                <a:latin typeface="Courier New" pitchFamily="49" charset="0"/>
                <a:ea typeface="宋体" pitchFamily="2" charset="-122"/>
              </a:rPr>
              <a:t>fair &lt; very good</a:t>
            </a:r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That is, order is maintained no matter what numeric values are assigned to each category.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586A7F-CF73-4863-9EE9-F58C78EED8F1}" type="datetime1">
              <a:rPr lang="en-US" altLang="zh-CN" smtClean="0"/>
              <a:pPr/>
              <a:t>1/31/2013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2.</a:t>
            </a:r>
            <a:fld id="{D2BDD105-F81B-4184-9D99-F86DFC5CDE2D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14340" name="Oval 4"/>
          <p:cNvSpPr>
            <a:spLocks noChangeArrowheads="1"/>
          </p:cNvSpPr>
          <p:nvPr/>
        </p:nvSpPr>
        <p:spPr bwMode="auto">
          <a:xfrm>
            <a:off x="4343400" y="4800600"/>
            <a:ext cx="381000" cy="457200"/>
          </a:xfrm>
          <a:prstGeom prst="ellipse">
            <a:avLst/>
          </a:prstGeom>
          <a:noFill/>
          <a:ln w="9525">
            <a:noFill/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1360</TotalTime>
  <Words>2168</Words>
  <Application>Microsoft Office PowerPoint</Application>
  <PresentationFormat>On-screen Show (4:3)</PresentationFormat>
  <Paragraphs>543</Paragraphs>
  <Slides>48</Slides>
  <Notes>32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48</vt:i4>
      </vt:variant>
    </vt:vector>
  </HeadingPairs>
  <TitlesOfParts>
    <vt:vector size="51" baseType="lpstr">
      <vt:lpstr>Office Theme</vt:lpstr>
      <vt:lpstr>Chart</vt:lpstr>
      <vt:lpstr>Equation</vt:lpstr>
      <vt:lpstr>Chapter 2</vt:lpstr>
      <vt:lpstr>Introduction &amp; Re-cap…</vt:lpstr>
      <vt:lpstr>Populations &amp; Samples</vt:lpstr>
      <vt:lpstr>Definitions</vt:lpstr>
      <vt:lpstr>Types of Data &amp; Information</vt:lpstr>
      <vt:lpstr>Example: Types of Data</vt:lpstr>
      <vt:lpstr>Types of Data</vt:lpstr>
      <vt:lpstr>1 Interval data</vt:lpstr>
      <vt:lpstr>2 Ordinal Data…</vt:lpstr>
      <vt:lpstr>3 Nominal Data…</vt:lpstr>
      <vt:lpstr>Hierarchy of Data…</vt:lpstr>
      <vt:lpstr>Graphical &amp; Tabular Techniques for Nominal Data…</vt:lpstr>
      <vt:lpstr>Nominal Data (Tabular Summary)</vt:lpstr>
      <vt:lpstr>Nominal Data (Frequency)</vt:lpstr>
      <vt:lpstr>Nominal Data (Relative Frequency)</vt:lpstr>
      <vt:lpstr>Nominal Data</vt:lpstr>
      <vt:lpstr>Graphical Techniques for Interval Data</vt:lpstr>
      <vt:lpstr>Building a Histogram…</vt:lpstr>
      <vt:lpstr>Example: Histogram</vt:lpstr>
      <vt:lpstr>Building a Histogram</vt:lpstr>
      <vt:lpstr>Histogram</vt:lpstr>
      <vt:lpstr>Example: Histogram</vt:lpstr>
      <vt:lpstr>Example: Histogram</vt:lpstr>
      <vt:lpstr>Example: Histogram</vt:lpstr>
      <vt:lpstr>Interpretation</vt:lpstr>
      <vt:lpstr>PowerPoint Presentation</vt:lpstr>
      <vt:lpstr>Shapes of Histograms…</vt:lpstr>
      <vt:lpstr>Shapes of Histograms…</vt:lpstr>
      <vt:lpstr>Shapes of Histograms…</vt:lpstr>
      <vt:lpstr>Shapes of Histograms…</vt:lpstr>
      <vt:lpstr>Histogram Comparison</vt:lpstr>
      <vt:lpstr>Frequency Polygon</vt:lpstr>
      <vt:lpstr>Ogive…</vt:lpstr>
      <vt:lpstr>Cumulative Relative Frequencies…</vt:lpstr>
      <vt:lpstr>Ogive…</vt:lpstr>
      <vt:lpstr>Ogive…</vt:lpstr>
      <vt:lpstr>One Nominal Variable</vt:lpstr>
      <vt:lpstr>Graphing the Relationship Between Two Interval Variables</vt:lpstr>
      <vt:lpstr>Patterns of Scatter Plots…</vt:lpstr>
      <vt:lpstr>Time Series Data…</vt:lpstr>
      <vt:lpstr>Line Chart…</vt:lpstr>
      <vt:lpstr>Appendix</vt:lpstr>
      <vt:lpstr>Summation Notation</vt:lpstr>
      <vt:lpstr>PowerPoint Presentation</vt:lpstr>
      <vt:lpstr>PowerPoint Presentation</vt:lpstr>
      <vt:lpstr>PowerPoint Presentation</vt:lpstr>
      <vt:lpstr>Summary II…</vt:lpstr>
      <vt:lpstr>Review: Chapter 2 - Graphs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2 - Graphical and Tabular Descriptive Techniques</dc:title>
  <dc:subject>Keller's Statistics for Management &amp; Economics, 7th Ed.</dc:subject>
  <dc:creator>Trent Tucker, Wilfrid Laurier Univeristy</dc:creator>
  <cp:lastModifiedBy>Jung, Juergen</cp:lastModifiedBy>
  <cp:revision>159</cp:revision>
  <cp:lastPrinted>2004-06-22T18:52:57Z</cp:lastPrinted>
  <dcterms:created xsi:type="dcterms:W3CDTF">2004-06-22T18:17:40Z</dcterms:created>
  <dcterms:modified xsi:type="dcterms:W3CDTF">2013-01-31T16:57:09Z</dcterms:modified>
</cp:coreProperties>
</file>