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81" r:id="rId2"/>
    <p:sldId id="282" r:id="rId3"/>
    <p:sldId id="283" r:id="rId4"/>
    <p:sldId id="258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84" r:id="rId14"/>
    <p:sldId id="312" r:id="rId15"/>
    <p:sldId id="308" r:id="rId16"/>
    <p:sldId id="309" r:id="rId17"/>
    <p:sldId id="310" r:id="rId18"/>
    <p:sldId id="272" r:id="rId19"/>
    <p:sldId id="276" r:id="rId20"/>
    <p:sldId id="277" r:id="rId21"/>
    <p:sldId id="278" r:id="rId22"/>
    <p:sldId id="279" r:id="rId23"/>
    <p:sldId id="280" r:id="rId24"/>
    <p:sldId id="285" r:id="rId25"/>
    <p:sldId id="286" r:id="rId26"/>
    <p:sldId id="287" r:id="rId27"/>
    <p:sldId id="288" r:id="rId28"/>
    <p:sldId id="289" r:id="rId29"/>
    <p:sldId id="304" r:id="rId30"/>
    <p:sldId id="307" r:id="rId31"/>
    <p:sldId id="290" r:id="rId32"/>
    <p:sldId id="311" r:id="rId33"/>
    <p:sldId id="292" r:id="rId34"/>
    <p:sldId id="306" r:id="rId35"/>
    <p:sldId id="305" r:id="rId36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FF"/>
    <a:srgbClr val="FF0000"/>
    <a:srgbClr val="333333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04" autoAdjust="0"/>
  </p:normalViewPr>
  <p:slideViewPr>
    <p:cSldViewPr>
      <p:cViewPr>
        <p:scale>
          <a:sx n="75" d="100"/>
          <a:sy n="75" d="100"/>
        </p:scale>
        <p:origin x="-1362" y="-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71170F-E912-462C-AAE3-F121C05BAD5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FCA626-17CD-4C14-97CE-7F9756B3D9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96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978F82-5521-450B-B6ED-7373D3789469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7562AB-EAFB-461F-9144-F77DD3E446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2700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72F44D-D4EF-4D2E-8345-1566FE9BB83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A6554-62CE-40F1-ABD7-17154E86C82B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CC42081-F555-4E22-94E5-0B53DFD84D66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F8789-5B5D-48F7-B1DC-441EB45FA66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D87D2BC-D8FA-4799-AC01-19DCCBF94E0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97B35-C1BA-44AD-98D3-B58D88B2327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FCC51B-F755-4C43-8530-C2D8620BD9E8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1F7B9-4332-4DD6-9FA5-B7F6EF81317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1B4FD9-9B3F-4474-81B2-2FC83B5351D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92F6C-F51D-4488-AC78-322EB5315E8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DC0D6E-0FDB-4B15-ABC9-B5B09088F1E9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7BE91-9B93-494E-8E3E-231DA59CDBE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A6D376-2DDE-470F-9575-A81FFC9CBEDC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0FE2E-199E-4704-897B-6EBB42B9445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B3DEE06-3D3E-4F7C-B6EC-E0C35649989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1CDB60-92E9-42C4-99BE-C678D356110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E8C613-98FB-460B-A7B6-2B29A61EA7FA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19EFF-8476-45E2-9926-7649332E346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A665A1-E47E-4AE8-BC8F-B04BD364F6B2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B0EBD-2915-472A-9896-06BBC192CCC3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00B850-C7E4-44D5-8F80-E5FCABA9BC3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F92B6-DF0D-4B83-8DB1-1DDCB0852BE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9A965B-9FFB-4DE1-B718-271485B1BFC0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B01B2-D829-423E-BF99-5CF79010711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F9988A-222B-4BCD-9A04-F3FD57C82AD1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67FBC-8F00-4741-BCED-D187BCF49952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6B0DB8B-7301-4FEB-AC66-E13CCBBBBF50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5F97B-7C50-4249-9EA0-DDF6102530C3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4928E4-8E04-417E-A558-3CE14545311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65B99-8242-4418-B13C-A4D592CAEC0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C9F02A-7D19-4A48-AFE2-E91ADEDEC5A9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40D8B-D204-4300-AF06-D002899B8B1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7AF333-44FC-4107-AC9D-BDDCD019382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889F2-300C-4056-968E-93FB10A5CDAE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7C8A5DF-7714-4243-B7C0-4C9F484973D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A3D3-04DD-4778-A3A3-A7D09ECF9AB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68FB8D-9CB4-4F32-8BD2-988D8B55BD7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7A98E-8F8D-4794-982F-14352E5223D2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7F8A38-52B3-4186-92DC-E82BB8136403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F91F7B-BA47-41F5-ABF5-98F5E0B21452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D1F87C1-F959-4F48-8BA2-2437D7EA39C9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042F0-C0F8-477C-9CC2-CCDB46156E0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BEB99B-6758-4C79-BC36-2CE287AC1DDC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0E649-FBA3-4E96-AC17-A76C298C8F8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49248C-FB75-497A-A474-3607F760610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32A0FC-9925-4F2A-B954-467C2563B15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A8F1D7-494D-4241-A793-6E4AB348883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C4E3-13B5-4FB1-B075-651811624738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E850FD-3F05-4766-A551-2F39DDF682A8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CF94A-2720-4DD8-B489-17A36C1F9F39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7B5FEF-43CF-4855-BCA7-BAAC75194385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C3067-6C17-4670-A75E-DC9B092C7D0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6F5F32-0EC5-434B-B698-7DCF62A500B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40CB0-9442-4378-88D8-C6E1E0DC634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72B8A4-1462-4C37-835D-E3ACE02C7DC5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DB848-6827-441D-AB62-A5671A3E8C4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28E7BC9-CAF1-4A2A-9E5A-4CAF16B50ED8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5032-9E00-450E-81BE-ABEE7C06A3E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3184056-BA90-43A6-B15C-B048A5CE9D71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BD2CB-6972-4EE1-AAED-CAF0D0BFD77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1900-3F22-4C16-96B0-EB4287852B6F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B110DACB-30BA-444B-8CA2-A6D30FE9CBF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88D0-6578-4237-AC58-F07AD0DF2F97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9C694E23-DF26-468F-B4F8-658B04599FE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11016-3ED6-44CE-B0C0-05BC1CDC2A2D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7FCFE6D0-C1F8-4B0D-A487-3FE7D174DB5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E1CD-4176-432A-B7F6-749B166C1C1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B61F7C5D-62D1-44B8-9686-53A726B9FF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CBCF-CB75-437B-B0B9-00853A5DB370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E0971D24-0C70-4CF0-88AF-94AA6B6D333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9675B-7C6E-4BC0-859C-D98173E18E55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948B8CB5-6D96-48F1-B4FD-BD54E7BA0C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8E12F-7AEF-490C-AAE7-C6624FA2B7C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66E14D95-4CC2-4F3A-A045-86DA7B052E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4F1F-0F99-482C-8482-E1C289E98D7C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BE76E610-3722-46A6-A5EB-8129791BE1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4140-051B-432C-91DB-13C97DB9785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25B812FC-8A1E-45F2-9696-D2107B8792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971F-3BD0-4F9F-AB18-75D68440ADC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17491B99-317C-4088-A5F4-64339C07F4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6EB9-40BC-451A-8663-3194D3792DC8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4.</a:t>
            </a:r>
            <a:fld id="{196B7E02-C862-43CA-9D28-9A9927B1BD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s/Xm04-08.xl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SimSun" pitchFamily="2" charset="-122"/>
              </a:rPr>
              <a:t>Chapter 3</a:t>
            </a:r>
            <a:endParaRPr lang="en-US" altLang="zh-CN" b="1" dirty="0">
              <a:ea typeface="SimSun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14800"/>
            <a:ext cx="69342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ea typeface="SimSun" pitchFamily="2" charset="-122"/>
              </a:rPr>
              <a:t>Numerical Descriptive </a:t>
            </a:r>
            <a:r>
              <a:rPr lang="en-US" altLang="zh-CN" sz="3200" b="1" dirty="0" smtClean="0">
                <a:ea typeface="SimSun" pitchFamily="2" charset="-122"/>
              </a:rPr>
              <a:t>Techniques I</a:t>
            </a:r>
          </a:p>
          <a:p>
            <a:pPr>
              <a:lnSpc>
                <a:spcPct val="90000"/>
              </a:lnSpc>
            </a:pPr>
            <a:endParaRPr lang="en-US" altLang="zh-CN" b="1" dirty="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3200" b="1" dirty="0">
              <a:ea typeface="SimSun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9652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Mean, Median, Mode…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3716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If a distribution is symmetrical,</a:t>
            </a:r>
          </a:p>
          <a:p>
            <a:r>
              <a:rPr lang="en-US" altLang="zh-CN" dirty="0">
                <a:ea typeface="SimSun" pitchFamily="2" charset="-122"/>
              </a:rPr>
              <a:t>the mean, median and mode may coincide…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9146-E972-43FB-85E8-7238BB37BFCB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824B2347-C1D8-4038-BCB7-11E328FEEBE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1219200" y="5762625"/>
            <a:ext cx="647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2009775" y="3657600"/>
            <a:ext cx="5054600" cy="2105025"/>
            <a:chOff x="1920" y="1907"/>
            <a:chExt cx="1968" cy="445"/>
          </a:xfrm>
        </p:grpSpPr>
        <p:sp>
          <p:nvSpPr>
            <p:cNvPr id="21510" name="Freeform 6"/>
            <p:cNvSpPr>
              <a:spLocks/>
            </p:cNvSpPr>
            <p:nvPr/>
          </p:nvSpPr>
          <p:spPr bwMode="auto">
            <a:xfrm>
              <a:off x="1920" y="1912"/>
              <a:ext cx="1056" cy="44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378" y="412"/>
                </a:cxn>
                <a:cxn ang="0">
                  <a:pos x="528" y="344"/>
                </a:cxn>
                <a:cxn ang="0">
                  <a:pos x="672" y="152"/>
                </a:cxn>
                <a:cxn ang="0">
                  <a:pos x="768" y="56"/>
                </a:cxn>
                <a:cxn ang="0">
                  <a:pos x="912" y="8"/>
                </a:cxn>
                <a:cxn ang="0">
                  <a:pos x="1056" y="8"/>
                </a:cxn>
              </a:cxnLst>
              <a:rect l="0" t="0" r="r" b="b"/>
              <a:pathLst>
                <a:path w="1056" h="440">
                  <a:moveTo>
                    <a:pt x="0" y="440"/>
                  </a:moveTo>
                  <a:cubicBezTo>
                    <a:pt x="145" y="434"/>
                    <a:pt x="290" y="428"/>
                    <a:pt x="378" y="412"/>
                  </a:cubicBezTo>
                  <a:cubicBezTo>
                    <a:pt x="466" y="396"/>
                    <a:pt x="479" y="387"/>
                    <a:pt x="528" y="344"/>
                  </a:cubicBezTo>
                  <a:cubicBezTo>
                    <a:pt x="577" y="301"/>
                    <a:pt x="632" y="200"/>
                    <a:pt x="672" y="152"/>
                  </a:cubicBezTo>
                  <a:cubicBezTo>
                    <a:pt x="712" y="104"/>
                    <a:pt x="728" y="80"/>
                    <a:pt x="768" y="56"/>
                  </a:cubicBezTo>
                  <a:cubicBezTo>
                    <a:pt x="808" y="32"/>
                    <a:pt x="864" y="16"/>
                    <a:pt x="912" y="8"/>
                  </a:cubicBezTo>
                  <a:cubicBezTo>
                    <a:pt x="960" y="0"/>
                    <a:pt x="1008" y="4"/>
                    <a:pt x="1056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 flipH="1">
              <a:off x="2832" y="1907"/>
              <a:ext cx="1056" cy="440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378" y="412"/>
                </a:cxn>
                <a:cxn ang="0">
                  <a:pos x="528" y="344"/>
                </a:cxn>
                <a:cxn ang="0">
                  <a:pos x="672" y="152"/>
                </a:cxn>
                <a:cxn ang="0">
                  <a:pos x="768" y="56"/>
                </a:cxn>
                <a:cxn ang="0">
                  <a:pos x="912" y="8"/>
                </a:cxn>
                <a:cxn ang="0">
                  <a:pos x="1056" y="8"/>
                </a:cxn>
              </a:cxnLst>
              <a:rect l="0" t="0" r="r" b="b"/>
              <a:pathLst>
                <a:path w="1056" h="440">
                  <a:moveTo>
                    <a:pt x="0" y="440"/>
                  </a:moveTo>
                  <a:cubicBezTo>
                    <a:pt x="145" y="434"/>
                    <a:pt x="290" y="428"/>
                    <a:pt x="378" y="412"/>
                  </a:cubicBezTo>
                  <a:cubicBezTo>
                    <a:pt x="466" y="396"/>
                    <a:pt x="479" y="387"/>
                    <a:pt x="528" y="344"/>
                  </a:cubicBezTo>
                  <a:cubicBezTo>
                    <a:pt x="577" y="301"/>
                    <a:pt x="632" y="200"/>
                    <a:pt x="672" y="152"/>
                  </a:cubicBezTo>
                  <a:cubicBezTo>
                    <a:pt x="712" y="104"/>
                    <a:pt x="728" y="80"/>
                    <a:pt x="768" y="56"/>
                  </a:cubicBezTo>
                  <a:cubicBezTo>
                    <a:pt x="808" y="32"/>
                    <a:pt x="864" y="16"/>
                    <a:pt x="912" y="8"/>
                  </a:cubicBezTo>
                  <a:cubicBezTo>
                    <a:pt x="960" y="0"/>
                    <a:pt x="1008" y="4"/>
                    <a:pt x="1056" y="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648200" y="3706813"/>
            <a:ext cx="0" cy="2055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495800" y="3706813"/>
            <a:ext cx="0" cy="2066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4572000" y="3657600"/>
            <a:ext cx="0" cy="21050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820863" y="2360613"/>
            <a:ext cx="933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mode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553200" y="3657600"/>
            <a:ext cx="930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SimSun" pitchFamily="2" charset="-122"/>
              </a:rPr>
              <a:t>mean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648200" y="2057400"/>
            <a:ext cx="116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median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2362200" y="2819400"/>
            <a:ext cx="2057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4572000" y="2438400"/>
            <a:ext cx="68580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724400" y="3962400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Mean, Median, Mode…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3716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If a distribution is asymmetrical, say skewed to the left or to the right, the three measures may differ. E.g.: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7668C-E402-4D2A-ACC5-0A28437DCB93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2715F6EF-FE6A-4B0E-B4C6-7D82CD898DE3}" type="slidenum">
              <a:rPr lang="en-US" altLang="zh-CN"/>
              <a:pPr/>
              <a:t>11</a:t>
            </a:fld>
            <a:endParaRPr lang="en-US" altLang="zh-CN"/>
          </a:p>
        </p:txBody>
      </p:sp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350" y="4403725"/>
            <a:ext cx="490855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4267200" y="4400550"/>
            <a:ext cx="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495800" y="4476750"/>
            <a:ext cx="0" cy="1143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76800" y="45720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1752600" y="5638800"/>
            <a:ext cx="6053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676400" y="2743200"/>
            <a:ext cx="933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mode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6408738" y="4040188"/>
            <a:ext cx="930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  <a:ea typeface="SimSun" pitchFamily="2" charset="-122"/>
              </a:rPr>
              <a:t>mean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503738" y="2439988"/>
            <a:ext cx="1168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median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2217738" y="3201988"/>
            <a:ext cx="2057400" cy="1295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>
            <a:off x="4572000" y="2820988"/>
            <a:ext cx="541338" cy="15986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4953000" y="4344988"/>
            <a:ext cx="1455738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For Interval Data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600200"/>
            <a:ext cx="8674100" cy="48006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ea typeface="SimSun" pitchFamily="2" charset="-122"/>
              </a:rPr>
              <a:t>If </a:t>
            </a:r>
            <a:r>
              <a:rPr lang="en-US" altLang="zh-CN" sz="3600" dirty="0">
                <a:ea typeface="SimSun" pitchFamily="2" charset="-122"/>
              </a:rPr>
              <a:t>data are symmetric, the mean, median, and mode will be approximately the same</a:t>
            </a:r>
            <a:r>
              <a:rPr lang="en-US" altLang="zh-CN" sz="3600" dirty="0" smtClean="0">
                <a:ea typeface="SimSun" pitchFamily="2" charset="-122"/>
              </a:rPr>
              <a:t>.</a:t>
            </a:r>
            <a:endParaRPr lang="en-US" altLang="zh-CN" sz="3600" dirty="0">
              <a:ea typeface="SimSun" pitchFamily="2" charset="-122"/>
            </a:endParaRPr>
          </a:p>
          <a:p>
            <a:r>
              <a:rPr lang="en-US" altLang="zh-CN" sz="3600" dirty="0">
                <a:ea typeface="SimSun" pitchFamily="2" charset="-122"/>
              </a:rPr>
              <a:t>If data are skewed, or have outliers, report the </a:t>
            </a:r>
            <a:r>
              <a:rPr lang="en-US" altLang="zh-CN" sz="3600" b="1" dirty="0">
                <a:ea typeface="SimSun" pitchFamily="2" charset="-122"/>
              </a:rPr>
              <a:t>MEDIAN</a:t>
            </a:r>
            <a:r>
              <a:rPr lang="en-US" altLang="zh-CN" sz="3600" dirty="0">
                <a:ea typeface="SimSun" pitchFamily="2" charset="-122"/>
              </a:rPr>
              <a:t>. </a:t>
            </a:r>
            <a:endParaRPr lang="en-US" altLang="zh-CN" sz="3600" dirty="0" smtClean="0">
              <a:ea typeface="SimSun" pitchFamily="2" charset="-122"/>
            </a:endParaRPr>
          </a:p>
          <a:p>
            <a:r>
              <a:rPr lang="en-US" altLang="zh-CN" sz="3600" dirty="0" smtClean="0">
                <a:ea typeface="SimSun" pitchFamily="2" charset="-122"/>
              </a:rPr>
              <a:t>Mean </a:t>
            </a:r>
            <a:r>
              <a:rPr lang="en-US" altLang="zh-CN" sz="3600" dirty="0">
                <a:ea typeface="SimSun" pitchFamily="2" charset="-122"/>
              </a:rPr>
              <a:t>is very sensitive to extreme values called “outliers”. </a:t>
            </a:r>
          </a:p>
          <a:p>
            <a:r>
              <a:rPr lang="en-US" altLang="zh-CN" sz="3600" dirty="0">
                <a:ea typeface="SimSun" pitchFamily="2" charset="-122"/>
              </a:rPr>
              <a:t>If data are multimodal, report the mean, median and/or mode for each subgroup</a:t>
            </a:r>
            <a:r>
              <a:rPr lang="en-US" altLang="zh-CN" sz="3600" dirty="0" smtClean="0">
                <a:ea typeface="SimSun" pitchFamily="2" charset="-122"/>
              </a:rPr>
              <a:t>.</a:t>
            </a:r>
            <a:endParaRPr lang="en-US" altLang="zh-CN" sz="3600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D05D8-E8A7-499C-A092-57F46DE9E2AB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F7A805A5-6B0A-45E2-9D58-92AEAF171464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5217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altLang="zh-CN" dirty="0">
              <a:ea typeface="SimSun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As soon as a billionaire moves into a neighborhood, the  </a:t>
            </a:r>
            <a:r>
              <a:rPr lang="en-US" altLang="zh-CN" dirty="0" smtClean="0">
                <a:ea typeface="SimSun" pitchFamily="2" charset="-122"/>
              </a:rPr>
              <a:t>average </a:t>
            </a:r>
            <a:r>
              <a:rPr lang="en-US" altLang="zh-CN" dirty="0">
                <a:ea typeface="SimSun" pitchFamily="2" charset="-122"/>
              </a:rPr>
              <a:t>household income increases beyond what it </a:t>
            </a:r>
            <a:r>
              <a:rPr lang="en-US" altLang="zh-CN" dirty="0" smtClean="0">
                <a:ea typeface="SimSun" pitchFamily="2" charset="-122"/>
              </a:rPr>
              <a:t>was </a:t>
            </a:r>
            <a:r>
              <a:rPr lang="en-US" altLang="zh-CN" dirty="0">
                <a:ea typeface="SimSun" pitchFamily="2" charset="-122"/>
              </a:rPr>
              <a:t>previously!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ea typeface="SimSun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Imagine if NBA player Yao were in this class, what </a:t>
            </a:r>
            <a:r>
              <a:rPr lang="en-US" altLang="zh-CN" dirty="0" smtClean="0">
                <a:ea typeface="SimSun" pitchFamily="2" charset="-122"/>
              </a:rPr>
              <a:t>happens </a:t>
            </a:r>
            <a:r>
              <a:rPr lang="en-US" altLang="zh-CN" dirty="0">
                <a:ea typeface="SimSun" pitchFamily="2" charset="-122"/>
              </a:rPr>
              <a:t>to the mean height and median height of the </a:t>
            </a:r>
            <a:r>
              <a:rPr lang="en-US" altLang="zh-CN" dirty="0" smtClean="0">
                <a:ea typeface="SimSun" pitchFamily="2" charset="-122"/>
              </a:rPr>
              <a:t>class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B021-2904-462B-AA83-2CB9E68B0F5F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3A439A11-73F7-4052-8CD8-D7AFDD8168ED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Incomes in a 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X={20,000; 40,000; 60,000; 80,000}</a:t>
            </a:r>
          </a:p>
          <a:p>
            <a:r>
              <a:rPr lang="en-US" dirty="0" smtClean="0"/>
              <a:t>Mean = 50,000</a:t>
            </a:r>
          </a:p>
          <a:p>
            <a:r>
              <a:rPr lang="en-US" dirty="0" smtClean="0"/>
              <a:t>Median = 50,000</a:t>
            </a:r>
          </a:p>
          <a:p>
            <a:r>
              <a:rPr lang="en-US" dirty="0" smtClean="0"/>
              <a:t>Now a Millionaire moves into the neighborhood</a:t>
            </a:r>
          </a:p>
          <a:p>
            <a:r>
              <a:rPr lang="en-US" dirty="0" smtClean="0"/>
              <a:t>X={20,000; 40,000; 60,000; 80,000;1,000,000}</a:t>
            </a:r>
          </a:p>
          <a:p>
            <a:r>
              <a:rPr lang="en-US" dirty="0" smtClean="0"/>
              <a:t>Mean = huge number</a:t>
            </a:r>
          </a:p>
          <a:p>
            <a:r>
              <a:rPr lang="en-US" dirty="0" smtClean="0"/>
              <a:t>Median = 60,000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Mean, Median, Mode: Which Is Best?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</a:pPr>
            <a:r>
              <a:rPr lang="en-US" sz="2800" dirty="0" smtClean="0"/>
              <a:t> With three measures from which to choose, which one should we use?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  The mean is generally our first selection. However, there are several circumstances when the median is better. 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 The mode is seldom the best measure of central location. </a:t>
            </a:r>
          </a:p>
          <a:p>
            <a:pPr marL="0" indent="0">
              <a:lnSpc>
                <a:spcPct val="120000"/>
              </a:lnSpc>
            </a:pPr>
            <a:r>
              <a:rPr lang="en-US" sz="2800" dirty="0" smtClean="0"/>
              <a:t> One advantage the median holds is that it is not as sensitive to extreme values as is the mean.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Mean, Median, Mode: Which Is Best?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Autofit/>
          </a:bodyPr>
          <a:lstStyle/>
          <a:p>
            <a:pPr marL="0" indent="0"/>
            <a:r>
              <a:rPr lang="en-US" dirty="0" smtClean="0"/>
              <a:t> To illustrate, consider the data in Example 4.1. </a:t>
            </a:r>
          </a:p>
          <a:p>
            <a:pPr marL="0" indent="0"/>
            <a:r>
              <a:rPr lang="en-US" dirty="0" smtClean="0"/>
              <a:t> The mean was 11.0 and the median was 8.5. </a:t>
            </a:r>
          </a:p>
          <a:p>
            <a:pPr marL="0" indent="0"/>
            <a:r>
              <a:rPr lang="en-US" dirty="0" smtClean="0"/>
              <a:t> Now suppose that the respondent who reported 33 hours actually reported 133 hours (obviously an Internet addict). The mean becomes 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16</a:t>
            </a:fld>
            <a:endParaRPr lang="en-US" altLang="zh-CN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914400" y="4876800"/>
          <a:ext cx="6934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Equation" r:id="rId3" imgW="3193463" imgH="590255" progId="Equation.3">
                  <p:embed/>
                </p:oleObj>
              </mc:Choice>
              <mc:Fallback>
                <p:oleObj name="Equation" r:id="rId3" imgW="3193463" imgH="59025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6934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Mean, Median, Mode: Which Is Best?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-274320"/>
            <a:r>
              <a:rPr lang="en-US" dirty="0" smtClean="0"/>
              <a:t> This value is exceeded by only two of the ten observations in the sample, making this statistic a poor measure of central location. </a:t>
            </a:r>
          </a:p>
          <a:p>
            <a:pPr marL="0" indent="-274320"/>
            <a:r>
              <a:rPr lang="en-US" dirty="0" smtClean="0"/>
              <a:t>The median stays the same. </a:t>
            </a:r>
          </a:p>
          <a:p>
            <a:pPr marL="0" indent="-274320"/>
            <a:r>
              <a:rPr lang="en-US" dirty="0" smtClean="0"/>
              <a:t>When there is a relatively small number of extreme observations (either very small or very large, but not both), the median usually produces a better measure of the center of the data.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For Ordinal &amp; Nominal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000" dirty="0" smtClean="0">
                <a:ea typeface="SimSun" pitchFamily="2" charset="-122"/>
              </a:rPr>
              <a:t>For </a:t>
            </a:r>
            <a:r>
              <a:rPr lang="en-US" altLang="zh-CN" sz="4000" dirty="0">
                <a:ea typeface="SimSun" pitchFamily="2" charset="-122"/>
              </a:rPr>
              <a:t>ordinal and nominal data the calculation of the mean is </a:t>
            </a:r>
            <a:r>
              <a:rPr lang="en-US" altLang="zh-CN" sz="4000" b="1" dirty="0">
                <a:ea typeface="SimSun" pitchFamily="2" charset="-122"/>
              </a:rPr>
              <a:t>NOT</a:t>
            </a:r>
            <a:r>
              <a:rPr lang="en-US" altLang="zh-CN" sz="4000" dirty="0">
                <a:ea typeface="SimSun" pitchFamily="2" charset="-122"/>
              </a:rPr>
              <a:t> valid. </a:t>
            </a:r>
          </a:p>
          <a:p>
            <a:r>
              <a:rPr lang="en-US" altLang="zh-CN" sz="4000" dirty="0">
                <a:ea typeface="SimSun" pitchFamily="2" charset="-122"/>
              </a:rPr>
              <a:t>Median is appropriate for ordinal data</a:t>
            </a:r>
            <a:r>
              <a:rPr lang="en-US" altLang="zh-CN" sz="4000" dirty="0" smtClean="0">
                <a:ea typeface="SimSun" pitchFamily="2" charset="-122"/>
              </a:rPr>
              <a:t>.</a:t>
            </a:r>
            <a:endParaRPr lang="en-US" altLang="zh-CN" sz="4000" dirty="0">
              <a:ea typeface="SimSun" pitchFamily="2" charset="-122"/>
            </a:endParaRPr>
          </a:p>
          <a:p>
            <a:r>
              <a:rPr lang="en-US" altLang="zh-CN" sz="4000" dirty="0">
                <a:ea typeface="SimSun" pitchFamily="2" charset="-122"/>
              </a:rPr>
              <a:t>For nominal data, a mode calculation is useful for determining highest frequency but not “</a:t>
            </a:r>
            <a:r>
              <a:rPr lang="en-US" altLang="zh-CN" sz="4000" dirty="0" smtClean="0">
                <a:ea typeface="SimSun" pitchFamily="2" charset="-122"/>
              </a:rPr>
              <a:t>central </a:t>
            </a:r>
            <a:r>
              <a:rPr lang="en-US" altLang="zh-CN" sz="4000" dirty="0">
                <a:ea typeface="SimSun" pitchFamily="2" charset="-122"/>
              </a:rPr>
              <a:t>location”.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13EA-D681-46F0-8D4E-63889DCA078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401E75FA-A0AC-4C89-8DBA-8B1268E21D2F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>
                <a:ea typeface="SimSun" pitchFamily="2" charset="-122"/>
              </a:rPr>
              <a:t>Measures of Central </a:t>
            </a:r>
            <a:r>
              <a:rPr lang="en-US" altLang="zh-CN" sz="4000" dirty="0" smtClean="0">
                <a:ea typeface="SimSun" pitchFamily="2" charset="-122"/>
              </a:rPr>
              <a:t>Location: </a:t>
            </a:r>
            <a:r>
              <a:rPr lang="en-US" altLang="zh-CN" sz="4000" dirty="0">
                <a:ea typeface="SimSun" pitchFamily="2" charset="-122"/>
              </a:rPr>
              <a:t>Summary…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zh-CN" dirty="0">
                <a:ea typeface="SimSun" pitchFamily="2" charset="-122"/>
              </a:rPr>
              <a:t>Compute the Mean to </a:t>
            </a:r>
          </a:p>
          <a:p>
            <a:pPr marL="857250" lvl="1" indent="-457200"/>
            <a:r>
              <a:rPr lang="en-US" altLang="zh-CN" dirty="0">
                <a:ea typeface="SimSun" pitchFamily="2" charset="-122"/>
              </a:rPr>
              <a:t>Describe the central location of a single set of interval </a:t>
            </a:r>
            <a:r>
              <a:rPr lang="en-US" altLang="zh-CN" dirty="0" smtClean="0">
                <a:ea typeface="SimSun" pitchFamily="2" charset="-122"/>
              </a:rPr>
              <a:t>data</a:t>
            </a:r>
            <a:endParaRPr lang="en-US" altLang="zh-CN" dirty="0">
              <a:ea typeface="SimSun" pitchFamily="2" charset="-122"/>
            </a:endParaRPr>
          </a:p>
          <a:p>
            <a:pPr marL="457200" indent="-457200">
              <a:buNone/>
            </a:pPr>
            <a:r>
              <a:rPr lang="en-US" altLang="zh-CN" dirty="0">
                <a:ea typeface="SimSun" pitchFamily="2" charset="-122"/>
              </a:rPr>
              <a:t>Compute the Median to</a:t>
            </a:r>
          </a:p>
          <a:p>
            <a:pPr marL="857250" lvl="1" indent="-457200"/>
            <a:r>
              <a:rPr lang="en-US" altLang="zh-CN" dirty="0">
                <a:ea typeface="SimSun" pitchFamily="2" charset="-122"/>
              </a:rPr>
              <a:t>Describe the central location of a single set of interval or ordinal </a:t>
            </a:r>
            <a:r>
              <a:rPr lang="en-US" altLang="zh-CN" dirty="0" smtClean="0">
                <a:ea typeface="SimSun" pitchFamily="2" charset="-122"/>
              </a:rPr>
              <a:t>data</a:t>
            </a:r>
            <a:endParaRPr lang="en-US" altLang="zh-CN" dirty="0">
              <a:ea typeface="SimSun" pitchFamily="2" charset="-122"/>
            </a:endParaRPr>
          </a:p>
          <a:p>
            <a:pPr marL="457200" indent="-457200">
              <a:buNone/>
            </a:pPr>
            <a:r>
              <a:rPr lang="en-US" altLang="zh-CN" dirty="0">
                <a:ea typeface="SimSun" pitchFamily="2" charset="-122"/>
              </a:rPr>
              <a:t>Compute the Mode to </a:t>
            </a:r>
          </a:p>
          <a:p>
            <a:pPr marL="857250" lvl="1" indent="-457200"/>
            <a:r>
              <a:rPr lang="en-US" altLang="zh-CN" dirty="0">
                <a:ea typeface="SimSun" pitchFamily="2" charset="-122"/>
              </a:rPr>
              <a:t>Describe a single set of nominal data</a:t>
            </a:r>
          </a:p>
          <a:p>
            <a:pPr marL="457200" indent="-457200"/>
            <a:endParaRPr lang="zh-CN" altLang="en-US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C306-A6FC-48E9-B43B-BD7E1708F9C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DF3A7037-8FF2-4D7F-B678-F4FF572B4AE1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Introduction…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Recall Lecture 2, where we used graphical techniques to describe data: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AA4D-4D92-48AF-A95B-92805A18CC0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6B9AB1A6-7DC2-420A-8216-9A2CE7B9CA49}" type="slidenum">
              <a:rPr lang="en-US" altLang="zh-CN"/>
              <a:pPr/>
              <a:t>2</a:t>
            </a:fld>
            <a:endParaRPr lang="en-US" altLang="zh-CN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5461000" cy="3556000"/>
          </a:xfrm>
          <a:prstGeom prst="rect">
            <a:avLst/>
          </a:prstGeom>
          <a:noFill/>
        </p:spPr>
      </p:pic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41300" y="5257800"/>
            <a:ext cx="8140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algn="l" eaLnBrk="1" hangingPunct="1">
              <a:spcBef>
                <a:spcPct val="20000"/>
              </a:spcBef>
            </a:pPr>
            <a:r>
              <a:rPr lang="en-US" altLang="zh-CN" dirty="0">
                <a:latin typeface="+mj-lt"/>
                <a:ea typeface="SimSun" pitchFamily="2" charset="-122"/>
              </a:rPr>
              <a:t>While this histogram provides some new insight, other interesting questions (e.g. what is the class average? what is the mark spread?) go unanswered.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itchFamily="2" charset="-122"/>
              </a:rPr>
              <a:t>? Measure of Central Location</a:t>
            </a:r>
          </a:p>
        </p:txBody>
      </p:sp>
      <p:graphicFrame>
        <p:nvGraphicFramePr>
          <p:cNvPr id="7885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219200"/>
          <a:ext cx="7542213" cy="514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Chart" r:id="rId5" imgW="3857549" imgH="2828849" progId="Excel.Sheet.8">
                  <p:embed/>
                </p:oleObj>
              </mc:Choice>
              <mc:Fallback>
                <p:oleObj name="Chart" r:id="rId5" imgW="3857549" imgH="2828849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542213" cy="514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5611-91B1-489E-A8E4-6763DEFDCE91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36BD4C1A-DD50-4F5B-9EF1-8570805B0D1E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itchFamily="2" charset="-122"/>
              </a:rPr>
              <a:t>? Measure of Central Location</a:t>
            </a:r>
          </a:p>
        </p:txBody>
      </p:sp>
      <p:graphicFrame>
        <p:nvGraphicFramePr>
          <p:cNvPr id="808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1276350"/>
          <a:ext cx="6856413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Chart" r:id="rId5" imgW="4771949" imgH="3467100" progId="Excel.Sheet.8">
                  <p:embed/>
                </p:oleObj>
              </mc:Choice>
              <mc:Fallback>
                <p:oleObj name="Chart" r:id="rId5" imgW="4771949" imgH="3467100" progId="Excel.Shee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76350"/>
                        <a:ext cx="6856413" cy="498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7DE2-E1D2-4ABE-8B04-E7F7B4DD7E4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4A00A2CA-80AF-46A9-9F9E-D2E9113C387B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Weighted Mean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pPr>
              <a:buNone/>
            </a:pPr>
            <a:r>
              <a:rPr lang="en-US" altLang="zh-CN" dirty="0" err="1">
                <a:ea typeface="SimSun" pitchFamily="2" charset="-122"/>
              </a:rPr>
              <a:t>W</a:t>
            </a:r>
            <a:r>
              <a:rPr lang="en-US" altLang="zh-CN" baseline="-25000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=Weight of Observation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1D93-2D5A-4B7D-8309-1A100C49A5F2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5AD85BEB-A4A6-4036-84CD-DF63FF40C39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438400" y="1647618"/>
          <a:ext cx="3733800" cy="12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3" name="Equation" r:id="rId4" imgW="1218671" imgH="482391" progId="Equation.3">
                  <p:embed/>
                </p:oleObj>
              </mc:Choice>
              <mc:Fallback>
                <p:oleObj name="Equation" r:id="rId4" imgW="1218671" imgH="48239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47618"/>
                        <a:ext cx="3733800" cy="1211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2309813" y="2424113"/>
            <a:ext cx="1828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972" name="Rectangle 28"/>
          <p:cNvSpPr>
            <a:spLocks noChangeArrowheads="1"/>
          </p:cNvSpPr>
          <p:nvPr/>
        </p:nvSpPr>
        <p:spPr bwMode="auto">
          <a:xfrm>
            <a:off x="2309813" y="2424113"/>
            <a:ext cx="1828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3089" name="Rectangle 145"/>
          <p:cNvSpPr>
            <a:spLocks noChangeArrowheads="1"/>
          </p:cNvSpPr>
          <p:nvPr/>
        </p:nvSpPr>
        <p:spPr bwMode="auto">
          <a:xfrm>
            <a:off x="1795463" y="2209800"/>
            <a:ext cx="19431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3072" name="Object 128"/>
          <p:cNvGraphicFramePr>
            <a:graphicFrameLocks noChangeAspect="1"/>
          </p:cNvGraphicFramePr>
          <p:nvPr/>
        </p:nvGraphicFramePr>
        <p:xfrm>
          <a:off x="2209800" y="54102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4" name="Equation" r:id="rId6" imgW="685800" imgH="254000" progId="Equation.3">
                  <p:embed/>
                </p:oleObj>
              </mc:Choice>
              <mc:Fallback>
                <p:oleObj name="Equation" r:id="rId6" imgW="685800" imgH="2540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10200"/>
                        <a:ext cx="1295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91" name="Rectangle 147"/>
          <p:cNvSpPr>
            <a:spLocks noChangeArrowheads="1"/>
          </p:cNvSpPr>
          <p:nvPr/>
        </p:nvSpPr>
        <p:spPr bwMode="auto">
          <a:xfrm>
            <a:off x="1795463" y="2209800"/>
            <a:ext cx="21717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3071" name="Object 127"/>
          <p:cNvGraphicFramePr>
            <a:graphicFrameLocks noChangeAspect="1"/>
          </p:cNvGraphicFramePr>
          <p:nvPr/>
        </p:nvGraphicFramePr>
        <p:xfrm>
          <a:off x="4495800" y="5410200"/>
          <a:ext cx="2057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5" name="Equation" r:id="rId8" imgW="1117115" imgH="253890" progId="Equation.3">
                  <p:embed/>
                </p:oleObj>
              </mc:Choice>
              <mc:Fallback>
                <p:oleObj name="Equation" r:id="rId8" imgW="1117115" imgH="25389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10200"/>
                        <a:ext cx="2057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191" name="Group 247"/>
          <p:cNvGraphicFramePr>
            <a:graphicFrameLocks noGrp="1"/>
          </p:cNvGraphicFramePr>
          <p:nvPr/>
        </p:nvGraphicFramePr>
        <p:xfrm>
          <a:off x="533400" y="2895600"/>
          <a:ext cx="6400800" cy="3485516"/>
        </p:xfrm>
        <a:graphic>
          <a:graphicData uri="http://schemas.openxmlformats.org/drawingml/2006/table">
            <a:tbl>
              <a:tblPr/>
              <a:tblGrid>
                <a:gridCol w="1658938"/>
                <a:gridCol w="2239962"/>
                <a:gridCol w="25019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Grades (Xi)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# of Grades (Wi)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WiXi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A=4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4*4=16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B=3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7*3=21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C=2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3*2=6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D=1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1*1=1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GPA=44/15=2.93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zh-CN" sz="3200" dirty="0">
                <a:ea typeface="SimSun" pitchFamily="2" charset="-122"/>
              </a:rPr>
              <a:t>Grouped Data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2296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b="1" i="1" dirty="0">
                <a:ea typeface="SimSun" pitchFamily="2" charset="-122"/>
              </a:rPr>
              <a:t>Median Class</a:t>
            </a:r>
            <a:r>
              <a:rPr lang="en-US" altLang="zh-CN" sz="2000" dirty="0">
                <a:ea typeface="SimSun" pitchFamily="2" charset="-122"/>
              </a:rPr>
              <a:t> is the class with the n/2 entry</a:t>
            </a:r>
          </a:p>
          <a:p>
            <a:r>
              <a:rPr lang="en-US" altLang="zh-CN" sz="2000" b="1" i="1" dirty="0">
                <a:ea typeface="SimSun" pitchFamily="2" charset="-122"/>
              </a:rPr>
              <a:t>Modal Class</a:t>
            </a:r>
            <a:r>
              <a:rPr lang="en-US" altLang="zh-CN" sz="2000" dirty="0">
                <a:ea typeface="SimSun" pitchFamily="2" charset="-122"/>
              </a:rPr>
              <a:t> is the class with the largest frequency.</a:t>
            </a:r>
          </a:p>
        </p:txBody>
      </p: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B486C-2077-49B8-A269-7601F0C3FEAB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34F41857-0296-4A97-8ECC-9DB2B159D44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0" y="1639888"/>
            <a:ext cx="1143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0" y="1639888"/>
            <a:ext cx="1143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210" name="Rectangle 242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zh-CN" altLang="en-US">
              <a:ea typeface="SimSun" pitchFamily="2" charset="-122"/>
            </a:endParaRPr>
          </a:p>
        </p:txBody>
      </p:sp>
      <p:sp>
        <p:nvSpPr>
          <p:cNvPr id="84242" name="Rectangle 274"/>
          <p:cNvSpPr>
            <a:spLocks noChangeArrowheads="1"/>
          </p:cNvSpPr>
          <p:nvPr/>
        </p:nvSpPr>
        <p:spPr bwMode="auto">
          <a:xfrm>
            <a:off x="0" y="1704975"/>
            <a:ext cx="103028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4209" name="Object 241"/>
          <p:cNvGraphicFramePr>
            <a:graphicFrameLocks noChangeAspect="1"/>
          </p:cNvGraphicFramePr>
          <p:nvPr/>
        </p:nvGraphicFramePr>
        <p:xfrm>
          <a:off x="1295400" y="5334000"/>
          <a:ext cx="1066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3" name="Equation" r:id="rId4" imgW="520248" imgH="177646" progId="Equation.3">
                  <p:embed/>
                </p:oleObj>
              </mc:Choice>
              <mc:Fallback>
                <p:oleObj name="Equation" r:id="rId4" imgW="520248" imgH="177646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10668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245" name="Rectangle 277"/>
          <p:cNvSpPr>
            <a:spLocks noChangeArrowheads="1"/>
          </p:cNvSpPr>
          <p:nvPr/>
        </p:nvSpPr>
        <p:spPr bwMode="auto">
          <a:xfrm>
            <a:off x="0" y="1704975"/>
            <a:ext cx="16033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4208" name="Object 240"/>
          <p:cNvGraphicFramePr>
            <a:graphicFrameLocks noChangeAspect="1"/>
          </p:cNvGraphicFramePr>
          <p:nvPr/>
        </p:nvGraphicFramePr>
        <p:xfrm>
          <a:off x="3886200" y="5334000"/>
          <a:ext cx="2057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4" name="Equation" r:id="rId6" imgW="1244600" imgH="609600" progId="Equation.3">
                  <p:embed/>
                </p:oleObj>
              </mc:Choice>
              <mc:Fallback>
                <p:oleObj name="Equation" r:id="rId6" imgW="1244600" imgH="609600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0"/>
                        <a:ext cx="20574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451" name="Group 483"/>
          <p:cNvGraphicFramePr>
            <a:graphicFrameLocks noGrp="1"/>
          </p:cNvGraphicFramePr>
          <p:nvPr/>
        </p:nvGraphicFramePr>
        <p:xfrm>
          <a:off x="228600" y="2667000"/>
          <a:ext cx="8077200" cy="3736975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295400"/>
                <a:gridCol w="2424113"/>
                <a:gridCol w="2071687"/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Costs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$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Frequency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fi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(Midpoint)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Mi*fi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Cumulative fi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0-100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100/2=50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500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100-200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2700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200-300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88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300-400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70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350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24500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158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400-500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450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18900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Median Class is 300-400. Modal class is 300-400.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441" name="Rectangle 473"/>
          <p:cNvSpPr>
            <a:spLocks noChangeArrowheads="1"/>
          </p:cNvSpPr>
          <p:nvPr/>
        </p:nvSpPr>
        <p:spPr bwMode="auto">
          <a:xfrm>
            <a:off x="0" y="5153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endParaRPr lang="zh-CN" altLang="en-US">
              <a:ea typeface="SimSun" pitchFamily="2" charset="-122"/>
            </a:endParaRPr>
          </a:p>
        </p:txBody>
      </p:sp>
      <p:sp>
        <p:nvSpPr>
          <p:cNvPr id="84453" name="Rectangle 48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452" name="Object 484"/>
          <p:cNvGraphicFramePr>
            <a:graphicFrameLocks noChangeAspect="1"/>
          </p:cNvGraphicFramePr>
          <p:nvPr/>
        </p:nvGraphicFramePr>
        <p:xfrm>
          <a:off x="381000" y="1752600"/>
          <a:ext cx="3733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5" name="Equation" r:id="rId8" imgW="2171700" imgH="482600" progId="Equation.3">
                  <p:embed/>
                </p:oleObj>
              </mc:Choice>
              <mc:Fallback>
                <p:oleObj name="Equation" r:id="rId8" imgW="2171700" imgH="482600" progId="Equation.3">
                  <p:embed/>
                  <p:pic>
                    <p:nvPicPr>
                      <p:cNvPr id="0" name="Picture 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752600"/>
                        <a:ext cx="37338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Measures of Variability…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1143000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altLang="zh-CN" dirty="0">
                <a:ea typeface="SimSun" pitchFamily="2" charset="-122"/>
              </a:rPr>
              <a:t>Measures of central location fail to tell the whole story about the distribution; that is, how much are the observations spread out around the mean value?</a:t>
            </a: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5B49-0A19-4149-9C30-F634CB1097F8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4E8BED45-818F-41B7-808D-788557A95690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09800"/>
            <a:ext cx="7010400" cy="4073525"/>
          </a:xfrm>
          <a:prstGeom prst="rect">
            <a:avLst/>
          </a:prstGeom>
          <a:noFill/>
        </p:spPr>
      </p:pic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28600" y="2749550"/>
            <a:ext cx="46482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-27432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For example, two sets of class grades are shown. The mean (=50) is the same in each case…</a:t>
            </a:r>
          </a:p>
          <a:p>
            <a:pPr indent="-274320" algn="l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2000" dirty="0">
              <a:latin typeface="Tahoma" pitchFamily="34" charset="0"/>
              <a:ea typeface="SimSun" pitchFamily="2" charset="-122"/>
            </a:endParaRPr>
          </a:p>
          <a:p>
            <a:pPr indent="-274320"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But, variability are not the same. The </a:t>
            </a:r>
            <a:r>
              <a:rPr lang="en-US" altLang="zh-CN" sz="20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red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 class has greater variability than the </a:t>
            </a:r>
            <a:r>
              <a:rPr lang="en-US" altLang="zh-CN" sz="2000" dirty="0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blue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 class.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Range…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b="1" i="1" dirty="0">
                <a:ea typeface="SimSun" pitchFamily="2" charset="-122"/>
              </a:rPr>
              <a:t>range</a:t>
            </a:r>
            <a:r>
              <a:rPr lang="en-US" altLang="zh-CN" dirty="0">
                <a:ea typeface="SimSun" pitchFamily="2" charset="-122"/>
              </a:rPr>
              <a:t> is the simplest measure of variability, calculated as</a:t>
            </a:r>
            <a:r>
              <a:rPr lang="en-US" altLang="zh-CN" dirty="0" smtClean="0">
                <a:ea typeface="SimSun" pitchFamily="2" charset="-122"/>
              </a:rPr>
              <a:t>:</a:t>
            </a:r>
            <a:endParaRPr lang="en-US" altLang="zh-CN" dirty="0">
              <a:ea typeface="SimSun" pitchFamily="2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	Range </a:t>
            </a:r>
            <a:r>
              <a:rPr lang="en-US" altLang="zh-CN" dirty="0">
                <a:solidFill>
                  <a:srgbClr val="0000FF"/>
                </a:solidFill>
                <a:ea typeface="SimSun" pitchFamily="2" charset="-122"/>
              </a:rPr>
              <a:t>=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	Largest </a:t>
            </a:r>
            <a:r>
              <a:rPr lang="en-US" altLang="zh-CN" dirty="0">
                <a:solidFill>
                  <a:srgbClr val="0000FF"/>
                </a:solidFill>
                <a:ea typeface="SimSun" pitchFamily="2" charset="-122"/>
              </a:rPr>
              <a:t>observation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– </a:t>
            </a:r>
            <a:r>
              <a:rPr lang="en-US" altLang="zh-CN" dirty="0">
                <a:solidFill>
                  <a:srgbClr val="0000FF"/>
                </a:solidFill>
                <a:ea typeface="SimSun" pitchFamily="2" charset="-122"/>
              </a:rPr>
              <a:t>Smallest </a:t>
            </a:r>
            <a:r>
              <a:rPr lang="en-US" altLang="zh-CN" dirty="0" smtClean="0">
                <a:solidFill>
                  <a:srgbClr val="0000FF"/>
                </a:solidFill>
                <a:ea typeface="SimSun" pitchFamily="2" charset="-122"/>
              </a:rPr>
              <a:t>observation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E.g.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	Data: {4, 4, 4, 4, 50}		Range = 46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	Data: {4, 8, 15, 24, 39, 50}	Range = 46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	The range is the same in both cases,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	but the data sets have very different distributions…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D1FA-3878-4956-BFC1-ACA7763D5950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951964E8-171D-47D3-84DC-13B8B7F086C3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Range…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Its major advantage is the ease with which it can be computed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Its major shortcoming is its failure to provide information on the dispersion of the observations between the two end points. </a:t>
            </a:r>
            <a:endParaRPr lang="en-US" altLang="zh-CN" dirty="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Moreover</a:t>
            </a:r>
            <a:r>
              <a:rPr lang="en-US" altLang="zh-CN" dirty="0">
                <a:ea typeface="SimSun" pitchFamily="2" charset="-122"/>
              </a:rPr>
              <a:t>, range is sensitive to extreme values, just like the mean.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Inter Quartile </a:t>
            </a:r>
            <a:r>
              <a:rPr lang="en-US" altLang="zh-CN" dirty="0">
                <a:ea typeface="SimSun" pitchFamily="2" charset="-122"/>
              </a:rPr>
              <a:t>Range (IQR) is one common solution. 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Hence we need a measure of variability that </a:t>
            </a:r>
            <a:r>
              <a:rPr lang="en-US" altLang="zh-CN" dirty="0" smtClean="0">
                <a:ea typeface="SimSun" pitchFamily="2" charset="-122"/>
              </a:rPr>
              <a:t>incorporates </a:t>
            </a:r>
            <a:r>
              <a:rPr lang="en-US" altLang="zh-CN" b="1" dirty="0" smtClean="0">
                <a:ea typeface="SimSun" pitchFamily="2" charset="-122"/>
              </a:rPr>
              <a:t>all </a:t>
            </a:r>
            <a:r>
              <a:rPr lang="en-US" altLang="zh-CN" b="1" dirty="0">
                <a:ea typeface="SimSun" pitchFamily="2" charset="-122"/>
              </a:rPr>
              <a:t>the data</a:t>
            </a:r>
            <a:r>
              <a:rPr lang="en-US" altLang="zh-CN" dirty="0">
                <a:ea typeface="SimSun" pitchFamily="2" charset="-122"/>
              </a:rPr>
              <a:t> and not just two observations. Hence…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22B0-15A6-41DF-AFDB-3A37C331A377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85A4655F-4A22-463C-BE8F-45321DE22A79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Variance…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Variance and its related measure, standard deviation, are arguably the most important statistics. </a:t>
            </a:r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Used </a:t>
            </a:r>
            <a:r>
              <a:rPr lang="en-US" altLang="zh-CN" dirty="0">
                <a:ea typeface="SimSun" pitchFamily="2" charset="-122"/>
              </a:rPr>
              <a:t>to measure variability, they also play a vital role in almost all statistical inference procedures.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Population variance is denoted by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(Lower case Greek letter “sigma” squared)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Sample variance is denoted by</a:t>
            </a: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(Lower case “S” squared)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E4FC7-E69B-4858-B0B2-F2C110C9D1D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1EDCFF69-EDF9-4D18-8994-EFB9BFCDF973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352800"/>
            <a:ext cx="800100" cy="762000"/>
          </a:xfrm>
          <a:prstGeom prst="rect">
            <a:avLst/>
          </a:prstGeom>
          <a:noFill/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724400"/>
            <a:ext cx="673100" cy="73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Variance…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1960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dirty="0">
                <a:ea typeface="SimSun" pitchFamily="2" charset="-122"/>
              </a:rPr>
              <a:t>difference between one obs. and the mean is called </a:t>
            </a:r>
            <a:r>
              <a:rPr lang="en-US" altLang="zh-CN" b="1" dirty="0">
                <a:ea typeface="SimSun" pitchFamily="2" charset="-122"/>
              </a:rPr>
              <a:t>Deviation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of the obs.  </a:t>
            </a:r>
          </a:p>
          <a:p>
            <a:r>
              <a:rPr lang="en-US" altLang="zh-CN" dirty="0">
                <a:ea typeface="SimSun" pitchFamily="2" charset="-122"/>
              </a:rPr>
              <a:t>The variance of a </a:t>
            </a:r>
            <a:r>
              <a:rPr lang="en-US" altLang="zh-CN" b="1" dirty="0">
                <a:ea typeface="SimSun" pitchFamily="2" charset="-122"/>
              </a:rPr>
              <a:t>population</a:t>
            </a:r>
            <a:r>
              <a:rPr lang="en-US" altLang="zh-CN" dirty="0">
                <a:ea typeface="SimSun" pitchFamily="2" charset="-122"/>
              </a:rPr>
              <a:t> is:</a:t>
            </a: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variance of a </a:t>
            </a:r>
            <a:r>
              <a:rPr lang="en-US" altLang="zh-CN" b="1" dirty="0">
                <a:ea typeface="SimSun" pitchFamily="2" charset="-122"/>
              </a:rPr>
              <a:t>sample</a:t>
            </a:r>
            <a:r>
              <a:rPr lang="en-US" altLang="zh-CN" dirty="0">
                <a:ea typeface="SimSun" pitchFamily="2" charset="-122"/>
              </a:rPr>
              <a:t> is: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F82D-0B06-40F3-B081-414C09FCB97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002497F8-57D6-43D5-A103-6968658FE198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191000"/>
            <a:ext cx="2845594" cy="1143000"/>
          </a:xfrm>
          <a:prstGeom prst="rect">
            <a:avLst/>
          </a:prstGeom>
          <a:noFill/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2971800"/>
            <a:ext cx="3060700" cy="1206500"/>
          </a:xfrm>
          <a:prstGeom prst="rect">
            <a:avLst/>
          </a:prstGeom>
          <a:noFill/>
        </p:spPr>
      </p:pic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4876800" y="2971800"/>
            <a:ext cx="1873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population mean</a:t>
            </a: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4495800" y="3352800"/>
            <a:ext cx="1143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6858000" y="3429000"/>
            <a:ext cx="1530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SimSun" pitchFamily="2" charset="-122"/>
              </a:rPr>
              <a:t>sample mean</a:t>
            </a:r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7391400" y="3810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5638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SimSun" pitchFamily="2" charset="-122"/>
              </a:rPr>
              <a:t>Note! the denominator is sample size (n) minus one ! 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0" y="3886200"/>
            <a:ext cx="1689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population size</a:t>
            </a:r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 flipV="1">
            <a:off x="1676400" y="3962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V="1">
            <a:off x="5105400" y="5257800"/>
            <a:ext cx="2286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Variance…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As you can see, you have to calculate the sample mean (x-bar) in order to calculate the sample variance. </a:t>
            </a:r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Alternatively</a:t>
            </a:r>
            <a:r>
              <a:rPr lang="en-US" altLang="zh-CN" dirty="0">
                <a:ea typeface="SimSun" pitchFamily="2" charset="-122"/>
              </a:rPr>
              <a:t>, there is a short-cut formulation to calculate sample variance directly from the data without the intermediate step of calculating the mean. Its given by: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6BC5-1E6E-40F1-9CD0-7DDC503283F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87A9C364-D1E7-4B56-9530-C83A8719717C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2900" y="4838700"/>
            <a:ext cx="59182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Numerical Descriptive Techniques…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SimSun" pitchFamily="2" charset="-122"/>
              </a:rPr>
              <a:t>Measures of Central Location/Central Tendency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Mean, Median, </a:t>
            </a:r>
            <a:r>
              <a:rPr lang="en-US" altLang="zh-CN" dirty="0" smtClean="0">
                <a:ea typeface="SimSun" pitchFamily="2" charset="-122"/>
              </a:rPr>
              <a:t>Mode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Measures of Variability/Dispersion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Range, Standard Deviation, Variance, Coefficient of </a:t>
            </a:r>
            <a:r>
              <a:rPr lang="en-US" altLang="zh-CN" dirty="0" smtClean="0">
                <a:ea typeface="SimSun" pitchFamily="2" charset="-122"/>
              </a:rPr>
              <a:t>Variation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Measures of Relative Standing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Percentiles, </a:t>
            </a:r>
            <a:r>
              <a:rPr lang="en-US" altLang="zh-CN" dirty="0" smtClean="0">
                <a:ea typeface="SimSun" pitchFamily="2" charset="-122"/>
              </a:rPr>
              <a:t>Quartiles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Measures of Linear Relationship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Covariance, Correlation, Least Squares Line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62C7-1C0C-4A06-986D-9AEAF7B1F70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E4824C78-A072-42DB-BC1E-F9E32485E981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Variance…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ea typeface="SimSun" pitchFamily="2" charset="-122"/>
              </a:rPr>
              <a:t>Why is sample variance different from population variance?</a:t>
            </a:r>
            <a:endParaRPr lang="en-US" altLang="zh-CN" dirty="0">
              <a:ea typeface="SimSun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A sample does not include all the information of a   </a:t>
            </a:r>
            <a:r>
              <a:rPr lang="en-US" altLang="zh-CN" dirty="0" smtClean="0">
                <a:ea typeface="SimSun" pitchFamily="2" charset="-122"/>
              </a:rPr>
              <a:t>population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Samples tend to </a:t>
            </a:r>
            <a:r>
              <a:rPr lang="en-US" altLang="zh-CN" b="1" dirty="0">
                <a:ea typeface="SimSun" pitchFamily="2" charset="-122"/>
              </a:rPr>
              <a:t>UNDER</a:t>
            </a:r>
            <a:r>
              <a:rPr lang="en-US" altLang="zh-CN" dirty="0">
                <a:ea typeface="SimSun" pitchFamily="2" charset="-122"/>
              </a:rPr>
              <a:t> estimate the population  </a:t>
            </a:r>
            <a:r>
              <a:rPr lang="en-US" altLang="zh-CN" dirty="0" smtClean="0">
                <a:ea typeface="SimSun" pitchFamily="2" charset="-122"/>
              </a:rPr>
              <a:t>variability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If we divide by (n-1) instead of n, we get a slightly larger </a:t>
            </a:r>
            <a:r>
              <a:rPr lang="en-US" altLang="zh-CN" dirty="0" smtClean="0">
                <a:ea typeface="SimSun" pitchFamily="2" charset="-122"/>
              </a:rPr>
              <a:t>number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SimSun" pitchFamily="2" charset="-122"/>
              </a:rPr>
              <a:t>(n-1) is called the degree of freedom of the sample.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A4F6-E9F1-4948-9C7D-62EBFA7B3AB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DA2C5137-52A7-4A89-B052-847634F99917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Application…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82296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SimSun" pitchFamily="2" charset="-122"/>
              </a:rPr>
              <a:t>Example 4.7. The following sample consists of the number of jobs six students applied for: 17, 15, 23, 7, 9, 13.</a:t>
            </a:r>
          </a:p>
          <a:p>
            <a:r>
              <a:rPr lang="en-US" altLang="zh-CN" dirty="0">
                <a:ea typeface="SimSun" pitchFamily="2" charset="-122"/>
              </a:rPr>
              <a:t>Finds its mean and variance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What </a:t>
            </a:r>
            <a:r>
              <a:rPr lang="en-US" altLang="zh-CN" dirty="0">
                <a:ea typeface="SimSun" pitchFamily="2" charset="-122"/>
              </a:rPr>
              <a:t>are we looking to calculate</a:t>
            </a:r>
            <a:r>
              <a:rPr lang="en-US" altLang="zh-CN" dirty="0" smtClean="0">
                <a:ea typeface="SimSun" pitchFamily="2" charset="-122"/>
              </a:rPr>
              <a:t>?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dirty="0">
                <a:ea typeface="SimSun" pitchFamily="2" charset="-122"/>
              </a:rPr>
              <a:t>following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sample</a:t>
            </a:r>
            <a:r>
              <a:rPr lang="en-US" altLang="zh-CN" dirty="0">
                <a:ea typeface="SimSun" pitchFamily="2" charset="-122"/>
              </a:rPr>
              <a:t> consists of the number of jobs six students applied for: 17, 15, 23, 7, 9, 13.</a:t>
            </a:r>
          </a:p>
          <a:p>
            <a:r>
              <a:rPr lang="en-US" altLang="zh-CN" dirty="0">
                <a:ea typeface="SimSun" pitchFamily="2" charset="-122"/>
              </a:rPr>
              <a:t>Finds its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mean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variance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endParaRPr lang="en-US" altLang="zh-CN" dirty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D2E3-E80C-4994-8033-434F26397A83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DC4444A8-FF18-4BEA-854D-C3C38EDCC374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334000"/>
            <a:ext cx="774700" cy="838200"/>
          </a:xfrm>
          <a:prstGeom prst="rect">
            <a:avLst/>
          </a:prstGeom>
          <a:noFill/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5334000"/>
            <a:ext cx="673100" cy="736600"/>
          </a:xfrm>
          <a:prstGeom prst="rect">
            <a:avLst/>
          </a:prstGeom>
          <a:noFill/>
        </p:spPr>
      </p:pic>
      <p:sp>
        <p:nvSpPr>
          <p:cNvPr id="120838" name="Oval 6"/>
          <p:cNvSpPr>
            <a:spLocks noChangeArrowheads="1"/>
          </p:cNvSpPr>
          <p:nvPr/>
        </p:nvSpPr>
        <p:spPr bwMode="auto">
          <a:xfrm rot="18900000">
            <a:off x="762000" y="4419600"/>
            <a:ext cx="3200400" cy="1066800"/>
          </a:xfrm>
          <a:prstGeom prst="ellipse">
            <a:avLst/>
          </a:prstGeom>
          <a:solidFill>
            <a:srgbClr val="0000FF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 rot="2700000">
            <a:off x="2057400" y="4419600"/>
            <a:ext cx="3200400" cy="1066800"/>
          </a:xfrm>
          <a:prstGeom prst="ellipse">
            <a:avLst/>
          </a:prstGeom>
          <a:solidFill>
            <a:srgbClr val="008000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5791200" y="5943600"/>
            <a:ext cx="309245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+mj-lt"/>
                <a:ea typeface="SimSun" pitchFamily="2" charset="-122"/>
              </a:rPr>
              <a:t>…as opposed to </a:t>
            </a:r>
            <a:r>
              <a:rPr lang="en-US" altLang="zh-CN" dirty="0">
                <a:latin typeface="+mj-lt"/>
                <a:ea typeface="SimSun" pitchFamily="2" charset="-122"/>
                <a:sym typeface="Symbol" pitchFamily="18" charset="2"/>
              </a:rPr>
              <a:t> or </a:t>
            </a:r>
            <a:r>
              <a:rPr lang="en-US" altLang="zh-CN" baseline="30000" dirty="0">
                <a:latin typeface="+mj-lt"/>
                <a:ea typeface="SimSun" pitchFamily="2" charset="-122"/>
                <a:sym typeface="Symbol" pitchFamily="18" charset="2"/>
              </a:rPr>
              <a:t>2</a:t>
            </a:r>
            <a:endParaRPr lang="en-US" altLang="zh-CN" dirty="0">
              <a:latin typeface="+mj-lt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Mean &amp; Variance…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19200"/>
            <a:ext cx="74231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2362200"/>
            <a:ext cx="91440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267200"/>
            <a:ext cx="9144000" cy="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990600"/>
            <a:ext cx="186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Mean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04800" y="2362200"/>
            <a:ext cx="227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Variance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04800" y="4267200"/>
            <a:ext cx="452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Sample Variance (shortcut method)</a:t>
            </a: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663" y="2863850"/>
            <a:ext cx="8701087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105400"/>
            <a:ext cx="8802688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Standard Deviation…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The standard deviation is simply the square root of the variance, thus:</a:t>
            </a: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Population standard deviation:</a:t>
            </a:r>
          </a:p>
          <a:p>
            <a:endParaRPr lang="en-US" altLang="zh-CN">
              <a:ea typeface="SimSun" pitchFamily="2" charset="-122"/>
            </a:endParaRPr>
          </a:p>
          <a:p>
            <a:endParaRPr lang="en-US" altLang="zh-CN">
              <a:ea typeface="SimSun" pitchFamily="2" charset="-122"/>
            </a:endParaRPr>
          </a:p>
          <a:p>
            <a:r>
              <a:rPr lang="en-US" altLang="zh-CN">
                <a:ea typeface="SimSun" pitchFamily="2" charset="-122"/>
              </a:rPr>
              <a:t>Sample standard deviation: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1F9D-BC47-44BA-8013-D088D16A064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E86988F7-6D6B-4E01-80CB-0A638E5CF7A1}" type="slidenum">
              <a:rPr lang="en-US" altLang="zh-CN"/>
              <a:pPr/>
              <a:t>33</a:t>
            </a:fld>
            <a:endParaRPr lang="en-US" altLang="zh-CN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133600"/>
            <a:ext cx="2425700" cy="977900"/>
          </a:xfrm>
          <a:prstGeom prst="rect">
            <a:avLst/>
          </a:prstGeom>
          <a:noFill/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886200"/>
            <a:ext cx="2184400" cy="1003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Standard Deviation…</a:t>
            </a:r>
            <a:endParaRPr lang="zh-CN" altLang="en-US">
              <a:ea typeface="SimSun" pitchFamily="2" charset="-122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524000"/>
            <a:ext cx="8369300" cy="47244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SimSun" pitchFamily="2" charset="-122"/>
              </a:rPr>
              <a:t>It </a:t>
            </a:r>
            <a:r>
              <a:rPr lang="en-US" altLang="zh-CN" sz="4000" dirty="0">
                <a:ea typeface="SimSun" pitchFamily="2" charset="-122"/>
              </a:rPr>
              <a:t>is </a:t>
            </a:r>
            <a:r>
              <a:rPr lang="en-US" altLang="zh-CN" sz="4000" dirty="0" smtClean="0">
                <a:ea typeface="SimSun" pitchFamily="2" charset="-122"/>
              </a:rPr>
              <a:t>not </a:t>
            </a:r>
            <a:r>
              <a:rPr lang="en-US" altLang="zh-CN" sz="4000" dirty="0">
                <a:ea typeface="SimSun" pitchFamily="2" charset="-122"/>
              </a:rPr>
              <a:t>easier to calculate – you have to get a variance  </a:t>
            </a:r>
            <a:r>
              <a:rPr lang="en-US" altLang="zh-CN" sz="4000" dirty="0" smtClean="0">
                <a:ea typeface="SimSun" pitchFamily="2" charset="-122"/>
              </a:rPr>
              <a:t>first.</a:t>
            </a:r>
            <a:endParaRPr lang="en-US" altLang="zh-CN" sz="4000" dirty="0">
              <a:ea typeface="SimSun" pitchFamily="2" charset="-122"/>
            </a:endParaRPr>
          </a:p>
          <a:p>
            <a:r>
              <a:rPr lang="en-US" altLang="zh-CN" sz="4000" dirty="0">
                <a:ea typeface="SimSun" pitchFamily="2" charset="-122"/>
              </a:rPr>
              <a:t>It is easier to interpret than variance</a:t>
            </a:r>
            <a:r>
              <a:rPr lang="en-US" altLang="zh-CN" sz="4000" dirty="0" smtClean="0">
                <a:ea typeface="SimSun" pitchFamily="2" charset="-122"/>
              </a:rPr>
              <a:t>.</a:t>
            </a:r>
            <a:endParaRPr lang="en-US" altLang="zh-CN" sz="4000" dirty="0">
              <a:ea typeface="SimSun" pitchFamily="2" charset="-122"/>
            </a:endParaRPr>
          </a:p>
          <a:p>
            <a:r>
              <a:rPr lang="en-US" altLang="zh-CN" sz="4000" dirty="0">
                <a:ea typeface="SimSun" pitchFamily="2" charset="-122"/>
              </a:rPr>
              <a:t>It is measured in the same unit as the data  is </a:t>
            </a:r>
            <a:r>
              <a:rPr lang="en-US" altLang="zh-CN" sz="4000" dirty="0" smtClean="0">
                <a:ea typeface="SimSun" pitchFamily="2" charset="-122"/>
              </a:rPr>
              <a:t>measured</a:t>
            </a:r>
            <a:r>
              <a:rPr lang="en-US" altLang="zh-CN" sz="4000" dirty="0">
                <a:ea typeface="SimSun" pitchFamily="2" charset="-122"/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167B-F73E-43E7-B5B6-E715927452F2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B38E9CA6-4378-4A61-86B5-61C86AB1EE27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Standard Deviation…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20574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SimSun" pitchFamily="2" charset="-122"/>
              </a:rPr>
              <a:t>Consider </a:t>
            </a:r>
            <a:r>
              <a:rPr lang="en-US" altLang="zh-CN" dirty="0">
                <a:ea typeface="SimSun" pitchFamily="2" charset="-122"/>
                <a:hlinkClick r:id="rId3" action="ppaction://hlinkfile"/>
              </a:rPr>
              <a:t>Example 4.8 </a:t>
            </a:r>
            <a:r>
              <a:rPr lang="en-US" altLang="zh-CN" dirty="0">
                <a:ea typeface="SimSun" pitchFamily="2" charset="-122"/>
              </a:rPr>
              <a:t>where a golf club manufacturer has designed a new club and wants to determine if it is hit more consistently (i.e. with less variability) than with an old club.</a:t>
            </a:r>
          </a:p>
          <a:p>
            <a:r>
              <a:rPr lang="en-US" altLang="zh-CN" dirty="0">
                <a:ea typeface="SimSun" pitchFamily="2" charset="-122"/>
              </a:rPr>
              <a:t>Using </a:t>
            </a:r>
            <a:r>
              <a:rPr lang="en-US" altLang="zh-CN" sz="2400" dirty="0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Tools &gt; Data Analysis… &gt; Descriptive Statistics</a:t>
            </a:r>
            <a:r>
              <a:rPr lang="en-US" altLang="zh-CN" dirty="0">
                <a:ea typeface="SimSun" pitchFamily="2" charset="-122"/>
              </a:rPr>
              <a:t> in Excel, we produce the following tables for interpretation…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0FDD-88EA-415C-876C-5FB415080535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28292A53-529F-4979-AB40-2E2FE06C1269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76600"/>
            <a:ext cx="2628900" cy="2997200"/>
          </a:xfrm>
          <a:prstGeom prst="rect">
            <a:avLst/>
          </a:prstGeom>
          <a:noFill/>
        </p:spPr>
      </p:pic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276600"/>
            <a:ext cx="2578100" cy="2997200"/>
          </a:xfrm>
          <a:prstGeom prst="rect">
            <a:avLst/>
          </a:prstGeom>
          <a:noFill/>
        </p:spPr>
      </p:pic>
      <p:sp>
        <p:nvSpPr>
          <p:cNvPr id="153606" name="AutoShape 6"/>
          <p:cNvSpPr>
            <a:spLocks/>
          </p:cNvSpPr>
          <p:nvPr/>
        </p:nvSpPr>
        <p:spPr bwMode="auto">
          <a:xfrm>
            <a:off x="6781800" y="4681538"/>
            <a:ext cx="1866900" cy="1200150"/>
          </a:xfrm>
          <a:prstGeom prst="accentCallout1">
            <a:avLst>
              <a:gd name="adj1" fmla="val 9523"/>
              <a:gd name="adj2" fmla="val -4083"/>
              <a:gd name="adj3" fmla="val -4366"/>
              <a:gd name="adj4" fmla="val -5374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1800" dirty="0">
                <a:latin typeface="+mj-lt"/>
                <a:ea typeface="SimSun" pitchFamily="2" charset="-122"/>
              </a:rPr>
              <a:t>You get more consistent distance with the new club.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Measures of Central Location…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74100" cy="4114800"/>
          </a:xfrm>
        </p:spPr>
        <p:txBody>
          <a:bodyPr>
            <a:noAutofit/>
          </a:bodyPr>
          <a:lstStyle/>
          <a:p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b="1" i="1" dirty="0">
                <a:ea typeface="SimSun" pitchFamily="2" charset="-122"/>
              </a:rPr>
              <a:t>arithmetic mean</a:t>
            </a:r>
            <a:r>
              <a:rPr lang="en-US" altLang="zh-CN" dirty="0">
                <a:ea typeface="SimSun" pitchFamily="2" charset="-122"/>
              </a:rPr>
              <a:t>, a.k.a. </a:t>
            </a:r>
            <a:r>
              <a:rPr lang="en-US" altLang="zh-CN" i="1" dirty="0">
                <a:ea typeface="SimSun" pitchFamily="2" charset="-122"/>
              </a:rPr>
              <a:t>average</a:t>
            </a:r>
            <a:r>
              <a:rPr lang="en-US" altLang="zh-CN" dirty="0">
                <a:ea typeface="SimSun" pitchFamily="2" charset="-122"/>
              </a:rPr>
              <a:t>, shortened to </a:t>
            </a:r>
            <a:r>
              <a:rPr lang="en-US" altLang="zh-CN" i="1" dirty="0">
                <a:ea typeface="SimSun" pitchFamily="2" charset="-122"/>
              </a:rPr>
              <a:t>mean</a:t>
            </a:r>
            <a:r>
              <a:rPr lang="en-US" altLang="zh-CN" dirty="0">
                <a:ea typeface="SimSun" pitchFamily="2" charset="-122"/>
              </a:rPr>
              <a:t>, is the most popular &amp; useful measure of central location. </a:t>
            </a:r>
          </a:p>
          <a:p>
            <a:r>
              <a:rPr lang="en-US" altLang="zh-CN" dirty="0">
                <a:ea typeface="SimSun" pitchFamily="2" charset="-122"/>
              </a:rPr>
              <a:t>It is computed by simply adding up all the observations and dividing by the total number of observations: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CA8-B8CF-4031-88EF-240D93B028D5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7D171B57-699B-4BC9-9B75-32C80E8C84E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048000" y="5029200"/>
            <a:ext cx="45513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dirty="0">
                <a:latin typeface="Tahoma" pitchFamily="34" charset="0"/>
                <a:ea typeface="SimSun" pitchFamily="2" charset="-122"/>
              </a:rPr>
              <a:t>Sum of the observations</a:t>
            </a:r>
          </a:p>
          <a:p>
            <a:pPr algn="l"/>
            <a:r>
              <a:rPr lang="en-US" altLang="zh-CN" sz="3200" dirty="0">
                <a:latin typeface="Tahoma" pitchFamily="34" charset="0"/>
                <a:ea typeface="SimSun" pitchFamily="2" charset="-122"/>
              </a:rPr>
              <a:t>Number of observations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066800" y="5410200"/>
            <a:ext cx="1700213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 dirty="0">
                <a:latin typeface="Tahoma" pitchFamily="34" charset="0"/>
                <a:ea typeface="SimSun" pitchFamily="2" charset="-122"/>
              </a:rPr>
              <a:t>Mean = 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2971800" y="5562600"/>
            <a:ext cx="4495800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Notation…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SimSun" pitchFamily="2" charset="-122"/>
              </a:rPr>
              <a:t>When referring to the number of observations in a </a:t>
            </a:r>
            <a:r>
              <a:rPr lang="en-US" altLang="zh-CN" b="1" i="1" dirty="0">
                <a:ea typeface="SimSun" pitchFamily="2" charset="-122"/>
              </a:rPr>
              <a:t>population</a:t>
            </a:r>
            <a:r>
              <a:rPr lang="en-US" altLang="zh-CN" dirty="0">
                <a:ea typeface="SimSun" pitchFamily="2" charset="-122"/>
              </a:rPr>
              <a:t>, we use uppercase letter </a:t>
            </a:r>
            <a:r>
              <a:rPr lang="en-US" altLang="zh-CN" b="1" dirty="0" smtClean="0">
                <a:ea typeface="SimSun" pitchFamily="2" charset="-122"/>
              </a:rPr>
              <a:t>N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When referring to the number of observations in a </a:t>
            </a:r>
            <a:r>
              <a:rPr lang="en-US" altLang="zh-CN" b="1" i="1" dirty="0" smtClean="0">
                <a:ea typeface="SimSun" pitchFamily="2" charset="-122"/>
              </a:rPr>
              <a:t>sample</a:t>
            </a:r>
            <a:r>
              <a:rPr lang="en-US" altLang="zh-CN" dirty="0">
                <a:ea typeface="SimSun" pitchFamily="2" charset="-122"/>
              </a:rPr>
              <a:t>, we use lower case letter </a:t>
            </a:r>
            <a:r>
              <a:rPr lang="en-US" altLang="zh-CN" b="1" dirty="0" smtClean="0">
                <a:ea typeface="SimSun" pitchFamily="2" charset="-122"/>
              </a:rPr>
              <a:t>n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arithmetic mean for a </a:t>
            </a:r>
            <a:r>
              <a:rPr lang="en-US" altLang="zh-CN" b="1" i="1" dirty="0">
                <a:ea typeface="SimSun" pitchFamily="2" charset="-122"/>
              </a:rPr>
              <a:t>population</a:t>
            </a:r>
            <a:r>
              <a:rPr lang="en-US" altLang="zh-CN" dirty="0">
                <a:ea typeface="SimSun" pitchFamily="2" charset="-122"/>
              </a:rPr>
              <a:t> is denoted with Greek letter “mu”:         Parameter or Statistic</a:t>
            </a:r>
            <a:r>
              <a:rPr lang="en-US" altLang="zh-CN" dirty="0" smtClean="0">
                <a:ea typeface="SimSun" pitchFamily="2" charset="-122"/>
              </a:rPr>
              <a:t>?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arithmetic mean for a </a:t>
            </a:r>
            <a:r>
              <a:rPr lang="en-US" altLang="zh-CN" b="1" i="1" dirty="0">
                <a:ea typeface="SimSun" pitchFamily="2" charset="-122"/>
              </a:rPr>
              <a:t>sample</a:t>
            </a:r>
            <a:r>
              <a:rPr lang="en-US" altLang="zh-CN" dirty="0">
                <a:ea typeface="SimSun" pitchFamily="2" charset="-122"/>
              </a:rPr>
              <a:t> is denoted with an          “x-bar”:         Parameter or Statistic?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73E2-D433-4B54-8B3C-B17E99283D17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648E8166-7E5C-488B-82F6-5924AB29277E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5486400"/>
            <a:ext cx="612775" cy="663575"/>
          </a:xfrm>
          <a:prstGeom prst="rect">
            <a:avLst/>
          </a:prstGeom>
          <a:noFill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038600"/>
            <a:ext cx="585788" cy="649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Statistics is a pattern language…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FA5C8-42F6-44AA-A28F-B3C1B3B3023B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42B37D38-9307-496D-BDE0-70AF260A79D5}" type="slidenum">
              <a:rPr lang="en-US" altLang="zh-CN"/>
              <a:pPr/>
              <a:t>6</a:t>
            </a:fld>
            <a:endParaRPr lang="en-US" altLang="zh-CN"/>
          </a:p>
        </p:txBody>
      </p:sp>
      <p:pic>
        <p:nvPicPr>
          <p:cNvPr id="15389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438525"/>
            <a:ext cx="1279525" cy="1362075"/>
          </a:xfrm>
          <a:prstGeom prst="rect">
            <a:avLst/>
          </a:prstGeom>
          <a:noFill/>
        </p:spPr>
      </p:pic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990600" y="1143000"/>
          <a:ext cx="6858000" cy="3624263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Population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5390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429000"/>
            <a:ext cx="1362075" cy="127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Median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1"/>
            <a:ext cx="84582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b="1" i="1" dirty="0">
                <a:ea typeface="SimSun" pitchFamily="2" charset="-122"/>
              </a:rPr>
              <a:t>median </a:t>
            </a:r>
            <a:r>
              <a:rPr lang="en-US" altLang="zh-CN" dirty="0">
                <a:ea typeface="SimSun" pitchFamily="2" charset="-122"/>
              </a:rPr>
              <a:t>is calculated by placing all the observations in order; the observation that falls in the </a:t>
            </a:r>
            <a:r>
              <a:rPr lang="en-US" altLang="zh-CN" i="1" dirty="0">
                <a:ea typeface="SimSun" pitchFamily="2" charset="-122"/>
              </a:rPr>
              <a:t>middle</a:t>
            </a:r>
            <a:r>
              <a:rPr lang="en-US" altLang="zh-CN" dirty="0">
                <a:ea typeface="SimSun" pitchFamily="2" charset="-122"/>
              </a:rPr>
              <a:t> is the median.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0C1CD-63DB-4B32-8F2A-4750BBD3021D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F80D38DA-22CE-42C3-B22D-D41B2186453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2362200" y="5334000"/>
            <a:ext cx="762000" cy="3810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2667000" y="29718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62000" y="2209800"/>
            <a:ext cx="5921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>
                <a:ea typeface="SimSun" pitchFamily="2" charset="-122"/>
              </a:rPr>
              <a:t>Data: {0, 7, 12, 5, 14, 8, 0, 9, 22}     N=9 (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odd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algn="l"/>
            <a:r>
              <a:rPr lang="en-US" altLang="zh-CN" dirty="0">
                <a:ea typeface="SimSun" pitchFamily="2" charset="-122"/>
              </a:rPr>
              <a:t>Sort them bottom to top, find the middle:</a:t>
            </a:r>
          </a:p>
          <a:p>
            <a:pPr algn="l"/>
            <a:r>
              <a:rPr lang="en-US" altLang="zh-CN" dirty="0">
                <a:ea typeface="SimSun" pitchFamily="2" charset="-122"/>
              </a:rPr>
              <a:t>0   0   5   </a:t>
            </a:r>
            <a:r>
              <a:rPr lang="en-US" altLang="zh-CN" dirty="0" smtClean="0">
                <a:ea typeface="SimSun" pitchFamily="2" charset="-122"/>
              </a:rPr>
              <a:t>7  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8  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9   12   14   22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81000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ea typeface="SimSun" pitchFamily="2" charset="-122"/>
              </a:rPr>
              <a:t>Data: {0, 7, 12, 5, 14, 8, 0, 9, 22, 33} N=10 (</a:t>
            </a:r>
            <a:r>
              <a:rPr lang="en-US" altLang="zh-CN" dirty="0">
                <a:solidFill>
                  <a:srgbClr val="0000FF"/>
                </a:solidFill>
                <a:ea typeface="SimSun" pitchFamily="2" charset="-122"/>
              </a:rPr>
              <a:t>even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algn="l"/>
            <a:endParaRPr lang="en-US" altLang="zh-CN" dirty="0">
              <a:ea typeface="SimSun" pitchFamily="2" charset="-122"/>
            </a:endParaRPr>
          </a:p>
          <a:p>
            <a:pPr algn="l"/>
            <a:r>
              <a:rPr lang="en-US" altLang="zh-CN" dirty="0">
                <a:ea typeface="SimSun" pitchFamily="2" charset="-122"/>
              </a:rPr>
              <a:t>Sort them bottom to top, the middle is the</a:t>
            </a:r>
          </a:p>
          <a:p>
            <a:pPr algn="l"/>
            <a:r>
              <a:rPr lang="en-US" altLang="zh-CN" dirty="0">
                <a:ea typeface="SimSun" pitchFamily="2" charset="-122"/>
              </a:rPr>
              <a:t>simple average between 8 &amp; 9:</a:t>
            </a:r>
          </a:p>
          <a:p>
            <a:pPr algn="l"/>
            <a:r>
              <a:rPr lang="en-US" altLang="zh-CN" dirty="0">
                <a:ea typeface="SimSun" pitchFamily="2" charset="-122"/>
              </a:rPr>
              <a:t>0   0   5   7   </a:t>
            </a:r>
            <a:r>
              <a:rPr lang="en-US" altLang="zh-CN" b="1" dirty="0">
                <a:solidFill>
                  <a:srgbClr val="0000FF"/>
                </a:solidFill>
                <a:ea typeface="SimSun" pitchFamily="2" charset="-122"/>
              </a:rPr>
              <a:t>8   9</a:t>
            </a:r>
            <a:r>
              <a:rPr lang="en-US" altLang="zh-CN" dirty="0">
                <a:ea typeface="SimSun" pitchFamily="2" charset="-122"/>
              </a:rPr>
              <a:t>   12   14   22   33</a:t>
            </a:r>
          </a:p>
          <a:p>
            <a:pPr algn="l"/>
            <a:r>
              <a:rPr lang="en-US" altLang="zh-CN" dirty="0">
                <a:ea typeface="SimSun" pitchFamily="2" charset="-122"/>
              </a:rPr>
              <a:t>median = (8+9)÷2 = </a:t>
            </a:r>
            <a:r>
              <a:rPr lang="en-US" altLang="zh-CN" b="1" dirty="0">
                <a:solidFill>
                  <a:srgbClr val="0000FF"/>
                </a:solidFill>
                <a:ea typeface="SimSun" pitchFamily="2" charset="-122"/>
              </a:rPr>
              <a:t>8.5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6184900"/>
            <a:ext cx="914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>
                <a:latin typeface="Tahoma" pitchFamily="34" charset="0"/>
                <a:ea typeface="SimSun" pitchFamily="2" charset="-122"/>
              </a:rPr>
              <a:t>Sample and population medians are computed the same way.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457200" y="3505200"/>
            <a:ext cx="8382000" cy="76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Measures of Central Location…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b="1" i="1" dirty="0">
                <a:ea typeface="SimSun" pitchFamily="2" charset="-122"/>
              </a:rPr>
              <a:t>mode</a:t>
            </a:r>
            <a:r>
              <a:rPr lang="en-US" altLang="zh-CN" dirty="0">
                <a:ea typeface="SimSun" pitchFamily="2" charset="-122"/>
              </a:rPr>
              <a:t> of a set of observations is the value that occurs most </a:t>
            </a:r>
            <a:r>
              <a:rPr lang="en-US" altLang="zh-CN" i="1" dirty="0">
                <a:ea typeface="SimSun" pitchFamily="2" charset="-122"/>
              </a:rPr>
              <a:t>frequently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A set of data may have one mode (or modal class), or two, or more modes.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Mode is a useful for all data types, though mainly used for nominal data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For large data sets the modal </a:t>
            </a:r>
            <a:r>
              <a:rPr lang="en-US" altLang="zh-CN" i="1" dirty="0">
                <a:ea typeface="SimSun" pitchFamily="2" charset="-122"/>
              </a:rPr>
              <a:t>class</a:t>
            </a:r>
            <a:r>
              <a:rPr lang="en-US" altLang="zh-CN" dirty="0">
                <a:ea typeface="SimSun" pitchFamily="2" charset="-122"/>
              </a:rPr>
              <a:t> is  much more relevant than a single-value mode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SimSun" pitchFamily="2" charset="-122"/>
              </a:rPr>
              <a:t>Sample and population modes are computed the same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7024-CC15-404D-AF13-88B01846A90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91A3AC9D-9737-41C3-BCBA-499B10C5B8FA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438400" y="1371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/>
          <p:cNvSpPr>
            <a:spLocks noChangeArrowheads="1"/>
          </p:cNvSpPr>
          <p:nvPr/>
        </p:nvSpPr>
        <p:spPr bwMode="auto">
          <a:xfrm>
            <a:off x="5105400" y="1371600"/>
            <a:ext cx="381000" cy="381000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Mode…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24383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E.g. Data: {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, 7, 12, 5, 14, 8,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, 9, 22, 33} N=10</a:t>
            </a:r>
          </a:p>
          <a:p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Which observation appears most often?</a:t>
            </a:r>
          </a:p>
          <a:p>
            <a:r>
              <a:rPr lang="en-US" altLang="zh-CN" dirty="0">
                <a:ea typeface="SimSun" pitchFamily="2" charset="-122"/>
              </a:rPr>
              <a:t>The mode for this data set is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0</a:t>
            </a:r>
            <a:r>
              <a:rPr lang="en-US" altLang="zh-CN" dirty="0">
                <a:ea typeface="SimSun" pitchFamily="2" charset="-122"/>
              </a:rPr>
              <a:t>. How is this a measure of “central” location?</a:t>
            </a: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04BF-D938-42F6-B825-53379E6C440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3D8D2A72-26B3-46E8-8D76-06ACFF3526C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1371600" y="601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0" y="5791200"/>
            <a:ext cx="3048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48000" y="556260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828800" y="556260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743200" y="53340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438400" y="5029200"/>
            <a:ext cx="304800" cy="990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2133600" y="5257800"/>
            <a:ext cx="3048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1371600" y="434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 rot="-5400000">
            <a:off x="289719" y="5037931"/>
            <a:ext cx="1677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Frequency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371600" y="6048375"/>
            <a:ext cx="3276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SimSun" pitchFamily="2" charset="-122"/>
              </a:rPr>
              <a:t>Variable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352800" y="57150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657600" y="5867400"/>
            <a:ext cx="304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962400" y="59436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307013" y="4038600"/>
            <a:ext cx="1909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SimSun" pitchFamily="2" charset="-122"/>
              </a:rPr>
              <a:t>A modal class</a:t>
            </a:r>
          </a:p>
        </p:txBody>
      </p:sp>
      <p:sp>
        <p:nvSpPr>
          <p:cNvPr id="19479" name="Freeform 23"/>
          <p:cNvSpPr>
            <a:spLocks/>
          </p:cNvSpPr>
          <p:nvPr/>
        </p:nvSpPr>
        <p:spPr bwMode="auto">
          <a:xfrm>
            <a:off x="2819400" y="4343400"/>
            <a:ext cx="2476500" cy="685800"/>
          </a:xfrm>
          <a:custGeom>
            <a:avLst/>
            <a:gdLst/>
            <a:ahLst/>
            <a:cxnLst>
              <a:cxn ang="0">
                <a:pos x="1440" y="0"/>
              </a:cxn>
              <a:cxn ang="0">
                <a:pos x="1008" y="48"/>
              </a:cxn>
              <a:cxn ang="0">
                <a:pos x="1392" y="96"/>
              </a:cxn>
              <a:cxn ang="0">
                <a:pos x="0" y="432"/>
              </a:cxn>
            </a:cxnLst>
            <a:rect l="0" t="0" r="r" b="b"/>
            <a:pathLst>
              <a:path w="1560" h="432">
                <a:moveTo>
                  <a:pt x="1440" y="0"/>
                </a:moveTo>
                <a:cubicBezTo>
                  <a:pt x="1228" y="16"/>
                  <a:pt x="1016" y="32"/>
                  <a:pt x="1008" y="48"/>
                </a:cubicBezTo>
                <a:cubicBezTo>
                  <a:pt x="1000" y="64"/>
                  <a:pt x="1560" y="32"/>
                  <a:pt x="1392" y="96"/>
                </a:cubicBezTo>
                <a:cubicBezTo>
                  <a:pt x="1224" y="160"/>
                  <a:pt x="612" y="296"/>
                  <a:pt x="0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arrow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152400" y="3505200"/>
            <a:ext cx="8839200" cy="838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2810</Words>
  <Application>Microsoft Office PowerPoint</Application>
  <PresentationFormat>On-screen Show (4:3)</PresentationFormat>
  <Paragraphs>484</Paragraphs>
  <Slides>35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Office Theme</vt:lpstr>
      <vt:lpstr>Equation</vt:lpstr>
      <vt:lpstr>Chart</vt:lpstr>
      <vt:lpstr>Chapter 3</vt:lpstr>
      <vt:lpstr>Introduction…</vt:lpstr>
      <vt:lpstr>Numerical Descriptive Techniques…</vt:lpstr>
      <vt:lpstr>Measures of Central Location…</vt:lpstr>
      <vt:lpstr>Notation…</vt:lpstr>
      <vt:lpstr>Statistics is a pattern language…</vt:lpstr>
      <vt:lpstr>Median</vt:lpstr>
      <vt:lpstr>Measures of Central Location…</vt:lpstr>
      <vt:lpstr>Mode…</vt:lpstr>
      <vt:lpstr>Mean, Median, Mode…</vt:lpstr>
      <vt:lpstr>Mean, Median, Mode…</vt:lpstr>
      <vt:lpstr>For Interval Data</vt:lpstr>
      <vt:lpstr>Examples</vt:lpstr>
      <vt:lpstr>Incomes in a Neighborhood</vt:lpstr>
      <vt:lpstr> Mean, Median, Mode: Which Is Best? </vt:lpstr>
      <vt:lpstr> Mean, Median, Mode: Which Is Best? </vt:lpstr>
      <vt:lpstr> Mean, Median, Mode: Which Is Best? </vt:lpstr>
      <vt:lpstr>For Ordinal &amp; Nominal Data</vt:lpstr>
      <vt:lpstr>Measures of Central Location: Summary…</vt:lpstr>
      <vt:lpstr>? Measure of Central Location</vt:lpstr>
      <vt:lpstr>? Measure of Central Location</vt:lpstr>
      <vt:lpstr>Weighted Mean</vt:lpstr>
      <vt:lpstr>Grouped Data</vt:lpstr>
      <vt:lpstr>Measures of Variability…</vt:lpstr>
      <vt:lpstr>Range…</vt:lpstr>
      <vt:lpstr>Range…</vt:lpstr>
      <vt:lpstr>Variance…</vt:lpstr>
      <vt:lpstr>Variance…</vt:lpstr>
      <vt:lpstr>Variance…</vt:lpstr>
      <vt:lpstr>Variance…</vt:lpstr>
      <vt:lpstr>Application…</vt:lpstr>
      <vt:lpstr>Sample Mean &amp; Variance…</vt:lpstr>
      <vt:lpstr>Standard Deviation…</vt:lpstr>
      <vt:lpstr>Standard Deviation…</vt:lpstr>
      <vt:lpstr>Standard Deviation…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Numerical Descriptive Techniques</dc:title>
  <dc:subject>Keller's Statistics for Management &amp; Economics, 7th Ed.</dc:subject>
  <dc:creator>Trent Tucker, Wilfrid Laurier Univeristy</dc:creator>
  <cp:lastModifiedBy>Jung, Juergen</cp:lastModifiedBy>
  <cp:revision>148</cp:revision>
  <cp:lastPrinted>2004-06-22T18:52:57Z</cp:lastPrinted>
  <dcterms:created xsi:type="dcterms:W3CDTF">2004-06-22T18:17:40Z</dcterms:created>
  <dcterms:modified xsi:type="dcterms:W3CDTF">2013-01-29T15:14:54Z</dcterms:modified>
</cp:coreProperties>
</file>