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trictFirstAndLastChars="0" saveSubsetFonts="1">
  <p:sldMasterIdLst>
    <p:sldMasterId id="2147483660" r:id="rId1"/>
  </p:sldMasterIdLst>
  <p:notesMasterIdLst>
    <p:notesMasterId r:id="rId29"/>
  </p:notesMasterIdLst>
  <p:handoutMasterIdLst>
    <p:handoutMasterId r:id="rId30"/>
  </p:handoutMasterIdLst>
  <p:sldIdLst>
    <p:sldId id="315" r:id="rId2"/>
    <p:sldId id="317" r:id="rId3"/>
    <p:sldId id="285" r:id="rId4"/>
    <p:sldId id="319" r:id="rId5"/>
    <p:sldId id="320" r:id="rId6"/>
    <p:sldId id="321" r:id="rId7"/>
    <p:sldId id="322" r:id="rId8"/>
    <p:sldId id="336" r:id="rId9"/>
    <p:sldId id="323" r:id="rId10"/>
    <p:sldId id="326" r:id="rId11"/>
    <p:sldId id="344" r:id="rId12"/>
    <p:sldId id="338" r:id="rId13"/>
    <p:sldId id="325" r:id="rId14"/>
    <p:sldId id="327" r:id="rId15"/>
    <p:sldId id="328" r:id="rId16"/>
    <p:sldId id="329" r:id="rId17"/>
    <p:sldId id="330" r:id="rId18"/>
    <p:sldId id="331" r:id="rId19"/>
    <p:sldId id="332" r:id="rId20"/>
    <p:sldId id="333" r:id="rId21"/>
    <p:sldId id="334" r:id="rId22"/>
    <p:sldId id="335" r:id="rId23"/>
    <p:sldId id="339" r:id="rId24"/>
    <p:sldId id="342" r:id="rId25"/>
    <p:sldId id="340" r:id="rId26"/>
    <p:sldId id="341" r:id="rId27"/>
    <p:sldId id="343" r:id="rId28"/>
  </p:sldIdLst>
  <p:sldSz cx="9144000" cy="6858000" type="screen4x3"/>
  <p:notesSz cx="6858000" cy="9144000"/>
  <p:defaultTextStyle>
    <a:defPPr>
      <a:defRPr lang="en-US"/>
    </a:defPPr>
    <a:lvl1pPr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ctr" rtl="0" eaLnBrk="0" fontAlgn="base" hangingPunct="0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" pitchFamily="18" charset="0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08080"/>
    <a:srgbClr val="0000FF"/>
    <a:srgbClr val="FF0000"/>
    <a:srgbClr val="333333"/>
    <a:srgbClr val="FFFFFF"/>
    <a:srgbClr val="CCCCCC"/>
    <a:srgbClr val="FFFF33"/>
    <a:srgbClr val="FFFF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5447" autoAdjust="0"/>
  </p:normalViewPr>
  <p:slideViewPr>
    <p:cSldViewPr>
      <p:cViewPr>
        <p:scale>
          <a:sx n="75" d="100"/>
          <a:sy n="75" d="100"/>
        </p:scale>
        <p:origin x="-1350" y="-3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52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handoutMaster" Target="handoutMasters/handoutMaster1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wmf"/></Relationships>
</file>

<file path=ppt/drawings/_rels/vmlDrawing2.vml.rels><?xml version="1.0" encoding="UTF-8" standalone="yes"?>
<Relationships xmlns="http://schemas.openxmlformats.org/package/2006/relationships"><Relationship Id="rId2" Type="http://schemas.openxmlformats.org/officeDocument/2006/relationships/image" Target="../media/image11.wmf"/><Relationship Id="rId1" Type="http://schemas.openxmlformats.org/officeDocument/2006/relationships/image" Target="../media/image10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6147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A1091805-C2B8-4EE9-97CC-1ED7FF03F420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148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6149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D339B110-2B3C-4C37-9286-66ECFFB5EBD5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7748460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6200" y="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85A24FBB-4A58-4A94-960F-1C792043F6F0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4100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1143000" y="685800"/>
            <a:ext cx="4572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914400" y="4343400"/>
            <a:ext cx="5029200" cy="4114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zh-CN" smtClean="0"/>
              <a:t>Click to edit Master text styles</a:t>
            </a:r>
          </a:p>
          <a:p>
            <a:pPr lvl="1"/>
            <a:r>
              <a:rPr lang="en-US" altLang="zh-CN" smtClean="0"/>
              <a:t>Second level</a:t>
            </a:r>
          </a:p>
          <a:p>
            <a:pPr lvl="2"/>
            <a:r>
              <a:rPr lang="en-US" altLang="zh-CN" smtClean="0"/>
              <a:t>Third level</a:t>
            </a:r>
          </a:p>
          <a:p>
            <a:pPr lvl="3"/>
            <a:r>
              <a:rPr lang="en-US" altLang="zh-CN" smtClean="0"/>
              <a:t>Fourth level</a:t>
            </a:r>
          </a:p>
          <a:p>
            <a:pPr lvl="4"/>
            <a:r>
              <a:rPr lang="en-US" altLang="zh-CN" smtClean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l">
              <a:defRPr sz="1200"/>
            </a:lvl1pPr>
          </a:lstStyle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6200" y="8686800"/>
            <a:ext cx="29718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b" anchorCtr="0" compatLnSpc="1">
            <a:prstTxWarp prst="textNoShape">
              <a:avLst/>
            </a:prstTxWarp>
          </a:bodyPr>
          <a:lstStyle>
            <a:lvl1pPr algn="r">
              <a:defRPr sz="1200"/>
            </a:lvl1pPr>
          </a:lstStyle>
          <a:p>
            <a:fld id="{BAECA1ED-0B15-4B13-B875-C5E6E21EF17C}" type="slidenum">
              <a:rPr lang="zh-CN" altLang="en-US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85214578"/>
      </p:ext>
    </p:extLst>
  </p:cSld>
  <p:clrMap bg1="lt1" tx1="dk1" bg2="lt2" tx2="dk2" accent1="accent1" accent2="accent2" accent3="accent3" accent4="accent4" accent5="accent5" accent6="accent6" hlink="hlink" folHlink="folHlink"/>
  <p:hf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384E290-C808-4543-BA08-D77332CB7B4C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30E0078-4B6B-4C6A-9875-04795FB8270A}" type="slidenum">
              <a:rPr lang="zh-CN" altLang="en-US"/>
              <a:pPr/>
              <a:t>1</a:t>
            </a:fld>
            <a:endParaRPr lang="en-US" altLang="zh-CN"/>
          </a:p>
        </p:txBody>
      </p:sp>
      <p:sp>
        <p:nvSpPr>
          <p:cNvPr id="1515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15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84C0316-3A43-49CB-ABB9-8ECFDC94FDBC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61E09BE-55E0-4691-97A5-72E084F4DE73}" type="slidenum">
              <a:rPr lang="zh-CN" altLang="en-US"/>
              <a:pPr/>
              <a:t>15</a:t>
            </a:fld>
            <a:endParaRPr lang="en-US" altLang="zh-CN"/>
          </a:p>
        </p:txBody>
      </p:sp>
      <p:sp>
        <p:nvSpPr>
          <p:cNvPr id="1361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61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E28B977-025A-4C42-BA97-E4D92E703B81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6CC4394-CBFA-450F-9BF8-409D16481BFF}" type="slidenum">
              <a:rPr lang="zh-CN" altLang="en-US"/>
              <a:pPr/>
              <a:t>16</a:t>
            </a:fld>
            <a:endParaRPr lang="en-US" altLang="zh-CN"/>
          </a:p>
        </p:txBody>
      </p:sp>
      <p:sp>
        <p:nvSpPr>
          <p:cNvPr id="13824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824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69306D0F-750D-4CD2-AE85-B6D834253B75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BF96A33A-894A-4A53-A979-67F3D4A7D907}" type="slidenum">
              <a:rPr lang="zh-CN" altLang="en-US"/>
              <a:pPr/>
              <a:t>18</a:t>
            </a:fld>
            <a:endParaRPr lang="en-US" altLang="zh-CN"/>
          </a:p>
        </p:txBody>
      </p:sp>
      <p:sp>
        <p:nvSpPr>
          <p:cNvPr id="14029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029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E564DDAD-95C0-4026-A059-D916BA09DC5C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20EBF55-082B-4B7E-973E-155EF2FFA4E9}" type="slidenum">
              <a:rPr lang="zh-CN" altLang="en-US"/>
              <a:pPr/>
              <a:t>19</a:t>
            </a:fld>
            <a:endParaRPr lang="en-US" altLang="zh-CN"/>
          </a:p>
        </p:txBody>
      </p:sp>
      <p:sp>
        <p:nvSpPr>
          <p:cNvPr id="14233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233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F5B9332E-693B-445B-8C24-743483EF3ED5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593E7551-9BD7-4B0D-B6A7-E27776EAD9F1}" type="slidenum">
              <a:rPr lang="zh-CN" altLang="en-US"/>
              <a:pPr/>
              <a:t>20</a:t>
            </a:fld>
            <a:endParaRPr lang="en-US" altLang="zh-CN"/>
          </a:p>
        </p:txBody>
      </p:sp>
      <p:sp>
        <p:nvSpPr>
          <p:cNvPr id="14438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438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2038B197-A791-4A1C-B2AA-DCB8CDF36F4D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A3972A24-A615-4B01-98EE-09B41779A0D2}" type="slidenum">
              <a:rPr lang="zh-CN" altLang="en-US"/>
              <a:pPr/>
              <a:t>21</a:t>
            </a:fld>
            <a:endParaRPr lang="en-US" altLang="zh-CN"/>
          </a:p>
        </p:txBody>
      </p:sp>
      <p:sp>
        <p:nvSpPr>
          <p:cNvPr id="14643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643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964C5B6-8E8B-4DBA-91AC-57445F032650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6295DB0-BDCA-4987-B6FB-A81BEFA3FA52}" type="slidenum">
              <a:rPr lang="zh-CN" altLang="en-US"/>
              <a:pPr/>
              <a:t>22</a:t>
            </a:fld>
            <a:endParaRPr lang="en-US" altLang="zh-CN"/>
          </a:p>
        </p:txBody>
      </p:sp>
      <p:sp>
        <p:nvSpPr>
          <p:cNvPr id="14848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848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9BC80F49-7611-441F-9D65-9CE5427D2B0E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F0F3831D-8C2A-41BC-85C9-A83E6F00B30C}" type="slidenum">
              <a:rPr lang="zh-CN" altLang="en-US"/>
              <a:pPr/>
              <a:t>2</a:t>
            </a:fld>
            <a:endParaRPr lang="en-US" altLang="zh-CN"/>
          </a:p>
        </p:txBody>
      </p:sp>
      <p:sp>
        <p:nvSpPr>
          <p:cNvPr id="1556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556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BAD975B-E96E-44FF-A2F1-CE4912EF75B7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0DF56A50-DB5F-4BC2-B41F-927C1A8A4630}" type="slidenum">
              <a:rPr lang="zh-CN" altLang="en-US"/>
              <a:pPr/>
              <a:t>3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B851C4A5-2A0B-41C7-BF05-17C19A684447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9662EA74-EA87-457E-BD24-BA43F7449F6E}" type="slidenum">
              <a:rPr lang="zh-CN" altLang="en-US"/>
              <a:pPr/>
              <a:t>8</a:t>
            </a:fld>
            <a:endParaRPr lang="en-US" altLang="zh-CN"/>
          </a:p>
        </p:txBody>
      </p:sp>
      <p:sp>
        <p:nvSpPr>
          <p:cNvPr id="12595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595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2D8B452-9556-4531-9B3D-6CA64A2D1E8F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1B5DE28C-FF8D-42A9-AA3E-B9D531DBA9DD}" type="slidenum">
              <a:rPr lang="zh-CN" altLang="en-US"/>
              <a:pPr/>
              <a:t>9</a:t>
            </a:fld>
            <a:endParaRPr lang="en-US" altLang="zh-CN"/>
          </a:p>
        </p:txBody>
      </p:sp>
      <p:sp>
        <p:nvSpPr>
          <p:cNvPr id="128002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8003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7AC60840-1F1E-4128-BF89-D14270CADB08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8C16C21F-B5FF-4043-9B59-C02B1E80B566}" type="slidenum">
              <a:rPr lang="zh-CN" altLang="en-US"/>
              <a:pPr/>
              <a:t>10</a:t>
            </a:fld>
            <a:endParaRPr lang="en-US" altLang="zh-CN"/>
          </a:p>
        </p:txBody>
      </p:sp>
      <p:sp>
        <p:nvSpPr>
          <p:cNvPr id="13209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209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8102C87-80AC-4D43-A756-35F8DE62CCBF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E7046E12-085F-4BAC-B586-C2BF087D66B2}" type="slidenum">
              <a:rPr lang="zh-CN" altLang="en-US"/>
              <a:pPr/>
              <a:t>12</a:t>
            </a:fld>
            <a:endParaRPr lang="en-US" altLang="zh-CN"/>
          </a:p>
        </p:txBody>
      </p:sp>
      <p:sp>
        <p:nvSpPr>
          <p:cNvPr id="1269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697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3BE20332-C6D2-4F3A-8D0E-8292FE28C88F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3E5330F4-05BA-4BEB-85D4-CD43B493C9ED}" type="slidenum">
              <a:rPr lang="zh-CN" altLang="en-US"/>
              <a:pPr/>
              <a:t>13</a:t>
            </a:fld>
            <a:endParaRPr lang="en-US" altLang="zh-CN"/>
          </a:p>
        </p:txBody>
      </p:sp>
      <p:sp>
        <p:nvSpPr>
          <p:cNvPr id="130050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0051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2"/>
          <p:cNvSpPr>
            <a:spLocks noGrp="1" noChangeArrowheads="1"/>
          </p:cNvSpPr>
          <p:nvPr>
            <p:ph type="hdr" sz="quarter"/>
          </p:nvPr>
        </p:nvSpPr>
        <p:spPr>
          <a:ln/>
        </p:spPr>
        <p:txBody>
          <a:bodyPr/>
          <a:lstStyle/>
          <a:p>
            <a:r>
              <a:rPr lang="zh-CN" altLang="en-US"/>
              <a:t>Keller: Stats for Mgmt &amp; Econ, 7th Ed</a:t>
            </a:r>
            <a:endParaRPr lang="en-US" altLang="zh-CN"/>
          </a:p>
        </p:txBody>
      </p:sp>
      <p:sp>
        <p:nvSpPr>
          <p:cNvPr id="5" name="Rectangle 3"/>
          <p:cNvSpPr>
            <a:spLocks noGrp="1" noChangeArrowheads="1"/>
          </p:cNvSpPr>
          <p:nvPr>
            <p:ph type="dt" idx="1"/>
          </p:nvPr>
        </p:nvSpPr>
        <p:spPr>
          <a:ln/>
        </p:spPr>
        <p:txBody>
          <a:bodyPr/>
          <a:lstStyle/>
          <a:p>
            <a:fld id="{D8F48720-7786-4940-AF6E-AF479F2848F2}" type="datetime4">
              <a:rPr lang="zh-CN" altLang="en-US"/>
              <a:pPr/>
              <a:t>2013年1月29日星期二</a:t>
            </a:fld>
            <a:endParaRPr lang="en-US" altLang="zh-CN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4"/>
          </p:nvPr>
        </p:nvSpPr>
        <p:spPr>
          <a:ln/>
        </p:spPr>
        <p:txBody>
          <a:bodyPr/>
          <a:lstStyle/>
          <a:p>
            <a:r>
              <a:rPr lang="zh-CN" altLang="en-US"/>
              <a:t>Copyright © 2006 Brooks/Cole, a division of Thomson Learning, Inc.</a:t>
            </a:r>
            <a:endParaRPr lang="en-US" altLang="zh-CN"/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42D1C116-6912-4B80-9A34-33387A921C5C}" type="slidenum">
              <a:rPr lang="zh-CN" altLang="en-US"/>
              <a:pPr/>
              <a:t>14</a:t>
            </a:fld>
            <a:endParaRPr lang="en-US" altLang="zh-CN"/>
          </a:p>
        </p:txBody>
      </p:sp>
      <p:sp>
        <p:nvSpPr>
          <p:cNvPr id="13414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3414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53B85A-62A5-4192-AC36-82ED2E4943F3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B9632648-5DBB-41F4-8D4F-46B4042AFC33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4124E-99FB-4453-8678-E43E7A9A0B60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251A45AB-9914-4C6E-AD8C-5CB7CEC0FEE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FC83A5-B19B-4B7C-AACF-85B1C73F40B0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FAF857CD-D8EE-4394-BF20-7B1AE3A8A19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D1A9-61CF-49BF-AA7D-F98DD280C6EA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C3C63141-6E0F-4AF5-B02B-AAC1B6C3FBA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C8FF501-FA81-458C-869D-6CF6465A8D84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AFF0094A-A994-47B3-932A-218320429C85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432DBD-C008-46CB-B9B3-75BF374C6DE2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63338FB9-6C7F-4BCE-8836-E1F9305544C7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B0A81E-AF36-4BDC-8BFF-21369DEB70FE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9354F272-DD7A-45D6-AD63-15FBA1D6E7DC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C3119A-17CF-4765-B235-10BF336023B9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E856BC73-0ADE-435F-871F-BA15A3D750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C00C07-7C9D-46C9-AB86-2494BEAEEFAE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37562DB6-B1E7-4277-A20C-ADADD704AFD8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F375B7-EAD7-4C07-81C1-79202479AD48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35A70501-D4DB-49D7-87E4-8323E58A0874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F53308-27C4-4291-BAC7-C9BD1912E72C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9ED7D6C7-1E58-4514-992C-F9A0D2BED959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D7EDF47-D795-4F26-A9F7-DE44FE42350C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 altLang="zh-CN" smtClean="0"/>
              <a:t>4.</a:t>
            </a:r>
            <a:fld id="{017DFD49-353A-40D1-87D8-83515AC28A6F}" type="slidenum">
              <a:rPr lang="en-US" altLang="zh-CN" smtClean="0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9.wmf"/><Relationship Id="rId4" Type="http://schemas.openxmlformats.org/officeDocument/2006/relationships/oleObject" Target="../embeddings/oleObject1.bin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6.png"/><Relationship Id="rId3" Type="http://schemas.openxmlformats.org/officeDocument/2006/relationships/notesSlide" Target="../notesSlides/notesSlide8.xml"/><Relationship Id="rId7" Type="http://schemas.openxmlformats.org/officeDocument/2006/relationships/image" Target="../media/image15.png"/><Relationship Id="rId12" Type="http://schemas.openxmlformats.org/officeDocument/2006/relationships/image" Target="../media/image11.wmf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14.png"/><Relationship Id="rId11" Type="http://schemas.openxmlformats.org/officeDocument/2006/relationships/oleObject" Target="../embeddings/oleObject3.bin"/><Relationship Id="rId5" Type="http://schemas.openxmlformats.org/officeDocument/2006/relationships/image" Target="../media/image13.png"/><Relationship Id="rId10" Type="http://schemas.openxmlformats.org/officeDocument/2006/relationships/image" Target="../media/image10.wmf"/><Relationship Id="rId4" Type="http://schemas.openxmlformats.org/officeDocument/2006/relationships/image" Target="../media/image12.png"/><Relationship Id="rId9" Type="http://schemas.openxmlformats.org/officeDocument/2006/relationships/oleObject" Target="../embeddings/oleObject2.bin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053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85800" y="2057400"/>
            <a:ext cx="7772400" cy="16002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b="1" dirty="0" smtClean="0">
                <a:ea typeface="宋体" pitchFamily="2" charset="-122"/>
              </a:rPr>
              <a:t>Chapter 3</a:t>
            </a:r>
            <a:endParaRPr lang="en-US" altLang="zh-CN" b="1" dirty="0">
              <a:ea typeface="宋体" pitchFamily="2" charset="-122"/>
            </a:endParaRPr>
          </a:p>
        </p:txBody>
      </p:sp>
      <p:sp>
        <p:nvSpPr>
          <p:cNvPr id="150531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990600" y="4267200"/>
            <a:ext cx="7162800" cy="2209800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zh-CN" sz="3200" b="1" dirty="0">
                <a:ea typeface="宋体" pitchFamily="2" charset="-122"/>
              </a:rPr>
              <a:t>Numerical Descriptive Techniques</a:t>
            </a:r>
          </a:p>
          <a:p>
            <a:pPr>
              <a:lnSpc>
                <a:spcPct val="90000"/>
              </a:lnSpc>
            </a:pPr>
            <a:r>
              <a:rPr lang="en-US" altLang="zh-CN" sz="3200" b="1" dirty="0" smtClean="0">
                <a:ea typeface="宋体" pitchFamily="2" charset="-122"/>
              </a:rPr>
              <a:t>II</a:t>
            </a:r>
          </a:p>
          <a:p>
            <a:pPr>
              <a:lnSpc>
                <a:spcPct val="90000"/>
              </a:lnSpc>
            </a:pPr>
            <a:endParaRPr lang="en-US" altLang="zh-CN" b="1" dirty="0" smtClean="0">
              <a:ea typeface="宋体" pitchFamily="2" charset="-122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0" y="0"/>
            <a:ext cx="3124200" cy="3785652"/>
          </a:xfrm>
          <a:prstGeom prst="rect">
            <a:avLst/>
          </a:prstGeom>
          <a:solidFill>
            <a:schemeClr val="tx1">
              <a:lumMod val="75000"/>
              <a:lumOff val="2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r>
              <a:rPr lang="en-US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Chapters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1.    Introduction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2.    Graphs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3.    Descriptive statistics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4.    Basic probability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5.    Discrete distributions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6.    Continuous distributions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7.    Central limit theorem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8.    Estimation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9.    Hypothesis testing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10.  Two-sample tests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13.  Linear regression</a:t>
            </a:r>
          </a:p>
          <a:p>
            <a:pPr algn="l"/>
            <a:r>
              <a:rPr lang="en-US" sz="1800" dirty="0" smtClean="0">
                <a:solidFill>
                  <a:schemeClr val="bg1">
                    <a:lumMod val="95000"/>
                  </a:schemeClr>
                </a:solidFill>
                <a:latin typeface="Constantia" pitchFamily="18" charset="0"/>
              </a:rPr>
              <a:t>14.  Multivariate regression</a:t>
            </a:r>
            <a:endParaRPr lang="en-US" sz="1800" dirty="0"/>
          </a:p>
        </p:txBody>
      </p:sp>
      <p:sp>
        <p:nvSpPr>
          <p:cNvPr id="5" name="Rectangle 4"/>
          <p:cNvSpPr/>
          <p:nvPr/>
        </p:nvSpPr>
        <p:spPr>
          <a:xfrm>
            <a:off x="0" y="965200"/>
            <a:ext cx="3124200" cy="304800"/>
          </a:xfrm>
          <a:prstGeom prst="rect">
            <a:avLst/>
          </a:prstGeom>
          <a:solidFill>
            <a:schemeClr val="tx1">
              <a:lumMod val="95000"/>
              <a:lumOff val="5000"/>
              <a:alpha val="42000"/>
            </a:schemeClr>
          </a:solidFill>
          <a:ln>
            <a:solidFill>
              <a:schemeClr val="bg1">
                <a:lumMod val="50000"/>
                <a:alpha val="23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07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Coefficient of Variation…</a:t>
            </a:r>
          </a:p>
        </p:txBody>
      </p:sp>
      <p:sp>
        <p:nvSpPr>
          <p:cNvPr id="13107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447800"/>
            <a:ext cx="8382000" cy="4678363"/>
          </a:xfrm>
        </p:spPr>
        <p:txBody>
          <a:bodyPr>
            <a:normAutofit/>
          </a:bodyPr>
          <a:lstStyle/>
          <a:p>
            <a:r>
              <a:rPr lang="en-US" altLang="zh-CN" dirty="0" smtClean="0">
                <a:ea typeface="SimSun" pitchFamily="2" charset="-122"/>
              </a:rPr>
              <a:t>This </a:t>
            </a:r>
            <a:r>
              <a:rPr lang="en-US" altLang="zh-CN" dirty="0">
                <a:ea typeface="SimSun" pitchFamily="2" charset="-122"/>
              </a:rPr>
              <a:t>coefficient provides a </a:t>
            </a:r>
            <a:r>
              <a:rPr lang="en-US" altLang="zh-CN" b="1" i="1" dirty="0">
                <a:ea typeface="SimSun" pitchFamily="2" charset="-122"/>
              </a:rPr>
              <a:t>proportionate</a:t>
            </a:r>
            <a:r>
              <a:rPr lang="en-US" altLang="zh-CN" dirty="0">
                <a:ea typeface="SimSun" pitchFamily="2" charset="-122"/>
              </a:rPr>
              <a:t> measure of variation, which is free of </a:t>
            </a:r>
            <a:r>
              <a:rPr lang="en-US" altLang="zh-CN" dirty="0" smtClean="0">
                <a:ea typeface="SimSun" pitchFamily="2" charset="-122"/>
              </a:rPr>
              <a:t>units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It measures relative dispersion</a:t>
            </a:r>
            <a:r>
              <a:rPr lang="en-US" altLang="zh-CN" dirty="0" smtClean="0">
                <a:ea typeface="SimSun" pitchFamily="2" charset="-122"/>
              </a:rPr>
              <a:t>.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dirty="0">
                <a:ea typeface="SimSun" pitchFamily="2" charset="-122"/>
              </a:rPr>
              <a:t>e.g. A standard deviation of 10 may be perceived as large when the mean value is 100, but only moderately large when the mean value is 500. </a:t>
            </a:r>
            <a:endParaRPr lang="en-US" altLang="zh-CN" dirty="0" smtClean="0">
              <a:ea typeface="SimSun" pitchFamily="2" charset="-122"/>
            </a:endParaRPr>
          </a:p>
          <a:p>
            <a:r>
              <a:rPr lang="en-US" altLang="zh-CN" dirty="0" smtClean="0">
                <a:ea typeface="SimSun" pitchFamily="2" charset="-122"/>
              </a:rPr>
              <a:t>CV </a:t>
            </a:r>
            <a:r>
              <a:rPr lang="en-US" altLang="zh-CN" dirty="0">
                <a:ea typeface="SimSun" pitchFamily="2" charset="-122"/>
              </a:rPr>
              <a:t>is a more reliable measure here. 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3267D1-9C7D-4F22-8FBD-73D141844295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C9D7D17C-8386-4D4F-B402-67F8FC14708A}" type="slidenum">
              <a:rPr lang="en-US" altLang="zh-CN"/>
              <a:pPr/>
              <a:t>10</a:t>
            </a:fld>
            <a:endParaRPr lang="en-US" altLang="zh-CN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219200"/>
            <a:ext cx="8229600" cy="4906963"/>
          </a:xfrm>
        </p:spPr>
        <p:txBody>
          <a:bodyPr>
            <a:normAutofit fontScale="62500" lnSpcReduction="20000"/>
          </a:bodyPr>
          <a:lstStyle/>
          <a:p>
            <a:r>
              <a:rPr lang="en-US" dirty="0" smtClean="0"/>
              <a:t>Returns on stocks:</a:t>
            </a:r>
          </a:p>
          <a:p>
            <a:r>
              <a:rPr lang="en-US" dirty="0" smtClean="0"/>
              <a:t>Stock 1:</a:t>
            </a:r>
          </a:p>
          <a:p>
            <a:pPr lvl="1"/>
            <a:r>
              <a:rPr lang="en-US" dirty="0" smtClean="0"/>
              <a:t>Mean $5</a:t>
            </a:r>
          </a:p>
          <a:p>
            <a:pPr lvl="1"/>
            <a:r>
              <a:rPr lang="en-US" dirty="0" smtClean="0"/>
              <a:t>Standard Deviation $10</a:t>
            </a:r>
          </a:p>
          <a:p>
            <a:r>
              <a:rPr lang="en-US" dirty="0" smtClean="0"/>
              <a:t>Stock 2:</a:t>
            </a:r>
          </a:p>
          <a:p>
            <a:pPr lvl="1"/>
            <a:r>
              <a:rPr lang="en-US" dirty="0" smtClean="0"/>
              <a:t>Mean return: $10,000</a:t>
            </a:r>
          </a:p>
          <a:p>
            <a:pPr lvl="1"/>
            <a:r>
              <a:rPr lang="en-US" dirty="0" smtClean="0"/>
              <a:t>Standard Deviation $100</a:t>
            </a:r>
          </a:p>
          <a:p>
            <a:r>
              <a:rPr lang="en-US" dirty="0" smtClean="0"/>
              <a:t>Just looking at standard deviation, you’d conclude that there is more variability in stock 2, so that stock 2 is the riskier one.</a:t>
            </a:r>
          </a:p>
          <a:p>
            <a:r>
              <a:rPr lang="en-US" dirty="0" smtClean="0"/>
              <a:t>That’s not true. The variation in stock 1, adjusted for the mean size of returns is very large compared to the adjusted variation in stock 2.</a:t>
            </a:r>
          </a:p>
          <a:p>
            <a:r>
              <a:rPr lang="en-US" dirty="0" smtClean="0"/>
              <a:t>CV1 = 10/5 = 2 -&gt; one </a:t>
            </a:r>
            <a:r>
              <a:rPr lang="en-US" dirty="0" err="1" smtClean="0"/>
              <a:t>s.d</a:t>
            </a:r>
            <a:r>
              <a:rPr lang="en-US" dirty="0" smtClean="0"/>
              <a:t>. represents a 200% variation in stock return</a:t>
            </a:r>
          </a:p>
          <a:p>
            <a:r>
              <a:rPr lang="en-US" dirty="0" smtClean="0"/>
              <a:t>CV2= 100/10,000= 0.01 -&gt;  one </a:t>
            </a:r>
            <a:r>
              <a:rPr lang="en-US" dirty="0" err="1" smtClean="0"/>
              <a:t>s.d</a:t>
            </a:r>
            <a:r>
              <a:rPr lang="en-US" dirty="0" smtClean="0"/>
              <a:t>. represents only 1% variation return</a:t>
            </a:r>
          </a:p>
          <a:p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D1A9-61CF-49BF-AA7D-F98DD280C6EA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C3C63141-6E0F-4AF5-B02B-AAC1B6C3FBA7}" type="slidenum">
              <a:rPr lang="en-US" altLang="zh-CN" smtClean="0"/>
              <a:pPr/>
              <a:t>11</a:t>
            </a:fld>
            <a:endParaRPr lang="en-US" altLang="zh-CN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Measure of Shape</a:t>
            </a:r>
          </a:p>
        </p:txBody>
      </p:sp>
      <p:sp>
        <p:nvSpPr>
          <p:cNvPr id="8192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92500" lnSpcReduction="10000"/>
          </a:bodyPr>
          <a:lstStyle/>
          <a:p>
            <a:pPr marL="533400" indent="-533400">
              <a:buNone/>
            </a:pPr>
            <a:r>
              <a:rPr lang="en-US" altLang="zh-CN" dirty="0">
                <a:ea typeface="宋体" pitchFamily="2" charset="-122"/>
              </a:rPr>
              <a:t>How symmetric </a:t>
            </a:r>
            <a:r>
              <a:rPr lang="en-US" altLang="zh-CN" dirty="0" smtClean="0">
                <a:ea typeface="宋体" pitchFamily="2" charset="-122"/>
              </a:rPr>
              <a:t>is the </a:t>
            </a:r>
            <a:r>
              <a:rPr lang="en-US" altLang="zh-CN" dirty="0">
                <a:ea typeface="宋体" pitchFamily="2" charset="-122"/>
              </a:rPr>
              <a:t>data </a:t>
            </a:r>
            <a:r>
              <a:rPr lang="en-US" altLang="zh-CN" dirty="0" smtClean="0">
                <a:ea typeface="宋体" pitchFamily="2" charset="-122"/>
              </a:rPr>
              <a:t>set? </a:t>
            </a:r>
            <a:r>
              <a:rPr lang="en-US" altLang="zh-CN" dirty="0">
                <a:ea typeface="宋体" pitchFamily="2" charset="-122"/>
              </a:rPr>
              <a:t>Two equivalent </a:t>
            </a:r>
            <a:r>
              <a:rPr lang="en-US" altLang="zh-CN" dirty="0" smtClean="0">
                <a:ea typeface="宋体" pitchFamily="2" charset="-122"/>
              </a:rPr>
              <a:t>methods.</a:t>
            </a:r>
          </a:p>
          <a:p>
            <a:pPr marL="533400" indent="-533400">
              <a:buNone/>
            </a:pPr>
            <a:r>
              <a:rPr lang="en-US" altLang="zh-CN" dirty="0" smtClean="0">
                <a:ea typeface="宋体" pitchFamily="2" charset="-122"/>
              </a:rPr>
              <a:t>1 Use </a:t>
            </a:r>
            <a:r>
              <a:rPr lang="en-US" altLang="zh-CN" dirty="0">
                <a:ea typeface="宋体" pitchFamily="2" charset="-122"/>
              </a:rPr>
              <a:t>measures of </a:t>
            </a:r>
            <a:r>
              <a:rPr lang="en-US" altLang="zh-CN" dirty="0" smtClean="0">
                <a:ea typeface="宋体" pitchFamily="2" charset="-122"/>
              </a:rPr>
              <a:t>center</a:t>
            </a:r>
            <a:endParaRPr lang="en-US" altLang="zh-CN" dirty="0">
              <a:ea typeface="宋体" pitchFamily="2" charset="-122"/>
            </a:endParaRPr>
          </a:p>
          <a:p>
            <a:pPr marL="933450" lvl="1" indent="-533400"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If mean=median=mode, </a:t>
            </a:r>
            <a:r>
              <a:rPr lang="en-US" altLang="zh-CN" dirty="0" smtClean="0">
                <a:ea typeface="宋体" pitchFamily="2" charset="-122"/>
              </a:rPr>
              <a:t>symmetric</a:t>
            </a:r>
            <a:endParaRPr lang="en-US" altLang="zh-CN" dirty="0">
              <a:ea typeface="宋体" pitchFamily="2" charset="-122"/>
            </a:endParaRPr>
          </a:p>
          <a:p>
            <a:pPr marL="933450" lvl="1" indent="-533400"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If mode&lt;median&lt;mean, Right (Positive) </a:t>
            </a:r>
            <a:r>
              <a:rPr lang="en-US" altLang="zh-CN" dirty="0" smtClean="0">
                <a:ea typeface="宋体" pitchFamily="2" charset="-122"/>
              </a:rPr>
              <a:t>Skewed</a:t>
            </a:r>
            <a:endParaRPr lang="en-US" altLang="zh-CN" dirty="0">
              <a:ea typeface="宋体" pitchFamily="2" charset="-122"/>
            </a:endParaRPr>
          </a:p>
          <a:p>
            <a:pPr marL="933450" lvl="1" indent="-533400">
              <a:buFontTx/>
              <a:buChar char="•"/>
            </a:pPr>
            <a:r>
              <a:rPr lang="en-US" altLang="zh-CN" dirty="0">
                <a:ea typeface="宋体" pitchFamily="2" charset="-122"/>
              </a:rPr>
              <a:t>If mean&lt;median&lt;mode, Left (Negative) </a:t>
            </a:r>
            <a:r>
              <a:rPr lang="en-US" altLang="zh-CN" dirty="0" smtClean="0">
                <a:ea typeface="宋体" pitchFamily="2" charset="-122"/>
              </a:rPr>
              <a:t>Skewed</a:t>
            </a:r>
            <a:endParaRPr lang="en-US" altLang="zh-CN" dirty="0">
              <a:ea typeface="宋体" pitchFamily="2" charset="-122"/>
            </a:endParaRPr>
          </a:p>
          <a:p>
            <a:pPr marL="533400" indent="-533400">
              <a:buNone/>
            </a:pPr>
            <a:r>
              <a:rPr lang="en-US" altLang="zh-CN" dirty="0" smtClean="0">
                <a:ea typeface="宋体" pitchFamily="2" charset="-122"/>
              </a:rPr>
              <a:t>2. Use </a:t>
            </a:r>
            <a:r>
              <a:rPr lang="en-US" altLang="zh-CN" b="1" i="1" dirty="0">
                <a:ea typeface="宋体" pitchFamily="2" charset="-122"/>
              </a:rPr>
              <a:t>Pearson’s Second </a:t>
            </a:r>
            <a:r>
              <a:rPr lang="en-US" altLang="zh-CN" b="1" i="1" dirty="0" err="1" smtClean="0">
                <a:ea typeface="宋体" pitchFamily="2" charset="-122"/>
              </a:rPr>
              <a:t>Skewness</a:t>
            </a:r>
            <a:r>
              <a:rPr lang="en-US" altLang="zh-CN" dirty="0" smtClean="0">
                <a:ea typeface="宋体" pitchFamily="2" charset="-122"/>
              </a:rPr>
              <a:t>:</a:t>
            </a:r>
            <a:endParaRPr lang="en-US" altLang="zh-CN" dirty="0">
              <a:ea typeface="宋体" pitchFamily="2" charset="-122"/>
            </a:endParaRPr>
          </a:p>
          <a:p>
            <a:pPr marL="933450" lvl="1" indent="-533400">
              <a:buFontTx/>
              <a:buChar char="•"/>
            </a:pPr>
            <a:r>
              <a:rPr lang="en-US" altLang="zh-CN" dirty="0" err="1">
                <a:ea typeface="宋体" pitchFamily="2" charset="-122"/>
              </a:rPr>
              <a:t>S</a:t>
            </a:r>
            <a:r>
              <a:rPr lang="en-US" altLang="zh-CN" baseline="-25000" dirty="0" err="1">
                <a:ea typeface="宋体" pitchFamily="2" charset="-122"/>
              </a:rPr>
              <a:t>k</a:t>
            </a:r>
            <a:r>
              <a:rPr lang="en-US" altLang="zh-CN" dirty="0">
                <a:ea typeface="宋体" pitchFamily="2" charset="-122"/>
              </a:rPr>
              <a:t>=0, Symmetric;</a:t>
            </a:r>
          </a:p>
          <a:p>
            <a:pPr marL="933450" lvl="1" indent="-533400">
              <a:buFontTx/>
              <a:buChar char="•"/>
            </a:pPr>
            <a:r>
              <a:rPr lang="en-US" altLang="zh-CN" dirty="0" err="1">
                <a:ea typeface="宋体" pitchFamily="2" charset="-122"/>
              </a:rPr>
              <a:t>S</a:t>
            </a:r>
            <a:r>
              <a:rPr lang="en-US" altLang="zh-CN" baseline="-25000" dirty="0" err="1">
                <a:ea typeface="宋体" pitchFamily="2" charset="-122"/>
              </a:rPr>
              <a:t>k</a:t>
            </a:r>
            <a:r>
              <a:rPr lang="en-US" altLang="zh-CN" dirty="0">
                <a:ea typeface="宋体" pitchFamily="2" charset="-122"/>
              </a:rPr>
              <a:t>&gt;0, Right (Positive) Skewed;</a:t>
            </a:r>
          </a:p>
          <a:p>
            <a:pPr marL="933450" lvl="1" indent="-533400">
              <a:buFontTx/>
              <a:buChar char="•"/>
            </a:pPr>
            <a:r>
              <a:rPr lang="en-US" altLang="zh-CN" dirty="0" err="1">
                <a:ea typeface="宋体" pitchFamily="2" charset="-122"/>
              </a:rPr>
              <a:t>S</a:t>
            </a:r>
            <a:r>
              <a:rPr lang="en-US" altLang="zh-CN" baseline="-25000" dirty="0" err="1">
                <a:ea typeface="宋体" pitchFamily="2" charset="-122"/>
              </a:rPr>
              <a:t>k</a:t>
            </a:r>
            <a:r>
              <a:rPr lang="en-US" altLang="zh-CN" dirty="0">
                <a:ea typeface="宋体" pitchFamily="2" charset="-122"/>
              </a:rPr>
              <a:t>&lt;0, Left (Negative) Skewed. </a:t>
            </a:r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D3615198-ED47-44C1-B98E-5511C06DAE4D}" type="slidenum">
              <a:rPr lang="en-US" altLang="zh-CN"/>
              <a:pPr/>
              <a:t>12</a:t>
            </a:fld>
            <a:endParaRPr lang="en-US" altLang="zh-CN"/>
          </a:p>
        </p:txBody>
      </p:sp>
      <p:sp>
        <p:nvSpPr>
          <p:cNvPr id="81925" name="Rectangle 5"/>
          <p:cNvSpPr>
            <a:spLocks noChangeArrowheads="1"/>
          </p:cNvSpPr>
          <p:nvPr/>
        </p:nvSpPr>
        <p:spPr bwMode="auto">
          <a:xfrm>
            <a:off x="0" y="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sp>
        <p:nvSpPr>
          <p:cNvPr id="81927" name="Rectangle 7"/>
          <p:cNvSpPr>
            <a:spLocks noChangeArrowheads="1"/>
          </p:cNvSpPr>
          <p:nvPr/>
        </p:nvSpPr>
        <p:spPr bwMode="auto">
          <a:xfrm>
            <a:off x="0" y="3133725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81926" name="Object 6"/>
          <p:cNvGraphicFramePr>
            <a:graphicFrameLocks noChangeAspect="1"/>
          </p:cNvGraphicFramePr>
          <p:nvPr/>
        </p:nvGraphicFramePr>
        <p:xfrm>
          <a:off x="5867400" y="4419600"/>
          <a:ext cx="2895600" cy="9064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1796" name="Equation" r:id="rId4" imgW="1498320" imgH="431640" progId="Equation.3">
                  <p:embed/>
                </p:oleObj>
              </mc:Choice>
              <mc:Fallback>
                <p:oleObj name="Equation" r:id="rId4" imgW="1498320" imgH="431640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5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5867400" y="4419600"/>
                        <a:ext cx="2895600" cy="906463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8ECB35-F6C1-4535-A7A8-2797C46937CA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26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altLang="zh-CN" dirty="0">
                <a:ea typeface="SimSun" pitchFamily="2" charset="-122"/>
              </a:rPr>
              <a:t>Statistics is a pattern language…</a:t>
            </a:r>
          </a:p>
        </p:txBody>
      </p:sp>
      <p:sp>
        <p:nvSpPr>
          <p:cNvPr id="47" name="Date Placeholder 4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7C557AF-B05F-41DC-836A-6BBB71A77030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48" name="Footer Placeholder 4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CD1B4D5F-E671-48ED-A25C-D8CB5AB05A5A}" type="slidenum">
              <a:rPr lang="en-US" altLang="zh-CN"/>
              <a:pPr/>
              <a:t>13</a:t>
            </a:fld>
            <a:endParaRPr lang="en-US" altLang="zh-CN"/>
          </a:p>
        </p:txBody>
      </p:sp>
      <p:graphicFrame>
        <p:nvGraphicFramePr>
          <p:cNvPr id="129027" name="Group 3"/>
          <p:cNvGraphicFramePr>
            <a:graphicFrameLocks noGrp="1"/>
          </p:cNvGraphicFramePr>
          <p:nvPr/>
        </p:nvGraphicFramePr>
        <p:xfrm>
          <a:off x="1219200" y="914401"/>
          <a:ext cx="6858000" cy="5410202"/>
        </p:xfrm>
        <a:graphic>
          <a:graphicData uri="http://schemas.openxmlformats.org/drawingml/2006/table">
            <a:tbl>
              <a:tblPr/>
              <a:tblGrid>
                <a:gridCol w="2286000"/>
                <a:gridCol w="2286000"/>
                <a:gridCol w="2286000"/>
              </a:tblGrid>
              <a:tr h="6429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dirty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dirty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Population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1" i="0" u="none" strike="noStrike" cap="none" normalizeH="0" baseline="0" smtClean="0">
                          <a:ln>
                            <a:noFill/>
                          </a:ln>
                          <a:solidFill>
                            <a:srgbClr val="FFFFFF"/>
                          </a:solidFill>
                          <a:effectLst/>
                          <a:latin typeface="Tahoma" pitchFamily="34" charset="0"/>
                          <a:ea typeface="SimSun" pitchFamily="2" charset="-122"/>
                        </a:rPr>
                        <a:t>Sample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cap="flat">
                      <a:noFill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rgbClr val="333333"/>
                    </a:solidFill>
                  </a:tcPr>
                </a:tc>
              </a:tr>
              <a:tr h="954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SimSun" pitchFamily="2" charset="-122"/>
                        </a:rPr>
                        <a:t>Size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SimSun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SimSun" pitchFamily="2" charset="-122"/>
                        </a:rPr>
                        <a:t>n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4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SimSun" pitchFamily="2" charset="-122"/>
                        </a:rPr>
                        <a:t>Mean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SimSun" pitchFamily="2" charset="-122"/>
                        </a:rPr>
                        <a:t>Variance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408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SimSun" pitchFamily="2" charset="-122"/>
                        </a:rPr>
                        <a:t>Standard Deviation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endParaRPr kumimoji="0" lang="zh-CN" altLang="en-US" sz="2400" b="0" i="0" u="none" strike="noStrike" cap="none" normalizeH="0" baseline="0" smtClean="0">
                        <a:ln>
                          <a:noFill/>
                        </a:ln>
                        <a:solidFill>
                          <a:schemeClr val="tx1"/>
                        </a:solidFill>
                        <a:effectLst/>
                        <a:latin typeface="Times" pitchFamily="18" charset="0"/>
                        <a:ea typeface="SimSun" pitchFamily="2" charset="-122"/>
                      </a:endParaRP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SimSun" pitchFamily="2" charset="-122"/>
                        </a:rPr>
                        <a:t>S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  <a:tr h="952500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24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SimSun" pitchFamily="2" charset="-122"/>
                        </a:rPr>
                        <a:t>Coefficient of Variation</a:t>
                      </a:r>
                    </a:p>
                  </a:txBody>
                  <a:tcPr anchor="ctr" horzOverflow="overflow">
                    <a:lnL cap="flat">
                      <a:noFill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SimSun" pitchFamily="2" charset="-122"/>
                        </a:rPr>
                        <a:t>CV=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n-US" altLang="zh-CN" sz="3600" b="0" i="0" u="none" strike="noStrike" cap="none" normalizeH="0" baseline="0" dirty="0" err="1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SimSun" pitchFamily="2" charset="-122"/>
                        </a:rPr>
                        <a:t>cv</a:t>
                      </a:r>
                      <a:r>
                        <a:rPr kumimoji="0" lang="en-US" altLang="zh-CN" sz="3600" b="0" i="0" u="none" strike="noStrike" cap="none" normalizeH="0" baseline="0" dirty="0" smtClean="0">
                          <a:ln>
                            <a:noFill/>
                          </a:ln>
                          <a:solidFill>
                            <a:schemeClr val="tx1"/>
                          </a:solidFill>
                          <a:effectLst/>
                          <a:latin typeface="Times" pitchFamily="18" charset="0"/>
                          <a:ea typeface="SimSun" pitchFamily="2" charset="-122"/>
                        </a:rPr>
                        <a:t>=</a:t>
                      </a:r>
                    </a:p>
                  </a:txBody>
                  <a:tcPr anchor="ctr"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</a:tr>
            </a:tbl>
          </a:graphicData>
        </a:graphic>
      </p:graphicFrame>
      <p:pic>
        <p:nvPicPr>
          <p:cNvPr id="129061" name="Picture 3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477000" y="2590800"/>
            <a:ext cx="774700" cy="838200"/>
          </a:xfrm>
          <a:prstGeom prst="rect">
            <a:avLst/>
          </a:prstGeom>
          <a:noFill/>
        </p:spPr>
      </p:pic>
      <p:pic>
        <p:nvPicPr>
          <p:cNvPr id="129062" name="Picture 38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4267200" y="2590800"/>
            <a:ext cx="698500" cy="774700"/>
          </a:xfrm>
          <a:prstGeom prst="rect">
            <a:avLst/>
          </a:prstGeom>
          <a:noFill/>
        </p:spPr>
      </p:pic>
      <p:pic>
        <p:nvPicPr>
          <p:cNvPr id="129063" name="Picture 39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6553200" y="3581400"/>
            <a:ext cx="673100" cy="736600"/>
          </a:xfrm>
          <a:prstGeom prst="rect">
            <a:avLst/>
          </a:prstGeom>
          <a:noFill/>
        </p:spPr>
      </p:pic>
      <p:pic>
        <p:nvPicPr>
          <p:cNvPr id="129064" name="Picture 40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4267200" y="3556000"/>
            <a:ext cx="800100" cy="762000"/>
          </a:xfrm>
          <a:prstGeom prst="rect">
            <a:avLst/>
          </a:prstGeom>
          <a:noFill/>
        </p:spPr>
      </p:pic>
      <p:pic>
        <p:nvPicPr>
          <p:cNvPr id="129065" name="Picture 41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4267200" y="4572000"/>
            <a:ext cx="660400" cy="596900"/>
          </a:xfrm>
          <a:prstGeom prst="rect">
            <a:avLst/>
          </a:prstGeom>
          <a:noFill/>
        </p:spPr>
      </p:pic>
      <p:sp>
        <p:nvSpPr>
          <p:cNvPr id="129066" name="Rectangle 42"/>
          <p:cNvSpPr>
            <a:spLocks noChangeArrowheads="1"/>
          </p:cNvSpPr>
          <p:nvPr/>
        </p:nvSpPr>
        <p:spPr bwMode="auto">
          <a:xfrm>
            <a:off x="0" y="3219450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9067" name="Object 43"/>
          <p:cNvGraphicFramePr>
            <a:graphicFrameLocks noChangeAspect="1"/>
          </p:cNvGraphicFramePr>
          <p:nvPr/>
        </p:nvGraphicFramePr>
        <p:xfrm>
          <a:off x="4572000" y="5410200"/>
          <a:ext cx="395288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4" name="Equation" r:id="rId9" imgW="177723" imgH="418918" progId="Equation.3">
                  <p:embed/>
                </p:oleObj>
              </mc:Choice>
              <mc:Fallback>
                <p:oleObj name="Equation" r:id="rId9" imgW="177723" imgH="418918" progId="Equation.3">
                  <p:embed/>
                  <p:pic>
                    <p:nvPicPr>
                      <p:cNvPr id="0" name="Picture 2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0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572000" y="5410200"/>
                        <a:ext cx="395288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sp>
        <p:nvSpPr>
          <p:cNvPr id="129068" name="Rectangle 44"/>
          <p:cNvSpPr>
            <a:spLocks noChangeArrowheads="1"/>
          </p:cNvSpPr>
          <p:nvPr/>
        </p:nvSpPr>
        <p:spPr bwMode="auto">
          <a:xfrm>
            <a:off x="0" y="3233738"/>
            <a:ext cx="9144000" cy="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endParaRPr lang="en-US"/>
          </a:p>
        </p:txBody>
      </p:sp>
      <p:graphicFrame>
        <p:nvGraphicFramePr>
          <p:cNvPr id="129069" name="Object 45"/>
          <p:cNvGraphicFramePr>
            <a:graphicFrameLocks noChangeAspect="1"/>
          </p:cNvGraphicFramePr>
          <p:nvPr/>
        </p:nvGraphicFramePr>
        <p:xfrm>
          <a:off x="6629400" y="5410200"/>
          <a:ext cx="379413" cy="91440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60775" name="Equation" r:id="rId11" imgW="164957" imgH="393359" progId="Equation.3">
                  <p:embed/>
                </p:oleObj>
              </mc:Choice>
              <mc:Fallback>
                <p:oleObj name="Equation" r:id="rId11" imgW="164957" imgH="393359" progId="Equation.3">
                  <p:embed/>
                  <p:pic>
                    <p:nvPicPr>
                      <p:cNvPr id="0" name="Picture 3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12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6629400" y="5410200"/>
                        <a:ext cx="379413" cy="914400"/>
                      </a:xfrm>
                      <a:prstGeom prst="rect">
                        <a:avLst/>
                      </a:prstGeom>
                      <a:noFill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2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Measures of Variability…</a:t>
            </a:r>
          </a:p>
        </p:txBody>
      </p:sp>
      <p:sp>
        <p:nvSpPr>
          <p:cNvPr id="133123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altLang="zh-CN" dirty="0" smtClean="0">
                <a:ea typeface="SimSun" pitchFamily="2" charset="-122"/>
              </a:rPr>
              <a:t>If </a:t>
            </a:r>
            <a:r>
              <a:rPr lang="en-US" altLang="zh-CN" dirty="0">
                <a:ea typeface="SimSun" pitchFamily="2" charset="-122"/>
              </a:rPr>
              <a:t>data are symmetric, with no serious outliers, use range and standard deviation</a:t>
            </a:r>
            <a:r>
              <a:rPr lang="en-US" altLang="zh-CN" dirty="0" smtClean="0">
                <a:ea typeface="SimSun" pitchFamily="2" charset="-122"/>
              </a:rPr>
              <a:t>.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If comparing variation across two data sets, use coefficient of variation</a:t>
            </a:r>
            <a:r>
              <a:rPr lang="en-US" altLang="zh-CN" dirty="0" smtClean="0">
                <a:ea typeface="SimSun" pitchFamily="2" charset="-122"/>
              </a:rPr>
              <a:t>.</a:t>
            </a:r>
            <a:endParaRPr lang="en-US" altLang="zh-CN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The measures of variability introduced in this section can be used only for </a:t>
            </a:r>
            <a:r>
              <a:rPr lang="en-US" altLang="zh-CN" b="1" dirty="0">
                <a:ea typeface="SimSun" pitchFamily="2" charset="-122"/>
              </a:rPr>
              <a:t>interval</a:t>
            </a:r>
            <a:r>
              <a:rPr lang="en-US" altLang="zh-CN" dirty="0">
                <a:ea typeface="SimSun" pitchFamily="2" charset="-122"/>
              </a:rPr>
              <a:t> data.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DB2B75-3AB4-49FC-A24B-6BA86642387C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42573353-56D2-471D-B4E5-BF18BDBEECFC}" type="slidenum">
              <a:rPr lang="en-US" altLang="zh-CN"/>
              <a:pPr/>
              <a:t>14</a:t>
            </a:fld>
            <a:endParaRPr lang="en-US" altLang="zh-CN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17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Measures of Location</a:t>
            </a:r>
          </a:p>
        </p:txBody>
      </p:sp>
      <p:sp>
        <p:nvSpPr>
          <p:cNvPr id="13517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19200"/>
            <a:ext cx="8458200" cy="518160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</a:pPr>
            <a:r>
              <a:rPr lang="en-US" altLang="zh-CN" sz="2400" dirty="0">
                <a:ea typeface="SimSun" pitchFamily="2" charset="-122"/>
              </a:rPr>
              <a:t>Provide information about the </a:t>
            </a:r>
            <a:r>
              <a:rPr lang="en-US" altLang="zh-CN" sz="2400" b="1" i="1" dirty="0">
                <a:ea typeface="SimSun" pitchFamily="2" charset="-122"/>
              </a:rPr>
              <a:t>position</a:t>
            </a:r>
            <a:r>
              <a:rPr lang="en-US" altLang="zh-CN" sz="2400" dirty="0">
                <a:ea typeface="SimSun" pitchFamily="2" charset="-122"/>
              </a:rPr>
              <a:t> of particular values </a:t>
            </a:r>
            <a:r>
              <a:rPr lang="en-US" altLang="zh-CN" sz="2400" b="1" i="1" dirty="0">
                <a:ea typeface="SimSun" pitchFamily="2" charset="-122"/>
              </a:rPr>
              <a:t>relative</a:t>
            </a:r>
            <a:r>
              <a:rPr lang="en-US" altLang="zh-CN" sz="2400" dirty="0">
                <a:ea typeface="SimSun" pitchFamily="2" charset="-122"/>
              </a:rPr>
              <a:t> to the entire data set. </a:t>
            </a:r>
            <a:endParaRPr lang="en-US" altLang="zh-CN" sz="2400" b="1" i="1" dirty="0">
              <a:ea typeface="SimSun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b="1" i="1" dirty="0">
                <a:ea typeface="SimSun" pitchFamily="2" charset="-122"/>
              </a:rPr>
              <a:t>Percentile</a:t>
            </a:r>
            <a:r>
              <a:rPr lang="en-US" altLang="zh-CN" sz="2400" dirty="0">
                <a:ea typeface="SimSun" pitchFamily="2" charset="-122"/>
              </a:rPr>
              <a:t>: the </a:t>
            </a:r>
            <a:r>
              <a:rPr lang="en-US" altLang="zh-CN" sz="2400" dirty="0" err="1">
                <a:ea typeface="SimSun" pitchFamily="2" charset="-122"/>
              </a:rPr>
              <a:t>P</a:t>
            </a:r>
            <a:r>
              <a:rPr lang="en-US" altLang="zh-CN" sz="2400" baseline="30000" dirty="0" err="1">
                <a:ea typeface="SimSun" pitchFamily="2" charset="-122"/>
              </a:rPr>
              <a:t>th</a:t>
            </a:r>
            <a:r>
              <a:rPr lang="en-US" altLang="zh-CN" sz="2400" dirty="0">
                <a:ea typeface="SimSun" pitchFamily="2" charset="-122"/>
              </a:rPr>
              <a:t> percentile is the value for which P percent are </a:t>
            </a:r>
            <a:r>
              <a:rPr lang="en-US" altLang="zh-CN" sz="2400" i="1" dirty="0">
                <a:ea typeface="SimSun" pitchFamily="2" charset="-122"/>
              </a:rPr>
              <a:t>less than</a:t>
            </a:r>
            <a:r>
              <a:rPr lang="en-US" altLang="zh-CN" sz="2400" dirty="0">
                <a:ea typeface="SimSun" pitchFamily="2" charset="-122"/>
              </a:rPr>
              <a:t> that value and (100-P)% are greater than that value</a:t>
            </a:r>
            <a:r>
              <a:rPr lang="en-US" altLang="zh-CN" sz="2400" dirty="0" smtClean="0">
                <a:ea typeface="SimSun" pitchFamily="2" charset="-122"/>
              </a:rPr>
              <a:t>.</a:t>
            </a:r>
            <a:endParaRPr lang="en-US" altLang="zh-CN" sz="2400" dirty="0">
              <a:ea typeface="SimSun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sz="2400" dirty="0" smtClean="0">
                <a:ea typeface="SimSun" pitchFamily="2" charset="-122"/>
              </a:rPr>
              <a:t>Example:</a:t>
            </a:r>
          </a:p>
          <a:p>
            <a:pPr lvl="1">
              <a:lnSpc>
                <a:spcPct val="110000"/>
              </a:lnSpc>
            </a:pPr>
            <a:r>
              <a:rPr lang="en-US" altLang="zh-CN" sz="2000" dirty="0" smtClean="0">
                <a:ea typeface="SimSun" pitchFamily="2" charset="-122"/>
              </a:rPr>
              <a:t>Suppose </a:t>
            </a:r>
            <a:r>
              <a:rPr lang="en-US" altLang="zh-CN" sz="2000" dirty="0">
                <a:ea typeface="SimSun" pitchFamily="2" charset="-122"/>
              </a:rPr>
              <a:t>you scored in the 60th percentile on the GMAT, that means 60% of the other scores were below yours, while 40% of scores were above yours</a:t>
            </a:r>
            <a:r>
              <a:rPr lang="en-US" altLang="zh-CN" sz="2000" dirty="0" smtClean="0">
                <a:ea typeface="SimSun" pitchFamily="2" charset="-122"/>
              </a:rPr>
              <a:t>.</a:t>
            </a:r>
            <a:endParaRPr lang="en-US" altLang="zh-CN" sz="2000" dirty="0">
              <a:ea typeface="SimSun" pitchFamily="2" charset="-122"/>
            </a:endParaRPr>
          </a:p>
          <a:p>
            <a:pPr lvl="1">
              <a:lnSpc>
                <a:spcPct val="110000"/>
              </a:lnSpc>
            </a:pPr>
            <a:r>
              <a:rPr lang="en-US" altLang="zh-CN" sz="2000" dirty="0">
                <a:ea typeface="SimSun" pitchFamily="2" charset="-122"/>
              </a:rPr>
              <a:t>If your exam mark places you in the 80th percentile, that doesn’t mean you scored 80% on the exam – it means that 80% of your peers scored lower than you on the exam; its about your position relative to others.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C3607AC-B031-45DE-AB7B-23B8D1F52578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35910886-0A3D-4096-869D-39ECC34B9C77}" type="slidenum">
              <a:rPr lang="en-US" altLang="zh-CN"/>
              <a:pPr/>
              <a:t>15</a:t>
            </a:fld>
            <a:endParaRPr lang="en-US" altLang="zh-CN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21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SimSun" pitchFamily="2" charset="-122"/>
              </a:rPr>
              <a:t>Quartiles…</a:t>
            </a:r>
          </a:p>
        </p:txBody>
      </p:sp>
      <p:sp>
        <p:nvSpPr>
          <p:cNvPr id="13721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lnSpcReduction="10000"/>
          </a:bodyPr>
          <a:lstStyle/>
          <a:p>
            <a:r>
              <a:rPr lang="en-US" altLang="zh-CN" dirty="0">
                <a:ea typeface="SimSun" pitchFamily="2" charset="-122"/>
              </a:rPr>
              <a:t>We have special names for the 25</a:t>
            </a:r>
            <a:r>
              <a:rPr lang="en-US" altLang="zh-CN" baseline="30000" dirty="0">
                <a:ea typeface="SimSun" pitchFamily="2" charset="-122"/>
              </a:rPr>
              <a:t>th</a:t>
            </a:r>
            <a:r>
              <a:rPr lang="en-US" altLang="zh-CN" dirty="0">
                <a:ea typeface="SimSun" pitchFamily="2" charset="-122"/>
              </a:rPr>
              <a:t>, 50</a:t>
            </a:r>
            <a:r>
              <a:rPr lang="en-US" altLang="zh-CN" baseline="30000" dirty="0">
                <a:ea typeface="SimSun" pitchFamily="2" charset="-122"/>
              </a:rPr>
              <a:t>th</a:t>
            </a:r>
            <a:r>
              <a:rPr lang="en-US" altLang="zh-CN" dirty="0">
                <a:ea typeface="SimSun" pitchFamily="2" charset="-122"/>
              </a:rPr>
              <a:t>, and 75</a:t>
            </a:r>
            <a:r>
              <a:rPr lang="en-US" altLang="zh-CN" baseline="30000" dirty="0">
                <a:ea typeface="SimSun" pitchFamily="2" charset="-122"/>
              </a:rPr>
              <a:t>th</a:t>
            </a:r>
            <a:r>
              <a:rPr lang="en-US" altLang="zh-CN" dirty="0">
                <a:ea typeface="SimSun" pitchFamily="2" charset="-122"/>
              </a:rPr>
              <a:t> percentiles, namely </a:t>
            </a:r>
            <a:r>
              <a:rPr lang="en-US" altLang="zh-CN" b="1" i="1" dirty="0">
                <a:ea typeface="SimSun" pitchFamily="2" charset="-122"/>
              </a:rPr>
              <a:t>quartiles</a:t>
            </a:r>
            <a:r>
              <a:rPr lang="en-US" altLang="zh-CN" dirty="0" smtClean="0">
                <a:ea typeface="SimSun" pitchFamily="2" charset="-122"/>
              </a:rPr>
              <a:t>.</a:t>
            </a:r>
            <a:endParaRPr lang="en-US" altLang="zh-CN" sz="1600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The first or lower quartile is labeled Q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r>
              <a:rPr lang="en-US" altLang="zh-CN" dirty="0">
                <a:ea typeface="SimSun" pitchFamily="2" charset="-122"/>
              </a:rPr>
              <a:t> = 25</a:t>
            </a:r>
            <a:r>
              <a:rPr lang="en-US" altLang="zh-CN" baseline="30000" dirty="0">
                <a:ea typeface="SimSun" pitchFamily="2" charset="-122"/>
              </a:rPr>
              <a:t>th</a:t>
            </a:r>
            <a:r>
              <a:rPr lang="en-US" altLang="zh-CN" dirty="0">
                <a:ea typeface="SimSun" pitchFamily="2" charset="-122"/>
              </a:rPr>
              <a:t> percentile</a:t>
            </a:r>
            <a:r>
              <a:rPr lang="en-US" altLang="zh-CN" dirty="0" smtClean="0">
                <a:ea typeface="SimSun" pitchFamily="2" charset="-122"/>
              </a:rPr>
              <a:t>.</a:t>
            </a:r>
            <a:endParaRPr lang="en-US" altLang="zh-CN" sz="1600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The second quartile, Q</a:t>
            </a:r>
            <a:r>
              <a:rPr lang="en-US" altLang="zh-CN" baseline="-25000" dirty="0">
                <a:ea typeface="SimSun" pitchFamily="2" charset="-122"/>
              </a:rPr>
              <a:t>2</a:t>
            </a:r>
            <a:r>
              <a:rPr lang="en-US" altLang="zh-CN" dirty="0">
                <a:ea typeface="SimSun" pitchFamily="2" charset="-122"/>
              </a:rPr>
              <a:t> = 50</a:t>
            </a:r>
            <a:r>
              <a:rPr lang="en-US" altLang="zh-CN" baseline="30000" dirty="0">
                <a:ea typeface="SimSun" pitchFamily="2" charset="-122"/>
              </a:rPr>
              <a:t>th</a:t>
            </a:r>
            <a:r>
              <a:rPr lang="en-US" altLang="zh-CN" dirty="0">
                <a:ea typeface="SimSun" pitchFamily="2" charset="-122"/>
              </a:rPr>
              <a:t> percentile (which is also the median</a:t>
            </a:r>
            <a:r>
              <a:rPr lang="en-US" altLang="zh-CN" dirty="0" smtClean="0">
                <a:ea typeface="SimSun" pitchFamily="2" charset="-122"/>
              </a:rPr>
              <a:t>).</a:t>
            </a:r>
            <a:endParaRPr lang="en-US" altLang="zh-CN" sz="1600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The third or upper quartile, Q</a:t>
            </a:r>
            <a:r>
              <a:rPr lang="en-US" altLang="zh-CN" baseline="-25000" dirty="0">
                <a:ea typeface="SimSun" pitchFamily="2" charset="-122"/>
              </a:rPr>
              <a:t>3</a:t>
            </a:r>
            <a:r>
              <a:rPr lang="en-US" altLang="zh-CN" dirty="0">
                <a:ea typeface="SimSun" pitchFamily="2" charset="-122"/>
              </a:rPr>
              <a:t> = 75</a:t>
            </a:r>
            <a:r>
              <a:rPr lang="en-US" altLang="zh-CN" baseline="30000" dirty="0">
                <a:ea typeface="SimSun" pitchFamily="2" charset="-122"/>
              </a:rPr>
              <a:t>th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percentile.</a:t>
            </a:r>
            <a:endParaRPr lang="en-US" altLang="zh-CN" dirty="0">
              <a:ea typeface="SimSun" pitchFamily="2" charset="-122"/>
            </a:endParaRPr>
          </a:p>
          <a:p>
            <a:pPr lvl="1"/>
            <a:r>
              <a:rPr lang="en-US" altLang="zh-CN" sz="1800" dirty="0" smtClean="0">
                <a:latin typeface="Tahoma" pitchFamily="34" charset="0"/>
                <a:ea typeface="SimSun" pitchFamily="2" charset="-122"/>
              </a:rPr>
              <a:t>We </a:t>
            </a:r>
            <a:r>
              <a:rPr lang="en-US" altLang="zh-CN" sz="1800" dirty="0">
                <a:latin typeface="Tahoma" pitchFamily="34" charset="0"/>
                <a:ea typeface="SimSun" pitchFamily="2" charset="-122"/>
              </a:rPr>
              <a:t>can also convert percentiles into quintiles (fifths) and deciles (tenths).</a:t>
            </a:r>
            <a:endParaRPr lang="en-US" altLang="zh-CN" sz="3200" dirty="0">
              <a:ea typeface="SimSun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910AF0-4FE5-4EDC-98F4-D765F92F3E83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FABC5B90-1672-4D1B-B43E-E49682458BD7}" type="slidenum">
              <a:rPr lang="en-US" altLang="zh-CN"/>
              <a:pPr/>
              <a:t>16</a:t>
            </a:fld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Commonly Used Percentiles…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-457200">
              <a:lnSpc>
                <a:spcPct val="120000"/>
              </a:lnSpc>
            </a:pPr>
            <a:r>
              <a:rPr lang="en-US" dirty="0" smtClean="0"/>
              <a:t>First (lower) </a:t>
            </a:r>
            <a:r>
              <a:rPr lang="en-US" dirty="0" err="1" smtClean="0"/>
              <a:t>decile</a:t>
            </a:r>
            <a:r>
              <a:rPr lang="en-US" dirty="0" smtClean="0"/>
              <a:t>			= 10th percentile</a:t>
            </a:r>
          </a:p>
          <a:p>
            <a:pPr marL="0" indent="-457200">
              <a:lnSpc>
                <a:spcPct val="120000"/>
              </a:lnSpc>
            </a:pPr>
            <a:r>
              <a:rPr lang="en-US" dirty="0" smtClean="0"/>
              <a:t>First (lower) quartile, Q1,		= 25th percentile</a:t>
            </a:r>
          </a:p>
          <a:p>
            <a:pPr marL="0" indent="-457200">
              <a:lnSpc>
                <a:spcPct val="120000"/>
              </a:lnSpc>
            </a:pPr>
            <a:r>
              <a:rPr lang="en-US" dirty="0" smtClean="0"/>
              <a:t>Second (middle)quartile,Q2,		= 50th percentile</a:t>
            </a:r>
          </a:p>
          <a:p>
            <a:pPr marL="0" indent="-457200">
              <a:lnSpc>
                <a:spcPct val="120000"/>
              </a:lnSpc>
            </a:pPr>
            <a:r>
              <a:rPr lang="en-US" dirty="0" smtClean="0"/>
              <a:t>Third quartile, Q3, 			= 75th percentile</a:t>
            </a:r>
          </a:p>
          <a:p>
            <a:pPr marL="0" indent="-457200">
              <a:lnSpc>
                <a:spcPct val="120000"/>
              </a:lnSpc>
            </a:pPr>
            <a:r>
              <a:rPr lang="en-US" dirty="0" smtClean="0"/>
              <a:t>Ninth (upper) </a:t>
            </a:r>
            <a:r>
              <a:rPr lang="en-US" dirty="0" err="1" smtClean="0"/>
              <a:t>decile</a:t>
            </a:r>
            <a:r>
              <a:rPr lang="en-US" dirty="0" smtClean="0"/>
              <a:t>			= 90</a:t>
            </a:r>
            <a:r>
              <a:rPr lang="en-US" baseline="30000" dirty="0" smtClean="0"/>
              <a:t>th</a:t>
            </a:r>
            <a:r>
              <a:rPr lang="en-US" dirty="0" smtClean="0"/>
              <a:t> percentile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 marL="0" indent="0">
              <a:lnSpc>
                <a:spcPct val="120000"/>
              </a:lnSpc>
              <a:buNone/>
            </a:pPr>
            <a:r>
              <a:rPr lang="en-US" b="1" u="sng" dirty="0" smtClean="0"/>
              <a:t>Note:</a:t>
            </a:r>
            <a:r>
              <a:rPr lang="en-US" dirty="0" smtClean="0"/>
              <a:t> If your exam mark places you in the 80th percentile, that doesn’t mean you scored 80% on the exam – it means that 80% of your peers scored </a:t>
            </a:r>
            <a:r>
              <a:rPr lang="en-US" b="1" dirty="0" smtClean="0"/>
              <a:t>lower</a:t>
            </a:r>
            <a:r>
              <a:rPr lang="en-US" dirty="0" smtClean="0"/>
              <a:t> than you on the exam; It is about your position relative to others.</a:t>
            </a:r>
          </a:p>
          <a:p>
            <a:pPr marL="0" indent="0">
              <a:lnSpc>
                <a:spcPct val="120000"/>
              </a:lnSpc>
              <a:buNone/>
            </a:pPr>
            <a:endParaRPr lang="en-US" dirty="0" smtClean="0"/>
          </a:p>
          <a:p>
            <a:pPr>
              <a:lnSpc>
                <a:spcPct val="120000"/>
              </a:lnSpc>
              <a:buNone/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4461-B8B1-4D14-B2D8-080993C39D04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D7194A18-43E6-4515-911D-9D5D6A58ED7D}" type="slidenum">
              <a:rPr lang="en-US" altLang="zh-CN" smtClean="0"/>
              <a:pPr/>
              <a:t>17</a:t>
            </a:fld>
            <a:endParaRPr lang="en-US" altLang="zh-CN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26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Location of Percentiles…</a:t>
            </a:r>
          </a:p>
        </p:txBody>
      </p:sp>
      <p:sp>
        <p:nvSpPr>
          <p:cNvPr id="139267" name="Rectangle 3"/>
          <p:cNvSpPr>
            <a:spLocks noGrp="1" noChangeArrowheads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The following formula allows us to approximate the location of any percentile:</a:t>
            </a:r>
          </a:p>
        </p:txBody>
      </p:sp>
      <p:sp>
        <p:nvSpPr>
          <p:cNvPr id="6" name="Date Placeholder 5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83E254-CAA0-4D1E-B2F4-398792D26106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5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80B8C01D-18AB-455A-BD12-3E44774B1244}" type="slidenum">
              <a:rPr lang="en-US" altLang="zh-CN"/>
              <a:pPr/>
              <a:t>18</a:t>
            </a:fld>
            <a:endParaRPr lang="en-US" altLang="zh-CN"/>
          </a:p>
        </p:txBody>
      </p:sp>
      <p:pic>
        <p:nvPicPr>
          <p:cNvPr id="139268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85800" y="2654300"/>
            <a:ext cx="6826250" cy="1549400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314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Location of Percentiles…</a:t>
            </a:r>
          </a:p>
        </p:txBody>
      </p:sp>
      <p:sp>
        <p:nvSpPr>
          <p:cNvPr id="141315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458200" cy="2743201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dirty="0">
                <a:ea typeface="SimSun" pitchFamily="2" charset="-122"/>
              </a:rPr>
              <a:t>Recall the data from example 4.1:</a:t>
            </a:r>
          </a:p>
          <a:p>
            <a:pPr>
              <a:buNone/>
            </a:pPr>
            <a:r>
              <a:rPr lang="en-US" altLang="zh-CN" dirty="0" smtClean="0">
                <a:ea typeface="SimSun" pitchFamily="2" charset="-122"/>
              </a:rPr>
              <a:t>	0 </a:t>
            </a:r>
            <a:r>
              <a:rPr lang="en-US" altLang="zh-CN" dirty="0">
                <a:ea typeface="SimSun" pitchFamily="2" charset="-122"/>
              </a:rPr>
              <a:t>0 5 7 8 9 12 14 22 33</a:t>
            </a:r>
          </a:p>
          <a:p>
            <a:endParaRPr lang="en-US" altLang="zh-CN" sz="1600" dirty="0">
              <a:ea typeface="SimSun" pitchFamily="2" charset="-122"/>
            </a:endParaRPr>
          </a:p>
          <a:p>
            <a:r>
              <a:rPr lang="en-US" altLang="zh-CN" dirty="0">
                <a:ea typeface="SimSun" pitchFamily="2" charset="-122"/>
              </a:rPr>
              <a:t>Where is the location of the 25th percentile? That is, at which point are 25% of the values lower and 75% of the values higher?</a:t>
            </a:r>
          </a:p>
          <a:p>
            <a:endParaRPr lang="en-US" altLang="zh-CN" dirty="0">
              <a:ea typeface="SimSun" pitchFamily="2" charset="-122"/>
            </a:endParaRPr>
          </a:p>
          <a:p>
            <a:pPr>
              <a:buNone/>
            </a:pPr>
            <a:r>
              <a:rPr lang="en-US" altLang="zh-CN" dirty="0">
                <a:ea typeface="SimSun" pitchFamily="2" charset="-122"/>
              </a:rPr>
              <a:t>L</a:t>
            </a:r>
            <a:r>
              <a:rPr lang="en-US" altLang="zh-CN" baseline="-25000" dirty="0">
                <a:ea typeface="SimSun" pitchFamily="2" charset="-122"/>
              </a:rPr>
              <a:t>25</a:t>
            </a:r>
            <a:r>
              <a:rPr lang="en-US" altLang="zh-CN" dirty="0">
                <a:ea typeface="SimSun" pitchFamily="2" charset="-122"/>
              </a:rPr>
              <a:t> = (10+1)(25/100) = 2.75</a:t>
            </a:r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5491B8-5833-4FFB-A5A2-54E247B13CF2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11" name="Footer Placeholder 10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75EBC8B4-A7AA-4382-8258-DB5EFA46F9C5}" type="slidenum">
              <a:rPr lang="en-US" altLang="zh-CN"/>
              <a:pPr/>
              <a:t>19</a:t>
            </a:fld>
            <a:endParaRPr lang="en-US" altLang="zh-CN"/>
          </a:p>
        </p:txBody>
      </p:sp>
      <p:sp>
        <p:nvSpPr>
          <p:cNvPr id="141316" name="Rectangle 4"/>
          <p:cNvSpPr>
            <a:spLocks noChangeArrowheads="1"/>
          </p:cNvSpPr>
          <p:nvPr/>
        </p:nvSpPr>
        <p:spPr bwMode="auto">
          <a:xfrm>
            <a:off x="5029200" y="3505200"/>
            <a:ext cx="3473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>
                <a:ea typeface="SimSun" pitchFamily="2" charset="-122"/>
              </a:rPr>
              <a:t>0 0 5 7 8 9 12 14 22 33</a:t>
            </a:r>
          </a:p>
        </p:txBody>
      </p:sp>
      <p:sp>
        <p:nvSpPr>
          <p:cNvPr id="141317" name="Rectangle 5"/>
          <p:cNvSpPr>
            <a:spLocks noChangeArrowheads="1"/>
          </p:cNvSpPr>
          <p:nvPr/>
        </p:nvSpPr>
        <p:spPr bwMode="auto">
          <a:xfrm>
            <a:off x="3352800" y="3429000"/>
            <a:ext cx="762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8" name="Line 6"/>
          <p:cNvSpPr>
            <a:spLocks noChangeShapeType="1"/>
          </p:cNvSpPr>
          <p:nvPr/>
        </p:nvSpPr>
        <p:spPr bwMode="auto">
          <a:xfrm flipV="1">
            <a:off x="4648200" y="3886200"/>
            <a:ext cx="838200" cy="2286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19" name="Line 7"/>
          <p:cNvSpPr>
            <a:spLocks noChangeShapeType="1"/>
          </p:cNvSpPr>
          <p:nvPr/>
        </p:nvSpPr>
        <p:spPr bwMode="auto">
          <a:xfrm>
            <a:off x="3657600" y="3962400"/>
            <a:ext cx="990600" cy="1524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1320" name="Text Box 8"/>
          <p:cNvSpPr txBox="1">
            <a:spLocks noChangeArrowheads="1"/>
          </p:cNvSpPr>
          <p:nvPr/>
        </p:nvSpPr>
        <p:spPr bwMode="auto">
          <a:xfrm>
            <a:off x="457200" y="4114800"/>
            <a:ext cx="8153400" cy="224676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-274320" algn="l">
              <a:buFont typeface="Arial" pitchFamily="34" charset="0"/>
              <a:buChar char="•"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</a:rPr>
              <a:t>The </a:t>
            </a:r>
            <a:r>
              <a:rPr lang="en-US" altLang="zh-CN" sz="2000" dirty="0">
                <a:latin typeface="Tahoma" pitchFamily="34" charset="0"/>
                <a:ea typeface="SimSun" pitchFamily="2" charset="-122"/>
              </a:rPr>
              <a:t>25th percentile is three-quarters of the distance between the second (which is 0) and the third (which is 5) observations. </a:t>
            </a:r>
            <a:endParaRPr lang="en-US" altLang="zh-CN" sz="2000" dirty="0" smtClean="0">
              <a:latin typeface="Tahoma" pitchFamily="34" charset="0"/>
              <a:ea typeface="SimSun" pitchFamily="2" charset="-122"/>
            </a:endParaRPr>
          </a:p>
          <a:p>
            <a:pPr indent="-274320" algn="l">
              <a:buFont typeface="Arial" pitchFamily="34" charset="0"/>
              <a:buChar char="•"/>
            </a:pPr>
            <a:endParaRPr lang="en-US" altLang="zh-CN" sz="2000" dirty="0" smtClean="0">
              <a:latin typeface="Tahoma" pitchFamily="34" charset="0"/>
              <a:ea typeface="SimSun" pitchFamily="2" charset="-122"/>
            </a:endParaRPr>
          </a:p>
          <a:p>
            <a:pPr indent="-274320" algn="l">
              <a:buFont typeface="Arial" pitchFamily="34" charset="0"/>
              <a:buChar char="•"/>
            </a:pPr>
            <a:r>
              <a:rPr lang="en-US" altLang="zh-CN" sz="2000" dirty="0" smtClean="0">
                <a:latin typeface="Tahoma" pitchFamily="34" charset="0"/>
                <a:ea typeface="SimSun" pitchFamily="2" charset="-122"/>
              </a:rPr>
              <a:t>Three-quarters </a:t>
            </a:r>
            <a:r>
              <a:rPr lang="en-US" altLang="zh-CN" sz="2000" dirty="0">
                <a:latin typeface="Tahoma" pitchFamily="34" charset="0"/>
                <a:ea typeface="SimSun" pitchFamily="2" charset="-122"/>
              </a:rPr>
              <a:t>of the distance is: </a:t>
            </a:r>
            <a:r>
              <a:rPr lang="en-US" altLang="zh-CN" sz="2000" dirty="0" smtClean="0">
                <a:latin typeface="Tahoma" pitchFamily="34" charset="0"/>
                <a:ea typeface="SimSun" pitchFamily="2" charset="-122"/>
              </a:rPr>
              <a:t>	(.</a:t>
            </a:r>
            <a:r>
              <a:rPr lang="en-US" altLang="zh-CN" sz="2000" dirty="0">
                <a:latin typeface="Tahoma" pitchFamily="34" charset="0"/>
                <a:ea typeface="SimSun" pitchFamily="2" charset="-122"/>
              </a:rPr>
              <a:t>75)(5 – 0) = </a:t>
            </a:r>
            <a:r>
              <a:rPr lang="en-US" altLang="zh-CN" sz="2000" dirty="0" smtClean="0">
                <a:latin typeface="Tahoma" pitchFamily="34" charset="0"/>
                <a:ea typeface="SimSun" pitchFamily="2" charset="-122"/>
              </a:rPr>
              <a:t>3.75</a:t>
            </a:r>
          </a:p>
          <a:p>
            <a:pPr indent="-274320" algn="l"/>
            <a:endParaRPr lang="en-US" altLang="zh-CN" sz="2000" dirty="0">
              <a:latin typeface="Tahoma" pitchFamily="34" charset="0"/>
              <a:ea typeface="SimSun" pitchFamily="2" charset="-122"/>
            </a:endParaRPr>
          </a:p>
          <a:p>
            <a:pPr indent="-274320" algn="l">
              <a:buFont typeface="Arial" pitchFamily="34" charset="0"/>
              <a:buChar char="•"/>
            </a:pPr>
            <a:r>
              <a:rPr lang="en-US" altLang="zh-CN" sz="2000" dirty="0">
                <a:latin typeface="Tahoma" pitchFamily="34" charset="0"/>
                <a:ea typeface="SimSun" pitchFamily="2" charset="-122"/>
              </a:rPr>
              <a:t>Because the second observation is 0, the 25th percentile </a:t>
            </a:r>
            <a:r>
              <a:rPr lang="en-US" altLang="zh-CN" sz="2000" dirty="0" smtClean="0">
                <a:latin typeface="Tahoma" pitchFamily="34" charset="0"/>
                <a:ea typeface="SimSun" pitchFamily="2" charset="-122"/>
              </a:rPr>
              <a:t>is:</a:t>
            </a:r>
          </a:p>
          <a:p>
            <a:pPr indent="-274320" algn="l"/>
            <a:r>
              <a:rPr lang="en-US" altLang="zh-CN" sz="2000" dirty="0" smtClean="0">
                <a:latin typeface="Tahoma" pitchFamily="34" charset="0"/>
                <a:ea typeface="SimSun" pitchFamily="2" charset="-122"/>
              </a:rPr>
              <a:t>	0 </a:t>
            </a:r>
            <a:r>
              <a:rPr lang="en-US" altLang="zh-CN" sz="2000" dirty="0">
                <a:latin typeface="Tahoma" pitchFamily="34" charset="0"/>
                <a:ea typeface="SimSun" pitchFamily="2" charset="-122"/>
              </a:rPr>
              <a:t>+ 3.75 = </a:t>
            </a:r>
            <a:r>
              <a:rPr lang="en-US" altLang="zh-CN" sz="2000" b="1" dirty="0">
                <a:solidFill>
                  <a:srgbClr val="0000FF"/>
                </a:solidFill>
                <a:latin typeface="Tahoma" pitchFamily="34" charset="0"/>
                <a:ea typeface="SimSun" pitchFamily="2" charset="-122"/>
              </a:rPr>
              <a:t>3.75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2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When Describing a Data Set</a:t>
            </a:r>
          </a:p>
        </p:txBody>
      </p:sp>
      <p:sp>
        <p:nvSpPr>
          <p:cNvPr id="154627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447800"/>
            <a:ext cx="8597900" cy="4953000"/>
          </a:xfrm>
        </p:spPr>
        <p:txBody>
          <a:bodyPr/>
          <a:lstStyle/>
          <a:p>
            <a:pPr marL="533400" indent="-533400">
              <a:buNone/>
            </a:pPr>
            <a:r>
              <a:rPr lang="en-US" altLang="zh-CN" dirty="0">
                <a:ea typeface="宋体" pitchFamily="2" charset="-122"/>
              </a:rPr>
              <a:t>We always report three important characteristics about </a:t>
            </a:r>
            <a:r>
              <a:rPr lang="en-US" altLang="zh-CN" dirty="0" smtClean="0">
                <a:ea typeface="宋体" pitchFamily="2" charset="-122"/>
              </a:rPr>
              <a:t>the data</a:t>
            </a:r>
            <a:r>
              <a:rPr lang="en-US" altLang="zh-CN" dirty="0">
                <a:ea typeface="宋体" pitchFamily="2" charset="-122"/>
              </a:rPr>
              <a:t>:</a:t>
            </a:r>
          </a:p>
          <a:p>
            <a:pPr marL="533400" indent="-533400"/>
            <a:endParaRPr lang="en-US" altLang="zh-CN" dirty="0">
              <a:ea typeface="宋体" pitchFamily="2" charset="-122"/>
            </a:endParaRPr>
          </a:p>
          <a:p>
            <a:pPr marL="933450" lvl="1" indent="-533400">
              <a:buFont typeface="Wingding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Measure of center or </a:t>
            </a:r>
            <a:r>
              <a:rPr lang="en-US" altLang="zh-CN" dirty="0" smtClean="0">
                <a:ea typeface="宋体" pitchFamily="2" charset="-122"/>
              </a:rPr>
              <a:t>location</a:t>
            </a:r>
            <a:endParaRPr lang="en-US" altLang="zh-CN" dirty="0">
              <a:ea typeface="宋体" pitchFamily="2" charset="-122"/>
            </a:endParaRPr>
          </a:p>
          <a:p>
            <a:pPr marL="933450" lvl="1" indent="-533400">
              <a:buFont typeface="Wingding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Measure of dispersion or </a:t>
            </a:r>
            <a:r>
              <a:rPr lang="en-US" altLang="zh-CN" dirty="0" smtClean="0">
                <a:ea typeface="宋体" pitchFamily="2" charset="-122"/>
              </a:rPr>
              <a:t>spread</a:t>
            </a:r>
            <a:endParaRPr lang="en-US" altLang="zh-CN" dirty="0">
              <a:ea typeface="宋体" pitchFamily="2" charset="-122"/>
            </a:endParaRPr>
          </a:p>
          <a:p>
            <a:pPr marL="933450" lvl="1" indent="-533400">
              <a:buFont typeface="Wingdings" pitchFamily="2" charset="2"/>
              <a:buAutoNum type="arabicPeriod"/>
            </a:pPr>
            <a:r>
              <a:rPr lang="en-US" altLang="zh-CN" dirty="0">
                <a:ea typeface="宋体" pitchFamily="2" charset="-122"/>
              </a:rPr>
              <a:t>Measure of shape or </a:t>
            </a:r>
            <a:r>
              <a:rPr lang="en-US" altLang="zh-CN" dirty="0" smtClean="0">
                <a:ea typeface="宋体" pitchFamily="2" charset="-122"/>
              </a:rPr>
              <a:t>symmetry</a:t>
            </a:r>
            <a:endParaRPr lang="en-US" altLang="zh-CN" dirty="0">
              <a:ea typeface="宋体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F2A51726-3A1E-4097-9541-BB61A39CE6DC}" type="slidenum">
              <a:rPr lang="en-US" altLang="zh-CN"/>
              <a:pPr/>
              <a:t>2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4D786B-722E-4BC8-B7D3-64DC4F8D75D6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62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1020762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Location of Percentiles…</a:t>
            </a:r>
          </a:p>
        </p:txBody>
      </p:sp>
      <p:sp>
        <p:nvSpPr>
          <p:cNvPr id="143363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1524001"/>
          </a:xfrm>
        </p:spPr>
        <p:txBody>
          <a:bodyPr>
            <a:normAutofit/>
          </a:bodyPr>
          <a:lstStyle/>
          <a:p>
            <a:r>
              <a:rPr lang="en-US" altLang="zh-CN" dirty="0">
                <a:ea typeface="SimSun" pitchFamily="2" charset="-122"/>
              </a:rPr>
              <a:t>What about the upper quartile?</a:t>
            </a:r>
          </a:p>
          <a:p>
            <a:endParaRPr lang="en-US" altLang="zh-CN" sz="1600" dirty="0">
              <a:ea typeface="SimSun" pitchFamily="2" charset="-122"/>
            </a:endParaRPr>
          </a:p>
          <a:p>
            <a:pPr>
              <a:buNone/>
            </a:pPr>
            <a:r>
              <a:rPr lang="en-US" altLang="zh-CN" dirty="0" smtClean="0">
                <a:ea typeface="SimSun" pitchFamily="2" charset="-122"/>
              </a:rPr>
              <a:t>	L</a:t>
            </a:r>
            <a:r>
              <a:rPr lang="en-US" altLang="zh-CN" baseline="-25000" dirty="0" smtClean="0">
                <a:ea typeface="SimSun" pitchFamily="2" charset="-122"/>
              </a:rPr>
              <a:t>75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= (10+1)(75/100) = 8.25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8F0EB20-BB7D-4942-8A38-205750D1D9EC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C6B85915-3650-45D1-B4B5-B60E97CCB12D}" type="slidenum">
              <a:rPr lang="en-US" altLang="zh-CN"/>
              <a:pPr/>
              <a:t>20</a:t>
            </a:fld>
            <a:endParaRPr lang="en-US" altLang="zh-CN"/>
          </a:p>
        </p:txBody>
      </p:sp>
      <p:sp>
        <p:nvSpPr>
          <p:cNvPr id="143364" name="Rectangle 4"/>
          <p:cNvSpPr>
            <a:spLocks noChangeArrowheads="1"/>
          </p:cNvSpPr>
          <p:nvPr/>
        </p:nvSpPr>
        <p:spPr bwMode="auto">
          <a:xfrm>
            <a:off x="1524000" y="2819400"/>
            <a:ext cx="3473450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>
                <a:ea typeface="SimSun" pitchFamily="2" charset="-122"/>
              </a:rPr>
              <a:t>0 0 5 7 8 9 12 14 22 33</a:t>
            </a:r>
          </a:p>
        </p:txBody>
      </p:sp>
      <p:sp>
        <p:nvSpPr>
          <p:cNvPr id="143365" name="Rectangle 5"/>
          <p:cNvSpPr>
            <a:spLocks noChangeArrowheads="1"/>
          </p:cNvSpPr>
          <p:nvPr/>
        </p:nvSpPr>
        <p:spPr bwMode="auto">
          <a:xfrm>
            <a:off x="4572000" y="2057400"/>
            <a:ext cx="762000" cy="5334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6" name="Line 6"/>
          <p:cNvSpPr>
            <a:spLocks noChangeShapeType="1"/>
          </p:cNvSpPr>
          <p:nvPr/>
        </p:nvSpPr>
        <p:spPr bwMode="auto">
          <a:xfrm flipH="1">
            <a:off x="4038600" y="2590800"/>
            <a:ext cx="914400" cy="381000"/>
          </a:xfrm>
          <a:prstGeom prst="line">
            <a:avLst/>
          </a:prstGeom>
          <a:noFill/>
          <a:ln w="12700">
            <a:solidFill>
              <a:srgbClr val="FF0000"/>
            </a:solidFill>
            <a:round/>
            <a:headEnd/>
            <a:tailEnd type="arrow" w="med" len="med"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3367" name="Rectangle 7"/>
          <p:cNvSpPr>
            <a:spLocks noChangeArrowheads="1"/>
          </p:cNvSpPr>
          <p:nvPr/>
        </p:nvSpPr>
        <p:spPr bwMode="auto">
          <a:xfrm>
            <a:off x="609600" y="3505200"/>
            <a:ext cx="8305800" cy="26776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indent="-274320" algn="l">
              <a:buFont typeface="Arial" pitchFamily="34" charset="0"/>
              <a:buChar char="•"/>
            </a:pPr>
            <a:r>
              <a:rPr lang="en-US" altLang="zh-CN" sz="2800" dirty="0">
                <a:latin typeface="+mn-lt"/>
                <a:ea typeface="SimSun" pitchFamily="2" charset="-122"/>
              </a:rPr>
              <a:t>It is located one-quarter of the distance between the eighth and the ninth observations, which are 14 and 22, respectively. </a:t>
            </a:r>
            <a:endParaRPr lang="en-US" altLang="zh-CN" sz="2800" dirty="0" smtClean="0">
              <a:latin typeface="+mn-lt"/>
              <a:ea typeface="SimSun" pitchFamily="2" charset="-122"/>
            </a:endParaRPr>
          </a:p>
          <a:p>
            <a:pPr indent="-274320" algn="l">
              <a:buFont typeface="Arial" pitchFamily="34" charset="0"/>
              <a:buChar char="•"/>
            </a:pPr>
            <a:r>
              <a:rPr lang="en-US" altLang="zh-CN" sz="2800" dirty="0" smtClean="0">
                <a:latin typeface="+mn-lt"/>
                <a:ea typeface="SimSun" pitchFamily="2" charset="-122"/>
              </a:rPr>
              <a:t>One-quarter </a:t>
            </a:r>
            <a:r>
              <a:rPr lang="en-US" altLang="zh-CN" sz="2800" dirty="0">
                <a:latin typeface="+mn-lt"/>
                <a:ea typeface="SimSun" pitchFamily="2" charset="-122"/>
              </a:rPr>
              <a:t>of the distance is: (.25)(22 - 14) = 2, which means the 75th percentile is at: </a:t>
            </a:r>
            <a:endParaRPr lang="en-US" altLang="zh-CN" sz="2800" dirty="0" smtClean="0">
              <a:latin typeface="+mn-lt"/>
              <a:ea typeface="SimSun" pitchFamily="2" charset="-122"/>
            </a:endParaRPr>
          </a:p>
          <a:p>
            <a:pPr indent="-274320" algn="l"/>
            <a:r>
              <a:rPr lang="en-US" altLang="zh-CN" sz="2800" dirty="0" smtClean="0">
                <a:latin typeface="+mn-lt"/>
                <a:ea typeface="SimSun" pitchFamily="2" charset="-122"/>
              </a:rPr>
              <a:t>	14 </a:t>
            </a:r>
            <a:r>
              <a:rPr lang="en-US" altLang="zh-CN" sz="2800" dirty="0">
                <a:latin typeface="+mn-lt"/>
                <a:ea typeface="SimSun" pitchFamily="2" charset="-122"/>
              </a:rPr>
              <a:t>+ 2 = 16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410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Location of Percentiles…</a:t>
            </a:r>
          </a:p>
        </p:txBody>
      </p:sp>
      <p:sp>
        <p:nvSpPr>
          <p:cNvPr id="14541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295400"/>
            <a:ext cx="8229600" cy="762000"/>
          </a:xfrm>
        </p:spPr>
        <p:txBody>
          <a:bodyPr/>
          <a:lstStyle/>
          <a:p>
            <a:r>
              <a:rPr lang="en-US" altLang="zh-CN" dirty="0">
                <a:ea typeface="SimSun" pitchFamily="2" charset="-122"/>
              </a:rPr>
              <a:t>Please remember…</a:t>
            </a:r>
          </a:p>
          <a:p>
            <a:endParaRPr lang="en-US" altLang="zh-CN" sz="1600" dirty="0">
              <a:ea typeface="SimSun" pitchFamily="2" charset="-122"/>
            </a:endParaRPr>
          </a:p>
          <a:p>
            <a:endParaRPr lang="zh-CN" altLang="en-US" dirty="0">
              <a:ea typeface="SimSun" pitchFamily="2" charset="-122"/>
            </a:endParaRPr>
          </a:p>
        </p:txBody>
      </p:sp>
      <p:sp>
        <p:nvSpPr>
          <p:cNvPr id="13" name="Date Placeholder 1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64B628-F349-437E-8091-8E8DCB14F78E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14" name="Footer Placeholder 1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12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CAD4D48E-3BDF-41FC-8144-2AAA9DC3A32A}" type="slidenum">
              <a:rPr lang="en-US" altLang="zh-CN"/>
              <a:pPr/>
              <a:t>21</a:t>
            </a:fld>
            <a:endParaRPr lang="en-US" altLang="zh-CN"/>
          </a:p>
        </p:txBody>
      </p:sp>
      <p:sp>
        <p:nvSpPr>
          <p:cNvPr id="145412" name="Rectangle 4"/>
          <p:cNvSpPr>
            <a:spLocks noChangeArrowheads="1"/>
          </p:cNvSpPr>
          <p:nvPr/>
        </p:nvSpPr>
        <p:spPr bwMode="auto">
          <a:xfrm>
            <a:off x="1981200" y="2819400"/>
            <a:ext cx="3794125" cy="5191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anchor="ctr">
            <a:spAutoFit/>
          </a:bodyPr>
          <a:lstStyle/>
          <a:p>
            <a:r>
              <a:rPr lang="en-US" altLang="zh-CN" sz="2800">
                <a:ea typeface="SimSun" pitchFamily="2" charset="-122"/>
              </a:rPr>
              <a:t>0 0 </a:t>
            </a:r>
            <a:r>
              <a:rPr lang="en-US" altLang="zh-CN" sz="2800">
                <a:solidFill>
                  <a:srgbClr val="FF0000"/>
                </a:solidFill>
                <a:ea typeface="SimSun" pitchFamily="2" charset="-122"/>
              </a:rPr>
              <a:t>|</a:t>
            </a:r>
            <a:r>
              <a:rPr lang="en-US" altLang="zh-CN" sz="2800">
                <a:ea typeface="SimSun" pitchFamily="2" charset="-122"/>
              </a:rPr>
              <a:t> 5 7 8 9 12 14 </a:t>
            </a:r>
            <a:r>
              <a:rPr lang="en-US" altLang="zh-CN" sz="2800">
                <a:solidFill>
                  <a:srgbClr val="0000FF"/>
                </a:solidFill>
                <a:ea typeface="SimSun" pitchFamily="2" charset="-122"/>
              </a:rPr>
              <a:t>|</a:t>
            </a:r>
            <a:r>
              <a:rPr lang="en-US" altLang="zh-CN" sz="2800">
                <a:ea typeface="SimSun" pitchFamily="2" charset="-122"/>
              </a:rPr>
              <a:t> 22 33</a:t>
            </a:r>
          </a:p>
        </p:txBody>
      </p:sp>
      <p:sp>
        <p:nvSpPr>
          <p:cNvPr id="145413" name="Rectangle 5"/>
          <p:cNvSpPr>
            <a:spLocks noChangeArrowheads="1"/>
          </p:cNvSpPr>
          <p:nvPr/>
        </p:nvSpPr>
        <p:spPr bwMode="auto">
          <a:xfrm>
            <a:off x="4419600" y="1981200"/>
            <a:ext cx="762000" cy="5334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0000FF"/>
                </a:solidFill>
                <a:latin typeface="Tahoma" pitchFamily="34" charset="0"/>
                <a:ea typeface="SimSun" pitchFamily="2" charset="-122"/>
              </a:rPr>
              <a:t>16</a:t>
            </a:r>
          </a:p>
        </p:txBody>
      </p:sp>
      <p:sp>
        <p:nvSpPr>
          <p:cNvPr id="145414" name="Line 6"/>
          <p:cNvSpPr>
            <a:spLocks noChangeShapeType="1"/>
          </p:cNvSpPr>
          <p:nvPr/>
        </p:nvSpPr>
        <p:spPr bwMode="auto">
          <a:xfrm>
            <a:off x="4838700" y="2514600"/>
            <a:ext cx="0" cy="1066800"/>
          </a:xfrm>
          <a:prstGeom prst="line">
            <a:avLst/>
          </a:prstGeom>
          <a:noFill/>
          <a:ln w="19050">
            <a:solidFill>
              <a:srgbClr val="0000FF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5" name="Rectangle 7"/>
          <p:cNvSpPr>
            <a:spLocks noChangeArrowheads="1"/>
          </p:cNvSpPr>
          <p:nvPr/>
        </p:nvSpPr>
        <p:spPr bwMode="auto">
          <a:xfrm>
            <a:off x="457200" y="4649788"/>
            <a:ext cx="8458200" cy="704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square" anchor="ctr">
            <a:spAutoFit/>
          </a:bodyPr>
          <a:lstStyle/>
          <a:p>
            <a:pPr algn="l"/>
            <a:r>
              <a:rPr lang="en-US" altLang="zh-CN" sz="2000" dirty="0" err="1">
                <a:latin typeface="Tahoma" pitchFamily="34" charset="0"/>
                <a:ea typeface="SimSun" pitchFamily="2" charset="-122"/>
              </a:rPr>
              <a:t>L</a:t>
            </a:r>
            <a:r>
              <a:rPr lang="en-US" altLang="zh-CN" sz="2000" baseline="-25000" dirty="0" err="1">
                <a:latin typeface="Tahoma" pitchFamily="34" charset="0"/>
                <a:ea typeface="SimSun" pitchFamily="2" charset="-122"/>
              </a:rPr>
              <a:t>p</a:t>
            </a:r>
            <a:r>
              <a:rPr lang="en-US" altLang="zh-CN" sz="2000" dirty="0">
                <a:latin typeface="Tahoma" pitchFamily="34" charset="0"/>
                <a:ea typeface="SimSun" pitchFamily="2" charset="-122"/>
              </a:rPr>
              <a:t> determines the </a:t>
            </a:r>
            <a:r>
              <a:rPr lang="en-US" altLang="zh-CN" sz="2000" b="1" dirty="0">
                <a:latin typeface="Tahoma" pitchFamily="34" charset="0"/>
                <a:ea typeface="SimSun" pitchFamily="2" charset="-122"/>
              </a:rPr>
              <a:t>position</a:t>
            </a:r>
            <a:r>
              <a:rPr lang="en-US" altLang="zh-CN" sz="2000" dirty="0">
                <a:latin typeface="Tahoma" pitchFamily="34" charset="0"/>
                <a:ea typeface="SimSun" pitchFamily="2" charset="-122"/>
              </a:rPr>
              <a:t> in the data set where the percentile value </a:t>
            </a:r>
            <a:r>
              <a:rPr lang="en-US" altLang="zh-CN" sz="2000" dirty="0" smtClean="0">
                <a:latin typeface="Tahoma" pitchFamily="34" charset="0"/>
                <a:ea typeface="SimSun" pitchFamily="2" charset="-122"/>
              </a:rPr>
              <a:t>is located, </a:t>
            </a:r>
            <a:r>
              <a:rPr lang="en-US" altLang="zh-CN" sz="2000" dirty="0">
                <a:latin typeface="Tahoma" pitchFamily="34" charset="0"/>
                <a:ea typeface="SimSun" pitchFamily="2" charset="-122"/>
              </a:rPr>
              <a:t>not the value of the percentile itself.</a:t>
            </a:r>
          </a:p>
        </p:txBody>
      </p:sp>
      <p:sp>
        <p:nvSpPr>
          <p:cNvPr id="145416" name="Rectangle 8"/>
          <p:cNvSpPr>
            <a:spLocks noChangeArrowheads="1"/>
          </p:cNvSpPr>
          <p:nvPr/>
        </p:nvSpPr>
        <p:spPr bwMode="auto">
          <a:xfrm>
            <a:off x="2057400" y="3657600"/>
            <a:ext cx="762000" cy="533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3.75</a:t>
            </a:r>
          </a:p>
        </p:txBody>
      </p:sp>
      <p:sp>
        <p:nvSpPr>
          <p:cNvPr id="145417" name="Line 9"/>
          <p:cNvSpPr>
            <a:spLocks noChangeShapeType="1"/>
          </p:cNvSpPr>
          <p:nvPr/>
        </p:nvSpPr>
        <p:spPr bwMode="auto">
          <a:xfrm>
            <a:off x="2489200" y="2438400"/>
            <a:ext cx="0" cy="1219200"/>
          </a:xfrm>
          <a:prstGeom prst="line">
            <a:avLst/>
          </a:prstGeom>
          <a:noFill/>
          <a:ln w="19050">
            <a:solidFill>
              <a:srgbClr val="FF0000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/>
          </a:p>
        </p:txBody>
      </p:sp>
      <p:sp>
        <p:nvSpPr>
          <p:cNvPr id="145418" name="Rectangle 10"/>
          <p:cNvSpPr>
            <a:spLocks noChangeArrowheads="1"/>
          </p:cNvSpPr>
          <p:nvPr/>
        </p:nvSpPr>
        <p:spPr bwMode="auto">
          <a:xfrm>
            <a:off x="4419600" y="3581400"/>
            <a:ext cx="762000" cy="533400"/>
          </a:xfrm>
          <a:prstGeom prst="rect">
            <a:avLst/>
          </a:prstGeom>
          <a:noFill/>
          <a:ln w="19050">
            <a:solidFill>
              <a:srgbClr val="0000FF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200">
                <a:solidFill>
                  <a:srgbClr val="0000FF"/>
                </a:solidFill>
                <a:latin typeface="Tahoma" pitchFamily="34" charset="0"/>
                <a:ea typeface="SimSun" pitchFamily="2" charset="-122"/>
              </a:rPr>
              <a:t>position</a:t>
            </a:r>
          </a:p>
          <a:p>
            <a:r>
              <a:rPr lang="en-US" altLang="zh-CN" sz="1200">
                <a:solidFill>
                  <a:srgbClr val="0000FF"/>
                </a:solidFill>
                <a:latin typeface="Tahoma" pitchFamily="34" charset="0"/>
                <a:ea typeface="SimSun" pitchFamily="2" charset="-122"/>
              </a:rPr>
              <a:t>8.25</a:t>
            </a:r>
            <a:endParaRPr lang="en-US" altLang="zh-CN">
              <a:solidFill>
                <a:srgbClr val="0000FF"/>
              </a:solidFill>
              <a:latin typeface="Tahoma" pitchFamily="34" charset="0"/>
              <a:ea typeface="SimSun" pitchFamily="2" charset="-122"/>
            </a:endParaRPr>
          </a:p>
        </p:txBody>
      </p:sp>
      <p:sp>
        <p:nvSpPr>
          <p:cNvPr id="145419" name="Rectangle 11"/>
          <p:cNvSpPr>
            <a:spLocks noChangeArrowheads="1"/>
          </p:cNvSpPr>
          <p:nvPr/>
        </p:nvSpPr>
        <p:spPr bwMode="auto">
          <a:xfrm>
            <a:off x="2133600" y="1905000"/>
            <a:ext cx="762000" cy="533400"/>
          </a:xfrm>
          <a:prstGeom prst="rect">
            <a:avLst/>
          </a:prstGeom>
          <a:noFill/>
          <a:ln w="19050">
            <a:solidFill>
              <a:srgbClr val="FF0000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r>
              <a:rPr lang="en-US" altLang="zh-CN" sz="1200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position</a:t>
            </a:r>
          </a:p>
          <a:p>
            <a:r>
              <a:rPr lang="en-US" altLang="zh-CN" sz="1200" dirty="0">
                <a:solidFill>
                  <a:srgbClr val="FF0000"/>
                </a:solidFill>
                <a:latin typeface="Tahoma" pitchFamily="34" charset="0"/>
                <a:ea typeface="SimSun" pitchFamily="2" charset="-122"/>
              </a:rPr>
              <a:t>2.75</a:t>
            </a:r>
            <a:endParaRPr lang="en-US" altLang="zh-CN" dirty="0">
              <a:solidFill>
                <a:srgbClr val="FF0000"/>
              </a:solidFill>
              <a:latin typeface="Tahoma" pitchFamily="34" charset="0"/>
              <a:ea typeface="SimSun" pitchFamily="2" charset="-122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7458" name="Rectangle 2"/>
          <p:cNvSpPr>
            <a:spLocks noGrp="1" noChangeArrowheads="1"/>
          </p:cNvSpPr>
          <p:nvPr>
            <p:ph type="title"/>
          </p:nvPr>
        </p:nvSpPr>
        <p:spPr>
          <a:xfrm>
            <a:off x="381000" y="0"/>
            <a:ext cx="8229600" cy="1143000"/>
          </a:xfrm>
        </p:spPr>
        <p:txBody>
          <a:bodyPr/>
          <a:lstStyle/>
          <a:p>
            <a:r>
              <a:rPr lang="en-US" altLang="zh-CN" dirty="0" err="1">
                <a:ea typeface="SimSun" pitchFamily="2" charset="-122"/>
              </a:rPr>
              <a:t>Interquartile</a:t>
            </a:r>
            <a:r>
              <a:rPr lang="en-US" altLang="zh-CN" dirty="0">
                <a:ea typeface="SimSun" pitchFamily="2" charset="-122"/>
              </a:rPr>
              <a:t> Range…</a:t>
            </a:r>
          </a:p>
        </p:txBody>
      </p:sp>
      <p:sp>
        <p:nvSpPr>
          <p:cNvPr id="147459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295400"/>
            <a:ext cx="8750300" cy="5105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10000"/>
              </a:lnSpc>
            </a:pPr>
            <a:r>
              <a:rPr lang="en-US" altLang="zh-CN" dirty="0">
                <a:ea typeface="SimSun" pitchFamily="2" charset="-122"/>
              </a:rPr>
              <a:t>The quartiles can be used to create another measure of variability, the </a:t>
            </a:r>
            <a:r>
              <a:rPr lang="en-US" altLang="zh-CN" b="1" i="1" dirty="0" smtClean="0">
                <a:ea typeface="SimSun" pitchFamily="2" charset="-122"/>
              </a:rPr>
              <a:t>inter quartile range (IQR)</a:t>
            </a:r>
            <a:r>
              <a:rPr lang="en-US" altLang="zh-CN" dirty="0" smtClean="0">
                <a:ea typeface="SimSun" pitchFamily="2" charset="-122"/>
              </a:rPr>
              <a:t>, </a:t>
            </a:r>
            <a:r>
              <a:rPr lang="en-US" altLang="zh-CN" dirty="0">
                <a:ea typeface="SimSun" pitchFamily="2" charset="-122"/>
              </a:rPr>
              <a:t>which is defined as follows:</a:t>
            </a:r>
          </a:p>
          <a:p>
            <a:pPr>
              <a:lnSpc>
                <a:spcPct val="110000"/>
              </a:lnSpc>
              <a:buNone/>
            </a:pPr>
            <a:r>
              <a:rPr lang="en-US" altLang="zh-CN" dirty="0">
                <a:ea typeface="SimSun" pitchFamily="2" charset="-122"/>
              </a:rPr>
              <a:t>	</a:t>
            </a:r>
            <a:r>
              <a:rPr lang="en-US" altLang="zh-CN" dirty="0" smtClean="0">
                <a:ea typeface="SimSun" pitchFamily="2" charset="-122"/>
              </a:rPr>
              <a:t>	</a:t>
            </a:r>
            <a:r>
              <a:rPr lang="en-US" altLang="zh-CN" dirty="0" err="1" smtClean="0">
                <a:ea typeface="SimSun" pitchFamily="2" charset="-122"/>
              </a:rPr>
              <a:t>Interquartile</a:t>
            </a:r>
            <a:r>
              <a:rPr lang="en-US" altLang="zh-CN" dirty="0" smtClean="0">
                <a:ea typeface="SimSun" pitchFamily="2" charset="-122"/>
              </a:rPr>
              <a:t> </a:t>
            </a:r>
            <a:r>
              <a:rPr lang="en-US" altLang="zh-CN" dirty="0">
                <a:ea typeface="SimSun" pitchFamily="2" charset="-122"/>
              </a:rPr>
              <a:t>Range = Q</a:t>
            </a:r>
            <a:r>
              <a:rPr lang="en-US" altLang="zh-CN" baseline="-25000" dirty="0">
                <a:ea typeface="SimSun" pitchFamily="2" charset="-122"/>
              </a:rPr>
              <a:t>3</a:t>
            </a:r>
            <a:r>
              <a:rPr lang="en-US" altLang="zh-CN" dirty="0">
                <a:ea typeface="SimSun" pitchFamily="2" charset="-122"/>
              </a:rPr>
              <a:t> – Q</a:t>
            </a:r>
            <a:r>
              <a:rPr lang="en-US" altLang="zh-CN" baseline="-25000" dirty="0">
                <a:ea typeface="SimSun" pitchFamily="2" charset="-122"/>
              </a:rPr>
              <a:t>1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10000"/>
              </a:lnSpc>
            </a:pPr>
            <a:endParaRPr lang="en-US" altLang="zh-CN" dirty="0">
              <a:ea typeface="SimSun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SimSun" pitchFamily="2" charset="-122"/>
              </a:rPr>
              <a:t>Unlike variance and standard deviation, IQR is </a:t>
            </a:r>
            <a:r>
              <a:rPr lang="en-US" altLang="zh-CN" b="1" dirty="0">
                <a:ea typeface="SimSun" pitchFamily="2" charset="-122"/>
              </a:rPr>
              <a:t>insensitive </a:t>
            </a:r>
            <a:r>
              <a:rPr lang="en-US" altLang="zh-CN" dirty="0">
                <a:ea typeface="SimSun" pitchFamily="2" charset="-122"/>
              </a:rPr>
              <a:t>to outliers</a:t>
            </a:r>
            <a:r>
              <a:rPr lang="en-US" altLang="zh-CN" dirty="0" smtClean="0">
                <a:ea typeface="SimSun" pitchFamily="2" charset="-122"/>
              </a:rPr>
              <a:t>.</a:t>
            </a:r>
            <a:endParaRPr lang="en-US" altLang="zh-CN" dirty="0">
              <a:ea typeface="SimSun" pitchFamily="2" charset="-122"/>
            </a:endParaRPr>
          </a:p>
          <a:p>
            <a:pPr>
              <a:lnSpc>
                <a:spcPct val="110000"/>
              </a:lnSpc>
            </a:pPr>
            <a:r>
              <a:rPr lang="en-US" altLang="zh-CN" dirty="0">
                <a:ea typeface="SimSun" pitchFamily="2" charset="-122"/>
              </a:rPr>
              <a:t>The </a:t>
            </a:r>
            <a:r>
              <a:rPr lang="en-US" altLang="zh-CN" dirty="0" err="1">
                <a:ea typeface="SimSun" pitchFamily="2" charset="-122"/>
              </a:rPr>
              <a:t>interquartile</a:t>
            </a:r>
            <a:r>
              <a:rPr lang="en-US" altLang="zh-CN" dirty="0">
                <a:ea typeface="SimSun" pitchFamily="2" charset="-122"/>
              </a:rPr>
              <a:t> range measures the spread of the middle 50% of the observations.</a:t>
            </a:r>
          </a:p>
          <a:p>
            <a:pPr>
              <a:lnSpc>
                <a:spcPct val="110000"/>
              </a:lnSpc>
            </a:pPr>
            <a:r>
              <a:rPr lang="en-US" altLang="zh-CN" dirty="0">
                <a:ea typeface="SimSun" pitchFamily="2" charset="-122"/>
              </a:rPr>
              <a:t>Large values of this statistic mean that the 1</a:t>
            </a:r>
            <a:r>
              <a:rPr lang="en-US" altLang="zh-CN" baseline="30000" dirty="0">
                <a:ea typeface="SimSun" pitchFamily="2" charset="-122"/>
              </a:rPr>
              <a:t>st</a:t>
            </a:r>
            <a:r>
              <a:rPr lang="en-US" altLang="zh-CN" dirty="0">
                <a:ea typeface="SimSun" pitchFamily="2" charset="-122"/>
              </a:rPr>
              <a:t> and 3</a:t>
            </a:r>
            <a:r>
              <a:rPr lang="en-US" altLang="zh-CN" baseline="30000" dirty="0">
                <a:ea typeface="SimSun" pitchFamily="2" charset="-122"/>
              </a:rPr>
              <a:t>rd</a:t>
            </a:r>
            <a:r>
              <a:rPr lang="en-US" altLang="zh-CN" dirty="0">
                <a:ea typeface="SimSun" pitchFamily="2" charset="-122"/>
              </a:rPr>
              <a:t> quartiles are far apart indicating a high level of variability. </a:t>
            </a:r>
          </a:p>
          <a:p>
            <a:pPr>
              <a:lnSpc>
                <a:spcPct val="110000"/>
              </a:lnSpc>
            </a:pPr>
            <a:endParaRPr lang="zh-CN" altLang="en-US" dirty="0">
              <a:ea typeface="SimSun" pitchFamily="2" charset="-122"/>
            </a:endParaRP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4F25C0-3B34-4BF7-B8E2-EE2D54336799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D0A04E12-4C91-4122-8071-E476C2D12AB9}" type="slidenum">
              <a:rPr lang="en-US" altLang="zh-CN"/>
              <a:pPr/>
              <a:t>22</a:t>
            </a:fld>
            <a:endParaRPr lang="en-US" altLang="zh-CN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371600"/>
            <a:ext cx="8229600" cy="5029200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dirty="0" smtClean="0"/>
              <a:t>The </a:t>
            </a:r>
            <a:r>
              <a:rPr lang="en-US" b="1" i="1" dirty="0" smtClean="0"/>
              <a:t>box plot</a:t>
            </a:r>
            <a:r>
              <a:rPr lang="en-US" dirty="0" smtClean="0"/>
              <a:t> is a technique that graphs </a:t>
            </a:r>
            <a:r>
              <a:rPr lang="en-US" b="1" dirty="0" smtClean="0">
                <a:solidFill>
                  <a:srgbClr val="0000FF"/>
                </a:solidFill>
              </a:rPr>
              <a:t>five</a:t>
            </a:r>
            <a:r>
              <a:rPr lang="en-US" dirty="0" smtClean="0"/>
              <a:t> statistics:</a:t>
            </a:r>
          </a:p>
          <a:p>
            <a:pPr marL="0" indent="0">
              <a:buNone/>
            </a:pPr>
            <a:r>
              <a:rPr lang="en-US" dirty="0" smtClean="0"/>
              <a:t>the (1) minimum and (2) maximum observations, and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  </a:t>
            </a:r>
          </a:p>
          <a:p>
            <a:pPr marL="0" indent="0"/>
            <a:endParaRPr lang="en-US" dirty="0" smtClean="0"/>
          </a:p>
          <a:p>
            <a:pPr marL="0" indent="0"/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the (3) first, (4) second, and (5) third quartiles.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D1A9-61CF-49BF-AA7D-F98DD280C6EA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C3C63141-6E0F-4AF5-B02B-AAC1B6C3FBA7}" type="slidenum">
              <a:rPr lang="en-US" altLang="zh-CN" smtClean="0"/>
              <a:pPr/>
              <a:t>23</a:t>
            </a:fld>
            <a:endParaRPr lang="en-US" altLang="zh-CN"/>
          </a:p>
        </p:txBody>
      </p:sp>
      <p:sp>
        <p:nvSpPr>
          <p:cNvPr id="34" name="Line 4"/>
          <p:cNvSpPr>
            <a:spLocks noChangeShapeType="1"/>
          </p:cNvSpPr>
          <p:nvPr/>
        </p:nvSpPr>
        <p:spPr bwMode="auto">
          <a:xfrm>
            <a:off x="762000" y="5181599"/>
            <a:ext cx="731520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5" name="Line 5"/>
          <p:cNvSpPr>
            <a:spLocks noChangeShapeType="1"/>
          </p:cNvSpPr>
          <p:nvPr/>
        </p:nvSpPr>
        <p:spPr bwMode="auto">
          <a:xfrm>
            <a:off x="762000" y="4952999"/>
            <a:ext cx="0" cy="230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6" name="Line 6"/>
          <p:cNvSpPr>
            <a:spLocks noChangeShapeType="1"/>
          </p:cNvSpPr>
          <p:nvPr/>
        </p:nvSpPr>
        <p:spPr bwMode="auto">
          <a:xfrm>
            <a:off x="1676400" y="4952999"/>
            <a:ext cx="0" cy="230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7" name="Line 7"/>
          <p:cNvSpPr>
            <a:spLocks noChangeShapeType="1"/>
          </p:cNvSpPr>
          <p:nvPr/>
        </p:nvSpPr>
        <p:spPr bwMode="auto">
          <a:xfrm>
            <a:off x="2590800" y="4952999"/>
            <a:ext cx="0" cy="230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8" name="Line 8"/>
          <p:cNvSpPr>
            <a:spLocks noChangeShapeType="1"/>
          </p:cNvSpPr>
          <p:nvPr/>
        </p:nvSpPr>
        <p:spPr bwMode="auto">
          <a:xfrm>
            <a:off x="3505200" y="4952999"/>
            <a:ext cx="0" cy="230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39" name="Line 9"/>
          <p:cNvSpPr>
            <a:spLocks noChangeShapeType="1"/>
          </p:cNvSpPr>
          <p:nvPr/>
        </p:nvSpPr>
        <p:spPr bwMode="auto">
          <a:xfrm>
            <a:off x="4419600" y="4952999"/>
            <a:ext cx="0" cy="230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0" name="Line 10"/>
          <p:cNvSpPr>
            <a:spLocks noChangeShapeType="1"/>
          </p:cNvSpPr>
          <p:nvPr/>
        </p:nvSpPr>
        <p:spPr bwMode="auto">
          <a:xfrm>
            <a:off x="5334000" y="4952999"/>
            <a:ext cx="0" cy="230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1" name="Line 11"/>
          <p:cNvSpPr>
            <a:spLocks noChangeShapeType="1"/>
          </p:cNvSpPr>
          <p:nvPr/>
        </p:nvSpPr>
        <p:spPr bwMode="auto">
          <a:xfrm>
            <a:off x="6248400" y="4952999"/>
            <a:ext cx="0" cy="230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2" name="Line 12"/>
          <p:cNvSpPr>
            <a:spLocks noChangeShapeType="1"/>
          </p:cNvSpPr>
          <p:nvPr/>
        </p:nvSpPr>
        <p:spPr bwMode="auto">
          <a:xfrm>
            <a:off x="7162800" y="4952999"/>
            <a:ext cx="0" cy="230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3" name="Line 13"/>
          <p:cNvSpPr>
            <a:spLocks noChangeShapeType="1"/>
          </p:cNvSpPr>
          <p:nvPr/>
        </p:nvSpPr>
        <p:spPr bwMode="auto">
          <a:xfrm>
            <a:off x="8077200" y="4952999"/>
            <a:ext cx="0" cy="230581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4" name="Line 14"/>
          <p:cNvSpPr>
            <a:spLocks noChangeShapeType="1"/>
          </p:cNvSpPr>
          <p:nvPr/>
        </p:nvSpPr>
        <p:spPr bwMode="auto">
          <a:xfrm>
            <a:off x="1066800" y="4114799"/>
            <a:ext cx="5867400" cy="45719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5" name="Rectangle 15"/>
          <p:cNvSpPr>
            <a:spLocks noChangeArrowheads="1"/>
          </p:cNvSpPr>
          <p:nvPr/>
        </p:nvSpPr>
        <p:spPr bwMode="auto">
          <a:xfrm>
            <a:off x="1447800" y="3657600"/>
            <a:ext cx="4191000" cy="922326"/>
          </a:xfrm>
          <a:prstGeom prst="rect">
            <a:avLst/>
          </a:prstGeom>
          <a:noFill/>
          <a:ln w="9525">
            <a:solidFill>
              <a:schemeClr val="tx1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6" name="Line 16"/>
          <p:cNvSpPr>
            <a:spLocks noChangeShapeType="1"/>
          </p:cNvSpPr>
          <p:nvPr/>
        </p:nvSpPr>
        <p:spPr bwMode="auto">
          <a:xfrm>
            <a:off x="2819400" y="3657600"/>
            <a:ext cx="0" cy="922326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7" name="Line 17"/>
          <p:cNvSpPr>
            <a:spLocks noChangeShapeType="1"/>
          </p:cNvSpPr>
          <p:nvPr/>
        </p:nvSpPr>
        <p:spPr bwMode="auto">
          <a:xfrm flipH="1">
            <a:off x="838200" y="2514600"/>
            <a:ext cx="3124200" cy="1600200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8" name="Line 18"/>
          <p:cNvSpPr>
            <a:spLocks noChangeShapeType="1"/>
          </p:cNvSpPr>
          <p:nvPr/>
        </p:nvSpPr>
        <p:spPr bwMode="auto">
          <a:xfrm>
            <a:off x="4267200" y="2514600"/>
            <a:ext cx="2667000" cy="1600201"/>
          </a:xfrm>
          <a:prstGeom prst="line">
            <a:avLst/>
          </a:prstGeom>
          <a:noFill/>
          <a:ln w="38100">
            <a:solidFill>
              <a:srgbClr val="0033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49" name="Line 19"/>
          <p:cNvSpPr>
            <a:spLocks noChangeShapeType="1"/>
          </p:cNvSpPr>
          <p:nvPr/>
        </p:nvSpPr>
        <p:spPr bwMode="auto">
          <a:xfrm flipV="1">
            <a:off x="1371600" y="4648200"/>
            <a:ext cx="152400" cy="12954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0" name="Line 20"/>
          <p:cNvSpPr>
            <a:spLocks noChangeShapeType="1"/>
          </p:cNvSpPr>
          <p:nvPr/>
        </p:nvSpPr>
        <p:spPr bwMode="auto">
          <a:xfrm flipV="1">
            <a:off x="2362200" y="4724400"/>
            <a:ext cx="4572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1" name="Line 21"/>
          <p:cNvSpPr>
            <a:spLocks noChangeShapeType="1"/>
          </p:cNvSpPr>
          <p:nvPr/>
        </p:nvSpPr>
        <p:spPr bwMode="auto">
          <a:xfrm flipV="1">
            <a:off x="3962400" y="4648200"/>
            <a:ext cx="1600200" cy="12192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2" name="AutoShape 22"/>
          <p:cNvSpPr>
            <a:spLocks/>
          </p:cNvSpPr>
          <p:nvPr/>
        </p:nvSpPr>
        <p:spPr bwMode="auto">
          <a:xfrm rot="5400000">
            <a:off x="6247739" y="3734460"/>
            <a:ext cx="153721" cy="1219200"/>
          </a:xfrm>
          <a:prstGeom prst="rightBrace">
            <a:avLst>
              <a:gd name="adj1" fmla="val 66667"/>
              <a:gd name="adj2" fmla="val 50000"/>
            </a:avLst>
          </a:prstGeom>
          <a:noFill/>
          <a:ln w="19050">
            <a:solidFill>
              <a:srgbClr val="FF0000"/>
            </a:solidFill>
            <a:round/>
            <a:headEnd/>
            <a:tailEnd/>
          </a:ln>
        </p:spPr>
        <p:txBody>
          <a:bodyPr rot="10800000" vert="eaVert" wrap="none" anchor="ctr"/>
          <a:lstStyle/>
          <a:p>
            <a:endParaRPr lang="en-US">
              <a:solidFill>
                <a:srgbClr val="FF0000"/>
              </a:solidFill>
            </a:endParaRPr>
          </a:p>
        </p:txBody>
      </p:sp>
      <p:sp>
        <p:nvSpPr>
          <p:cNvPr id="53" name="Text Box 23"/>
          <p:cNvSpPr txBox="1">
            <a:spLocks noChangeArrowheads="1"/>
          </p:cNvSpPr>
          <p:nvPr/>
        </p:nvSpPr>
        <p:spPr bwMode="auto">
          <a:xfrm>
            <a:off x="3429000" y="5410200"/>
            <a:ext cx="39624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en-US" dirty="0" smtClean="0">
                <a:latin typeface="+mj-lt"/>
              </a:rPr>
              <a:t>Whisker 2: (Q</a:t>
            </a:r>
            <a:r>
              <a:rPr lang="en-US" baseline="-25000" dirty="0" smtClean="0">
                <a:latin typeface="+mj-lt"/>
              </a:rPr>
              <a:t>3</a:t>
            </a:r>
            <a:r>
              <a:rPr lang="en-US" dirty="0" smtClean="0">
                <a:latin typeface="+mj-lt"/>
              </a:rPr>
              <a:t>+</a:t>
            </a:r>
            <a:r>
              <a:rPr lang="en-US" dirty="0" smtClean="0"/>
              <a:t> 1.5*(Q</a:t>
            </a:r>
            <a:r>
              <a:rPr lang="en-US" baseline="-25000" dirty="0" smtClean="0"/>
              <a:t>3 </a:t>
            </a:r>
            <a:r>
              <a:rPr lang="en-US" dirty="0" smtClean="0"/>
              <a:t>-</a:t>
            </a:r>
            <a:r>
              <a:rPr lang="en-US" baseline="-25000" dirty="0" smtClean="0"/>
              <a:t> </a:t>
            </a:r>
            <a:r>
              <a:rPr lang="en-US" dirty="0" smtClean="0">
                <a:latin typeface="+mj-lt"/>
              </a:rPr>
              <a:t>Q</a:t>
            </a:r>
            <a:r>
              <a:rPr lang="en-US" baseline="-25000" dirty="0" smtClean="0">
                <a:latin typeface="+mj-lt"/>
              </a:rPr>
              <a:t>1</a:t>
            </a:r>
            <a:r>
              <a:rPr lang="en-US" dirty="0">
                <a:latin typeface="+mj-lt"/>
              </a:rPr>
              <a:t>))</a:t>
            </a:r>
          </a:p>
        </p:txBody>
      </p:sp>
      <p:sp>
        <p:nvSpPr>
          <p:cNvPr id="54" name="Line 24"/>
          <p:cNvSpPr>
            <a:spLocks noChangeShapeType="1"/>
          </p:cNvSpPr>
          <p:nvPr/>
        </p:nvSpPr>
        <p:spPr bwMode="auto">
          <a:xfrm flipV="1">
            <a:off x="6248400" y="4495800"/>
            <a:ext cx="76200" cy="922326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5" name="Line 25"/>
          <p:cNvSpPr>
            <a:spLocks noChangeShapeType="1"/>
          </p:cNvSpPr>
          <p:nvPr/>
        </p:nvSpPr>
        <p:spPr bwMode="auto">
          <a:xfrm>
            <a:off x="533400" y="2667000"/>
            <a:ext cx="685800" cy="1524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7162800" y="2209800"/>
            <a:ext cx="1981200" cy="427809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l">
              <a:buFont typeface="Arial" pitchFamily="34" charset="0"/>
              <a:buChar char="•"/>
            </a:pPr>
            <a:r>
              <a:rPr lang="en-US" sz="1700" dirty="0" smtClean="0">
                <a:latin typeface="Tahoma" charset="0"/>
              </a:rPr>
              <a:t>The lines extending to the left and right are called whiskers. </a:t>
            </a:r>
          </a:p>
          <a:p>
            <a:pPr algn="l">
              <a:buFont typeface="Arial" pitchFamily="34" charset="0"/>
              <a:buChar char="•"/>
            </a:pPr>
            <a:r>
              <a:rPr lang="en-US" sz="1700" dirty="0" smtClean="0">
                <a:latin typeface="Tahoma" charset="0"/>
              </a:rPr>
              <a:t>Any points that lie outside the whiskers are called outliers. </a:t>
            </a:r>
          </a:p>
          <a:p>
            <a:pPr algn="l">
              <a:buFont typeface="Arial" pitchFamily="34" charset="0"/>
              <a:buChar char="•"/>
            </a:pPr>
            <a:r>
              <a:rPr lang="en-US" sz="1700" dirty="0" smtClean="0">
                <a:latin typeface="Tahoma" charset="0"/>
              </a:rPr>
              <a:t>The whiskers extend outward to the smaller of 1.5 times the inter quartile range or to the most extreme point that is not an outlier.</a:t>
            </a:r>
            <a:endParaRPr lang="en-US" sz="1700" dirty="0">
              <a:latin typeface="Tahoma" charset="0"/>
            </a:endParaRPr>
          </a:p>
        </p:txBody>
      </p:sp>
      <p:sp>
        <p:nvSpPr>
          <p:cNvPr id="30" name="Text Box 23"/>
          <p:cNvSpPr txBox="1">
            <a:spLocks noChangeArrowheads="1"/>
          </p:cNvSpPr>
          <p:nvPr/>
        </p:nvSpPr>
        <p:spPr bwMode="auto">
          <a:xfrm>
            <a:off x="0" y="2209800"/>
            <a:ext cx="3733800" cy="46166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/>
            <a:r>
              <a:rPr lang="en-US" dirty="0" smtClean="0">
                <a:latin typeface="+mj-lt"/>
              </a:rPr>
              <a:t>Whisker1: (Q</a:t>
            </a:r>
            <a:r>
              <a:rPr lang="en-US" baseline="-25000" dirty="0" smtClean="0">
                <a:latin typeface="+mj-lt"/>
              </a:rPr>
              <a:t>1</a:t>
            </a:r>
            <a:r>
              <a:rPr lang="en-US" dirty="0" smtClean="0">
                <a:latin typeface="+mj-lt"/>
              </a:rPr>
              <a:t>-</a:t>
            </a:r>
            <a:r>
              <a:rPr lang="en-US" dirty="0" smtClean="0"/>
              <a:t> 1.5*(Q</a:t>
            </a:r>
            <a:r>
              <a:rPr lang="en-US" baseline="-25000" dirty="0" smtClean="0"/>
              <a:t>3 </a:t>
            </a:r>
            <a:r>
              <a:rPr lang="en-US" dirty="0" smtClean="0"/>
              <a:t>-</a:t>
            </a:r>
            <a:r>
              <a:rPr lang="en-US" baseline="-25000" dirty="0" smtClean="0"/>
              <a:t> </a:t>
            </a:r>
            <a:r>
              <a:rPr lang="en-US" dirty="0" smtClean="0">
                <a:latin typeface="+mj-lt"/>
              </a:rPr>
              <a:t>Q</a:t>
            </a:r>
            <a:r>
              <a:rPr lang="en-US" baseline="-25000" dirty="0" smtClean="0">
                <a:latin typeface="+mj-lt"/>
              </a:rPr>
              <a:t>1</a:t>
            </a:r>
            <a:r>
              <a:rPr lang="en-US" dirty="0">
                <a:latin typeface="+mj-lt"/>
              </a:rPr>
              <a:t>))</a:t>
            </a:r>
          </a:p>
        </p:txBody>
      </p:sp>
      <p:sp>
        <p:nvSpPr>
          <p:cNvPr id="31" name="Oval 30"/>
          <p:cNvSpPr/>
          <p:nvPr/>
        </p:nvSpPr>
        <p:spPr>
          <a:xfrm>
            <a:off x="762000" y="4114800"/>
            <a:ext cx="76200" cy="45719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2" name="Oval 31"/>
          <p:cNvSpPr/>
          <p:nvPr/>
        </p:nvSpPr>
        <p:spPr>
          <a:xfrm>
            <a:off x="6781800" y="4114800"/>
            <a:ext cx="76200" cy="762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D1A9-61CF-49BF-AA7D-F98DD280C6EA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C3C63141-6E0F-4AF5-B02B-AAC1B6C3FBA7}" type="slidenum">
              <a:rPr lang="en-US" altLang="zh-CN" smtClean="0"/>
              <a:pPr/>
              <a:t>24</a:t>
            </a:fld>
            <a:endParaRPr lang="en-US" altLang="zh-CN"/>
          </a:p>
        </p:txBody>
      </p:sp>
      <p:pic>
        <p:nvPicPr>
          <p:cNvPr id="192514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709899" y="578314"/>
            <a:ext cx="5452901" cy="567008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Example 4.15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/>
              <a:t>A large number of fast-food restaurants with drive-through windows offering drivers and their passengers the advantages of quick service. </a:t>
            </a:r>
          </a:p>
          <a:p>
            <a:r>
              <a:rPr lang="en-US" dirty="0" smtClean="0"/>
              <a:t>To measure how good the service is, an organization called QSR planned a study wherein the amount of time taken by a sample of drive-through customers at each of five restaurants was recorded. </a:t>
            </a:r>
          </a:p>
          <a:p>
            <a:r>
              <a:rPr lang="en-US" dirty="0" smtClean="0"/>
              <a:t>Compare the five sets of data using a box plot and interpret the results. </a:t>
            </a:r>
          </a:p>
          <a:p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D1A9-61CF-49BF-AA7D-F98DD280C6EA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C3C63141-6E0F-4AF5-B02B-AAC1B6C3FBA7}" type="slidenum">
              <a:rPr lang="en-US" altLang="zh-CN" smtClean="0"/>
              <a:pPr/>
              <a:t>25</a:t>
            </a:fld>
            <a:endParaRPr lang="en-US" altLang="zh-CN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Box Plots…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2743200" cy="4525963"/>
          </a:xfrm>
        </p:spPr>
        <p:txBody>
          <a:bodyPr>
            <a:normAutofit fontScale="85000" lnSpcReduction="10000"/>
          </a:bodyPr>
          <a:lstStyle/>
          <a:p>
            <a:pPr marL="0" indent="-274320"/>
            <a:r>
              <a:rPr lang="en-US" dirty="0" smtClean="0"/>
              <a:t>Wendy’s service time is shortest and least variable.</a:t>
            </a:r>
          </a:p>
          <a:p>
            <a:pPr marL="0" indent="-274320"/>
            <a:endParaRPr lang="en-US" dirty="0" smtClean="0"/>
          </a:p>
          <a:p>
            <a:pPr marL="0" indent="-274320"/>
            <a:r>
              <a:rPr lang="en-US" dirty="0" err="1" smtClean="0"/>
              <a:t>Hardee’s</a:t>
            </a:r>
            <a:r>
              <a:rPr lang="en-US" dirty="0" smtClean="0"/>
              <a:t> has the greatest variability, while </a:t>
            </a:r>
          </a:p>
          <a:p>
            <a:pPr marL="0" indent="-274320"/>
            <a:endParaRPr lang="en-US" dirty="0" smtClean="0"/>
          </a:p>
          <a:p>
            <a:pPr marL="0" indent="-274320"/>
            <a:r>
              <a:rPr lang="en-US" dirty="0" smtClean="0"/>
              <a:t>Jack-in-the-Box has the longest service times.</a:t>
            </a:r>
          </a:p>
          <a:p>
            <a:pPr indent="-274320"/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D1A9-61CF-49BF-AA7D-F98DD280C6EA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C3C63141-6E0F-4AF5-B02B-AAC1B6C3FBA7}" type="slidenum">
              <a:rPr lang="en-US" altLang="zh-CN" smtClean="0"/>
              <a:pPr/>
              <a:t>26</a:t>
            </a:fld>
            <a:endParaRPr lang="en-US" altLang="zh-CN"/>
          </a:p>
        </p:txBody>
      </p:sp>
      <p:pic>
        <p:nvPicPr>
          <p:cNvPr id="7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62400" y="1295400"/>
            <a:ext cx="5008563" cy="499903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8" name="Line 5"/>
          <p:cNvSpPr>
            <a:spLocks noChangeShapeType="1"/>
          </p:cNvSpPr>
          <p:nvPr/>
        </p:nvSpPr>
        <p:spPr bwMode="auto">
          <a:xfrm>
            <a:off x="3048000" y="2514600"/>
            <a:ext cx="838200" cy="381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9" name="Line 6"/>
          <p:cNvSpPr>
            <a:spLocks noChangeShapeType="1"/>
          </p:cNvSpPr>
          <p:nvPr/>
        </p:nvSpPr>
        <p:spPr bwMode="auto">
          <a:xfrm>
            <a:off x="2743200" y="3581400"/>
            <a:ext cx="2057400" cy="762000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10" name="Line 7"/>
          <p:cNvSpPr>
            <a:spLocks noChangeShapeType="1"/>
          </p:cNvSpPr>
          <p:nvPr/>
        </p:nvSpPr>
        <p:spPr bwMode="auto">
          <a:xfrm flipV="1">
            <a:off x="3048000" y="5638799"/>
            <a:ext cx="2514600" cy="45719"/>
          </a:xfrm>
          <a:prstGeom prst="line">
            <a:avLst/>
          </a:prstGeom>
          <a:noFill/>
          <a:ln w="38100">
            <a:solidFill>
              <a:srgbClr val="0000FF"/>
            </a:solidFill>
            <a:round/>
            <a:headEnd/>
            <a:tailEnd type="arrow" w="med" len="med"/>
          </a:ln>
        </p:spPr>
        <p:txBody>
          <a:bodyPr wrap="none" anchor="ctr"/>
          <a:lstStyle/>
          <a:p>
            <a:endParaRPr lang="en-US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EC1D1A9-61CF-49BF-AA7D-F98DD280C6EA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C3C63141-6E0F-4AF5-B02B-AAC1B6C3FBA7}" type="slidenum">
              <a:rPr lang="en-US" altLang="zh-CN" smtClean="0"/>
              <a:pPr/>
              <a:t>27</a:t>
            </a:fld>
            <a:endParaRPr lang="en-US" altLang="zh-CN"/>
          </a:p>
        </p:txBody>
      </p:sp>
      <p:pic>
        <p:nvPicPr>
          <p:cNvPr id="193538" name="Picture 2"/>
          <p:cNvPicPr>
            <a:picLocks noGrp="1" noChangeAspect="1" noChangeArrowheads="1"/>
          </p:cNvPicPr>
          <p:nvPr>
            <p:ph idx="1"/>
          </p:nvPr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623219" y="785019"/>
            <a:ext cx="5310981" cy="531098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Rectangle 2"/>
          <p:cNvSpPr>
            <a:spLocks noGrp="1" noChangeArrowheads="1"/>
          </p:cNvSpPr>
          <p:nvPr>
            <p:ph type="title"/>
          </p:nvPr>
        </p:nvSpPr>
        <p:spPr>
          <a:xfrm>
            <a:off x="457200" y="274638"/>
            <a:ext cx="8229600" cy="792162"/>
          </a:xfrm>
        </p:spPr>
        <p:txBody>
          <a:bodyPr/>
          <a:lstStyle/>
          <a:p>
            <a:r>
              <a:rPr lang="en-US" altLang="zh-CN">
                <a:ea typeface="宋体" pitchFamily="2" charset="-122"/>
              </a:rPr>
              <a:t>Review: Standard Deviation</a:t>
            </a:r>
          </a:p>
        </p:txBody>
      </p:sp>
      <p:sp>
        <p:nvSpPr>
          <p:cNvPr id="37891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143000"/>
            <a:ext cx="8229600" cy="4983163"/>
          </a:xfrm>
        </p:spPr>
        <p:txBody>
          <a:bodyPr/>
          <a:lstStyle/>
          <a:p>
            <a:r>
              <a:rPr lang="en-US" altLang="zh-CN" dirty="0">
                <a:ea typeface="宋体" pitchFamily="2" charset="-122"/>
              </a:rPr>
              <a:t>The standard deviation is simply the square root of the variance, thus:</a:t>
            </a: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Population standard deviation:</a:t>
            </a:r>
          </a:p>
          <a:p>
            <a:endParaRPr lang="en-US" altLang="zh-CN" dirty="0">
              <a:ea typeface="宋体" pitchFamily="2" charset="-122"/>
            </a:endParaRPr>
          </a:p>
          <a:p>
            <a:endParaRPr lang="en-US" altLang="zh-CN" dirty="0">
              <a:ea typeface="宋体" pitchFamily="2" charset="-122"/>
            </a:endParaRPr>
          </a:p>
          <a:p>
            <a:r>
              <a:rPr lang="en-US" altLang="zh-CN" dirty="0">
                <a:ea typeface="宋体" pitchFamily="2" charset="-122"/>
              </a:rPr>
              <a:t>Sample standard deviation: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7AD80ADC-2407-44CA-BD53-1878860EEDDB}" type="slidenum">
              <a:rPr lang="en-US" altLang="zh-CN"/>
              <a:pPr/>
              <a:t>3</a:t>
            </a:fld>
            <a:endParaRPr lang="en-US" altLang="zh-CN"/>
          </a:p>
        </p:txBody>
      </p:sp>
      <p:pic>
        <p:nvPicPr>
          <p:cNvPr id="37894" name="Picture 6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6172200" y="2514600"/>
            <a:ext cx="2425700" cy="977900"/>
          </a:xfrm>
          <a:prstGeom prst="rect">
            <a:avLst/>
          </a:prstGeom>
          <a:noFill/>
        </p:spPr>
      </p:pic>
      <p:pic>
        <p:nvPicPr>
          <p:cNvPr id="37895" name="Picture 7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943600" y="4267200"/>
            <a:ext cx="2184400" cy="1003300"/>
          </a:xfrm>
          <a:prstGeom prst="rect">
            <a:avLst/>
          </a:prstGeom>
          <a:noFill/>
        </p:spPr>
      </p:pic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A2C9CF-3840-4EEF-A376-422C25A29697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Standard Deviation…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447800"/>
            <a:ext cx="8229600" cy="4678363"/>
          </a:xfrm>
        </p:spPr>
        <p:txBody>
          <a:bodyPr>
            <a:normAutofit fontScale="85000" lnSpcReduction="20000"/>
          </a:bodyPr>
          <a:lstStyle/>
          <a:p>
            <a:pPr marL="457200" indent="-365760">
              <a:lnSpc>
                <a:spcPct val="120000"/>
              </a:lnSpc>
            </a:pPr>
            <a:r>
              <a:rPr lang="en-US" dirty="0" smtClean="0"/>
              <a:t>The standard deviation can be used to compare the variability of several distributions and make a statement about the general shape of a distribution. </a:t>
            </a:r>
          </a:p>
          <a:p>
            <a:pPr marL="457200" indent="-365760">
              <a:lnSpc>
                <a:spcPct val="120000"/>
              </a:lnSpc>
            </a:pPr>
            <a:r>
              <a:rPr lang="en-US" dirty="0" smtClean="0"/>
              <a:t>If the histogram is</a:t>
            </a:r>
            <a:r>
              <a:rPr lang="en-US" b="1" dirty="0" smtClean="0">
                <a:solidFill>
                  <a:srgbClr val="0000FF"/>
                </a:solidFill>
              </a:rPr>
              <a:t> bell shaped</a:t>
            </a:r>
            <a:r>
              <a:rPr lang="en-US" dirty="0" smtClean="0"/>
              <a:t>, we can use the </a:t>
            </a:r>
            <a:r>
              <a:rPr lang="en-US" b="1" i="1" dirty="0" smtClean="0"/>
              <a:t>Empirical Rule</a:t>
            </a:r>
            <a:r>
              <a:rPr lang="en-US" dirty="0" smtClean="0"/>
              <a:t>, which states:</a:t>
            </a:r>
          </a:p>
          <a:p>
            <a:pPr marL="857250" lvl="1" indent="-365760">
              <a:lnSpc>
                <a:spcPct val="120000"/>
              </a:lnSpc>
              <a:buFont typeface="Times" pitchFamily="1" charset="0"/>
              <a:buAutoNum type="arabicParenR"/>
            </a:pPr>
            <a:r>
              <a:rPr lang="en-US" dirty="0" smtClean="0"/>
              <a:t>Approximately 68% of all observations fall within one standard deviation of the mean. </a:t>
            </a:r>
          </a:p>
          <a:p>
            <a:pPr marL="857250" lvl="1" indent="-365760">
              <a:lnSpc>
                <a:spcPct val="120000"/>
              </a:lnSpc>
              <a:buFont typeface="Times" pitchFamily="1" charset="0"/>
              <a:buAutoNum type="arabicParenR"/>
            </a:pPr>
            <a:r>
              <a:rPr lang="en-US" dirty="0" smtClean="0"/>
              <a:t>Approximately 95% of all observations fall within two standard deviations of the mean.</a:t>
            </a:r>
          </a:p>
          <a:p>
            <a:pPr marL="857250" lvl="1" indent="-365760">
              <a:lnSpc>
                <a:spcPct val="120000"/>
              </a:lnSpc>
              <a:buFont typeface="Times" pitchFamily="1" charset="0"/>
              <a:buAutoNum type="arabicParenR"/>
            </a:pPr>
            <a:r>
              <a:rPr lang="en-US" dirty="0" smtClean="0"/>
              <a:t>Approximately 99.7% of all observations fall within three standard deviations of the mean.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4461-B8B1-4D14-B2D8-080993C39D04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D7194A18-43E6-4515-911D-9D5D6A58ED7D}" type="slidenum">
              <a:rPr lang="en-US" altLang="zh-CN" smtClean="0"/>
              <a:pPr/>
              <a:t>4</a:t>
            </a:fld>
            <a:endParaRPr lang="en-US" altLang="zh-CN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868362"/>
          </a:xfrm>
        </p:spPr>
        <p:txBody>
          <a:bodyPr/>
          <a:lstStyle/>
          <a:p>
            <a:r>
              <a:rPr lang="en-US" dirty="0" smtClean="0"/>
              <a:t>The Empirical Rule…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4461-B8B1-4D14-B2D8-080993C39D04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D7194A18-43E6-4515-911D-9D5D6A58ED7D}" type="slidenum">
              <a:rPr lang="en-US" altLang="zh-CN" smtClean="0"/>
              <a:pPr/>
              <a:t>5</a:t>
            </a:fld>
            <a:endParaRPr lang="en-US" altLang="zh-CN"/>
          </a:p>
        </p:txBody>
      </p:sp>
      <p:pic>
        <p:nvPicPr>
          <p:cNvPr id="7" name="Picture 6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15000" y="4267200"/>
            <a:ext cx="3400425" cy="222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8" name="Picture 5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0" y="2960688"/>
            <a:ext cx="3400425" cy="22209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9" name="Picture 4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715000" y="1066800"/>
            <a:ext cx="3400425" cy="22209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Rectangle 3"/>
          <p:cNvSpPr txBox="1">
            <a:spLocks noChangeArrowheads="1"/>
          </p:cNvSpPr>
          <p:nvPr/>
        </p:nvSpPr>
        <p:spPr>
          <a:xfrm>
            <a:off x="0" y="1143000"/>
            <a:ext cx="9144000" cy="548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Approximately 68% of all observations fall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within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one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 standard deviation of the mean.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Approximately 95% of all observations fall</a:t>
            </a:r>
          </a:p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within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two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 standard deviations of the mean.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 smtClean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Tahoma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Approximately 99.7% of all observations fall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within </a:t>
            </a:r>
            <a:r>
              <a:rPr kumimoji="0" lang="en-US" sz="2400" b="1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three</a:t>
            </a:r>
            <a:r>
              <a:rPr kumimoji="0" lang="en-US" sz="2400" b="0" i="0" u="none" strike="noStrike" kern="1200" cap="none" spc="0" normalizeH="0" baseline="0" noProof="0" dirty="0" smtClean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Tahoma" charset="0"/>
                <a:ea typeface="+mn-ea"/>
                <a:cs typeface="+mn-cs"/>
              </a:rPr>
              <a:t> standard deviations of the mean.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Chebysheff’s</a:t>
            </a:r>
            <a:r>
              <a:rPr lang="en-US" dirty="0" smtClean="0"/>
              <a:t> Theorem…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1"/>
            <a:ext cx="8229600" cy="2209800"/>
          </a:xfrm>
        </p:spPr>
        <p:txBody>
          <a:bodyPr>
            <a:normAutofit fontScale="85000" lnSpcReduction="10000"/>
          </a:bodyPr>
          <a:lstStyle/>
          <a:p>
            <a:pPr marL="0" indent="0"/>
            <a:r>
              <a:rPr lang="en-US" dirty="0" smtClean="0"/>
              <a:t>  A more general interpretation of the standard deviation is derived from </a:t>
            </a:r>
            <a:r>
              <a:rPr lang="en-US" b="1" i="1" dirty="0" err="1" smtClean="0"/>
              <a:t>Chebysheff’s</a:t>
            </a:r>
            <a:r>
              <a:rPr lang="en-US" b="1" i="1" dirty="0" smtClean="0"/>
              <a:t> Theorem</a:t>
            </a:r>
            <a:r>
              <a:rPr lang="en-US" dirty="0" smtClean="0"/>
              <a:t>, which applies to all shapes of histograms (not just bell shaped).</a:t>
            </a:r>
          </a:p>
          <a:p>
            <a:pPr marL="0" indent="0"/>
            <a:r>
              <a:rPr lang="en-US" dirty="0" smtClean="0"/>
              <a:t>  The proportion of observations in any sample that lie within </a:t>
            </a:r>
            <a:r>
              <a:rPr lang="en-US" b="1" i="1" dirty="0" smtClean="0"/>
              <a:t>k</a:t>
            </a:r>
            <a:r>
              <a:rPr lang="en-US" dirty="0" smtClean="0"/>
              <a:t> standard deviations of the mean is </a:t>
            </a:r>
            <a:r>
              <a:rPr lang="en-US" i="1" dirty="0" smtClean="0"/>
              <a:t>at least:</a:t>
            </a:r>
            <a:endParaRPr lang="en-US" dirty="0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4461-B8B1-4D14-B2D8-080993C39D04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D7194A18-43E6-4515-911D-9D5D6A58ED7D}" type="slidenum">
              <a:rPr lang="en-US" altLang="zh-CN" smtClean="0"/>
              <a:pPr/>
              <a:t>6</a:t>
            </a:fld>
            <a:endParaRPr lang="en-US" altLang="zh-CN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648200" y="3886200"/>
            <a:ext cx="4206875" cy="230832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 anchor="ctr">
            <a:spAutoFit/>
          </a:bodyPr>
          <a:lstStyle/>
          <a:p>
            <a:pPr algn="l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Tahoma" charset="0"/>
              </a:rPr>
              <a:t> For </a:t>
            </a:r>
            <a:r>
              <a:rPr lang="en-US" sz="2000" dirty="0">
                <a:latin typeface="Tahoma" charset="0"/>
              </a:rPr>
              <a:t>k=2 (say), the theorem states that </a:t>
            </a:r>
            <a:r>
              <a:rPr lang="en-US" sz="2000" i="1" dirty="0">
                <a:latin typeface="Tahoma" charset="0"/>
              </a:rPr>
              <a:t>at least</a:t>
            </a:r>
            <a:r>
              <a:rPr lang="en-US" sz="2000" dirty="0">
                <a:latin typeface="Tahoma" charset="0"/>
              </a:rPr>
              <a:t> 3/4 of all observations lie within 2 standard deviations of the mean. </a:t>
            </a:r>
            <a:endParaRPr lang="en-US" sz="2000" dirty="0" smtClean="0">
              <a:latin typeface="Tahoma" charset="0"/>
            </a:endParaRPr>
          </a:p>
          <a:p>
            <a:pPr algn="l" eaLnBrk="1" hangingPunct="1">
              <a:spcBef>
                <a:spcPct val="20000"/>
              </a:spcBef>
              <a:buFont typeface="Arial" pitchFamily="34" charset="0"/>
              <a:buChar char="•"/>
            </a:pPr>
            <a:r>
              <a:rPr lang="en-US" sz="2000" dirty="0" smtClean="0">
                <a:latin typeface="Tahoma" charset="0"/>
              </a:rPr>
              <a:t> This </a:t>
            </a:r>
            <a:r>
              <a:rPr lang="en-US" sz="2000" dirty="0">
                <a:latin typeface="Tahoma" charset="0"/>
              </a:rPr>
              <a:t>is a “lower bound” compared to Empirical Rule’s approximation (95%).</a:t>
            </a:r>
          </a:p>
        </p:txBody>
      </p:sp>
      <p:pic>
        <p:nvPicPr>
          <p:cNvPr id="8" name="Picture 7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57200" y="4267200"/>
            <a:ext cx="3975100" cy="143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Interpreting Standard Deviation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4648200"/>
          </a:xfrm>
        </p:spPr>
        <p:txBody>
          <a:bodyPr>
            <a:normAutofit fontScale="77500" lnSpcReduction="20000"/>
          </a:bodyPr>
          <a:lstStyle/>
          <a:p>
            <a:pPr marL="0" indent="0">
              <a:lnSpc>
                <a:spcPct val="120000"/>
              </a:lnSpc>
            </a:pPr>
            <a:r>
              <a:rPr lang="en-US" dirty="0" smtClean="0"/>
              <a:t>  Suppose that the mean and standard deviation of last year’s midterm test marks are 70 and 5, respectively. </a:t>
            </a:r>
          </a:p>
          <a:p>
            <a:pPr marL="0" indent="0">
              <a:lnSpc>
                <a:spcPct val="120000"/>
              </a:lnSpc>
            </a:pPr>
            <a:r>
              <a:rPr lang="en-US" dirty="0" smtClean="0"/>
              <a:t>  If the histogram is bell-shaped then we know that </a:t>
            </a:r>
          </a:p>
          <a:p>
            <a:pPr marL="400050" lvl="1" indent="0">
              <a:lnSpc>
                <a:spcPct val="120000"/>
              </a:lnSpc>
            </a:pPr>
            <a:r>
              <a:rPr lang="en-US" dirty="0" smtClean="0"/>
              <a:t>  approximately 68% of the marks fell between 65 and 75,</a:t>
            </a:r>
          </a:p>
          <a:p>
            <a:pPr marL="400050" lvl="1" indent="0">
              <a:lnSpc>
                <a:spcPct val="120000"/>
              </a:lnSpc>
            </a:pPr>
            <a:r>
              <a:rPr lang="en-US" dirty="0" smtClean="0"/>
              <a:t>  approximately 95% of the marks fell between 60 and 80, and</a:t>
            </a:r>
          </a:p>
          <a:p>
            <a:pPr marL="400050" lvl="1" indent="0">
              <a:lnSpc>
                <a:spcPct val="120000"/>
              </a:lnSpc>
            </a:pPr>
            <a:r>
              <a:rPr lang="en-US" dirty="0" smtClean="0"/>
              <a:t>  approximately 99.7% of the marks fell between 55 and 85.</a:t>
            </a:r>
          </a:p>
          <a:p>
            <a:pPr marL="0" indent="0">
              <a:lnSpc>
                <a:spcPct val="120000"/>
              </a:lnSpc>
            </a:pPr>
            <a:endParaRPr lang="en-US" dirty="0" smtClean="0"/>
          </a:p>
          <a:p>
            <a:pPr marL="0" indent="0">
              <a:lnSpc>
                <a:spcPct val="120000"/>
              </a:lnSpc>
            </a:pPr>
            <a:r>
              <a:rPr lang="en-US" dirty="0" smtClean="0"/>
              <a:t> If the histogram is NOT at all bell-shaped we can say that at least 75% of the marks fell between 60 and 80, and at least 88.9% of the marks fell between 55 and 85. (We can use other values of k.) </a:t>
            </a:r>
          </a:p>
          <a:p>
            <a:pPr>
              <a:lnSpc>
                <a:spcPct val="120000"/>
              </a:lnSpc>
            </a:pP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674461-B8B1-4D14-B2D8-080993C39D04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 smtClean="0"/>
              <a:t>4.</a:t>
            </a:r>
            <a:fld id="{D7194A18-43E6-4515-911D-9D5D6A58ED7D}" type="slidenum">
              <a:rPr lang="en-US" altLang="zh-CN" smtClean="0"/>
              <a:pPr/>
              <a:t>7</a:t>
            </a:fld>
            <a:endParaRPr lang="en-US" altLang="zh-CN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9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>
                <a:ea typeface="宋体" pitchFamily="2" charset="-122"/>
              </a:rPr>
              <a:t>Measure of Risk…</a:t>
            </a:r>
          </a:p>
        </p:txBody>
      </p:sp>
      <p:sp>
        <p:nvSpPr>
          <p:cNvPr id="82947" name="Rectangle 3"/>
          <p:cNvSpPr>
            <a:spLocks noGrp="1" noChangeArrowheads="1"/>
          </p:cNvSpPr>
          <p:nvPr>
            <p:ph idx="1"/>
          </p:nvPr>
        </p:nvSpPr>
        <p:spPr>
          <a:xfrm>
            <a:off x="241300" y="1295400"/>
            <a:ext cx="7988300" cy="5029200"/>
          </a:xfrm>
        </p:spPr>
        <p:txBody>
          <a:bodyPr>
            <a:noAutofit/>
          </a:bodyPr>
          <a:lstStyle/>
          <a:p>
            <a:pPr marL="533400" indent="-533400"/>
            <a:r>
              <a:rPr lang="en-US" altLang="zh-CN" sz="2800" b="1" dirty="0">
                <a:ea typeface="宋体" pitchFamily="2" charset="-122"/>
              </a:rPr>
              <a:t>Risk is of key interest in stock market.</a:t>
            </a:r>
            <a:r>
              <a:rPr lang="en-US" altLang="zh-CN" sz="2800" dirty="0">
                <a:ea typeface="宋体" pitchFamily="2" charset="-122"/>
              </a:rPr>
              <a:t> </a:t>
            </a:r>
          </a:p>
          <a:p>
            <a:pPr marL="533400" indent="-533400"/>
            <a:r>
              <a:rPr lang="en-US" altLang="zh-CN" sz="2800" b="1" i="1" dirty="0">
                <a:ea typeface="宋体" pitchFamily="2" charset="-122"/>
              </a:rPr>
              <a:t>Standard Deviation</a:t>
            </a:r>
            <a:r>
              <a:rPr lang="en-US" altLang="zh-CN" sz="2800" dirty="0">
                <a:ea typeface="宋体" pitchFamily="2" charset="-122"/>
              </a:rPr>
              <a:t> or </a:t>
            </a:r>
            <a:r>
              <a:rPr lang="en-US" altLang="zh-CN" sz="2800" b="1" i="1" dirty="0">
                <a:ea typeface="宋体" pitchFamily="2" charset="-122"/>
              </a:rPr>
              <a:t>Variance</a:t>
            </a:r>
            <a:r>
              <a:rPr lang="en-US" altLang="zh-CN" sz="2800" dirty="0">
                <a:ea typeface="宋体" pitchFamily="2" charset="-122"/>
              </a:rPr>
              <a:t> is often used, but </a:t>
            </a:r>
            <a:r>
              <a:rPr lang="en-US" altLang="zh-CN" sz="2800" dirty="0" smtClean="0">
                <a:ea typeface="宋体" pitchFamily="2" charset="-122"/>
              </a:rPr>
              <a:t>is appropriate </a:t>
            </a:r>
            <a:r>
              <a:rPr lang="en-US" altLang="zh-CN" sz="2800" b="1" dirty="0">
                <a:ea typeface="宋体" pitchFamily="2" charset="-122"/>
              </a:rPr>
              <a:t>ONLY</a:t>
            </a:r>
            <a:r>
              <a:rPr lang="en-US" altLang="zh-CN" sz="2800" dirty="0">
                <a:ea typeface="宋体" pitchFamily="2" charset="-122"/>
              </a:rPr>
              <a:t> when the mean return on investment </a:t>
            </a:r>
            <a:r>
              <a:rPr lang="en-US" altLang="zh-CN" sz="2800" dirty="0" smtClean="0">
                <a:ea typeface="宋体" pitchFamily="2" charset="-122"/>
              </a:rPr>
              <a:t>is the </a:t>
            </a:r>
            <a:r>
              <a:rPr lang="en-US" altLang="zh-CN" sz="2800" dirty="0">
                <a:ea typeface="宋体" pitchFamily="2" charset="-122"/>
              </a:rPr>
              <a:t>same. </a:t>
            </a:r>
          </a:p>
          <a:p>
            <a:pPr marL="533400" indent="-533400"/>
            <a:r>
              <a:rPr lang="en-US" altLang="zh-CN" sz="2800" dirty="0">
                <a:ea typeface="宋体" pitchFamily="2" charset="-122"/>
              </a:rPr>
              <a:t>When mean return vary greatly, the order of magnitude </a:t>
            </a:r>
            <a:r>
              <a:rPr lang="en-US" altLang="zh-CN" sz="2800" dirty="0" smtClean="0">
                <a:ea typeface="宋体" pitchFamily="2" charset="-122"/>
              </a:rPr>
              <a:t>of the </a:t>
            </a:r>
            <a:r>
              <a:rPr lang="en-US" altLang="zh-CN" sz="2800" dirty="0">
                <a:ea typeface="宋体" pitchFamily="2" charset="-122"/>
              </a:rPr>
              <a:t>mean influences the size of the variance</a:t>
            </a:r>
            <a:r>
              <a:rPr lang="en-US" altLang="zh-CN" sz="2800" dirty="0" smtClean="0">
                <a:ea typeface="宋体" pitchFamily="2" charset="-122"/>
              </a:rPr>
              <a:t>.</a:t>
            </a:r>
            <a:endParaRPr lang="en-US" altLang="zh-CN" sz="2800" dirty="0">
              <a:ea typeface="宋体" pitchFamily="2" charset="-122"/>
            </a:endParaRPr>
          </a:p>
          <a:p>
            <a:pPr marL="533400" indent="-533400"/>
            <a:r>
              <a:rPr lang="en-US" altLang="zh-CN" sz="2800" b="1" i="1" dirty="0">
                <a:ea typeface="宋体" pitchFamily="2" charset="-122"/>
              </a:rPr>
              <a:t>Standard Deviation</a:t>
            </a:r>
            <a:r>
              <a:rPr lang="en-US" altLang="zh-CN" sz="2800" dirty="0">
                <a:ea typeface="宋体" pitchFamily="2" charset="-122"/>
              </a:rPr>
              <a:t> or </a:t>
            </a:r>
            <a:r>
              <a:rPr lang="en-US" altLang="zh-CN" sz="2800" b="1" i="1" dirty="0">
                <a:ea typeface="宋体" pitchFamily="2" charset="-122"/>
              </a:rPr>
              <a:t>Variance </a:t>
            </a:r>
            <a:r>
              <a:rPr lang="en-US" altLang="zh-CN" sz="2800" dirty="0">
                <a:ea typeface="宋体" pitchFamily="2" charset="-122"/>
              </a:rPr>
              <a:t>is not appropriate </a:t>
            </a:r>
            <a:r>
              <a:rPr lang="en-US" altLang="zh-CN" sz="2800" dirty="0" smtClean="0">
                <a:ea typeface="宋体" pitchFamily="2" charset="-122"/>
              </a:rPr>
              <a:t>when comparing </a:t>
            </a:r>
            <a:r>
              <a:rPr lang="en-US" altLang="zh-CN" sz="2800" dirty="0">
                <a:ea typeface="宋体" pitchFamily="2" charset="-122"/>
              </a:rPr>
              <a:t>dispersion for two items in different units.</a:t>
            </a:r>
          </a:p>
          <a:p>
            <a:pPr marL="533400" indent="-533400">
              <a:buNone/>
            </a:pPr>
            <a:r>
              <a:rPr lang="en-US" altLang="zh-CN" sz="2800" dirty="0" smtClean="0">
                <a:ea typeface="宋体" pitchFamily="2" charset="-122"/>
              </a:rPr>
              <a:t>	e.g</a:t>
            </a:r>
            <a:r>
              <a:rPr lang="en-US" altLang="zh-CN" sz="2800" dirty="0">
                <a:ea typeface="宋体" pitchFamily="2" charset="-122"/>
              </a:rPr>
              <a:t>. How do we compare inches to dollars</a:t>
            </a:r>
            <a:r>
              <a:rPr lang="en-US" altLang="zh-CN" sz="2800" dirty="0" smtClean="0">
                <a:ea typeface="宋体" pitchFamily="2" charset="-122"/>
              </a:rPr>
              <a:t>?</a:t>
            </a:r>
            <a:endParaRPr lang="en-US" altLang="zh-CN" sz="2800" dirty="0">
              <a:ea typeface="宋体" pitchFamily="2" charset="-122"/>
            </a:endParaRPr>
          </a:p>
        </p:txBody>
      </p:sp>
      <p:sp>
        <p:nvSpPr>
          <p:cNvPr id="4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CAEF6173-8A45-4AEE-A64C-0D5E260E6923}" type="slidenum">
              <a:rPr lang="en-US" altLang="zh-CN"/>
              <a:pPr/>
              <a:t>8</a:t>
            </a:fld>
            <a:endParaRPr lang="en-US" altLang="zh-CN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F401C5-3F95-4689-96AF-6257850D7FAB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97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>
                <a:ea typeface="SimSun" pitchFamily="2" charset="-122"/>
              </a:rPr>
              <a:t>Coefficient of Variation…</a:t>
            </a:r>
          </a:p>
        </p:txBody>
      </p:sp>
      <p:sp>
        <p:nvSpPr>
          <p:cNvPr id="126979" name="Rectangle 3"/>
          <p:cNvSpPr>
            <a:spLocks noGrp="1" noChangeArrowheads="1"/>
          </p:cNvSpPr>
          <p:nvPr>
            <p:ph idx="1"/>
          </p:nvPr>
        </p:nvSpPr>
        <p:spPr>
          <a:xfrm>
            <a:off x="457200" y="1371600"/>
            <a:ext cx="8229600" cy="4754563"/>
          </a:xfrm>
        </p:spPr>
        <p:txBody>
          <a:bodyPr>
            <a:normAutofit fontScale="70000" lnSpcReduction="20000"/>
          </a:bodyPr>
          <a:lstStyle/>
          <a:p>
            <a:pPr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The </a:t>
            </a:r>
            <a:r>
              <a:rPr lang="en-US" altLang="zh-CN" b="1" i="1" dirty="0">
                <a:ea typeface="SimSun" pitchFamily="2" charset="-122"/>
              </a:rPr>
              <a:t>coefficient of variation</a:t>
            </a:r>
            <a:r>
              <a:rPr lang="en-US" altLang="zh-CN" dirty="0">
                <a:ea typeface="SimSun" pitchFamily="2" charset="-122"/>
              </a:rPr>
              <a:t> of a set of observations is the standard deviation of the observations divided by their </a:t>
            </a:r>
            <a:r>
              <a:rPr lang="en-US" altLang="zh-CN" dirty="0" smtClean="0">
                <a:ea typeface="SimSun" pitchFamily="2" charset="-122"/>
              </a:rPr>
              <a:t>mean, that </a:t>
            </a:r>
            <a:r>
              <a:rPr lang="en-US" altLang="zh-CN" dirty="0">
                <a:ea typeface="SimSun" pitchFamily="2" charset="-122"/>
              </a:rPr>
              <a:t>is:</a:t>
            </a:r>
          </a:p>
          <a:p>
            <a:pPr>
              <a:lnSpc>
                <a:spcPct val="120000"/>
              </a:lnSpc>
            </a:pPr>
            <a:endParaRPr lang="en-US" altLang="zh-CN" dirty="0">
              <a:ea typeface="SimSun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Population coefficient of variation = CV =  </a:t>
            </a:r>
          </a:p>
          <a:p>
            <a:pPr>
              <a:lnSpc>
                <a:spcPct val="120000"/>
              </a:lnSpc>
            </a:pPr>
            <a:endParaRPr lang="en-US" altLang="zh-CN" dirty="0">
              <a:ea typeface="SimSun" pitchFamily="2" charset="-122"/>
            </a:endParaRPr>
          </a:p>
          <a:p>
            <a:pPr>
              <a:lnSpc>
                <a:spcPct val="120000"/>
              </a:lnSpc>
            </a:pPr>
            <a:endParaRPr lang="en-US" altLang="zh-CN" dirty="0">
              <a:ea typeface="SimSun" pitchFamily="2" charset="-122"/>
            </a:endParaRPr>
          </a:p>
          <a:p>
            <a:pPr>
              <a:lnSpc>
                <a:spcPct val="120000"/>
              </a:lnSpc>
            </a:pPr>
            <a:r>
              <a:rPr lang="en-US" altLang="zh-CN" dirty="0">
                <a:ea typeface="SimSun" pitchFamily="2" charset="-122"/>
              </a:rPr>
              <a:t>Sample coefficient of variation = </a:t>
            </a:r>
            <a:r>
              <a:rPr lang="en-US" altLang="zh-CN" dirty="0" err="1">
                <a:ea typeface="SimSun" pitchFamily="2" charset="-122"/>
              </a:rPr>
              <a:t>cv</a:t>
            </a:r>
            <a:r>
              <a:rPr lang="en-US" altLang="zh-CN" dirty="0">
                <a:ea typeface="SimSun" pitchFamily="2" charset="-122"/>
              </a:rPr>
              <a:t> </a:t>
            </a:r>
            <a:r>
              <a:rPr lang="en-US" altLang="zh-CN" dirty="0" smtClean="0">
                <a:ea typeface="SimSun" pitchFamily="2" charset="-122"/>
              </a:rPr>
              <a:t>=</a:t>
            </a:r>
          </a:p>
          <a:p>
            <a:pPr>
              <a:lnSpc>
                <a:spcPct val="120000"/>
              </a:lnSpc>
            </a:pPr>
            <a:endParaRPr lang="en-US" altLang="zh-CN" dirty="0" smtClean="0">
              <a:ea typeface="SimSun" pitchFamily="2" charset="-122"/>
            </a:endParaRPr>
          </a:p>
          <a:p>
            <a:pPr marL="533400" indent="-533400">
              <a:lnSpc>
                <a:spcPct val="120000"/>
              </a:lnSpc>
            </a:pPr>
            <a:r>
              <a:rPr lang="en-US" altLang="zh-CN" b="1" i="1" dirty="0" smtClean="0">
                <a:ea typeface="宋体" pitchFamily="2" charset="-122"/>
              </a:rPr>
              <a:t>Coefficient of Variation</a:t>
            </a:r>
            <a:r>
              <a:rPr lang="en-US" altLang="zh-CN" dirty="0" smtClean="0">
                <a:ea typeface="宋体" pitchFamily="2" charset="-122"/>
              </a:rPr>
              <a:t> is a better measure, because it </a:t>
            </a:r>
          </a:p>
          <a:p>
            <a:pPr marL="933450" lvl="1" indent="-533400">
              <a:lnSpc>
                <a:spcPct val="120000"/>
              </a:lnSpc>
              <a:buFontTx/>
              <a:buChar char="•"/>
            </a:pPr>
            <a:r>
              <a:rPr lang="en-US" altLang="zh-CN" dirty="0" smtClean="0">
                <a:ea typeface="宋体" pitchFamily="2" charset="-122"/>
              </a:rPr>
              <a:t>Is free of unit</a:t>
            </a:r>
          </a:p>
          <a:p>
            <a:pPr marL="933450" lvl="1" indent="-533400">
              <a:lnSpc>
                <a:spcPct val="120000"/>
              </a:lnSpc>
              <a:buFontTx/>
              <a:buChar char="•"/>
            </a:pPr>
            <a:r>
              <a:rPr lang="en-US" altLang="zh-CN" dirty="0" smtClean="0">
                <a:ea typeface="宋体" pitchFamily="2" charset="-122"/>
              </a:rPr>
              <a:t>measures relative dispersion</a:t>
            </a:r>
          </a:p>
          <a:p>
            <a:pPr>
              <a:lnSpc>
                <a:spcPct val="120000"/>
              </a:lnSpc>
            </a:pPr>
            <a:endParaRPr lang="en-US" altLang="zh-CN" dirty="0">
              <a:ea typeface="SimSun" pitchFamily="2" charset="-122"/>
            </a:endParaRPr>
          </a:p>
          <a:p>
            <a:pPr>
              <a:lnSpc>
                <a:spcPct val="120000"/>
              </a:lnSpc>
            </a:pPr>
            <a:endParaRPr lang="zh-CN" altLang="en-US" dirty="0">
              <a:ea typeface="SimSun" pitchFamily="2" charset="-122"/>
            </a:endParaRP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A8274A4-D109-4BEF-9817-F51D2367DF46}" type="datetime1">
              <a:rPr lang="en-US" altLang="zh-CN" smtClean="0"/>
              <a:pPr/>
              <a:t>1/29/2013</a:t>
            </a:fld>
            <a:endParaRPr lang="en-US" altLang="zh-C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altLang="zh-CN" smtClean="0"/>
              <a:t>Towson University - J. Jung</a:t>
            </a:r>
            <a:endParaRPr lang="en-US" altLang="zh-C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r>
              <a:rPr lang="en-US" altLang="zh-CN"/>
              <a:t>4.</a:t>
            </a:r>
            <a:fld id="{23EEAC86-D71D-4FD7-B9DE-DB7473191FD4}" type="slidenum">
              <a:rPr lang="en-US" altLang="zh-CN"/>
              <a:pPr/>
              <a:t>9</a:t>
            </a:fld>
            <a:endParaRPr lang="en-US" altLang="zh-CN"/>
          </a:p>
        </p:txBody>
      </p:sp>
      <p:pic>
        <p:nvPicPr>
          <p:cNvPr id="126980" name="Picture 4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5638800" y="2286000"/>
            <a:ext cx="547688" cy="990600"/>
          </a:xfrm>
          <a:prstGeom prst="rect">
            <a:avLst/>
          </a:prstGeom>
          <a:noFill/>
        </p:spPr>
      </p:pic>
      <p:pic>
        <p:nvPicPr>
          <p:cNvPr id="126981" name="Picture 5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5105400" y="3429000"/>
            <a:ext cx="447675" cy="1211263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1797</TotalTime>
  <Words>2152</Words>
  <Application>Microsoft Office PowerPoint</Application>
  <PresentationFormat>On-screen Show (4:3)</PresentationFormat>
  <Paragraphs>353</Paragraphs>
  <Slides>27</Slides>
  <Notes>16</Notes>
  <HiddenSlides>0</HiddenSlides>
  <MMClips>0</MMClips>
  <ScaleCrop>false</ScaleCrop>
  <HeadingPairs>
    <vt:vector size="6" baseType="variant">
      <vt:variant>
        <vt:lpstr>Theme</vt:lpstr>
      </vt:variant>
      <vt:variant>
        <vt:i4>1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9" baseType="lpstr">
      <vt:lpstr>Office Theme</vt:lpstr>
      <vt:lpstr>Equation</vt:lpstr>
      <vt:lpstr>Chapter 3</vt:lpstr>
      <vt:lpstr>When Describing a Data Set</vt:lpstr>
      <vt:lpstr>Review: Standard Deviation</vt:lpstr>
      <vt:lpstr>Interpreting Standard Deviation…</vt:lpstr>
      <vt:lpstr>The Empirical Rule…</vt:lpstr>
      <vt:lpstr>Chebysheff’s Theorem…</vt:lpstr>
      <vt:lpstr>Interpreting Standard Deviation</vt:lpstr>
      <vt:lpstr>Measure of Risk…</vt:lpstr>
      <vt:lpstr>Coefficient of Variation…</vt:lpstr>
      <vt:lpstr>Coefficient of Variation…</vt:lpstr>
      <vt:lpstr>Example</vt:lpstr>
      <vt:lpstr>Measure of Shape</vt:lpstr>
      <vt:lpstr>Statistics is a pattern language…</vt:lpstr>
      <vt:lpstr>Measures of Variability…</vt:lpstr>
      <vt:lpstr>Measures of Location</vt:lpstr>
      <vt:lpstr>Quartiles…</vt:lpstr>
      <vt:lpstr>Commonly Used Percentiles… </vt:lpstr>
      <vt:lpstr>Location of Percentiles…</vt:lpstr>
      <vt:lpstr>Location of Percentiles…</vt:lpstr>
      <vt:lpstr>Location of Percentiles…</vt:lpstr>
      <vt:lpstr>Location of Percentiles…</vt:lpstr>
      <vt:lpstr>Interquartile Range…</vt:lpstr>
      <vt:lpstr>Box Plots…</vt:lpstr>
      <vt:lpstr>PowerPoint Presentation</vt:lpstr>
      <vt:lpstr>Example 4.15</vt:lpstr>
      <vt:lpstr>Box Plots…</vt:lpstr>
      <vt:lpstr>PowerPoint Presentation</vt:lpstr>
    </vt:vector>
  </TitlesOfParts>
  <Company>Copyright © 2006 Brooks/Cole, a division of Thomson Learning, Inc.</Company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4 - Numerical Descriptive Techniques</dc:title>
  <dc:subject>Keller's Statistics for Management &amp; Economics, 7th Ed.</dc:subject>
  <dc:creator>Trent Tucker, Wilfrid Laurier Univeristy</dc:creator>
  <cp:lastModifiedBy>Jung, Juergen</cp:lastModifiedBy>
  <cp:revision>146</cp:revision>
  <cp:lastPrinted>2004-06-22T18:52:57Z</cp:lastPrinted>
  <dcterms:created xsi:type="dcterms:W3CDTF">2004-06-22T18:17:40Z</dcterms:created>
  <dcterms:modified xsi:type="dcterms:W3CDTF">2013-01-29T15:16:09Z</dcterms:modified>
</cp:coreProperties>
</file>