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0" r:id="rId1"/>
  </p:sldMasterIdLst>
  <p:notesMasterIdLst>
    <p:notesMasterId r:id="rId37"/>
  </p:notesMasterIdLst>
  <p:handoutMasterIdLst>
    <p:handoutMasterId r:id="rId38"/>
  </p:handoutMasterIdLst>
  <p:sldIdLst>
    <p:sldId id="325" r:id="rId2"/>
    <p:sldId id="317" r:id="rId3"/>
    <p:sldId id="296" r:id="rId4"/>
    <p:sldId id="297" r:id="rId5"/>
    <p:sldId id="321" r:id="rId6"/>
    <p:sldId id="300" r:id="rId7"/>
    <p:sldId id="341" r:id="rId8"/>
    <p:sldId id="301" r:id="rId9"/>
    <p:sldId id="302" r:id="rId10"/>
    <p:sldId id="323" r:id="rId11"/>
    <p:sldId id="304" r:id="rId12"/>
    <p:sldId id="326" r:id="rId13"/>
    <p:sldId id="327" r:id="rId14"/>
    <p:sldId id="328" r:id="rId15"/>
    <p:sldId id="344" r:id="rId16"/>
    <p:sldId id="306" r:id="rId17"/>
    <p:sldId id="307" r:id="rId18"/>
    <p:sldId id="329" r:id="rId19"/>
    <p:sldId id="316" r:id="rId20"/>
    <p:sldId id="324" r:id="rId21"/>
    <p:sldId id="309" r:id="rId22"/>
    <p:sldId id="343" r:id="rId23"/>
    <p:sldId id="310" r:id="rId24"/>
    <p:sldId id="311" r:id="rId25"/>
    <p:sldId id="312" r:id="rId26"/>
    <p:sldId id="330" r:id="rId27"/>
    <p:sldId id="331" r:id="rId28"/>
    <p:sldId id="333" r:id="rId29"/>
    <p:sldId id="332" r:id="rId30"/>
    <p:sldId id="334" r:id="rId31"/>
    <p:sldId id="335" r:id="rId32"/>
    <p:sldId id="336" r:id="rId33"/>
    <p:sldId id="337" r:id="rId34"/>
    <p:sldId id="338" r:id="rId35"/>
    <p:sldId id="339" r:id="rId36"/>
  </p:sldIdLst>
  <p:sldSz cx="9144000" cy="6858000" type="screen4x3"/>
  <p:notesSz cx="6858000" cy="9144000"/>
  <p:defaultTextStyle>
    <a:defPPr>
      <a:defRPr lang="en-US"/>
    </a:defPPr>
    <a:lvl1pPr algn="ctr"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8080"/>
    <a:srgbClr val="0000FF"/>
    <a:srgbClr val="FF0000"/>
    <a:srgbClr val="333333"/>
    <a:srgbClr val="FFFFFF"/>
    <a:srgbClr val="CCCCCC"/>
    <a:srgbClr val="FFFF33"/>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47" autoAdjust="0"/>
  </p:normalViewPr>
  <p:slideViewPr>
    <p:cSldViewPr>
      <p:cViewPr varScale="1">
        <p:scale>
          <a:sx n="87" d="100"/>
          <a:sy n="87" d="100"/>
        </p:scale>
        <p:origin x="-99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5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1" Type="http://schemas.openxmlformats.org/officeDocument/2006/relationships/oleObject" Target="file:///C:\AAA\Towson\Teaching\Statistics\PowerPoints\Lecture5\Lecture5%20Ch4.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scatterChart>
        <c:scatterStyle val="lineMarker"/>
        <c:varyColors val="0"/>
        <c:ser>
          <c:idx val="0"/>
          <c:order val="0"/>
          <c:tx>
            <c:strRef>
              <c:f>'Ex2'!$C$3</c:f>
              <c:strCache>
                <c:ptCount val="1"/>
                <c:pt idx="0">
                  <c:v>GPA</c:v>
                </c:pt>
              </c:strCache>
            </c:strRef>
          </c:tx>
          <c:spPr>
            <a:ln w="28575">
              <a:noFill/>
            </a:ln>
          </c:spPr>
          <c:trendline>
            <c:trendlineType val="linear"/>
            <c:dispRSqr val="1"/>
            <c:dispEq val="1"/>
            <c:trendlineLbl>
              <c:layout>
                <c:manualLayout>
                  <c:x val="-6.6882764654418267E-2"/>
                  <c:y val="0.30056685622630502"/>
                </c:manualLayout>
              </c:layout>
              <c:tx>
                <c:rich>
                  <a:bodyPr/>
                  <a:lstStyle/>
                  <a:p>
                    <a:pPr>
                      <a:defRPr/>
                    </a:pPr>
                    <a:r>
                      <a:rPr lang="en-US" sz="1800" baseline="0"/>
                      <a:t>y = 0.0138x + 0.1492
R² = 0.2867</a:t>
                    </a:r>
                    <a:endParaRPr lang="en-US" sz="1800"/>
                  </a:p>
                </c:rich>
              </c:tx>
              <c:numFmt formatCode="General" sourceLinked="0"/>
              <c:spPr>
                <a:solidFill>
                  <a:schemeClr val="accent6">
                    <a:lumMod val="20000"/>
                    <a:lumOff val="80000"/>
                  </a:schemeClr>
                </a:solidFill>
              </c:spPr>
            </c:trendlineLbl>
          </c:trendline>
          <c:xVal>
            <c:numRef>
              <c:f>'Ex2'!$B$4:$B$15</c:f>
              <c:numCache>
                <c:formatCode>General</c:formatCode>
                <c:ptCount val="12"/>
                <c:pt idx="0">
                  <c:v>599</c:v>
                </c:pt>
                <c:pt idx="1">
                  <c:v>689</c:v>
                </c:pt>
                <c:pt idx="2">
                  <c:v>584</c:v>
                </c:pt>
                <c:pt idx="3">
                  <c:v>631</c:v>
                </c:pt>
                <c:pt idx="4">
                  <c:v>595</c:v>
                </c:pt>
                <c:pt idx="5">
                  <c:v>643</c:v>
                </c:pt>
                <c:pt idx="6">
                  <c:v>656</c:v>
                </c:pt>
                <c:pt idx="7">
                  <c:v>594</c:v>
                </c:pt>
                <c:pt idx="8">
                  <c:v>710</c:v>
                </c:pt>
                <c:pt idx="9">
                  <c:v>611</c:v>
                </c:pt>
                <c:pt idx="10">
                  <c:v>593</c:v>
                </c:pt>
                <c:pt idx="11">
                  <c:v>683</c:v>
                </c:pt>
              </c:numCache>
            </c:numRef>
          </c:xVal>
          <c:yVal>
            <c:numRef>
              <c:f>'Ex2'!$C$4:$C$15</c:f>
              <c:numCache>
                <c:formatCode>General</c:formatCode>
                <c:ptCount val="12"/>
                <c:pt idx="0">
                  <c:v>9.6</c:v>
                </c:pt>
                <c:pt idx="1">
                  <c:v>8.8000000000000007</c:v>
                </c:pt>
                <c:pt idx="2">
                  <c:v>7.4</c:v>
                </c:pt>
                <c:pt idx="3">
                  <c:v>10</c:v>
                </c:pt>
                <c:pt idx="4">
                  <c:v>7.8</c:v>
                </c:pt>
                <c:pt idx="5">
                  <c:v>9.2000000000000011</c:v>
                </c:pt>
                <c:pt idx="6">
                  <c:v>9.6</c:v>
                </c:pt>
                <c:pt idx="7">
                  <c:v>8.4</c:v>
                </c:pt>
                <c:pt idx="8">
                  <c:v>11.2</c:v>
                </c:pt>
                <c:pt idx="9">
                  <c:v>7.6</c:v>
                </c:pt>
                <c:pt idx="10">
                  <c:v>8.8000000000000007</c:v>
                </c:pt>
                <c:pt idx="11">
                  <c:v>8</c:v>
                </c:pt>
              </c:numCache>
            </c:numRef>
          </c:yVal>
          <c:smooth val="0"/>
        </c:ser>
        <c:dLbls>
          <c:showLegendKey val="0"/>
          <c:showVal val="0"/>
          <c:showCatName val="0"/>
          <c:showSerName val="0"/>
          <c:showPercent val="0"/>
          <c:showBubbleSize val="0"/>
        </c:dLbls>
        <c:axId val="98918784"/>
        <c:axId val="98919552"/>
      </c:scatterChart>
      <c:valAx>
        <c:axId val="98918784"/>
        <c:scaling>
          <c:orientation val="minMax"/>
        </c:scaling>
        <c:delete val="0"/>
        <c:axPos val="b"/>
        <c:numFmt formatCode="General" sourceLinked="1"/>
        <c:majorTickMark val="out"/>
        <c:minorTickMark val="none"/>
        <c:tickLblPos val="nextTo"/>
        <c:crossAx val="98919552"/>
        <c:crosses val="autoZero"/>
        <c:crossBetween val="midCat"/>
      </c:valAx>
      <c:valAx>
        <c:axId val="98919552"/>
        <c:scaling>
          <c:orientation val="minMax"/>
        </c:scaling>
        <c:delete val="0"/>
        <c:axPos val="l"/>
        <c:majorGridlines/>
        <c:numFmt formatCode="General" sourceLinked="1"/>
        <c:majorTickMark val="out"/>
        <c:minorTickMark val="none"/>
        <c:tickLblPos val="nextTo"/>
        <c:crossAx val="98918784"/>
        <c:crosses val="autoZero"/>
        <c:crossBetween val="midCat"/>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image" Target="../media/image15.emf"/><Relationship Id="rId4" Type="http://schemas.openxmlformats.org/officeDocument/2006/relationships/image" Target="../media/image18.e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emf"/><Relationship Id="rId1" Type="http://schemas.openxmlformats.org/officeDocument/2006/relationships/image" Target="../media/image19.emf"/><Relationship Id="rId5" Type="http://schemas.openxmlformats.org/officeDocument/2006/relationships/image" Target="../media/image23.wmf"/><Relationship Id="rId4"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zh-CN" altLang="en-US"/>
              <a:t>Keller: Stats for Mgmt &amp; Econ, 7th Ed</a:t>
            </a:r>
            <a:endParaRPr lang="en-US" altLang="zh-CN"/>
          </a:p>
        </p:txBody>
      </p:sp>
      <p:sp>
        <p:nvSpPr>
          <p:cNvPr id="614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5CEEAA9A-663C-475D-B81F-1428BE0AB392}" type="datetime4">
              <a:rPr lang="zh-CN" altLang="en-US"/>
              <a:pPr/>
              <a:t>2013年1月29日星期二</a:t>
            </a:fld>
            <a:endParaRPr lang="en-US" altLang="zh-CN"/>
          </a:p>
        </p:txBody>
      </p:sp>
      <p:sp>
        <p:nvSpPr>
          <p:cNvPr id="614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zh-CN" altLang="en-US"/>
              <a:t>Copyright © 2006 Brooks/Cole, a division of Thomson Learning, Inc.</a:t>
            </a:r>
            <a:endParaRPr lang="en-US" altLang="zh-CN"/>
          </a:p>
        </p:txBody>
      </p:sp>
      <p:sp>
        <p:nvSpPr>
          <p:cNvPr id="614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57D33BCB-6268-4F34-8199-A166E8D67491}" type="slidenum">
              <a:rPr lang="zh-CN" altLang="en-US"/>
              <a:pPr/>
              <a:t>‹#›</a:t>
            </a:fld>
            <a:endParaRPr lang="en-US" altLang="zh-CN"/>
          </a:p>
        </p:txBody>
      </p:sp>
    </p:spTree>
    <p:extLst>
      <p:ext uri="{BB962C8B-B14F-4D97-AF65-F5344CB8AC3E}">
        <p14:creationId xmlns:p14="http://schemas.microsoft.com/office/powerpoint/2010/main" val="23578370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r>
              <a:rPr lang="zh-CN" altLang="en-US"/>
              <a:t>Keller: Stats for Mgmt &amp; Econ, 7th Ed</a:t>
            </a:r>
            <a:endParaRPr lang="en-US" altLang="zh-CN"/>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7289B5EA-9E12-4FED-A08D-10BB03F2EAAD}" type="datetime4">
              <a:rPr lang="zh-CN" altLang="en-US"/>
              <a:pPr/>
              <a:t>2013年1月29日星期二</a:t>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r>
              <a:rPr lang="zh-CN" altLang="en-US"/>
              <a:t>Copyright © 2006 Brooks/Cole, a division of Thomson Learning, Inc.</a:t>
            </a:r>
            <a:endParaRPr lang="en-US" altLang="zh-CN"/>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6702D7E-7EF5-43BE-BB82-67FB98CFAEA9}" type="slidenum">
              <a:rPr lang="zh-CN" altLang="en-US"/>
              <a:pPr/>
              <a:t>‹#›</a:t>
            </a:fld>
            <a:endParaRPr lang="en-US" altLang="zh-CN"/>
          </a:p>
        </p:txBody>
      </p:sp>
    </p:spTree>
    <p:extLst>
      <p:ext uri="{BB962C8B-B14F-4D97-AF65-F5344CB8AC3E}">
        <p14:creationId xmlns:p14="http://schemas.microsoft.com/office/powerpoint/2010/main" val="3487892372"/>
      </p:ext>
    </p:extLst>
  </p:cSld>
  <p:clrMap bg1="lt1" tx1="dk1" bg2="lt2" tx2="dk2" accent1="accent1" accent2="accent2" accent3="accent3" accent4="accent4" accent5="accent5" accent6="accent6" hlink="hlink" folHlink="folHlink"/>
  <p:hf/>
  <p:notesStyle>
    <a:lvl1pPr algn="l" rtl="0" fontAlgn="base">
      <a:spcBef>
        <a:spcPct val="30000"/>
      </a:spcBef>
      <a:spcAft>
        <a:spcPct val="0"/>
      </a:spcAft>
      <a:defRPr sz="1200" kern="1200">
        <a:solidFill>
          <a:schemeClr val="tx1"/>
        </a:solidFill>
        <a:latin typeface="Times" pitchFamily="18" charset="0"/>
        <a:ea typeface="+mn-ea"/>
        <a:cs typeface="+mn-cs"/>
      </a:defRPr>
    </a:lvl1pPr>
    <a:lvl2pPr marL="457200" algn="l" rtl="0" fontAlgn="base">
      <a:spcBef>
        <a:spcPct val="30000"/>
      </a:spcBef>
      <a:spcAft>
        <a:spcPct val="0"/>
      </a:spcAft>
      <a:defRPr sz="1200" kern="1200">
        <a:solidFill>
          <a:schemeClr val="tx1"/>
        </a:solidFill>
        <a:latin typeface="Times" pitchFamily="18" charset="0"/>
        <a:ea typeface="+mn-ea"/>
        <a:cs typeface="+mn-cs"/>
      </a:defRPr>
    </a:lvl2pPr>
    <a:lvl3pPr marL="914400" algn="l" rtl="0" fontAlgn="base">
      <a:spcBef>
        <a:spcPct val="30000"/>
      </a:spcBef>
      <a:spcAft>
        <a:spcPct val="0"/>
      </a:spcAft>
      <a:defRPr sz="1200" kern="1200">
        <a:solidFill>
          <a:schemeClr val="tx1"/>
        </a:solidFill>
        <a:latin typeface="Times" pitchFamily="18" charset="0"/>
        <a:ea typeface="+mn-ea"/>
        <a:cs typeface="+mn-cs"/>
      </a:defRPr>
    </a:lvl3pPr>
    <a:lvl4pPr marL="1371600" algn="l" rtl="0" fontAlgn="base">
      <a:spcBef>
        <a:spcPct val="30000"/>
      </a:spcBef>
      <a:spcAft>
        <a:spcPct val="0"/>
      </a:spcAft>
      <a:defRPr sz="1200" kern="1200">
        <a:solidFill>
          <a:schemeClr val="tx1"/>
        </a:solidFill>
        <a:latin typeface="Times" pitchFamily="18" charset="0"/>
        <a:ea typeface="+mn-ea"/>
        <a:cs typeface="+mn-cs"/>
      </a:defRPr>
    </a:lvl4pPr>
    <a:lvl5pPr marL="1828800" algn="l" rtl="0" fontAlgn="base">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7B68B682-3F7E-47F4-BE95-71886BC3759D}"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74163208-DBFA-4E28-B934-BFA08F060536}" type="slidenum">
              <a:rPr lang="zh-CN" altLang="en-US"/>
              <a:pPr/>
              <a:t>1</a:t>
            </a:fld>
            <a:endParaRPr lang="en-US" altLang="zh-CN"/>
          </a:p>
        </p:txBody>
      </p:sp>
      <p:sp>
        <p:nvSpPr>
          <p:cNvPr id="159746" name="Rectangle 2"/>
          <p:cNvSpPr>
            <a:spLocks noGrp="1" noRot="1" noChangeAspect="1" noChangeArrowheads="1" noTextEdit="1"/>
          </p:cNvSpPr>
          <p:nvPr>
            <p:ph type="sldImg"/>
          </p:nvPr>
        </p:nvSpPr>
        <p:spPr>
          <a:ln/>
        </p:spPr>
      </p:sp>
      <p:sp>
        <p:nvSpPr>
          <p:cNvPr id="1597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B01682C-B319-4807-BE34-A09AE6A1C3A3}"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0381B61-AD2F-43CE-86A9-0974B5C402AE}" type="slidenum">
              <a:rPr lang="zh-CN" altLang="en-US"/>
              <a:pPr/>
              <a:t>11</a:t>
            </a:fld>
            <a:endParaRPr lang="en-US" altLang="zh-CN"/>
          </a:p>
        </p:txBody>
      </p:sp>
      <p:sp>
        <p:nvSpPr>
          <p:cNvPr id="139266" name="Rectangle 2"/>
          <p:cNvSpPr>
            <a:spLocks noGrp="1" noRot="1" noChangeAspect="1" noChangeArrowheads="1" noTextEdit="1"/>
          </p:cNvSpPr>
          <p:nvPr>
            <p:ph type="sldImg"/>
          </p:nvPr>
        </p:nvSpPr>
        <p:spPr>
          <a:ln/>
        </p:spPr>
      </p:sp>
      <p:sp>
        <p:nvSpPr>
          <p:cNvPr id="1392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43909901-308D-44B5-BECB-9DC74F72A120}"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FE567FD-852A-415F-B7D2-1EB26538E343}" type="slidenum">
              <a:rPr lang="zh-CN" altLang="en-US"/>
              <a:pPr/>
              <a:t>16</a:t>
            </a:fld>
            <a:endParaRPr lang="en-US" altLang="zh-CN"/>
          </a:p>
        </p:txBody>
      </p:sp>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2BCC9FA-4D27-4DC4-BFF4-541AD5A19FAC}"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70AE9B25-05D6-4994-BCB3-CDEEDA8DA200}" type="slidenum">
              <a:rPr lang="zh-CN" altLang="en-US"/>
              <a:pPr/>
              <a:t>17</a:t>
            </a:fld>
            <a:endParaRPr lang="en-US" altLang="zh-CN"/>
          </a:p>
        </p:txBody>
      </p:sp>
      <p:sp>
        <p:nvSpPr>
          <p:cNvPr id="141314" name="Rectangle 2"/>
          <p:cNvSpPr>
            <a:spLocks noGrp="1" noRot="1" noChangeAspect="1" noChangeArrowheads="1" noTextEdit="1"/>
          </p:cNvSpPr>
          <p:nvPr>
            <p:ph type="sldImg"/>
          </p:nvPr>
        </p:nvSpPr>
        <p:spPr>
          <a:ln/>
        </p:spPr>
      </p:sp>
      <p:sp>
        <p:nvSpPr>
          <p:cNvPr id="14131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929E1D6-604E-42B8-8DFA-5221517CF832}"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68B85B49-A9BE-4137-B56E-1A2334FF7332}" type="slidenum">
              <a:rPr lang="zh-CN" altLang="en-US"/>
              <a:pPr/>
              <a:t>19</a:t>
            </a:fld>
            <a:endParaRPr lang="en-US" altLang="zh-CN"/>
          </a:p>
        </p:txBody>
      </p:sp>
      <p:sp>
        <p:nvSpPr>
          <p:cNvPr id="142338" name="Rectangle 2"/>
          <p:cNvSpPr>
            <a:spLocks noGrp="1" noRot="1" noChangeAspect="1" noChangeArrowheads="1" noTextEdit="1"/>
          </p:cNvSpPr>
          <p:nvPr>
            <p:ph type="sldImg"/>
          </p:nvPr>
        </p:nvSpPr>
        <p:spPr>
          <a:ln/>
        </p:spPr>
      </p:sp>
      <p:sp>
        <p:nvSpPr>
          <p:cNvPr id="1423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E2EB0D22-E37A-4D84-8B9D-EAE45A5F4B62}"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53C4E68-3623-4066-A851-4A18B7B94AB5}" type="slidenum">
              <a:rPr lang="zh-CN" altLang="en-US"/>
              <a:pPr/>
              <a:t>20</a:t>
            </a:fld>
            <a:endParaRPr lang="en-US" altLang="zh-CN"/>
          </a:p>
        </p:txBody>
      </p:sp>
      <p:sp>
        <p:nvSpPr>
          <p:cNvPr id="157698" name="Rectangle 2"/>
          <p:cNvSpPr>
            <a:spLocks noGrp="1" noRot="1" noChangeAspect="1" noChangeArrowheads="1" noTextEdit="1"/>
          </p:cNvSpPr>
          <p:nvPr>
            <p:ph type="sldImg"/>
          </p:nvPr>
        </p:nvSpPr>
        <p:spPr>
          <a:ln/>
        </p:spPr>
      </p:sp>
      <p:sp>
        <p:nvSpPr>
          <p:cNvPr id="1576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81022B32-4042-49DA-A218-BB189DE3F2C8}"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0C34212E-3E51-421A-904B-3628C3CC080A}" type="slidenum">
              <a:rPr lang="zh-CN" altLang="en-US"/>
              <a:pPr/>
              <a:t>21</a:t>
            </a:fld>
            <a:endParaRPr lang="en-US" altLang="zh-CN"/>
          </a:p>
        </p:txBody>
      </p:sp>
      <p:sp>
        <p:nvSpPr>
          <p:cNvPr id="143362" name="Rectangle 2"/>
          <p:cNvSpPr>
            <a:spLocks noGrp="1" noRot="1" noChangeAspect="1" noChangeArrowheads="1" noTextEdit="1"/>
          </p:cNvSpPr>
          <p:nvPr>
            <p:ph type="sldImg"/>
          </p:nvPr>
        </p:nvSpPr>
        <p:spPr>
          <a:ln/>
        </p:spPr>
      </p:sp>
      <p:sp>
        <p:nvSpPr>
          <p:cNvPr id="14336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4096D65-E56D-40B0-B2DC-8460DA41BF34}" type="datetime1">
              <a:rPr lang="en-US" altLang="zh-CN" smtClean="0"/>
              <a:pPr/>
              <a:t>1/29/2013</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0CECBC7-DC80-4713-8E48-6A7BBA60D42A}" type="slidenum">
              <a:rPr lang="zh-CN" altLang="en-US"/>
              <a:pPr/>
              <a:t>22</a:t>
            </a:fld>
            <a:endParaRPr lang="en-US" altLang="zh-CN"/>
          </a:p>
        </p:txBody>
      </p:sp>
      <p:sp>
        <p:nvSpPr>
          <p:cNvPr id="120834" name="Rectangle 2"/>
          <p:cNvSpPr>
            <a:spLocks noGrp="1" noRot="1" noChangeAspect="1" noChangeArrowheads="1" noTextEdit="1"/>
          </p:cNvSpPr>
          <p:nvPr>
            <p:ph type="sldImg"/>
          </p:nvPr>
        </p:nvSpPr>
        <p:spPr>
          <a:ln/>
        </p:spPr>
      </p:sp>
      <p:sp>
        <p:nvSpPr>
          <p:cNvPr id="1208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ED8FAEBC-D5F1-43D9-8FAA-DA19F28F6127}"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DF18162-3647-4F89-974C-A8E18217CF31}" type="slidenum">
              <a:rPr lang="zh-CN" altLang="en-US"/>
              <a:pPr/>
              <a:t>23</a:t>
            </a:fld>
            <a:endParaRPr lang="en-US" altLang="zh-CN"/>
          </a:p>
        </p:txBody>
      </p:sp>
      <p:sp>
        <p:nvSpPr>
          <p:cNvPr id="144386" name="Rectangle 2"/>
          <p:cNvSpPr>
            <a:spLocks noGrp="1" noRot="1" noChangeAspect="1" noChangeArrowheads="1" noTextEdit="1"/>
          </p:cNvSpPr>
          <p:nvPr>
            <p:ph type="sldImg"/>
          </p:nvPr>
        </p:nvSpPr>
        <p:spPr>
          <a:ln/>
        </p:spPr>
      </p:sp>
      <p:sp>
        <p:nvSpPr>
          <p:cNvPr id="1443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BFC1CB0-F1DC-412A-8EE0-4799018C9046}"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FF3673A-7E0B-47D2-B974-C32E6A3F8191}" type="slidenum">
              <a:rPr lang="zh-CN" altLang="en-US"/>
              <a:pPr/>
              <a:t>24</a:t>
            </a:fld>
            <a:endParaRPr lang="en-US" altLang="zh-CN"/>
          </a:p>
        </p:txBody>
      </p:sp>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23AD69F-5FC4-428A-ADE3-89AC0A5A85B5}"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F5F4748-C155-461F-B0A4-8F25C11911D4}" type="slidenum">
              <a:rPr lang="zh-CN" altLang="en-US"/>
              <a:pPr/>
              <a:t>25</a:t>
            </a:fld>
            <a:endParaRPr lang="en-US" altLang="zh-CN"/>
          </a:p>
        </p:txBody>
      </p:sp>
      <p:sp>
        <p:nvSpPr>
          <p:cNvPr id="146434" name="Rectangle 2"/>
          <p:cNvSpPr>
            <a:spLocks noGrp="1" noRot="1" noChangeAspect="1" noChangeArrowheads="1" noTextEdit="1"/>
          </p:cNvSpPr>
          <p:nvPr>
            <p:ph type="sldImg"/>
          </p:nvPr>
        </p:nvSpPr>
        <p:spPr>
          <a:ln/>
        </p:spPr>
      </p:sp>
      <p:sp>
        <p:nvSpPr>
          <p:cNvPr id="1464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98FFD54E-083E-4E49-907F-AC9ECF6D179E}"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6D4E7BB8-D542-45A7-8501-5B981DDC8A24}" type="slidenum">
              <a:rPr lang="zh-CN" altLang="en-US"/>
              <a:pPr/>
              <a:t>2</a:t>
            </a:fld>
            <a:endParaRPr lang="en-US" altLang="zh-CN"/>
          </a:p>
        </p:txBody>
      </p:sp>
      <p:sp>
        <p:nvSpPr>
          <p:cNvPr id="133122" name="Rectangle 2"/>
          <p:cNvSpPr>
            <a:spLocks noGrp="1" noRot="1" noChangeAspect="1" noChangeArrowheads="1" noTextEdit="1"/>
          </p:cNvSpPr>
          <p:nvPr>
            <p:ph type="sldImg"/>
          </p:nvPr>
        </p:nvSpPr>
        <p:spPr>
          <a:ln/>
        </p:spPr>
      </p:sp>
      <p:sp>
        <p:nvSpPr>
          <p:cNvPr id="1331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66E7F99-B74E-4A6A-96BE-A2DA47768FA7}"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61CAB2A-3A23-4672-AF06-C0AC65B7E45B}" type="slidenum">
              <a:rPr lang="zh-CN" altLang="en-US"/>
              <a:pPr/>
              <a:t>3</a:t>
            </a:fld>
            <a:endParaRPr lang="en-US" altLang="zh-CN"/>
          </a:p>
        </p:txBody>
      </p:sp>
      <p:sp>
        <p:nvSpPr>
          <p:cNvPr id="134146" name="Rectangle 2"/>
          <p:cNvSpPr>
            <a:spLocks noGrp="1" noRot="1" noChangeAspect="1" noChangeArrowheads="1" noTextEdit="1"/>
          </p:cNvSpPr>
          <p:nvPr>
            <p:ph type="sldImg"/>
          </p:nvPr>
        </p:nvSpPr>
        <p:spPr>
          <a:ln/>
        </p:spPr>
      </p:sp>
      <p:sp>
        <p:nvSpPr>
          <p:cNvPr id="1341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797A732F-6E80-4FF6-B0DD-77C878FFF241}"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673E7819-646C-467A-9129-86762CD1F7D7}" type="slidenum">
              <a:rPr lang="zh-CN" altLang="en-US"/>
              <a:pPr/>
              <a:t>4</a:t>
            </a:fld>
            <a:endParaRPr lang="en-US" altLang="zh-CN"/>
          </a:p>
        </p:txBody>
      </p:sp>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501CDDB-7FF5-4F88-A3BC-59AD24E41A21}"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0486438-54DD-44B6-9E2D-F22669354380}" type="slidenum">
              <a:rPr lang="zh-CN" altLang="en-US"/>
              <a:pPr/>
              <a:t>5</a:t>
            </a:fld>
            <a:endParaRPr lang="en-US" altLang="zh-CN"/>
          </a:p>
        </p:txBody>
      </p:sp>
      <p:sp>
        <p:nvSpPr>
          <p:cNvPr id="151554" name="Rectangle 2"/>
          <p:cNvSpPr>
            <a:spLocks noGrp="1" noRot="1" noChangeAspect="1" noChangeArrowheads="1" noTextEdit="1"/>
          </p:cNvSpPr>
          <p:nvPr>
            <p:ph type="sldImg"/>
          </p:nvPr>
        </p:nvSpPr>
        <p:spPr>
          <a:ln/>
        </p:spPr>
      </p:sp>
      <p:sp>
        <p:nvSpPr>
          <p:cNvPr id="1515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0D09814D-6960-4A5E-A9C1-C43871CA4EE9}"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F43520D-2D4C-45DB-921A-C6156D9D0426}" type="slidenum">
              <a:rPr lang="zh-CN" altLang="en-US"/>
              <a:pPr/>
              <a:t>6</a:t>
            </a:fld>
            <a:endParaRPr lang="en-US" altLang="zh-CN"/>
          </a:p>
        </p:txBody>
      </p:sp>
      <p:sp>
        <p:nvSpPr>
          <p:cNvPr id="136194" name="Rectangle 2"/>
          <p:cNvSpPr>
            <a:spLocks noGrp="1" noRot="1" noChangeAspect="1" noChangeArrowheads="1" noTextEdit="1"/>
          </p:cNvSpPr>
          <p:nvPr>
            <p:ph type="sldImg"/>
          </p:nvPr>
        </p:nvSpPr>
        <p:spPr>
          <a:ln/>
        </p:spPr>
      </p:sp>
      <p:sp>
        <p:nvSpPr>
          <p:cNvPr id="1361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706D6896-B258-4A3D-B472-6656BC418F4E}"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F0744BD-CB66-4712-A123-E86646C3E70B}" type="slidenum">
              <a:rPr lang="zh-CN" altLang="en-US"/>
              <a:pPr/>
              <a:t>8</a:t>
            </a:fld>
            <a:endParaRPr lang="en-US" altLang="zh-CN"/>
          </a:p>
        </p:txBody>
      </p:sp>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5D3FCA7-9A2A-44D0-9537-062A61BAB1F9}"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CD4CD7D-DAB2-431B-B5A4-4B967B1F67F1}" type="slidenum">
              <a:rPr lang="zh-CN" altLang="en-US"/>
              <a:pPr/>
              <a:t>9</a:t>
            </a:fld>
            <a:endParaRPr lang="en-US" altLang="zh-CN"/>
          </a:p>
        </p:txBody>
      </p:sp>
      <p:sp>
        <p:nvSpPr>
          <p:cNvPr id="138242" name="Rectangle 2"/>
          <p:cNvSpPr>
            <a:spLocks noGrp="1" noRot="1" noChangeAspect="1" noChangeArrowheads="1" noTextEdit="1"/>
          </p:cNvSpPr>
          <p:nvPr>
            <p:ph type="sldImg"/>
          </p:nvPr>
        </p:nvSpPr>
        <p:spPr>
          <a:ln/>
        </p:spPr>
      </p:sp>
      <p:sp>
        <p:nvSpPr>
          <p:cNvPr id="1382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BDD376F-D621-4AFA-933D-BDC2754F917A}" type="datetime4">
              <a:rPr lang="zh-CN" altLang="en-US"/>
              <a:pPr/>
              <a:t>2013年1月29日星期二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860C08B-701C-4659-AF68-B62C891BDA0C}" type="slidenum">
              <a:rPr lang="zh-CN" altLang="en-US"/>
              <a:pPr/>
              <a:t>10</a:t>
            </a:fld>
            <a:endParaRPr lang="en-US" altLang="zh-CN"/>
          </a:p>
        </p:txBody>
      </p:sp>
      <p:sp>
        <p:nvSpPr>
          <p:cNvPr id="155650" name="Rectangle 2"/>
          <p:cNvSpPr>
            <a:spLocks noGrp="1" noRot="1" noChangeAspect="1" noChangeArrowheads="1" noTextEdit="1"/>
          </p:cNvSpPr>
          <p:nvPr>
            <p:ph type="sldImg"/>
          </p:nvPr>
        </p:nvSpPr>
        <p:spPr>
          <a:ln/>
        </p:spPr>
      </p:sp>
      <p:sp>
        <p:nvSpPr>
          <p:cNvPr id="155651"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1EF503C-6A35-4AE0-8328-E00D19D2F0D7}"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414F680-76CF-4B51-9CE2-8D1970DCA523}" type="slidenum">
              <a:rPr lang="en-US" altLang="zh-CN" smtClean="0"/>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DEAA78-26E5-4BE8-A22B-0DE172D4F412}"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E68B65D2-E80D-49F6-8A47-35F0DA0917C1}"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1EDB23E-C885-4E84-A669-ED70F4553C21}"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C5004650-E5CE-4F75-9647-603491A301E1}" type="slidenum">
              <a:rPr lang="en-US" altLang="zh-CN" smtClean="0"/>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6A4CF15-DDE8-46E9-B9C9-7C5E1FB42164}"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9B8DD7C9-EEDA-4820-9950-A31F98883538}" type="slidenum">
              <a:rPr lang="en-US" altLang="zh-CN" smtClean="0"/>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10ACA9F-4885-4B04-BD76-CCC56B8B4EAB}"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4.</a:t>
            </a:r>
            <a:fld id="{5A941A3E-C926-4B08-B045-76BCFFCFE2F5}" type="slidenum">
              <a:rPr lang="en-US" altLang="zh-CN" smtClean="0"/>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BFCB273-BFB7-4A4F-A050-46BB9BCB9D7B}" type="datetime1">
              <a:rPr lang="en-US" altLang="zh-CN" smtClean="0"/>
              <a:pPr/>
              <a:t>1/29/2013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9" name="Slide Number Placeholder 8"/>
          <p:cNvSpPr>
            <a:spLocks noGrp="1"/>
          </p:cNvSpPr>
          <p:nvPr>
            <p:ph type="sldNum" sz="quarter" idx="12"/>
          </p:nvPr>
        </p:nvSpPr>
        <p:spPr/>
        <p:txBody>
          <a:bodyPr/>
          <a:lstStyle/>
          <a:p>
            <a:r>
              <a:rPr lang="en-US" altLang="zh-CN" smtClean="0"/>
              <a:t>4.</a:t>
            </a:r>
            <a:fld id="{769EA253-7F79-4BB1-AE86-309B43F81A6C}" type="slidenum">
              <a:rPr lang="en-US" altLang="zh-CN" smtClean="0"/>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D62629-15EF-4DA0-8C18-0F84440DA12B}" type="datetime1">
              <a:rPr lang="en-US" altLang="zh-CN" smtClean="0"/>
              <a:pPr/>
              <a:t>1/29/2013</a:t>
            </a:fld>
            <a:endParaRPr lang="en-US" altLang="zh-CN"/>
          </a:p>
        </p:txBody>
      </p:sp>
      <p:sp>
        <p:nvSpPr>
          <p:cNvPr id="4" name="Footer Placeholder 3"/>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4"/>
          <p:cNvSpPr>
            <a:spLocks noGrp="1"/>
          </p:cNvSpPr>
          <p:nvPr>
            <p:ph type="sldNum" sz="quarter" idx="12"/>
          </p:nvPr>
        </p:nvSpPr>
        <p:spPr/>
        <p:txBody>
          <a:bodyPr/>
          <a:lstStyle/>
          <a:p>
            <a:r>
              <a:rPr lang="en-US" altLang="zh-CN" smtClean="0"/>
              <a:t>4.</a:t>
            </a:r>
            <a:fld id="{0DA3D4C7-DA9D-434B-99D7-07BEAC375745}" type="slidenum">
              <a:rPr lang="en-US" altLang="zh-CN" smtClean="0"/>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F65747-57A4-4CC5-B160-D81B7823B52C}" type="datetime1">
              <a:rPr lang="en-US" altLang="zh-CN" smtClean="0"/>
              <a:pPr/>
              <a:t>1/29/2013</a:t>
            </a:fld>
            <a:endParaRPr lang="en-US" altLang="zh-CN"/>
          </a:p>
        </p:txBody>
      </p:sp>
      <p:sp>
        <p:nvSpPr>
          <p:cNvPr id="3" name="Footer Placeholder 2"/>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3"/>
          <p:cNvSpPr>
            <a:spLocks noGrp="1"/>
          </p:cNvSpPr>
          <p:nvPr>
            <p:ph type="sldNum" sz="quarter" idx="12"/>
          </p:nvPr>
        </p:nvSpPr>
        <p:spPr/>
        <p:txBody>
          <a:bodyPr/>
          <a:lstStyle/>
          <a:p>
            <a:r>
              <a:rPr lang="en-US" altLang="zh-CN" smtClean="0"/>
              <a:t>4.</a:t>
            </a:r>
            <a:fld id="{D70D53DE-8CB0-449C-AA70-19A129200919}" type="slidenum">
              <a:rPr lang="en-US" altLang="zh-CN" smtClean="0"/>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D6784A-B54D-4586-BAFF-F4103FFF96FC}"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4.</a:t>
            </a:r>
            <a:fld id="{28F5B44B-C3EC-4A26-8D3D-5FAED6602ADA}" type="slidenum">
              <a:rPr lang="en-US" altLang="zh-CN" smtClean="0"/>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B85956-B552-4AB8-B474-45C7A2441964}"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p:txBody>
          <a:bodyPr/>
          <a:lstStyle/>
          <a:p>
            <a:r>
              <a:rPr lang="en-US" altLang="zh-CN" smtClean="0"/>
              <a:t>4.</a:t>
            </a:r>
            <a:fld id="{D66A3941-78F0-4B0A-83B1-B5438A476613}" type="slidenum">
              <a:rPr lang="en-US" altLang="zh-CN" smtClean="0"/>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235D36-6981-4B2E-A173-AF33DDFAB77D}" type="datetime1">
              <a:rPr lang="en-US" altLang="zh-CN" smtClean="0"/>
              <a:pPr/>
              <a:t>1/29/2013</a:t>
            </a:fld>
            <a:endParaRPr lang="en-US" altLang="zh-C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Towson University - J. Jung</a:t>
            </a:r>
            <a:endParaRPr lang="en-US" altLang="zh-C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zh-CN" smtClean="0"/>
              <a:t>4.</a:t>
            </a:r>
            <a:fld id="{389C4B64-9D4D-49F9-8ABC-A51BB91EF5A8}" type="slidenum">
              <a:rPr lang="en-US" altLang="zh-CN" smtClean="0"/>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6.emf"/><Relationship Id="rId5" Type="http://schemas.openxmlformats.org/officeDocument/2006/relationships/oleObject" Target="../embeddings/oleObject4.bin"/><Relationship Id="rId10" Type="http://schemas.openxmlformats.org/officeDocument/2006/relationships/image" Target="../media/image18.emf"/><Relationship Id="rId4" Type="http://schemas.openxmlformats.org/officeDocument/2006/relationships/image" Target="../media/image15.emf"/><Relationship Id="rId9" Type="http://schemas.openxmlformats.org/officeDocument/2006/relationships/oleObject" Target="../embeddings/oleObject6.bin"/></Relationships>
</file>

<file path=ppt/slides/_rels/slide14.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7.bin"/><Relationship Id="rId7" Type="http://schemas.openxmlformats.org/officeDocument/2006/relationships/oleObject" Target="../embeddings/oleObject9.bin"/><Relationship Id="rId12" Type="http://schemas.openxmlformats.org/officeDocument/2006/relationships/image" Target="../media/image2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emf"/><Relationship Id="rId11" Type="http://schemas.openxmlformats.org/officeDocument/2006/relationships/oleObject" Target="../embeddings/oleObject11.bin"/><Relationship Id="rId5" Type="http://schemas.openxmlformats.org/officeDocument/2006/relationships/oleObject" Target="../embeddings/oleObject8.bin"/><Relationship Id="rId10" Type="http://schemas.openxmlformats.org/officeDocument/2006/relationships/image" Target="../media/image22.wmf"/><Relationship Id="rId4" Type="http://schemas.openxmlformats.org/officeDocument/2006/relationships/image" Target="../media/image19.emf"/><Relationship Id="rId9" Type="http://schemas.openxmlformats.org/officeDocument/2006/relationships/oleObject" Target="../embeddings/oleObject10.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5.wmf"/><Relationship Id="rId5" Type="http://schemas.openxmlformats.org/officeDocument/2006/relationships/oleObject" Target="../embeddings/oleObject13.bin"/><Relationship Id="rId4" Type="http://schemas.openxmlformats.org/officeDocument/2006/relationships/image" Target="../media/image24.wmf"/></Relationships>
</file>

<file path=ppt/slides/_rels/slide16.xml.rels><?xml version="1.0" encoding="UTF-8" standalone="yes"?>
<Relationships xmlns="http://schemas.openxmlformats.org/package/2006/relationships"><Relationship Id="rId3" Type="http://schemas.openxmlformats.org/officeDocument/2006/relationships/hyperlink" Target="file:///E:\E370Book\TT%20PowerPoint%20slides\References\Xm04-16.xl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8.xml"/><Relationship Id="rId7" Type="http://schemas.openxmlformats.org/officeDocument/2006/relationships/image" Target="../media/image31.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15.bin"/><Relationship Id="rId5" Type="http://schemas.openxmlformats.org/officeDocument/2006/relationships/image" Target="../media/image30.wmf"/><Relationship Id="rId4" Type="http://schemas.openxmlformats.org/officeDocument/2006/relationships/oleObject" Target="../embeddings/oleObject14.bin"/></Relationships>
</file>

<file path=ppt/slides/_rels/slide2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33.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4.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ctrTitle"/>
          </p:nvPr>
        </p:nvSpPr>
        <p:spPr>
          <a:xfrm>
            <a:off x="685800" y="1905000"/>
            <a:ext cx="7772400" cy="1600200"/>
          </a:xfrm>
        </p:spPr>
        <p:txBody>
          <a:bodyPr/>
          <a:lstStyle/>
          <a:p>
            <a:pPr>
              <a:lnSpc>
                <a:spcPct val="90000"/>
              </a:lnSpc>
            </a:pPr>
            <a:r>
              <a:rPr lang="en-US" altLang="zh-CN" b="1" dirty="0" smtClean="0">
                <a:ea typeface="宋体" pitchFamily="2" charset="-122"/>
              </a:rPr>
              <a:t>Chapter 3</a:t>
            </a:r>
            <a:endParaRPr lang="en-US" altLang="zh-CN" b="1" dirty="0">
              <a:ea typeface="宋体" pitchFamily="2" charset="-122"/>
            </a:endParaRPr>
          </a:p>
        </p:txBody>
      </p:sp>
      <p:sp>
        <p:nvSpPr>
          <p:cNvPr id="158723" name="Rectangle 3"/>
          <p:cNvSpPr>
            <a:spLocks noGrp="1" noChangeArrowheads="1"/>
          </p:cNvSpPr>
          <p:nvPr>
            <p:ph type="subTitle" idx="1"/>
          </p:nvPr>
        </p:nvSpPr>
        <p:spPr>
          <a:xfrm>
            <a:off x="990600" y="4114800"/>
            <a:ext cx="7162800" cy="2209800"/>
          </a:xfrm>
        </p:spPr>
        <p:txBody>
          <a:bodyPr/>
          <a:lstStyle/>
          <a:p>
            <a:pPr>
              <a:lnSpc>
                <a:spcPct val="90000"/>
              </a:lnSpc>
            </a:pPr>
            <a:r>
              <a:rPr lang="en-US" altLang="zh-CN" sz="3200" b="1" dirty="0">
                <a:ea typeface="宋体" pitchFamily="2" charset="-122"/>
              </a:rPr>
              <a:t>Numerical Descriptive Techniques</a:t>
            </a:r>
          </a:p>
          <a:p>
            <a:pPr>
              <a:lnSpc>
                <a:spcPct val="90000"/>
              </a:lnSpc>
            </a:pPr>
            <a:r>
              <a:rPr lang="en-US" altLang="zh-CN" sz="3200" b="1" dirty="0" smtClean="0">
                <a:ea typeface="宋体" pitchFamily="2" charset="-122"/>
              </a:rPr>
              <a:t>III</a:t>
            </a:r>
          </a:p>
          <a:p>
            <a:pPr>
              <a:lnSpc>
                <a:spcPct val="90000"/>
              </a:lnSpc>
            </a:pPr>
            <a:endParaRPr lang="en-US" altLang="zh-CN" b="1" dirty="0" smtClean="0">
              <a:ea typeface="宋体" pitchFamily="2" charset="-122"/>
            </a:endParaRPr>
          </a:p>
        </p:txBody>
      </p:sp>
      <p:sp>
        <p:nvSpPr>
          <p:cNvPr id="4" name="TextBox 3"/>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US"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5" name="Rectangle 4"/>
          <p:cNvSpPr/>
          <p:nvPr/>
        </p:nvSpPr>
        <p:spPr>
          <a:xfrm>
            <a:off x="0" y="957944"/>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30" name="Rectangle 6"/>
          <p:cNvSpPr>
            <a:spLocks noGrp="1" noChangeArrowheads="1"/>
          </p:cNvSpPr>
          <p:nvPr>
            <p:ph type="title"/>
          </p:nvPr>
        </p:nvSpPr>
        <p:spPr>
          <a:xfrm>
            <a:off x="381000" y="0"/>
            <a:ext cx="8229600" cy="1143000"/>
          </a:xfrm>
        </p:spPr>
        <p:txBody>
          <a:bodyPr/>
          <a:lstStyle/>
          <a:p>
            <a:r>
              <a:rPr lang="en-US" altLang="zh-CN" dirty="0">
                <a:ea typeface="宋体" pitchFamily="2" charset="-122"/>
              </a:rPr>
              <a:t>Statistics is a pattern language…</a:t>
            </a:r>
          </a:p>
        </p:txBody>
      </p:sp>
      <p:sp>
        <p:nvSpPr>
          <p:cNvPr id="52" name="Date Placeholder 51"/>
          <p:cNvSpPr>
            <a:spLocks noGrp="1"/>
          </p:cNvSpPr>
          <p:nvPr>
            <p:ph type="dt" sz="half" idx="10"/>
          </p:nvPr>
        </p:nvSpPr>
        <p:spPr/>
        <p:txBody>
          <a:bodyPr/>
          <a:lstStyle/>
          <a:p>
            <a:fld id="{0C932D33-AC87-4D5E-9CFB-D3ACFAB89021}" type="datetime1">
              <a:rPr lang="en-US" altLang="zh-CN" smtClean="0"/>
              <a:pPr/>
              <a:t>1/29/2013</a:t>
            </a:fld>
            <a:endParaRPr lang="en-US" altLang="zh-CN"/>
          </a:p>
        </p:txBody>
      </p:sp>
      <p:sp>
        <p:nvSpPr>
          <p:cNvPr id="53" name="Footer Placeholder 52"/>
          <p:cNvSpPr>
            <a:spLocks noGrp="1"/>
          </p:cNvSpPr>
          <p:nvPr>
            <p:ph type="ftr" sz="quarter" idx="11"/>
          </p:nvPr>
        </p:nvSpPr>
        <p:spPr/>
        <p:txBody>
          <a:bodyPr/>
          <a:lstStyle/>
          <a:p>
            <a:r>
              <a:rPr lang="en-US" altLang="zh-CN" smtClean="0"/>
              <a:t>Towson University - J. Jung</a:t>
            </a:r>
            <a:endParaRPr lang="en-US" altLang="zh-CN"/>
          </a:p>
        </p:txBody>
      </p:sp>
      <p:sp>
        <p:nvSpPr>
          <p:cNvPr id="51" name="Slide Number Placeholder 5"/>
          <p:cNvSpPr>
            <a:spLocks noGrp="1"/>
          </p:cNvSpPr>
          <p:nvPr>
            <p:ph type="sldNum" sz="quarter" idx="12"/>
          </p:nvPr>
        </p:nvSpPr>
        <p:spPr/>
        <p:txBody>
          <a:bodyPr/>
          <a:lstStyle/>
          <a:p>
            <a:r>
              <a:rPr lang="en-US" altLang="zh-CN"/>
              <a:t>4.</a:t>
            </a:r>
            <a:fld id="{D5DC5B20-4266-4790-A0FA-395330917D9F}" type="slidenum">
              <a:rPr lang="en-US" altLang="zh-CN"/>
              <a:pPr/>
              <a:t>10</a:t>
            </a:fld>
            <a:endParaRPr lang="en-US" altLang="zh-CN"/>
          </a:p>
        </p:txBody>
      </p:sp>
      <p:pic>
        <p:nvPicPr>
          <p:cNvPr id="154626" name="Picture 2"/>
          <p:cNvPicPr>
            <a:picLocks noChangeAspect="1" noChangeArrowheads="1"/>
          </p:cNvPicPr>
          <p:nvPr/>
        </p:nvPicPr>
        <p:blipFill>
          <a:blip r:embed="rId3" cstate="print"/>
          <a:srcRect/>
          <a:stretch>
            <a:fillRect/>
          </a:stretch>
        </p:blipFill>
        <p:spPr bwMode="auto">
          <a:xfrm>
            <a:off x="4267200" y="5029200"/>
            <a:ext cx="812800" cy="711200"/>
          </a:xfrm>
          <a:prstGeom prst="rect">
            <a:avLst/>
          </a:prstGeom>
          <a:noFill/>
        </p:spPr>
      </p:pic>
      <p:pic>
        <p:nvPicPr>
          <p:cNvPr id="154627" name="Picture 3"/>
          <p:cNvPicPr>
            <a:picLocks noChangeAspect="1" noChangeArrowheads="1"/>
          </p:cNvPicPr>
          <p:nvPr/>
        </p:nvPicPr>
        <p:blipFill>
          <a:blip r:embed="rId4" cstate="print"/>
          <a:srcRect/>
          <a:stretch>
            <a:fillRect/>
          </a:stretch>
        </p:blipFill>
        <p:spPr bwMode="auto">
          <a:xfrm>
            <a:off x="4267200" y="2743200"/>
            <a:ext cx="800100" cy="762000"/>
          </a:xfrm>
          <a:prstGeom prst="rect">
            <a:avLst/>
          </a:prstGeom>
          <a:noFill/>
        </p:spPr>
      </p:pic>
      <p:pic>
        <p:nvPicPr>
          <p:cNvPr id="154628" name="Picture 4"/>
          <p:cNvPicPr>
            <a:picLocks noChangeAspect="1" noChangeArrowheads="1"/>
          </p:cNvPicPr>
          <p:nvPr/>
        </p:nvPicPr>
        <p:blipFill>
          <a:blip r:embed="rId5" cstate="print"/>
          <a:srcRect/>
          <a:stretch>
            <a:fillRect/>
          </a:stretch>
        </p:blipFill>
        <p:spPr bwMode="auto">
          <a:xfrm>
            <a:off x="6553200" y="1981200"/>
            <a:ext cx="774700" cy="838200"/>
          </a:xfrm>
          <a:prstGeom prst="rect">
            <a:avLst/>
          </a:prstGeom>
          <a:noFill/>
        </p:spPr>
      </p:pic>
      <p:pic>
        <p:nvPicPr>
          <p:cNvPr id="154629" name="Picture 5"/>
          <p:cNvPicPr>
            <a:picLocks noChangeAspect="1" noChangeArrowheads="1"/>
          </p:cNvPicPr>
          <p:nvPr/>
        </p:nvPicPr>
        <p:blipFill>
          <a:blip r:embed="rId6" cstate="print"/>
          <a:srcRect/>
          <a:stretch>
            <a:fillRect/>
          </a:stretch>
        </p:blipFill>
        <p:spPr bwMode="auto">
          <a:xfrm>
            <a:off x="4267200" y="2057400"/>
            <a:ext cx="698500" cy="774700"/>
          </a:xfrm>
          <a:prstGeom prst="rect">
            <a:avLst/>
          </a:prstGeom>
          <a:noFill/>
        </p:spPr>
      </p:pic>
      <p:graphicFrame>
        <p:nvGraphicFramePr>
          <p:cNvPr id="154631" name="Group 7"/>
          <p:cNvGraphicFramePr>
            <a:graphicFrameLocks noGrp="1"/>
          </p:cNvGraphicFramePr>
          <p:nvPr/>
        </p:nvGraphicFramePr>
        <p:xfrm>
          <a:off x="1219200" y="990600"/>
          <a:ext cx="6858000" cy="5516564"/>
        </p:xfrm>
        <a:graphic>
          <a:graphicData uri="http://schemas.openxmlformats.org/drawingml/2006/table">
            <a:tbl>
              <a:tblPr/>
              <a:tblGrid>
                <a:gridCol w="2286000"/>
                <a:gridCol w="2286000"/>
                <a:gridCol w="2286000"/>
              </a:tblGrid>
              <a:tr h="452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18" charset="0"/>
                        <a:ea typeface="宋体" pitchFamily="2" charset="-122"/>
                      </a:endParaRPr>
                    </a:p>
                  </a:txBody>
                  <a:tcPr anchor="ctr" horzOverflow="overflow">
                    <a:lnL cap="flat">
                      <a:noFill/>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FFFFFF"/>
                          </a:solidFill>
                          <a:effectLst/>
                          <a:latin typeface="Tahoma" pitchFamily="34" charset="0"/>
                          <a:ea typeface="宋体" pitchFamily="2" charset="-122"/>
                        </a:rPr>
                        <a:t>Population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rgbClr val="FFFFFF"/>
                          </a:solidFill>
                          <a:effectLst/>
                          <a:latin typeface="Tahoma" pitchFamily="34" charset="0"/>
                          <a:ea typeface="宋体" pitchFamily="2" charset="-122"/>
                        </a:rPr>
                        <a:t>Sample</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cap="flat">
                      <a:noFill/>
                    </a:lnT>
                    <a:lnB w="28575" cap="flat" cmpd="sng" algn="ctr">
                      <a:solidFill>
                        <a:schemeClr val="tx1"/>
                      </a:solidFill>
                      <a:prstDash val="solid"/>
                      <a:round/>
                      <a:headEnd type="none" w="med" len="med"/>
                      <a:tailEnd type="none" w="med" len="med"/>
                    </a:lnB>
                    <a:lnTlToBr>
                      <a:noFill/>
                    </a:lnTlToBr>
                    <a:lnBlToTr>
                      <a:noFill/>
                    </a:lnBlToTr>
                    <a:solidFill>
                      <a:srgbClr val="333333"/>
                    </a:solidFill>
                  </a:tcPr>
                </a:tc>
              </a:tr>
              <a:tr h="671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Size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n</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71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Mean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6683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Variance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S</a:t>
                      </a:r>
                      <a:r>
                        <a:rPr kumimoji="0" lang="en-US" altLang="zh-CN" sz="3200" b="0" i="0" u="none" strike="noStrike" cap="none" normalizeH="0" baseline="30000" smtClean="0">
                          <a:ln>
                            <a:noFill/>
                          </a:ln>
                          <a:solidFill>
                            <a:schemeClr val="tx1"/>
                          </a:solidFill>
                          <a:effectLst/>
                          <a:latin typeface="Times" pitchFamily="18" charset="0"/>
                          <a:ea typeface="宋体" pitchFamily="2" charset="-122"/>
                        </a:rPr>
                        <a:t>2</a:t>
                      </a:r>
                      <a:endParaRPr kumimoji="0" lang="en-US" altLang="zh-CN"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413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Standard Deviation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S</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Coefficient of Variation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CV</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dirty="0" err="1" smtClean="0">
                          <a:ln>
                            <a:noFill/>
                          </a:ln>
                          <a:solidFill>
                            <a:schemeClr val="tx1"/>
                          </a:solidFill>
                          <a:effectLst/>
                          <a:latin typeface="Times" pitchFamily="18" charset="0"/>
                          <a:ea typeface="宋体" pitchFamily="2" charset="-122"/>
                        </a:rPr>
                        <a:t>cv</a:t>
                      </a:r>
                      <a:endParaRPr kumimoji="0" lang="en-US" altLang="zh-CN" sz="3200" b="0" i="0" u="none" strike="noStrike" cap="none" normalizeH="0" baseline="0" dirty="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Covariance</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S</a:t>
                      </a:r>
                      <a:r>
                        <a:rPr kumimoji="0" lang="en-US" altLang="zh-CN" sz="3200" b="0" i="0" u="none" strike="noStrike" cap="none" normalizeH="0" baseline="-25000" smtClean="0">
                          <a:ln>
                            <a:noFill/>
                          </a:ln>
                          <a:solidFill>
                            <a:schemeClr val="tx1"/>
                          </a:solidFill>
                          <a:effectLst/>
                          <a:latin typeface="Times" pitchFamily="18" charset="0"/>
                          <a:ea typeface="宋体" pitchFamily="2" charset="-122"/>
                        </a:rPr>
                        <a:t>xy</a:t>
                      </a:r>
                      <a:endParaRPr kumimoji="0" lang="en-US" altLang="zh-CN"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宋体" pitchFamily="2" charset="-122"/>
                        </a:rPr>
                        <a:t>Coefficient of Correlation</a:t>
                      </a:r>
                    </a:p>
                  </a:txBody>
                  <a:tcPr anchor="ctr" horzOverflow="overflow">
                    <a:lnL cap="flat">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en-US" sz="3200" b="0" i="0" u="none" strike="noStrike" cap="none" normalizeH="0" baseline="0" smtClean="0">
                        <a:ln>
                          <a:noFill/>
                        </a:ln>
                        <a:solidFill>
                          <a:schemeClr val="tx1"/>
                        </a:solidFill>
                        <a:effectLst/>
                        <a:latin typeface="Times" pitchFamily="18" charset="0"/>
                        <a:ea typeface="宋体" pitchFamily="2" charset="-122"/>
                      </a:endParaRP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0" i="0" u="none" strike="noStrike" cap="none" normalizeH="0" baseline="0" smtClean="0">
                          <a:ln>
                            <a:noFill/>
                          </a:ln>
                          <a:solidFill>
                            <a:schemeClr val="tx1"/>
                          </a:solidFill>
                          <a:effectLst/>
                          <a:latin typeface="Times" pitchFamily="18" charset="0"/>
                          <a:ea typeface="宋体" pitchFamily="2" charset="-122"/>
                        </a:rPr>
                        <a:t>r</a:t>
                      </a:r>
                    </a:p>
                  </a:txBody>
                  <a:tcPr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pic>
        <p:nvPicPr>
          <p:cNvPr id="154673" name="Picture 49"/>
          <p:cNvPicPr>
            <a:picLocks noChangeAspect="1" noChangeArrowheads="1"/>
          </p:cNvPicPr>
          <p:nvPr/>
        </p:nvPicPr>
        <p:blipFill>
          <a:blip r:embed="rId7" cstate="print"/>
          <a:srcRect/>
          <a:stretch>
            <a:fillRect/>
          </a:stretch>
        </p:blipFill>
        <p:spPr bwMode="auto">
          <a:xfrm>
            <a:off x="4267200" y="3581400"/>
            <a:ext cx="660400" cy="596900"/>
          </a:xfrm>
          <a:prstGeom prst="rect">
            <a:avLst/>
          </a:prstGeom>
          <a:noFill/>
        </p:spPr>
      </p:pic>
      <p:pic>
        <p:nvPicPr>
          <p:cNvPr id="154674" name="Picture 50"/>
          <p:cNvPicPr>
            <a:picLocks noChangeAspect="1" noChangeArrowheads="1"/>
          </p:cNvPicPr>
          <p:nvPr/>
        </p:nvPicPr>
        <p:blipFill>
          <a:blip r:embed="rId8" cstate="print"/>
          <a:srcRect/>
          <a:stretch>
            <a:fillRect/>
          </a:stretch>
        </p:blipFill>
        <p:spPr bwMode="auto">
          <a:xfrm>
            <a:off x="4419600" y="5791200"/>
            <a:ext cx="419100" cy="609600"/>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457200" y="274638"/>
            <a:ext cx="8229600" cy="715962"/>
          </a:xfrm>
        </p:spPr>
        <p:txBody>
          <a:bodyPr>
            <a:normAutofit fontScale="90000"/>
          </a:bodyPr>
          <a:lstStyle/>
          <a:p>
            <a:r>
              <a:rPr lang="en-US" altLang="zh-CN" dirty="0">
                <a:ea typeface="宋体" pitchFamily="2" charset="-122"/>
              </a:rPr>
              <a:t>Correlation Coefficient</a:t>
            </a:r>
          </a:p>
        </p:txBody>
      </p:sp>
      <p:sp>
        <p:nvSpPr>
          <p:cNvPr id="92163" name="Rectangle 3"/>
          <p:cNvSpPr>
            <a:spLocks noGrp="1" noChangeArrowheads="1"/>
          </p:cNvSpPr>
          <p:nvPr>
            <p:ph idx="1"/>
          </p:nvPr>
        </p:nvSpPr>
        <p:spPr>
          <a:xfrm>
            <a:off x="152400" y="1143000"/>
            <a:ext cx="8991600" cy="5181600"/>
          </a:xfrm>
        </p:spPr>
        <p:txBody>
          <a:bodyPr>
            <a:noAutofit/>
          </a:bodyPr>
          <a:lstStyle/>
          <a:p>
            <a:r>
              <a:rPr lang="en-US" altLang="zh-CN" sz="2800" b="1" i="1" dirty="0">
                <a:ea typeface="宋体" pitchFamily="2" charset="-122"/>
              </a:rPr>
              <a:t>Correlation  Coefficient</a:t>
            </a:r>
            <a:r>
              <a:rPr lang="en-US" altLang="zh-CN" sz="2800" dirty="0">
                <a:ea typeface="宋体" pitchFamily="2" charset="-122"/>
              </a:rPr>
              <a:t> is “</a:t>
            </a:r>
            <a:r>
              <a:rPr lang="en-US" altLang="zh-CN" sz="2800" b="1" dirty="0">
                <a:ea typeface="宋体" pitchFamily="2" charset="-122"/>
              </a:rPr>
              <a:t>standardized</a:t>
            </a:r>
            <a:r>
              <a:rPr lang="en-US" altLang="zh-CN" sz="2800" dirty="0">
                <a:ea typeface="宋体" pitchFamily="2" charset="-122"/>
              </a:rPr>
              <a:t>” </a:t>
            </a:r>
            <a:r>
              <a:rPr lang="en-US" altLang="zh-CN" sz="2800" b="1" i="1" dirty="0">
                <a:ea typeface="宋体" pitchFamily="2" charset="-122"/>
              </a:rPr>
              <a:t>covariance,</a:t>
            </a:r>
            <a:r>
              <a:rPr lang="en-US" altLang="zh-CN" sz="2800" dirty="0">
                <a:ea typeface="宋体" pitchFamily="2" charset="-122"/>
              </a:rPr>
              <a:t> free of unit.  </a:t>
            </a:r>
          </a:p>
          <a:p>
            <a:r>
              <a:rPr lang="en-US" altLang="zh-CN" sz="2800" dirty="0">
                <a:ea typeface="宋体" pitchFamily="2" charset="-122"/>
              </a:rPr>
              <a:t>The advantage of the correlation coefficient over covariance is that it has fixed range from -1 to +1, thus</a:t>
            </a:r>
            <a:r>
              <a:rPr lang="en-US" altLang="zh-CN" sz="2800" dirty="0" smtClean="0">
                <a:ea typeface="宋体" pitchFamily="2" charset="-122"/>
              </a:rPr>
              <a:t>:</a:t>
            </a:r>
            <a:endParaRPr lang="en-US" altLang="zh-CN" sz="2800" dirty="0">
              <a:ea typeface="宋体" pitchFamily="2" charset="-122"/>
            </a:endParaRPr>
          </a:p>
          <a:p>
            <a:pPr lvl="1"/>
            <a:r>
              <a:rPr lang="en-US" altLang="zh-CN" sz="2400" dirty="0">
                <a:ea typeface="宋体" pitchFamily="2" charset="-122"/>
              </a:rPr>
              <a:t>If the two variables are very strongly positively related, the coefficient value is </a:t>
            </a:r>
            <a:r>
              <a:rPr lang="en-US" altLang="zh-CN" sz="2400" b="1" dirty="0">
                <a:ea typeface="宋体" pitchFamily="2" charset="-122"/>
              </a:rPr>
              <a:t>close</a:t>
            </a:r>
            <a:r>
              <a:rPr lang="en-US" altLang="zh-CN" sz="2400" dirty="0">
                <a:ea typeface="宋体" pitchFamily="2" charset="-122"/>
              </a:rPr>
              <a:t> to +1 (</a:t>
            </a:r>
            <a:r>
              <a:rPr lang="en-US" altLang="zh-CN" sz="2400" b="1" dirty="0">
                <a:ea typeface="宋体" pitchFamily="2" charset="-122"/>
              </a:rPr>
              <a:t>strong</a:t>
            </a:r>
            <a:r>
              <a:rPr lang="en-US" altLang="zh-CN" sz="2400" dirty="0">
                <a:ea typeface="宋体" pitchFamily="2" charset="-122"/>
              </a:rPr>
              <a:t> positive linear relationship</a:t>
            </a:r>
            <a:r>
              <a:rPr lang="en-US" altLang="zh-CN" sz="2400" dirty="0" smtClean="0">
                <a:ea typeface="宋体" pitchFamily="2" charset="-122"/>
              </a:rPr>
              <a:t>).</a:t>
            </a:r>
            <a:endParaRPr lang="en-US" altLang="zh-CN" sz="2400" dirty="0">
              <a:ea typeface="宋体" pitchFamily="2" charset="-122"/>
            </a:endParaRPr>
          </a:p>
          <a:p>
            <a:pPr lvl="1"/>
            <a:r>
              <a:rPr lang="en-US" altLang="zh-CN" sz="2400" dirty="0">
                <a:ea typeface="宋体" pitchFamily="2" charset="-122"/>
              </a:rPr>
              <a:t>If the two variables are very strongly negatively related, the coefficient value is </a:t>
            </a:r>
            <a:r>
              <a:rPr lang="en-US" altLang="zh-CN" sz="2400" b="1" dirty="0">
                <a:ea typeface="宋体" pitchFamily="2" charset="-122"/>
              </a:rPr>
              <a:t>close</a:t>
            </a:r>
            <a:r>
              <a:rPr lang="en-US" altLang="zh-CN" sz="2400" dirty="0">
                <a:ea typeface="宋体" pitchFamily="2" charset="-122"/>
              </a:rPr>
              <a:t> to -1 (</a:t>
            </a:r>
            <a:r>
              <a:rPr lang="en-US" altLang="zh-CN" sz="2400" b="1" dirty="0">
                <a:ea typeface="宋体" pitchFamily="2" charset="-122"/>
              </a:rPr>
              <a:t>strong</a:t>
            </a:r>
            <a:r>
              <a:rPr lang="en-US" altLang="zh-CN" sz="2400" dirty="0">
                <a:ea typeface="宋体" pitchFamily="2" charset="-122"/>
              </a:rPr>
              <a:t> negative linear relationship</a:t>
            </a:r>
            <a:r>
              <a:rPr lang="en-US" altLang="zh-CN" sz="2400" dirty="0" smtClean="0">
                <a:ea typeface="宋体" pitchFamily="2" charset="-122"/>
              </a:rPr>
              <a:t>).</a:t>
            </a:r>
            <a:endParaRPr lang="en-US" altLang="zh-CN" sz="2400" dirty="0">
              <a:ea typeface="宋体" pitchFamily="2" charset="-122"/>
            </a:endParaRPr>
          </a:p>
          <a:p>
            <a:pPr lvl="1"/>
            <a:r>
              <a:rPr lang="en-US" altLang="zh-CN" sz="2400" dirty="0">
                <a:ea typeface="宋体" pitchFamily="2" charset="-122"/>
              </a:rPr>
              <a:t>No straight line relationship is indicated by a coefficient close to zero</a:t>
            </a:r>
            <a:r>
              <a:rPr lang="en-US" altLang="zh-CN" sz="2400" dirty="0" smtClean="0">
                <a:ea typeface="宋体" pitchFamily="2" charset="-122"/>
              </a:rPr>
              <a:t>.</a:t>
            </a:r>
            <a:endParaRPr lang="en-US" altLang="zh-CN" sz="2400" dirty="0">
              <a:ea typeface="宋体" pitchFamily="2" charset="-122"/>
            </a:endParaRPr>
          </a:p>
        </p:txBody>
      </p:sp>
      <p:sp>
        <p:nvSpPr>
          <p:cNvPr id="5" name="Date Placeholder 4"/>
          <p:cNvSpPr>
            <a:spLocks noGrp="1"/>
          </p:cNvSpPr>
          <p:nvPr>
            <p:ph type="dt" sz="half" idx="10"/>
          </p:nvPr>
        </p:nvSpPr>
        <p:spPr/>
        <p:txBody>
          <a:bodyPr/>
          <a:lstStyle/>
          <a:p>
            <a:fld id="{9F7209B3-A2E6-4BE3-89E2-59E08484E130}"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4.</a:t>
            </a:r>
            <a:fld id="{A53CFE9E-B244-478B-B06C-8DD8D2261899}" type="slidenum">
              <a:rPr lang="en-US" altLang="zh-CN"/>
              <a:pPr/>
              <a:t>11</a:t>
            </a:fld>
            <a:endParaRPr lang="en-US" altLang="zh-C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Coefficient of Correlation…</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12</a:t>
            </a:fld>
            <a:endParaRPr lang="en-US" altLang="zh-CN"/>
          </a:p>
        </p:txBody>
      </p:sp>
      <p:sp>
        <p:nvSpPr>
          <p:cNvPr id="7" name="Text Box 5"/>
          <p:cNvSpPr txBox="1">
            <a:spLocks noChangeArrowheads="1"/>
          </p:cNvSpPr>
          <p:nvPr/>
        </p:nvSpPr>
        <p:spPr bwMode="auto">
          <a:xfrm>
            <a:off x="457200" y="3810000"/>
            <a:ext cx="1220788" cy="457200"/>
          </a:xfrm>
          <a:prstGeom prst="rect">
            <a:avLst/>
          </a:prstGeom>
          <a:noFill/>
          <a:ln w="57150">
            <a:noFill/>
            <a:miter lim="800000"/>
            <a:headEnd/>
            <a:tailEnd/>
          </a:ln>
        </p:spPr>
        <p:txBody>
          <a:bodyPr anchor="ctr">
            <a:spAutoFit/>
          </a:bodyPr>
          <a:lstStyle/>
          <a:p>
            <a:pPr algn="l"/>
            <a:r>
              <a:rPr lang="en-US">
                <a:latin typeface="Symbol" pitchFamily="18" charset="2"/>
              </a:rPr>
              <a:t>r</a:t>
            </a:r>
            <a:r>
              <a:rPr lang="en-US">
                <a:latin typeface="Arial Narrow" pitchFamily="34" charset="0"/>
              </a:rPr>
              <a:t>  or  r  =</a:t>
            </a:r>
          </a:p>
        </p:txBody>
      </p:sp>
      <p:sp>
        <p:nvSpPr>
          <p:cNvPr id="8" name="Rectangle 6"/>
          <p:cNvSpPr>
            <a:spLocks noChangeArrowheads="1"/>
          </p:cNvSpPr>
          <p:nvPr/>
        </p:nvSpPr>
        <p:spPr bwMode="auto">
          <a:xfrm>
            <a:off x="1752600" y="1981200"/>
            <a:ext cx="479425" cy="4117975"/>
          </a:xfrm>
          <a:prstGeom prst="rect">
            <a:avLst/>
          </a:prstGeom>
          <a:solidFill>
            <a:schemeClr val="bg1"/>
          </a:solidFill>
          <a:ln w="9525">
            <a:solidFill>
              <a:schemeClr val="bg1"/>
            </a:solidFill>
            <a:miter lim="800000"/>
            <a:headEnd/>
            <a:tailEnd/>
          </a:ln>
        </p:spPr>
        <p:txBody>
          <a:bodyPr wrap="none" anchor="ctr">
            <a:spAutoFit/>
          </a:bodyPr>
          <a:lstStyle/>
          <a:p>
            <a:r>
              <a:rPr lang="en-US">
                <a:latin typeface="Arial Narrow" pitchFamily="34" charset="0"/>
              </a:rPr>
              <a:t>+1</a:t>
            </a:r>
          </a:p>
          <a:p>
            <a:endParaRPr lang="en-US">
              <a:latin typeface="Arial Narrow" pitchFamily="34" charset="0"/>
            </a:endParaRPr>
          </a:p>
          <a:p>
            <a:endParaRPr lang="en-US">
              <a:latin typeface="Arial Narrow" pitchFamily="34" charset="0"/>
            </a:endParaRPr>
          </a:p>
          <a:p>
            <a:endParaRPr lang="en-US">
              <a:latin typeface="Arial Narrow" pitchFamily="34" charset="0"/>
            </a:endParaRPr>
          </a:p>
          <a:p>
            <a:endParaRPr lang="en-US">
              <a:latin typeface="Arial Narrow" pitchFamily="34" charset="0"/>
            </a:endParaRPr>
          </a:p>
          <a:p>
            <a:r>
              <a:rPr lang="en-US">
                <a:latin typeface="Arial Narrow" pitchFamily="34" charset="0"/>
              </a:rPr>
              <a:t>0</a:t>
            </a:r>
          </a:p>
          <a:p>
            <a:endParaRPr lang="en-US">
              <a:latin typeface="Arial Narrow" pitchFamily="34" charset="0"/>
            </a:endParaRPr>
          </a:p>
          <a:p>
            <a:endParaRPr lang="en-US">
              <a:latin typeface="Arial Narrow" pitchFamily="34" charset="0"/>
            </a:endParaRPr>
          </a:p>
          <a:p>
            <a:endParaRPr lang="en-US">
              <a:latin typeface="Arial Narrow" pitchFamily="34" charset="0"/>
            </a:endParaRPr>
          </a:p>
          <a:p>
            <a:endParaRPr lang="en-US">
              <a:latin typeface="Arial Narrow" pitchFamily="34" charset="0"/>
            </a:endParaRPr>
          </a:p>
          <a:p>
            <a:r>
              <a:rPr lang="en-US">
                <a:latin typeface="Arial Narrow" pitchFamily="34" charset="0"/>
              </a:rPr>
              <a:t>-1</a:t>
            </a:r>
          </a:p>
        </p:txBody>
      </p:sp>
      <p:sp>
        <p:nvSpPr>
          <p:cNvPr id="9" name="Text Box 7"/>
          <p:cNvSpPr txBox="1">
            <a:spLocks noChangeArrowheads="1"/>
          </p:cNvSpPr>
          <p:nvPr/>
        </p:nvSpPr>
        <p:spPr bwMode="auto">
          <a:xfrm>
            <a:off x="2209800" y="1981200"/>
            <a:ext cx="3878263" cy="457200"/>
          </a:xfrm>
          <a:prstGeom prst="rect">
            <a:avLst/>
          </a:prstGeom>
          <a:noFill/>
          <a:ln w="57150">
            <a:noFill/>
            <a:miter lim="800000"/>
            <a:headEnd/>
            <a:tailEnd/>
          </a:ln>
        </p:spPr>
        <p:txBody>
          <a:bodyPr wrap="none" anchor="ctr">
            <a:spAutoFit/>
          </a:bodyPr>
          <a:lstStyle/>
          <a:p>
            <a:pPr algn="l"/>
            <a:r>
              <a:rPr lang="en-US">
                <a:latin typeface="Arial Narrow" pitchFamily="34" charset="0"/>
              </a:rPr>
              <a:t>Strong positive linear relationship</a:t>
            </a:r>
          </a:p>
        </p:txBody>
      </p:sp>
      <p:sp>
        <p:nvSpPr>
          <p:cNvPr id="10" name="Text Box 8"/>
          <p:cNvSpPr txBox="1">
            <a:spLocks noChangeArrowheads="1"/>
          </p:cNvSpPr>
          <p:nvPr/>
        </p:nvSpPr>
        <p:spPr bwMode="auto">
          <a:xfrm>
            <a:off x="2286000" y="3810000"/>
            <a:ext cx="2540000" cy="457200"/>
          </a:xfrm>
          <a:prstGeom prst="rect">
            <a:avLst/>
          </a:prstGeom>
          <a:noFill/>
          <a:ln w="57150">
            <a:noFill/>
            <a:miter lim="800000"/>
            <a:headEnd/>
            <a:tailEnd/>
          </a:ln>
        </p:spPr>
        <p:txBody>
          <a:bodyPr wrap="none" anchor="ctr">
            <a:spAutoFit/>
          </a:bodyPr>
          <a:lstStyle/>
          <a:p>
            <a:pPr algn="l"/>
            <a:r>
              <a:rPr lang="en-US">
                <a:latin typeface="Arial Narrow" pitchFamily="34" charset="0"/>
              </a:rPr>
              <a:t>No linear relationship</a:t>
            </a:r>
          </a:p>
        </p:txBody>
      </p:sp>
      <p:sp>
        <p:nvSpPr>
          <p:cNvPr id="11" name="Text Box 9"/>
          <p:cNvSpPr txBox="1">
            <a:spLocks noChangeArrowheads="1"/>
          </p:cNvSpPr>
          <p:nvPr/>
        </p:nvSpPr>
        <p:spPr bwMode="auto">
          <a:xfrm>
            <a:off x="2209800" y="5638800"/>
            <a:ext cx="3976688" cy="457200"/>
          </a:xfrm>
          <a:prstGeom prst="rect">
            <a:avLst/>
          </a:prstGeom>
          <a:noFill/>
          <a:ln w="57150">
            <a:noFill/>
            <a:miter lim="800000"/>
            <a:headEnd/>
            <a:tailEnd/>
          </a:ln>
        </p:spPr>
        <p:txBody>
          <a:bodyPr wrap="none" anchor="ctr">
            <a:spAutoFit/>
          </a:bodyPr>
          <a:lstStyle/>
          <a:p>
            <a:pPr algn="l"/>
            <a:r>
              <a:rPr lang="en-US">
                <a:latin typeface="Arial Narrow" pitchFamily="34" charset="0"/>
              </a:rPr>
              <a:t>Strong negative linear relationship</a:t>
            </a:r>
          </a:p>
        </p:txBody>
      </p:sp>
      <p:grpSp>
        <p:nvGrpSpPr>
          <p:cNvPr id="12" name="Group 10"/>
          <p:cNvGrpSpPr>
            <a:grpSpLocks/>
          </p:cNvGrpSpPr>
          <p:nvPr/>
        </p:nvGrpSpPr>
        <p:grpSpPr bwMode="auto">
          <a:xfrm>
            <a:off x="6172200" y="3200400"/>
            <a:ext cx="1676400" cy="1295400"/>
            <a:chOff x="4224" y="1248"/>
            <a:chExt cx="1056" cy="816"/>
          </a:xfrm>
        </p:grpSpPr>
        <p:sp>
          <p:nvSpPr>
            <p:cNvPr id="13" name="Line 11"/>
            <p:cNvSpPr>
              <a:spLocks noChangeShapeType="1"/>
            </p:cNvSpPr>
            <p:nvPr/>
          </p:nvSpPr>
          <p:spPr bwMode="auto">
            <a:xfrm>
              <a:off x="4224" y="1248"/>
              <a:ext cx="0" cy="816"/>
            </a:xfrm>
            <a:prstGeom prst="line">
              <a:avLst/>
            </a:prstGeom>
            <a:noFill/>
            <a:ln w="12700">
              <a:solidFill>
                <a:schemeClr val="tx1"/>
              </a:solidFill>
              <a:round/>
              <a:headEnd/>
              <a:tailEnd/>
            </a:ln>
          </p:spPr>
          <p:txBody>
            <a:bodyPr wrap="none" anchor="ctr">
              <a:spAutoFit/>
            </a:bodyPr>
            <a:lstStyle/>
            <a:p>
              <a:endParaRPr lang="en-US"/>
            </a:p>
          </p:txBody>
        </p:sp>
        <p:sp>
          <p:nvSpPr>
            <p:cNvPr id="14" name="Line 12"/>
            <p:cNvSpPr>
              <a:spLocks noChangeShapeType="1"/>
            </p:cNvSpPr>
            <p:nvPr/>
          </p:nvSpPr>
          <p:spPr bwMode="auto">
            <a:xfrm>
              <a:off x="4224" y="2064"/>
              <a:ext cx="1056" cy="0"/>
            </a:xfrm>
            <a:prstGeom prst="line">
              <a:avLst/>
            </a:prstGeom>
            <a:noFill/>
            <a:ln w="12700">
              <a:solidFill>
                <a:schemeClr val="tx1"/>
              </a:solidFill>
              <a:round/>
              <a:headEnd/>
              <a:tailEnd/>
            </a:ln>
          </p:spPr>
          <p:txBody>
            <a:bodyPr wrap="none" anchor="ctr">
              <a:spAutoFit/>
            </a:bodyPr>
            <a:lstStyle/>
            <a:p>
              <a:endParaRPr lang="en-US"/>
            </a:p>
          </p:txBody>
        </p:sp>
      </p:grpSp>
      <p:sp>
        <p:nvSpPr>
          <p:cNvPr id="15" name="Oval 15"/>
          <p:cNvSpPr>
            <a:spLocks noChangeArrowheads="1"/>
          </p:cNvSpPr>
          <p:nvPr/>
        </p:nvSpPr>
        <p:spPr bwMode="auto">
          <a:xfrm>
            <a:off x="6477000" y="3535363"/>
            <a:ext cx="68263" cy="61912"/>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16" name="Oval 16"/>
          <p:cNvSpPr>
            <a:spLocks noChangeArrowheads="1"/>
          </p:cNvSpPr>
          <p:nvPr/>
        </p:nvSpPr>
        <p:spPr bwMode="auto">
          <a:xfrm>
            <a:off x="6629400" y="3352800"/>
            <a:ext cx="68263"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17" name="Oval 17"/>
          <p:cNvSpPr>
            <a:spLocks noChangeArrowheads="1"/>
          </p:cNvSpPr>
          <p:nvPr/>
        </p:nvSpPr>
        <p:spPr bwMode="auto">
          <a:xfrm>
            <a:off x="6934200" y="3810000"/>
            <a:ext cx="69850"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18" name="Oval 18"/>
          <p:cNvSpPr>
            <a:spLocks noChangeArrowheads="1"/>
          </p:cNvSpPr>
          <p:nvPr/>
        </p:nvSpPr>
        <p:spPr bwMode="auto">
          <a:xfrm>
            <a:off x="7543800" y="3962400"/>
            <a:ext cx="68263" cy="61913"/>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19" name="Oval 19"/>
          <p:cNvSpPr>
            <a:spLocks noChangeArrowheads="1"/>
          </p:cNvSpPr>
          <p:nvPr/>
        </p:nvSpPr>
        <p:spPr bwMode="auto">
          <a:xfrm>
            <a:off x="7167563" y="3444875"/>
            <a:ext cx="68262"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0" name="Oval 20"/>
          <p:cNvSpPr>
            <a:spLocks noChangeArrowheads="1"/>
          </p:cNvSpPr>
          <p:nvPr/>
        </p:nvSpPr>
        <p:spPr bwMode="auto">
          <a:xfrm>
            <a:off x="7467600" y="3733800"/>
            <a:ext cx="69850"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1" name="Oval 21"/>
          <p:cNvSpPr>
            <a:spLocks noChangeArrowheads="1"/>
          </p:cNvSpPr>
          <p:nvPr/>
        </p:nvSpPr>
        <p:spPr bwMode="auto">
          <a:xfrm>
            <a:off x="7162800" y="3962400"/>
            <a:ext cx="69850" cy="61913"/>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2" name="Oval 22"/>
          <p:cNvSpPr>
            <a:spLocks noChangeArrowheads="1"/>
          </p:cNvSpPr>
          <p:nvPr/>
        </p:nvSpPr>
        <p:spPr bwMode="auto">
          <a:xfrm>
            <a:off x="6959600" y="3413125"/>
            <a:ext cx="69850" cy="61913"/>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3" name="Oval 23"/>
          <p:cNvSpPr>
            <a:spLocks noChangeArrowheads="1"/>
          </p:cNvSpPr>
          <p:nvPr/>
        </p:nvSpPr>
        <p:spPr bwMode="auto">
          <a:xfrm>
            <a:off x="7720013" y="3505200"/>
            <a:ext cx="68262"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4" name="Oval 24"/>
          <p:cNvSpPr>
            <a:spLocks noChangeArrowheads="1"/>
          </p:cNvSpPr>
          <p:nvPr/>
        </p:nvSpPr>
        <p:spPr bwMode="auto">
          <a:xfrm>
            <a:off x="6553200" y="3962400"/>
            <a:ext cx="68263"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5" name="Oval 25"/>
          <p:cNvSpPr>
            <a:spLocks noChangeArrowheads="1"/>
          </p:cNvSpPr>
          <p:nvPr/>
        </p:nvSpPr>
        <p:spPr bwMode="auto">
          <a:xfrm>
            <a:off x="7162800" y="3733800"/>
            <a:ext cx="68263"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6" name="Oval 26"/>
          <p:cNvSpPr>
            <a:spLocks noChangeArrowheads="1"/>
          </p:cNvSpPr>
          <p:nvPr/>
        </p:nvSpPr>
        <p:spPr bwMode="auto">
          <a:xfrm>
            <a:off x="7315200" y="3276600"/>
            <a:ext cx="69850" cy="60325"/>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27" name="Oval 27"/>
          <p:cNvSpPr>
            <a:spLocks noChangeArrowheads="1"/>
          </p:cNvSpPr>
          <p:nvPr/>
        </p:nvSpPr>
        <p:spPr bwMode="auto">
          <a:xfrm>
            <a:off x="7543800" y="3276600"/>
            <a:ext cx="68263" cy="61913"/>
          </a:xfrm>
          <a:prstGeom prst="ellipse">
            <a:avLst/>
          </a:prstGeom>
          <a:solidFill>
            <a:srgbClr val="00CCFF"/>
          </a:solidFill>
          <a:ln w="12700">
            <a:solidFill>
              <a:schemeClr val="tx1"/>
            </a:solidFill>
            <a:round/>
            <a:headEnd/>
            <a:tailEnd/>
          </a:ln>
        </p:spPr>
        <p:txBody>
          <a:bodyPr wrap="none" anchor="ctr">
            <a:spAutoFit/>
          </a:bodyPr>
          <a:lstStyle/>
          <a:p>
            <a:endParaRPr lang="en-US"/>
          </a:p>
        </p:txBody>
      </p:sp>
      <p:grpSp>
        <p:nvGrpSpPr>
          <p:cNvPr id="28" name="Group 29"/>
          <p:cNvGrpSpPr>
            <a:grpSpLocks/>
          </p:cNvGrpSpPr>
          <p:nvPr/>
        </p:nvGrpSpPr>
        <p:grpSpPr bwMode="auto">
          <a:xfrm>
            <a:off x="6172200" y="4800600"/>
            <a:ext cx="1524000" cy="1295400"/>
            <a:chOff x="4224" y="2208"/>
            <a:chExt cx="960" cy="816"/>
          </a:xfrm>
        </p:grpSpPr>
        <p:sp>
          <p:nvSpPr>
            <p:cNvPr id="29" name="Line 30"/>
            <p:cNvSpPr>
              <a:spLocks noChangeShapeType="1"/>
            </p:cNvSpPr>
            <p:nvPr/>
          </p:nvSpPr>
          <p:spPr bwMode="auto">
            <a:xfrm>
              <a:off x="4224" y="2208"/>
              <a:ext cx="0" cy="816"/>
            </a:xfrm>
            <a:prstGeom prst="line">
              <a:avLst/>
            </a:prstGeom>
            <a:noFill/>
            <a:ln w="12700">
              <a:solidFill>
                <a:schemeClr val="tx1"/>
              </a:solidFill>
              <a:round/>
              <a:headEnd/>
              <a:tailEnd/>
            </a:ln>
          </p:spPr>
          <p:txBody>
            <a:bodyPr wrap="none" anchor="ctr">
              <a:spAutoFit/>
            </a:bodyPr>
            <a:lstStyle/>
            <a:p>
              <a:endParaRPr lang="en-US"/>
            </a:p>
          </p:txBody>
        </p:sp>
        <p:sp>
          <p:nvSpPr>
            <p:cNvPr id="30" name="Line 31"/>
            <p:cNvSpPr>
              <a:spLocks noChangeShapeType="1"/>
            </p:cNvSpPr>
            <p:nvPr/>
          </p:nvSpPr>
          <p:spPr bwMode="auto">
            <a:xfrm>
              <a:off x="4224" y="3024"/>
              <a:ext cx="960" cy="0"/>
            </a:xfrm>
            <a:prstGeom prst="line">
              <a:avLst/>
            </a:prstGeom>
            <a:noFill/>
            <a:ln w="12700">
              <a:solidFill>
                <a:schemeClr val="tx1"/>
              </a:solidFill>
              <a:round/>
              <a:headEnd/>
              <a:tailEnd/>
            </a:ln>
          </p:spPr>
          <p:txBody>
            <a:bodyPr anchor="ctr">
              <a:spAutoFit/>
            </a:bodyPr>
            <a:lstStyle/>
            <a:p>
              <a:endParaRPr lang="en-US"/>
            </a:p>
          </p:txBody>
        </p:sp>
        <p:grpSp>
          <p:nvGrpSpPr>
            <p:cNvPr id="31" name="Group 32"/>
            <p:cNvGrpSpPr>
              <a:grpSpLocks/>
            </p:cNvGrpSpPr>
            <p:nvPr/>
          </p:nvGrpSpPr>
          <p:grpSpPr bwMode="auto">
            <a:xfrm rot="5400000">
              <a:off x="4451" y="2351"/>
              <a:ext cx="528" cy="338"/>
              <a:chOff x="4416" y="336"/>
              <a:chExt cx="528" cy="624"/>
            </a:xfrm>
          </p:grpSpPr>
          <p:sp>
            <p:nvSpPr>
              <p:cNvPr id="33" name="Oval 33"/>
              <p:cNvSpPr>
                <a:spLocks noChangeArrowheads="1"/>
              </p:cNvSpPr>
              <p:nvPr/>
            </p:nvSpPr>
            <p:spPr bwMode="auto">
              <a:xfrm>
                <a:off x="4416" y="864"/>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34" name="Oval 34"/>
              <p:cNvSpPr>
                <a:spLocks noChangeArrowheads="1"/>
              </p:cNvSpPr>
              <p:nvPr/>
            </p:nvSpPr>
            <p:spPr bwMode="auto">
              <a:xfrm>
                <a:off x="4560" y="816"/>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35" name="Oval 35"/>
              <p:cNvSpPr>
                <a:spLocks noChangeArrowheads="1"/>
              </p:cNvSpPr>
              <p:nvPr/>
            </p:nvSpPr>
            <p:spPr bwMode="auto">
              <a:xfrm>
                <a:off x="4560" y="624"/>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36" name="Oval 36"/>
              <p:cNvSpPr>
                <a:spLocks noChangeArrowheads="1"/>
              </p:cNvSpPr>
              <p:nvPr/>
            </p:nvSpPr>
            <p:spPr bwMode="auto">
              <a:xfrm>
                <a:off x="4704" y="576"/>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37" name="Oval 37"/>
              <p:cNvSpPr>
                <a:spLocks noChangeArrowheads="1"/>
              </p:cNvSpPr>
              <p:nvPr/>
            </p:nvSpPr>
            <p:spPr bwMode="auto">
              <a:xfrm>
                <a:off x="4848" y="480"/>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sp>
            <p:nvSpPr>
              <p:cNvPr id="38" name="Oval 38"/>
              <p:cNvSpPr>
                <a:spLocks noChangeArrowheads="1"/>
              </p:cNvSpPr>
              <p:nvPr/>
            </p:nvSpPr>
            <p:spPr bwMode="auto">
              <a:xfrm>
                <a:off x="4896" y="336"/>
                <a:ext cx="48" cy="96"/>
              </a:xfrm>
              <a:prstGeom prst="ellipse">
                <a:avLst/>
              </a:prstGeom>
              <a:solidFill>
                <a:srgbClr val="00CCFF"/>
              </a:solidFill>
              <a:ln w="12700">
                <a:solidFill>
                  <a:schemeClr val="tx1"/>
                </a:solidFill>
                <a:round/>
                <a:headEnd/>
                <a:tailEnd/>
              </a:ln>
            </p:spPr>
            <p:txBody>
              <a:bodyPr wrap="none" anchor="ctr">
                <a:spAutoFit/>
              </a:bodyPr>
              <a:lstStyle/>
              <a:p>
                <a:endParaRPr lang="en-US"/>
              </a:p>
            </p:txBody>
          </p:sp>
        </p:grpSp>
        <p:sp>
          <p:nvSpPr>
            <p:cNvPr id="32" name="Line 39"/>
            <p:cNvSpPr>
              <a:spLocks noChangeShapeType="1"/>
            </p:cNvSpPr>
            <p:nvPr/>
          </p:nvSpPr>
          <p:spPr bwMode="auto">
            <a:xfrm>
              <a:off x="4516" y="2256"/>
              <a:ext cx="367" cy="480"/>
            </a:xfrm>
            <a:prstGeom prst="line">
              <a:avLst/>
            </a:prstGeom>
            <a:noFill/>
            <a:ln w="12700">
              <a:solidFill>
                <a:srgbClr val="0033CC"/>
              </a:solidFill>
              <a:round/>
              <a:headEnd/>
              <a:tailEnd/>
            </a:ln>
          </p:spPr>
          <p:txBody>
            <a:bodyPr wrap="none" anchor="ctr">
              <a:spAutoFit/>
            </a:bodyPr>
            <a:lstStyle/>
            <a:p>
              <a:endParaRPr lang="en-US"/>
            </a:p>
          </p:txBody>
        </p:sp>
      </p:grpSp>
      <p:grpSp>
        <p:nvGrpSpPr>
          <p:cNvPr id="39" name="Group 58"/>
          <p:cNvGrpSpPr>
            <a:grpSpLocks/>
          </p:cNvGrpSpPr>
          <p:nvPr/>
        </p:nvGrpSpPr>
        <p:grpSpPr bwMode="auto">
          <a:xfrm>
            <a:off x="6096000" y="1600200"/>
            <a:ext cx="1676400" cy="1295400"/>
            <a:chOff x="4224" y="336"/>
            <a:chExt cx="1056" cy="816"/>
          </a:xfrm>
        </p:grpSpPr>
        <p:grpSp>
          <p:nvGrpSpPr>
            <p:cNvPr id="40" name="Group 59"/>
            <p:cNvGrpSpPr>
              <a:grpSpLocks/>
            </p:cNvGrpSpPr>
            <p:nvPr/>
          </p:nvGrpSpPr>
          <p:grpSpPr bwMode="auto">
            <a:xfrm>
              <a:off x="4487" y="431"/>
              <a:ext cx="429" cy="286"/>
              <a:chOff x="4416" y="336"/>
              <a:chExt cx="528" cy="624"/>
            </a:xfrm>
          </p:grpSpPr>
          <p:sp>
            <p:nvSpPr>
              <p:cNvPr id="51" name="Oval 60"/>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2" name="Oval 61"/>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3" name="Oval 62"/>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4" name="Oval 63"/>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5" name="Oval 64"/>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6" name="Oval 65"/>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grpSp>
        <p:sp>
          <p:nvSpPr>
            <p:cNvPr id="41" name="Line 66"/>
            <p:cNvSpPr>
              <a:spLocks noChangeShapeType="1"/>
            </p:cNvSpPr>
            <p:nvPr/>
          </p:nvSpPr>
          <p:spPr bwMode="auto">
            <a:xfrm>
              <a:off x="4224" y="336"/>
              <a:ext cx="0" cy="816"/>
            </a:xfrm>
            <a:prstGeom prst="line">
              <a:avLst/>
            </a:prstGeom>
            <a:noFill/>
            <a:ln w="6350">
              <a:solidFill>
                <a:schemeClr val="tx1"/>
              </a:solidFill>
              <a:round/>
              <a:headEnd/>
              <a:tailEnd/>
            </a:ln>
          </p:spPr>
          <p:txBody>
            <a:bodyPr wrap="none" anchor="ctr">
              <a:spAutoFit/>
            </a:bodyPr>
            <a:lstStyle/>
            <a:p>
              <a:endParaRPr lang="en-US"/>
            </a:p>
          </p:txBody>
        </p:sp>
        <p:sp>
          <p:nvSpPr>
            <p:cNvPr id="42" name="Line 67"/>
            <p:cNvSpPr>
              <a:spLocks noChangeShapeType="1"/>
            </p:cNvSpPr>
            <p:nvPr/>
          </p:nvSpPr>
          <p:spPr bwMode="auto">
            <a:xfrm>
              <a:off x="4224" y="1152"/>
              <a:ext cx="1056" cy="0"/>
            </a:xfrm>
            <a:prstGeom prst="line">
              <a:avLst/>
            </a:prstGeom>
            <a:noFill/>
            <a:ln w="6350">
              <a:solidFill>
                <a:schemeClr val="tx1"/>
              </a:solidFill>
              <a:round/>
              <a:headEnd/>
              <a:tailEnd/>
            </a:ln>
          </p:spPr>
          <p:txBody>
            <a:bodyPr wrap="none" anchor="ctr">
              <a:spAutoFit/>
            </a:bodyPr>
            <a:lstStyle/>
            <a:p>
              <a:endParaRPr lang="en-US"/>
            </a:p>
          </p:txBody>
        </p:sp>
        <p:sp>
          <p:nvSpPr>
            <p:cNvPr id="43" name="Line 68"/>
            <p:cNvSpPr>
              <a:spLocks noChangeShapeType="1"/>
            </p:cNvSpPr>
            <p:nvPr/>
          </p:nvSpPr>
          <p:spPr bwMode="auto">
            <a:xfrm flipV="1">
              <a:off x="4320" y="336"/>
              <a:ext cx="672" cy="576"/>
            </a:xfrm>
            <a:prstGeom prst="line">
              <a:avLst/>
            </a:prstGeom>
            <a:noFill/>
            <a:ln w="9525">
              <a:solidFill>
                <a:srgbClr val="0033CC"/>
              </a:solidFill>
              <a:round/>
              <a:headEnd/>
              <a:tailEnd/>
            </a:ln>
          </p:spPr>
          <p:txBody>
            <a:bodyPr anchor="ctr">
              <a:spAutoFit/>
            </a:bodyPr>
            <a:lstStyle/>
            <a:p>
              <a:endParaRPr lang="en-US"/>
            </a:p>
          </p:txBody>
        </p:sp>
        <p:grpSp>
          <p:nvGrpSpPr>
            <p:cNvPr id="44" name="Group 69"/>
            <p:cNvGrpSpPr>
              <a:grpSpLocks/>
            </p:cNvGrpSpPr>
            <p:nvPr/>
          </p:nvGrpSpPr>
          <p:grpSpPr bwMode="auto">
            <a:xfrm>
              <a:off x="4266" y="713"/>
              <a:ext cx="418" cy="247"/>
              <a:chOff x="4416" y="336"/>
              <a:chExt cx="528" cy="624"/>
            </a:xfrm>
          </p:grpSpPr>
          <p:sp>
            <p:nvSpPr>
              <p:cNvPr id="45" name="Oval 70"/>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46" name="Oval 71"/>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47" name="Oval 72"/>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48" name="Oval 73"/>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49" name="Oval 74"/>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sp>
            <p:nvSpPr>
              <p:cNvPr id="50" name="Oval 75"/>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p:spPr>
            <p:txBody>
              <a:bodyPr wrap="none" anchor="ctr">
                <a:spAutoFit/>
              </a:bodyPr>
              <a:lstStyle/>
              <a:p>
                <a:endParaRPr lang="en-US"/>
              </a:p>
            </p:txBody>
          </p:sp>
        </p:grpSp>
      </p:grpSp>
      <p:sp>
        <p:nvSpPr>
          <p:cNvPr id="57" name="AutoShape 76"/>
          <p:cNvSpPr>
            <a:spLocks/>
          </p:cNvSpPr>
          <p:nvPr/>
        </p:nvSpPr>
        <p:spPr bwMode="auto">
          <a:xfrm>
            <a:off x="1600200" y="1905000"/>
            <a:ext cx="381000" cy="4267200"/>
          </a:xfrm>
          <a:prstGeom prst="leftBrace">
            <a:avLst>
              <a:gd name="adj1" fmla="val 93333"/>
              <a:gd name="adj2" fmla="val 50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Example 4.16</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13</a:t>
            </a:fld>
            <a:endParaRPr lang="en-US" altLang="zh-CN"/>
          </a:p>
        </p:txBody>
      </p:sp>
      <p:sp>
        <p:nvSpPr>
          <p:cNvPr id="7" name="Rectangle 3"/>
          <p:cNvSpPr txBox="1">
            <a:spLocks noChangeArrowheads="1"/>
          </p:cNvSpPr>
          <p:nvPr/>
        </p:nvSpPr>
        <p:spPr>
          <a:xfrm>
            <a:off x="241300" y="914400"/>
            <a:ext cx="8902700" cy="5486400"/>
          </a:xfrm>
          <a:prstGeom prst="rect">
            <a:avLst/>
          </a:prstGeom>
        </p:spPr>
        <p:txBody>
          <a:bodyPr vert="horz" lIns="91440" tIns="45720" rIns="91440" bIns="45720" rtlCol="0">
            <a:normAutofit/>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400" b="0" i="0" u="none" strike="noStrike" kern="1200" cap="none" spc="0" normalizeH="0" baseline="0" noProof="0" dirty="0" smtClean="0">
                <a:ln>
                  <a:noFill/>
                </a:ln>
                <a:solidFill>
                  <a:schemeClr val="tx1"/>
                </a:solidFill>
                <a:effectLst/>
                <a:uLnTx/>
                <a:uFillTx/>
                <a:latin typeface="+mn-lt"/>
                <a:ea typeface="+mn-ea"/>
                <a:cs typeface="+mn-cs"/>
              </a:rPr>
              <a:t>Because we’ve already calculated the </a:t>
            </a:r>
            <a:r>
              <a:rPr kumimoji="0" lang="en-US" sz="2400" b="0" i="0" u="none" strike="noStrike" kern="1200" cap="none" spc="0" normalizeH="0" baseline="0" noProof="0" dirty="0" err="1" smtClean="0">
                <a:ln>
                  <a:noFill/>
                </a:ln>
                <a:solidFill>
                  <a:schemeClr val="tx1"/>
                </a:solidFill>
                <a:effectLst/>
                <a:uLnTx/>
                <a:uFillTx/>
                <a:latin typeface="+mn-lt"/>
                <a:ea typeface="+mn-ea"/>
                <a:cs typeface="+mn-cs"/>
              </a:rPr>
              <a:t>covariances</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 we only need compute the standard deviations of X and Y.</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24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8" name="Object 2"/>
          <p:cNvGraphicFramePr>
            <a:graphicFrameLocks noChangeAspect="1"/>
          </p:cNvGraphicFramePr>
          <p:nvPr/>
        </p:nvGraphicFramePr>
        <p:xfrm>
          <a:off x="533400" y="1828800"/>
          <a:ext cx="2544763" cy="914400"/>
        </p:xfrm>
        <a:graphic>
          <a:graphicData uri="http://schemas.openxmlformats.org/presentationml/2006/ole">
            <mc:AlternateContent xmlns:mc="http://schemas.openxmlformats.org/markup-compatibility/2006">
              <mc:Choice xmlns:v="urn:schemas-microsoft-com:vml" Requires="v">
                <p:oleObj spid="_x0000_s1034" name="Equation" r:id="rId3" imgW="981246" imgH="353073" progId="Equation.3">
                  <p:embed/>
                </p:oleObj>
              </mc:Choice>
              <mc:Fallback>
                <p:oleObj name="Equation" r:id="rId3" imgW="981246" imgH="353073"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828800"/>
                        <a:ext cx="2544763" cy="914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9" name="Object 3"/>
          <p:cNvGraphicFramePr>
            <a:graphicFrameLocks noChangeAspect="1"/>
          </p:cNvGraphicFramePr>
          <p:nvPr/>
        </p:nvGraphicFramePr>
        <p:xfrm>
          <a:off x="457200" y="2971800"/>
          <a:ext cx="3167063" cy="914400"/>
        </p:xfrm>
        <a:graphic>
          <a:graphicData uri="http://schemas.openxmlformats.org/presentationml/2006/ole">
            <mc:AlternateContent xmlns:mc="http://schemas.openxmlformats.org/markup-compatibility/2006">
              <mc:Choice xmlns:v="urn:schemas-microsoft-com:vml" Requires="v">
                <p:oleObj spid="_x0000_s1035" name="Equation" r:id="rId5" imgW="1220521" imgH="353073" progId="Equation.3">
                  <p:embed/>
                </p:oleObj>
              </mc:Choice>
              <mc:Fallback>
                <p:oleObj name="Equation" r:id="rId5" imgW="1220521" imgH="353073"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 y="2971800"/>
                        <a:ext cx="3167063" cy="914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457200" y="4343400"/>
          <a:ext cx="6408738" cy="914400"/>
        </p:xfrm>
        <a:graphic>
          <a:graphicData uri="http://schemas.openxmlformats.org/presentationml/2006/ole">
            <mc:AlternateContent xmlns:mc="http://schemas.openxmlformats.org/markup-compatibility/2006">
              <mc:Choice xmlns:v="urn:schemas-microsoft-com:vml" Requires="v">
                <p:oleObj spid="_x0000_s1036" name="Equation" r:id="rId7" imgW="2669507" imgH="380786" progId="Equation.3">
                  <p:embed/>
                </p:oleObj>
              </mc:Choice>
              <mc:Fallback>
                <p:oleObj name="Equation" r:id="rId7" imgW="2669507" imgH="380786"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200" y="4343400"/>
                        <a:ext cx="6408738" cy="914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 name="Object 5"/>
          <p:cNvGraphicFramePr>
            <a:graphicFrameLocks noChangeAspect="1"/>
          </p:cNvGraphicFramePr>
          <p:nvPr/>
        </p:nvGraphicFramePr>
        <p:xfrm>
          <a:off x="457200" y="5486400"/>
          <a:ext cx="7299325" cy="838200"/>
        </p:xfrm>
        <a:graphic>
          <a:graphicData uri="http://schemas.openxmlformats.org/presentationml/2006/ole">
            <mc:AlternateContent xmlns:mc="http://schemas.openxmlformats.org/markup-compatibility/2006">
              <mc:Choice xmlns:v="urn:schemas-microsoft-com:vml" Requires="v">
                <p:oleObj spid="_x0000_s1037" name="Equation" r:id="rId9" imgW="3318146" imgH="380786" progId="Equation.3">
                  <p:embed/>
                </p:oleObj>
              </mc:Choice>
              <mc:Fallback>
                <p:oleObj name="Equation" r:id="rId9" imgW="3318146" imgH="38078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 y="5486400"/>
                        <a:ext cx="7299325" cy="8382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4.16</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The standard deviations are</a:t>
            </a:r>
          </a:p>
          <a:p>
            <a:pPr marL="0" indent="0">
              <a:buNone/>
            </a:pPr>
            <a:endParaRPr lang="en-US" dirty="0" smtClean="0"/>
          </a:p>
          <a:p>
            <a:endParaRPr lang="en-US" dirty="0" smtClean="0"/>
          </a:p>
          <a:p>
            <a:endParaRPr lang="en-US" dirty="0" smtClean="0"/>
          </a:p>
          <a:p>
            <a:pPr marL="0" indent="0">
              <a:buNone/>
            </a:pPr>
            <a:r>
              <a:rPr lang="en-US" dirty="0" smtClean="0"/>
              <a:t>The coefficients of correlation are</a:t>
            </a:r>
          </a:p>
          <a:p>
            <a:pPr marL="0" indent="0">
              <a:buNone/>
            </a:pPr>
            <a:endParaRPr lang="en-US" dirty="0" smtClean="0"/>
          </a:p>
          <a:p>
            <a:pPr marL="0" indent="0">
              <a:buNone/>
            </a:pPr>
            <a:r>
              <a:rPr lang="en-US" dirty="0" smtClean="0"/>
              <a:t>Set 1:</a:t>
            </a:r>
          </a:p>
          <a:p>
            <a:pPr marL="0" indent="0">
              <a:buNone/>
            </a:pPr>
            <a:endParaRPr lang="en-US" dirty="0" smtClean="0"/>
          </a:p>
          <a:p>
            <a:pPr marL="0" indent="0">
              <a:buNone/>
            </a:pPr>
            <a:endParaRPr lang="en-US" dirty="0" smtClean="0"/>
          </a:p>
          <a:p>
            <a:pPr marL="0" indent="0">
              <a:buNone/>
            </a:pPr>
            <a:r>
              <a:rPr lang="en-US" dirty="0" smtClean="0"/>
              <a:t>Set 2:</a:t>
            </a:r>
          </a:p>
          <a:p>
            <a:pPr marL="0" indent="0">
              <a:buNone/>
            </a:pPr>
            <a:endParaRPr lang="en-US" dirty="0" smtClean="0"/>
          </a:p>
          <a:p>
            <a:pPr marL="0" indent="0">
              <a:buNone/>
            </a:pPr>
            <a:endParaRPr lang="en-US" dirty="0" smtClean="0"/>
          </a:p>
          <a:p>
            <a:pPr marL="0" indent="0">
              <a:buNone/>
            </a:pPr>
            <a:r>
              <a:rPr lang="en-US" dirty="0" smtClean="0"/>
              <a:t>Set 3: </a:t>
            </a:r>
          </a:p>
          <a:p>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14</a:t>
            </a:fld>
            <a:endParaRPr lang="en-US" altLang="zh-CN"/>
          </a:p>
        </p:txBody>
      </p:sp>
      <p:graphicFrame>
        <p:nvGraphicFramePr>
          <p:cNvPr id="2050" name="Object 4"/>
          <p:cNvGraphicFramePr>
            <a:graphicFrameLocks noChangeAspect="1"/>
          </p:cNvGraphicFramePr>
          <p:nvPr/>
        </p:nvGraphicFramePr>
        <p:xfrm>
          <a:off x="838200" y="2057400"/>
          <a:ext cx="2136775" cy="533400"/>
        </p:xfrm>
        <a:graphic>
          <a:graphicData uri="http://schemas.openxmlformats.org/presentationml/2006/ole">
            <mc:AlternateContent xmlns:mc="http://schemas.openxmlformats.org/markup-compatibility/2006">
              <mc:Choice xmlns:v="urn:schemas-microsoft-com:vml" Requires="v">
                <p:oleObj spid="_x0000_s2060" name="Equation" r:id="rId3" imgW="915301" imgH="228544" progId="Equation.3">
                  <p:embed/>
                </p:oleObj>
              </mc:Choice>
              <mc:Fallback>
                <p:oleObj name="Equation" r:id="rId3" imgW="915301" imgH="228544"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2057400"/>
                        <a:ext cx="2136775" cy="5334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5"/>
          <p:cNvGraphicFramePr>
            <a:graphicFrameLocks noChangeAspect="1"/>
          </p:cNvGraphicFramePr>
          <p:nvPr/>
        </p:nvGraphicFramePr>
        <p:xfrm>
          <a:off x="3886200" y="2057400"/>
          <a:ext cx="2325688" cy="609600"/>
        </p:xfrm>
        <a:graphic>
          <a:graphicData uri="http://schemas.openxmlformats.org/presentationml/2006/ole">
            <mc:AlternateContent xmlns:mc="http://schemas.openxmlformats.org/markup-compatibility/2006">
              <mc:Choice xmlns:v="urn:schemas-microsoft-com:vml" Requires="v">
                <p:oleObj spid="_x0000_s2061" name="Equation" r:id="rId5" imgW="981246" imgH="256617" progId="Equation.3">
                  <p:embed/>
                </p:oleObj>
              </mc:Choice>
              <mc:Fallback>
                <p:oleObj name="Equation" r:id="rId5" imgW="981246" imgH="256617"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057400"/>
                        <a:ext cx="2325688" cy="609600"/>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2" name="Object 4"/>
          <p:cNvGraphicFramePr>
            <a:graphicFrameLocks noChangeAspect="1"/>
          </p:cNvGraphicFramePr>
          <p:nvPr/>
        </p:nvGraphicFramePr>
        <p:xfrm>
          <a:off x="1524000" y="3276600"/>
          <a:ext cx="3387725" cy="914400"/>
        </p:xfrm>
        <a:graphic>
          <a:graphicData uri="http://schemas.openxmlformats.org/presentationml/2006/ole">
            <mc:AlternateContent xmlns:mc="http://schemas.openxmlformats.org/markup-compatibility/2006">
              <mc:Choice xmlns:v="urn:schemas-microsoft-com:vml" Requires="v">
                <p:oleObj spid="_x0000_s2062" name="Equation" r:id="rId7" imgW="1549400" imgH="419100" progId="Equation.3">
                  <p:embed/>
                </p:oleObj>
              </mc:Choice>
              <mc:Fallback>
                <p:oleObj name="Equation" r:id="rId7" imgW="1549400" imgH="4191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276600"/>
                        <a:ext cx="3387725"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5"/>
          <p:cNvGraphicFramePr>
            <a:graphicFrameLocks noChangeAspect="1"/>
          </p:cNvGraphicFramePr>
          <p:nvPr/>
        </p:nvGraphicFramePr>
        <p:xfrm>
          <a:off x="1447800" y="4343400"/>
          <a:ext cx="3595688" cy="914400"/>
        </p:xfrm>
        <a:graphic>
          <a:graphicData uri="http://schemas.openxmlformats.org/presentationml/2006/ole">
            <mc:AlternateContent xmlns:mc="http://schemas.openxmlformats.org/markup-compatibility/2006">
              <mc:Choice xmlns:v="urn:schemas-microsoft-com:vml" Requires="v">
                <p:oleObj spid="_x0000_s2063" name="Equation" r:id="rId9" imgW="1651000" imgH="419100" progId="Equation.3">
                  <p:embed/>
                </p:oleObj>
              </mc:Choice>
              <mc:Fallback>
                <p:oleObj name="Equation" r:id="rId9" imgW="1651000" imgH="4191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4343400"/>
                        <a:ext cx="3595688"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6"/>
          <p:cNvGraphicFramePr>
            <a:graphicFrameLocks noChangeAspect="1"/>
          </p:cNvGraphicFramePr>
          <p:nvPr/>
        </p:nvGraphicFramePr>
        <p:xfrm>
          <a:off x="1447800" y="5334000"/>
          <a:ext cx="3657600" cy="930275"/>
        </p:xfrm>
        <a:graphic>
          <a:graphicData uri="http://schemas.openxmlformats.org/presentationml/2006/ole">
            <mc:AlternateContent xmlns:mc="http://schemas.openxmlformats.org/markup-compatibility/2006">
              <mc:Choice xmlns:v="urn:schemas-microsoft-com:vml" Requires="v">
                <p:oleObj spid="_x0000_s2064" name="Equation" r:id="rId11" imgW="1651000" imgH="419100" progId="Equation.3">
                  <p:embed/>
                </p:oleObj>
              </mc:Choice>
              <mc:Fallback>
                <p:oleObj name="Equation" r:id="rId11" imgW="1651000" imgH="419100"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5334000"/>
                        <a:ext cx="3657600" cy="930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Excel and Covariance</a:t>
            </a:r>
            <a:endParaRPr lang="en-US" dirty="0"/>
          </a:p>
        </p:txBody>
      </p:sp>
      <p:sp>
        <p:nvSpPr>
          <p:cNvPr id="3" name="Content Placeholder 2"/>
          <p:cNvSpPr>
            <a:spLocks noGrp="1"/>
          </p:cNvSpPr>
          <p:nvPr>
            <p:ph idx="1"/>
          </p:nvPr>
        </p:nvSpPr>
        <p:spPr>
          <a:xfrm>
            <a:off x="457200" y="1143000"/>
            <a:ext cx="8229600" cy="4983163"/>
          </a:xfrm>
        </p:spPr>
        <p:txBody>
          <a:bodyPr>
            <a:normAutofit lnSpcReduction="10000"/>
          </a:bodyPr>
          <a:lstStyle/>
          <a:p>
            <a:r>
              <a:rPr lang="en-US" dirty="0" smtClean="0"/>
              <a:t>Both, the excel command</a:t>
            </a:r>
          </a:p>
          <a:p>
            <a:pPr>
              <a:buNone/>
            </a:pPr>
            <a:r>
              <a:rPr lang="en-US" dirty="0" smtClean="0"/>
              <a:t>		</a:t>
            </a:r>
            <a:r>
              <a:rPr lang="en-US" u="sng" dirty="0" smtClean="0"/>
              <a:t>=</a:t>
            </a:r>
            <a:r>
              <a:rPr lang="en-US" u="sng" dirty="0" err="1" smtClean="0"/>
              <a:t>covar</a:t>
            </a:r>
            <a:r>
              <a:rPr lang="en-US" u="sng" dirty="0" smtClean="0"/>
              <a:t>(Array1,Array2)</a:t>
            </a:r>
            <a:r>
              <a:rPr lang="en-US" dirty="0" smtClean="0"/>
              <a:t> as well as</a:t>
            </a:r>
          </a:p>
          <a:p>
            <a:pPr>
              <a:buNone/>
            </a:pPr>
            <a:r>
              <a:rPr lang="en-US" dirty="0" smtClean="0"/>
              <a:t>		</a:t>
            </a:r>
            <a:r>
              <a:rPr lang="en-US" u="sng" dirty="0" smtClean="0"/>
              <a:t>Covariance</a:t>
            </a:r>
            <a:r>
              <a:rPr lang="en-US" dirty="0" smtClean="0"/>
              <a:t> in the data analysis </a:t>
            </a:r>
            <a:r>
              <a:rPr lang="en-US" dirty="0" err="1" smtClean="0"/>
              <a:t>toolpak</a:t>
            </a:r>
            <a:endParaRPr lang="en-US" dirty="0" smtClean="0"/>
          </a:p>
          <a:p>
            <a:pPr>
              <a:buNone/>
            </a:pPr>
            <a:r>
              <a:rPr lang="en-US" dirty="0" smtClean="0"/>
              <a:t>calculate the population covariance          .</a:t>
            </a:r>
          </a:p>
          <a:p>
            <a:r>
              <a:rPr lang="en-US" dirty="0" smtClean="0"/>
              <a:t>To transform the population covariance into the sample covariance adjust by multiplying with N/(n-1):</a:t>
            </a:r>
          </a:p>
          <a:p>
            <a:pPr>
              <a:buNone/>
            </a:pPr>
            <a:endParaRPr lang="en-US" dirty="0" smtClean="0"/>
          </a:p>
          <a:p>
            <a:r>
              <a:rPr lang="en-US" dirty="0" smtClean="0"/>
              <a:t> </a:t>
            </a:r>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15</a:t>
            </a:fld>
            <a:endParaRPr lang="en-US" altLang="zh-CN"/>
          </a:p>
        </p:txBody>
      </p:sp>
      <p:graphicFrame>
        <p:nvGraphicFramePr>
          <p:cNvPr id="7" name="Object 6"/>
          <p:cNvGraphicFramePr>
            <a:graphicFrameLocks noChangeAspect="1"/>
          </p:cNvGraphicFramePr>
          <p:nvPr/>
        </p:nvGraphicFramePr>
        <p:xfrm>
          <a:off x="6539948" y="2673546"/>
          <a:ext cx="762000" cy="616858"/>
        </p:xfrm>
        <a:graphic>
          <a:graphicData uri="http://schemas.openxmlformats.org/presentationml/2006/ole">
            <mc:AlternateContent xmlns:mc="http://schemas.openxmlformats.org/markup-compatibility/2006">
              <mc:Choice xmlns:v="urn:schemas-microsoft-com:vml" Requires="v">
                <p:oleObj spid="_x0000_s121862" name="Equation" r:id="rId3" imgW="266400" imgH="215640" progId="Equation.3">
                  <p:embed/>
                </p:oleObj>
              </mc:Choice>
              <mc:Fallback>
                <p:oleObj name="Equation" r:id="rId3" imgW="266400" imgH="2156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39948" y="2673546"/>
                        <a:ext cx="762000" cy="6168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914400" y="4724400"/>
          <a:ext cx="3733800" cy="1473200"/>
        </p:xfrm>
        <a:graphic>
          <a:graphicData uri="http://schemas.openxmlformats.org/presentationml/2006/ole">
            <mc:AlternateContent xmlns:mc="http://schemas.openxmlformats.org/markup-compatibility/2006">
              <mc:Choice xmlns:v="urn:schemas-microsoft-com:vml" Requires="v">
                <p:oleObj spid="_x0000_s121863" name="Equation" r:id="rId5" imgW="1066680" imgH="431640" progId="Equation.3">
                  <p:embed/>
                </p:oleObj>
              </mc:Choice>
              <mc:Fallback>
                <p:oleObj name="Equation" r:id="rId5" imgW="1066680" imgH="4316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724400"/>
                        <a:ext cx="3733800"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zh-CN">
                <a:ea typeface="宋体" pitchFamily="2" charset="-122"/>
              </a:rPr>
              <a:t>Correlation Coefficient (Application)</a:t>
            </a:r>
          </a:p>
        </p:txBody>
      </p:sp>
      <p:sp>
        <p:nvSpPr>
          <p:cNvPr id="94211" name="Rectangle 3"/>
          <p:cNvSpPr>
            <a:spLocks noGrp="1" noChangeArrowheads="1"/>
          </p:cNvSpPr>
          <p:nvPr>
            <p:ph idx="1"/>
          </p:nvPr>
        </p:nvSpPr>
        <p:spPr>
          <a:xfrm>
            <a:off x="457200" y="1219200"/>
            <a:ext cx="8229600" cy="4906963"/>
          </a:xfrm>
        </p:spPr>
        <p:txBody>
          <a:bodyPr/>
          <a:lstStyle/>
          <a:p>
            <a:r>
              <a:rPr lang="en-US" altLang="zh-CN" sz="2400" dirty="0">
                <a:ea typeface="宋体" pitchFamily="2" charset="-122"/>
              </a:rPr>
              <a:t>Consider </a:t>
            </a:r>
            <a:r>
              <a:rPr lang="en-US" altLang="zh-CN" sz="2400" dirty="0">
                <a:ea typeface="宋体" pitchFamily="2" charset="-122"/>
                <a:hlinkClick r:id="rId3" action="ppaction://hlinkfile"/>
              </a:rPr>
              <a:t>Example 4.16</a:t>
            </a:r>
            <a:r>
              <a:rPr lang="en-US" altLang="zh-CN" sz="2400" dirty="0">
                <a:ea typeface="宋体" pitchFamily="2" charset="-122"/>
              </a:rPr>
              <a:t>, where MBA grade point averages are compared with GMAT scores. Is the GMAT score a good predictor of MBA success?</a:t>
            </a:r>
          </a:p>
        </p:txBody>
      </p:sp>
      <p:sp>
        <p:nvSpPr>
          <p:cNvPr id="9" name="Date Placeholder 8"/>
          <p:cNvSpPr>
            <a:spLocks noGrp="1"/>
          </p:cNvSpPr>
          <p:nvPr>
            <p:ph type="dt" sz="half" idx="10"/>
          </p:nvPr>
        </p:nvSpPr>
        <p:spPr/>
        <p:txBody>
          <a:bodyPr/>
          <a:lstStyle/>
          <a:p>
            <a:fld id="{52256AD7-702C-4B6C-AFC2-EDCC69FD5917}" type="datetime1">
              <a:rPr lang="en-US" altLang="zh-CN" smtClean="0"/>
              <a:pPr/>
              <a:t>1/29/2013</a:t>
            </a:fld>
            <a:endParaRPr lang="en-US" altLang="zh-CN"/>
          </a:p>
        </p:txBody>
      </p:sp>
      <p:sp>
        <p:nvSpPr>
          <p:cNvPr id="10" name="Footer Placeholder 9"/>
          <p:cNvSpPr>
            <a:spLocks noGrp="1"/>
          </p:cNvSpPr>
          <p:nvPr>
            <p:ph type="ftr" sz="quarter" idx="11"/>
          </p:nvPr>
        </p:nvSpPr>
        <p:spPr/>
        <p:txBody>
          <a:bodyPr/>
          <a:lstStyle/>
          <a:p>
            <a:r>
              <a:rPr lang="en-US" altLang="zh-CN" smtClean="0"/>
              <a:t>Towson University - J. Jung</a:t>
            </a:r>
            <a:endParaRPr lang="en-US" altLang="zh-CN"/>
          </a:p>
        </p:txBody>
      </p:sp>
      <p:sp>
        <p:nvSpPr>
          <p:cNvPr id="8" name="Slide Number Placeholder 5"/>
          <p:cNvSpPr>
            <a:spLocks noGrp="1"/>
          </p:cNvSpPr>
          <p:nvPr>
            <p:ph type="sldNum" sz="quarter" idx="12"/>
          </p:nvPr>
        </p:nvSpPr>
        <p:spPr/>
        <p:txBody>
          <a:bodyPr/>
          <a:lstStyle/>
          <a:p>
            <a:r>
              <a:rPr lang="en-US" altLang="zh-CN"/>
              <a:t>4.</a:t>
            </a:r>
            <a:fld id="{89E98892-9FD2-4610-955F-B25758C7D165}" type="slidenum">
              <a:rPr lang="en-US" altLang="zh-CN"/>
              <a:pPr/>
              <a:t>16</a:t>
            </a:fld>
            <a:endParaRPr lang="en-US" altLang="zh-CN"/>
          </a:p>
        </p:txBody>
      </p:sp>
      <p:sp>
        <p:nvSpPr>
          <p:cNvPr id="94213" name="AutoShape 5"/>
          <p:cNvSpPr>
            <a:spLocks noChangeArrowheads="1"/>
          </p:cNvSpPr>
          <p:nvPr/>
        </p:nvSpPr>
        <p:spPr bwMode="auto">
          <a:xfrm flipV="1">
            <a:off x="3429000" y="3810000"/>
            <a:ext cx="1524000" cy="1676400"/>
          </a:xfrm>
          <a:custGeom>
            <a:avLst/>
            <a:gdLst>
              <a:gd name="G0" fmla="+- 15511 0 0"/>
              <a:gd name="G1" fmla="+- 3968 0 0"/>
              <a:gd name="G2" fmla="+- 12158 0 3968"/>
              <a:gd name="G3" fmla="+- G2 0 3968"/>
              <a:gd name="G4" fmla="*/ G3 32768 32059"/>
              <a:gd name="G5" fmla="*/ G4 1 2"/>
              <a:gd name="G6" fmla="+- 21600 0 15511"/>
              <a:gd name="G7" fmla="*/ G6 3968 6079"/>
              <a:gd name="G8" fmla="+- G7 15511 0"/>
              <a:gd name="T0" fmla="*/ 15511 w 21600"/>
              <a:gd name="T1" fmla="*/ 0 h 21600"/>
              <a:gd name="T2" fmla="*/ 15511 w 21600"/>
              <a:gd name="T3" fmla="*/ 12158 h 21600"/>
              <a:gd name="T4" fmla="*/ 2158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511" y="0"/>
                </a:lnTo>
                <a:lnTo>
                  <a:pt x="15511" y="3968"/>
                </a:lnTo>
                <a:lnTo>
                  <a:pt x="12427" y="3968"/>
                </a:lnTo>
                <a:cubicBezTo>
                  <a:pt x="5564" y="3968"/>
                  <a:pt x="0" y="7635"/>
                  <a:pt x="0" y="12158"/>
                </a:cubicBezTo>
                <a:lnTo>
                  <a:pt x="0" y="21600"/>
                </a:lnTo>
                <a:lnTo>
                  <a:pt x="4315" y="21600"/>
                </a:lnTo>
                <a:lnTo>
                  <a:pt x="4315" y="12158"/>
                </a:lnTo>
                <a:cubicBezTo>
                  <a:pt x="4315" y="9967"/>
                  <a:pt x="7947" y="8190"/>
                  <a:pt x="12427" y="8190"/>
                </a:cubicBezTo>
                <a:lnTo>
                  <a:pt x="15511" y="8190"/>
                </a:lnTo>
                <a:lnTo>
                  <a:pt x="15511" y="12158"/>
                </a:lnTo>
                <a:close/>
              </a:path>
            </a:pathLst>
          </a:custGeom>
          <a:solidFill>
            <a:srgbClr val="99CCFF"/>
          </a:solidFill>
          <a:ln w="9525">
            <a:solidFill>
              <a:schemeClr val="tx1"/>
            </a:solidFill>
            <a:miter lim="800000"/>
            <a:headEnd/>
            <a:tailEnd/>
          </a:ln>
          <a:effectLst/>
        </p:spPr>
        <p:txBody>
          <a:bodyPr wrap="none" anchor="ctr"/>
          <a:lstStyle/>
          <a:p>
            <a:endParaRPr lang="en-US"/>
          </a:p>
        </p:txBody>
      </p:sp>
      <p:sp>
        <p:nvSpPr>
          <p:cNvPr id="94214" name="Text Box 6"/>
          <p:cNvSpPr txBox="1">
            <a:spLocks noChangeArrowheads="1"/>
          </p:cNvSpPr>
          <p:nvPr/>
        </p:nvSpPr>
        <p:spPr bwMode="auto">
          <a:xfrm>
            <a:off x="4572000" y="2667000"/>
            <a:ext cx="4402138" cy="1011238"/>
          </a:xfrm>
          <a:prstGeom prst="rect">
            <a:avLst/>
          </a:prstGeom>
          <a:noFill/>
          <a:ln w="9525">
            <a:noFill/>
            <a:miter lim="800000"/>
            <a:headEnd/>
            <a:tailEnd/>
          </a:ln>
          <a:effectLst/>
        </p:spPr>
        <p:txBody>
          <a:bodyPr wrap="none" anchor="ctr">
            <a:spAutoFit/>
          </a:bodyPr>
          <a:lstStyle/>
          <a:p>
            <a:pPr algn="l"/>
            <a:r>
              <a:rPr lang="en-US" altLang="zh-CN" sz="2000" dirty="0">
                <a:latin typeface="Tahoma" pitchFamily="34" charset="0"/>
                <a:ea typeface="宋体" pitchFamily="2" charset="-122"/>
              </a:rPr>
              <a:t>Excel:</a:t>
            </a:r>
          </a:p>
          <a:p>
            <a:pPr algn="l"/>
            <a:r>
              <a:rPr lang="en-US" altLang="zh-CN" sz="2000" dirty="0">
                <a:latin typeface="Tahoma" pitchFamily="34" charset="0"/>
                <a:ea typeface="宋体" pitchFamily="2" charset="-122"/>
              </a:rPr>
              <a:t>Tools &gt; Data Analysis… &gt; Covariance</a:t>
            </a:r>
          </a:p>
          <a:p>
            <a:pPr algn="l"/>
            <a:r>
              <a:rPr lang="en-US" altLang="zh-CN" sz="2000" dirty="0">
                <a:latin typeface="Tahoma" pitchFamily="34" charset="0"/>
                <a:ea typeface="宋体" pitchFamily="2" charset="-122"/>
              </a:rPr>
              <a:t>Tools &gt; Data Analysis… &gt; Correlation</a:t>
            </a:r>
          </a:p>
        </p:txBody>
      </p:sp>
      <p:sp>
        <p:nvSpPr>
          <p:cNvPr id="11" name="TextBox 10"/>
          <p:cNvSpPr txBox="1"/>
          <p:nvPr/>
        </p:nvSpPr>
        <p:spPr>
          <a:xfrm>
            <a:off x="4674507" y="2057400"/>
            <a:ext cx="4469493" cy="461665"/>
          </a:xfrm>
          <a:prstGeom prst="rect">
            <a:avLst/>
          </a:prstGeom>
          <a:noFill/>
        </p:spPr>
        <p:txBody>
          <a:bodyPr wrap="none" rtlCol="0">
            <a:spAutoFit/>
          </a:bodyPr>
          <a:lstStyle/>
          <a:p>
            <a:r>
              <a:rPr lang="en-US" dirty="0" smtClean="0">
                <a:solidFill>
                  <a:srgbClr val="FF0000"/>
                </a:solidFill>
              </a:rPr>
              <a:t>This is the population covariance!!</a:t>
            </a:r>
            <a:endParaRPr lang="en-US" dirty="0">
              <a:solidFill>
                <a:srgbClr val="FF0000"/>
              </a:solidFill>
            </a:endParaRPr>
          </a:p>
        </p:txBody>
      </p:sp>
      <p:graphicFrame>
        <p:nvGraphicFramePr>
          <p:cNvPr id="12" name="Table 11"/>
          <p:cNvGraphicFramePr>
            <a:graphicFrameLocks noGrp="1"/>
          </p:cNvGraphicFramePr>
          <p:nvPr/>
        </p:nvGraphicFramePr>
        <p:xfrm>
          <a:off x="5257800" y="4190999"/>
          <a:ext cx="3657600" cy="1524001"/>
        </p:xfrm>
        <a:graphic>
          <a:graphicData uri="http://schemas.openxmlformats.org/drawingml/2006/table">
            <a:tbl>
              <a:tblPr/>
              <a:tblGrid>
                <a:gridCol w="1219200"/>
                <a:gridCol w="1219200"/>
                <a:gridCol w="1219200"/>
              </a:tblGrid>
              <a:tr h="393739">
                <a:tc>
                  <a:txBody>
                    <a:bodyPr/>
                    <a:lstStyle/>
                    <a:p>
                      <a:pPr algn="ctr" fontAlgn="b"/>
                      <a:r>
                        <a:rPr lang="en-US" sz="2000" b="0" i="1" u="none" strike="noStrike">
                          <a:solidFill>
                            <a:srgbClr val="000000"/>
                          </a:solidFill>
                          <a:latin typeface="Calibri"/>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Gmat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GPA</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565131">
                <a:tc>
                  <a:txBody>
                    <a:bodyPr/>
                    <a:lstStyle/>
                    <a:p>
                      <a:pPr algn="l" fontAlgn="b"/>
                      <a:r>
                        <a:rPr lang="en-US" sz="2000" b="0" i="0" u="none" strike="noStrike" dirty="0" err="1">
                          <a:solidFill>
                            <a:srgbClr val="000000"/>
                          </a:solidFill>
                          <a:latin typeface="Calibri"/>
                        </a:rPr>
                        <a:t>Gmat</a:t>
                      </a:r>
                      <a:endParaRPr lang="en-US" sz="20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a:solidFill>
                            <a:srgbClr val="000000"/>
                          </a:solidFill>
                          <a:latin typeface="Calibri"/>
                        </a:rPr>
                        <a:t>1733.222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565131">
                <a:tc>
                  <a:txBody>
                    <a:bodyPr/>
                    <a:lstStyle/>
                    <a:p>
                      <a:pPr algn="l" fontAlgn="b"/>
                      <a:r>
                        <a:rPr lang="en-US" sz="2000" b="0" i="0" u="none" strike="noStrike">
                          <a:solidFill>
                            <a:srgbClr val="000000"/>
                          </a:solidFill>
                          <a:latin typeface="Calibri"/>
                        </a:rPr>
                        <a:t>GPA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23.89444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1.148889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graphicFrame>
        <p:nvGraphicFramePr>
          <p:cNvPr id="13" name="Table 12"/>
          <p:cNvGraphicFramePr>
            <a:graphicFrameLocks noGrp="1"/>
          </p:cNvGraphicFramePr>
          <p:nvPr/>
        </p:nvGraphicFramePr>
        <p:xfrm>
          <a:off x="381000" y="2314575"/>
          <a:ext cx="1524000" cy="4010030"/>
        </p:xfrm>
        <a:graphic>
          <a:graphicData uri="http://schemas.openxmlformats.org/drawingml/2006/table">
            <a:tbl>
              <a:tblPr/>
              <a:tblGrid>
                <a:gridCol w="731024"/>
                <a:gridCol w="792976"/>
              </a:tblGrid>
              <a:tr h="307282">
                <a:tc>
                  <a:txBody>
                    <a:bodyPr/>
                    <a:lstStyle/>
                    <a:p>
                      <a:pPr algn="l" fontAlgn="b"/>
                      <a:r>
                        <a:rPr lang="en-US" sz="1800" b="1" i="0" u="none" strike="noStrike" dirty="0" err="1">
                          <a:solidFill>
                            <a:srgbClr val="000000"/>
                          </a:solidFill>
                          <a:latin typeface="Calibri"/>
                        </a:rPr>
                        <a:t>Gmat</a:t>
                      </a:r>
                      <a:endParaRPr lang="en-US" sz="1800" b="1" i="0" u="none" strike="noStrike" dirty="0">
                        <a:solidFill>
                          <a:srgbClr val="000000"/>
                        </a:solidFill>
                        <a:latin typeface="Calibri"/>
                      </a:endParaRP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a:solidFill>
                            <a:srgbClr val="000000"/>
                          </a:solidFill>
                          <a:latin typeface="Calibri"/>
                        </a:rPr>
                        <a:t>GPA</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r h="307282">
                <a:tc>
                  <a:txBody>
                    <a:bodyPr/>
                    <a:lstStyle/>
                    <a:p>
                      <a:pPr algn="r" fontAlgn="b"/>
                      <a:r>
                        <a:rPr lang="en-US" sz="1800" b="0" i="0" u="none" strike="noStrike" dirty="0">
                          <a:solidFill>
                            <a:srgbClr val="000000"/>
                          </a:solidFill>
                          <a:latin typeface="Calibri"/>
                        </a:rPr>
                        <a:t>599</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9.6</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307282">
                <a:tc>
                  <a:txBody>
                    <a:bodyPr/>
                    <a:lstStyle/>
                    <a:p>
                      <a:pPr algn="r" fontAlgn="b"/>
                      <a:r>
                        <a:rPr lang="en-US" sz="1800" b="0" i="0" u="none" strike="noStrike" dirty="0">
                          <a:solidFill>
                            <a:srgbClr val="000000"/>
                          </a:solidFill>
                          <a:latin typeface="Calibri"/>
                        </a:rPr>
                        <a:t>689</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8.8</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584</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7.4</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631</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10</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595</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7.8</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643</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9.2</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656</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9.6</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594</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8.4</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710</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11.2</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611</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7.6</a:t>
                      </a:r>
                    </a:p>
                  </a:txBody>
                  <a:tcPr marL="0" marR="0" marT="0" marB="0" anchor="b">
                    <a:lnL>
                      <a:noFill/>
                    </a:lnL>
                    <a:lnR>
                      <a:noFill/>
                    </a:lnR>
                    <a:lnT>
                      <a:noFill/>
                    </a:lnT>
                    <a:lnB>
                      <a:noFill/>
                    </a:lnB>
                  </a:tcPr>
                </a:tc>
              </a:tr>
              <a:tr h="307282">
                <a:tc>
                  <a:txBody>
                    <a:bodyPr/>
                    <a:lstStyle/>
                    <a:p>
                      <a:pPr algn="r" fontAlgn="b"/>
                      <a:r>
                        <a:rPr lang="en-US" sz="1800" b="0" i="0" u="none" strike="noStrike">
                          <a:solidFill>
                            <a:srgbClr val="000000"/>
                          </a:solidFill>
                          <a:latin typeface="Calibri"/>
                        </a:rPr>
                        <a:t>593</a:t>
                      </a:r>
                    </a:p>
                  </a:txBody>
                  <a:tcPr marL="0" marR="0" marT="0" marB="0" anchor="b">
                    <a:lnL>
                      <a:noFill/>
                    </a:lnL>
                    <a:lnR>
                      <a:noFill/>
                    </a:lnR>
                    <a:lnT>
                      <a:noFill/>
                    </a:lnT>
                    <a:lnB>
                      <a:noFill/>
                    </a:lnB>
                  </a:tcPr>
                </a:tc>
                <a:tc>
                  <a:txBody>
                    <a:bodyPr/>
                    <a:lstStyle/>
                    <a:p>
                      <a:pPr algn="r" fontAlgn="b"/>
                      <a:r>
                        <a:rPr lang="en-US" sz="1800" b="0" i="0" u="none" strike="noStrike" dirty="0">
                          <a:solidFill>
                            <a:srgbClr val="000000"/>
                          </a:solidFill>
                          <a:latin typeface="Calibri"/>
                        </a:rPr>
                        <a:t>8.8</a:t>
                      </a:r>
                    </a:p>
                  </a:txBody>
                  <a:tcPr marL="0" marR="0" marT="0" marB="0" anchor="b">
                    <a:lnL>
                      <a:noFill/>
                    </a:lnL>
                    <a:lnR>
                      <a:noFill/>
                    </a:lnR>
                    <a:lnT>
                      <a:noFill/>
                    </a:lnT>
                    <a:lnB>
                      <a:noFill/>
                    </a:lnB>
                  </a:tcPr>
                </a:tc>
              </a:tr>
              <a:tr h="322646">
                <a:tc>
                  <a:txBody>
                    <a:bodyPr/>
                    <a:lstStyle/>
                    <a:p>
                      <a:pPr algn="r" fontAlgn="b"/>
                      <a:r>
                        <a:rPr lang="en-US" sz="1800" b="0" i="0" u="none" strike="noStrike">
                          <a:solidFill>
                            <a:srgbClr val="000000"/>
                          </a:solidFill>
                          <a:latin typeface="Calibri"/>
                        </a:rPr>
                        <a:t>683</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8</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457200" y="274638"/>
            <a:ext cx="8229600" cy="639762"/>
          </a:xfrm>
        </p:spPr>
        <p:txBody>
          <a:bodyPr>
            <a:normAutofit fontScale="90000"/>
          </a:bodyPr>
          <a:lstStyle/>
          <a:p>
            <a:r>
              <a:rPr lang="en-US" altLang="zh-CN" dirty="0">
                <a:ea typeface="宋体" pitchFamily="2" charset="-122"/>
              </a:rPr>
              <a:t>GMAT &amp; GPA Interpretation…</a:t>
            </a:r>
          </a:p>
        </p:txBody>
      </p:sp>
      <p:sp>
        <p:nvSpPr>
          <p:cNvPr id="95235" name="Rectangle 3"/>
          <p:cNvSpPr>
            <a:spLocks noGrp="1" noChangeArrowheads="1"/>
          </p:cNvSpPr>
          <p:nvPr>
            <p:ph idx="1"/>
          </p:nvPr>
        </p:nvSpPr>
        <p:spPr>
          <a:xfrm>
            <a:off x="241300" y="3810000"/>
            <a:ext cx="8902700" cy="2590800"/>
          </a:xfrm>
        </p:spPr>
        <p:txBody>
          <a:bodyPr>
            <a:normAutofit/>
          </a:bodyPr>
          <a:lstStyle/>
          <a:p>
            <a:r>
              <a:rPr lang="en-US" altLang="zh-CN" sz="2400" dirty="0">
                <a:ea typeface="宋体" pitchFamily="2" charset="-122"/>
              </a:rPr>
              <a:t>The </a:t>
            </a:r>
            <a:r>
              <a:rPr lang="en-US" altLang="zh-CN" sz="2400" dirty="0" smtClean="0">
                <a:ea typeface="宋体" pitchFamily="2" charset="-122"/>
              </a:rPr>
              <a:t>population covariance </a:t>
            </a:r>
            <a:r>
              <a:rPr lang="en-US" altLang="zh-CN" sz="2400" dirty="0">
                <a:ea typeface="宋体" pitchFamily="2" charset="-122"/>
              </a:rPr>
              <a:t>is </a:t>
            </a:r>
            <a:r>
              <a:rPr lang="en-US" altLang="zh-CN" sz="2400" dirty="0" smtClean="0">
                <a:ea typeface="宋体" pitchFamily="2" charset="-122"/>
              </a:rPr>
              <a:t>23.89 </a:t>
            </a:r>
            <a:r>
              <a:rPr lang="en-US" altLang="zh-CN" sz="2400" dirty="0">
                <a:ea typeface="宋体" pitchFamily="2" charset="-122"/>
              </a:rPr>
              <a:t>and the correlation coefficient is .</a:t>
            </a:r>
            <a:r>
              <a:rPr lang="en-US" altLang="zh-CN" sz="2400" dirty="0" smtClean="0">
                <a:ea typeface="宋体" pitchFamily="2" charset="-122"/>
              </a:rPr>
              <a:t>5354. </a:t>
            </a:r>
            <a:endParaRPr lang="en-US" altLang="zh-CN" sz="2400" dirty="0">
              <a:ea typeface="宋体" pitchFamily="2" charset="-122"/>
            </a:endParaRPr>
          </a:p>
          <a:p>
            <a:r>
              <a:rPr lang="en-US" altLang="zh-CN" sz="2400" dirty="0">
                <a:ea typeface="宋体" pitchFamily="2" charset="-122"/>
              </a:rPr>
              <a:t>These two statistics tell us that there is a </a:t>
            </a:r>
            <a:r>
              <a:rPr lang="en-US" altLang="zh-CN" sz="2400" b="1" i="1" dirty="0">
                <a:ea typeface="宋体" pitchFamily="2" charset="-122"/>
              </a:rPr>
              <a:t>positive linear relationship</a:t>
            </a:r>
            <a:r>
              <a:rPr lang="en-US" altLang="zh-CN" sz="2400" dirty="0">
                <a:ea typeface="宋体" pitchFamily="2" charset="-122"/>
              </a:rPr>
              <a:t> between GMAT score and GPA</a:t>
            </a:r>
            <a:r>
              <a:rPr lang="en-US" altLang="zh-CN" sz="2400" dirty="0" smtClean="0">
                <a:ea typeface="宋体" pitchFamily="2" charset="-122"/>
              </a:rPr>
              <a:t>.</a:t>
            </a:r>
            <a:endParaRPr lang="en-US" altLang="zh-CN" sz="2400" dirty="0">
              <a:ea typeface="宋体" pitchFamily="2" charset="-122"/>
            </a:endParaRPr>
          </a:p>
          <a:p>
            <a:r>
              <a:rPr lang="en-US" altLang="zh-CN" sz="2400" dirty="0">
                <a:ea typeface="宋体" pitchFamily="2" charset="-122"/>
              </a:rPr>
              <a:t>The coefficient of correlation tells us that the linear relationship is “moderately” strong.</a:t>
            </a:r>
          </a:p>
        </p:txBody>
      </p:sp>
      <p:sp>
        <p:nvSpPr>
          <p:cNvPr id="6" name="Date Placeholder 5"/>
          <p:cNvSpPr>
            <a:spLocks noGrp="1"/>
          </p:cNvSpPr>
          <p:nvPr>
            <p:ph type="dt" sz="half" idx="10"/>
          </p:nvPr>
        </p:nvSpPr>
        <p:spPr/>
        <p:txBody>
          <a:bodyPr/>
          <a:lstStyle/>
          <a:p>
            <a:fld id="{716BA2DC-955D-4DAB-8F40-29EF64946AB6}" type="datetime1">
              <a:rPr lang="en-US" altLang="zh-CN" smtClean="0"/>
              <a:pPr/>
              <a:t>1/29/2013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4.</a:t>
            </a:r>
            <a:fld id="{CD8AEDF9-7760-4FFF-AFD6-D480FF548C97}" type="slidenum">
              <a:rPr lang="en-US" altLang="zh-CN"/>
              <a:pPr/>
              <a:t>17</a:t>
            </a:fld>
            <a:endParaRPr lang="en-US" altLang="zh-CN"/>
          </a:p>
        </p:txBody>
      </p:sp>
      <p:graphicFrame>
        <p:nvGraphicFramePr>
          <p:cNvPr id="8" name="Table 7"/>
          <p:cNvGraphicFramePr>
            <a:graphicFrameLocks noGrp="1"/>
          </p:cNvGraphicFramePr>
          <p:nvPr/>
        </p:nvGraphicFramePr>
        <p:xfrm>
          <a:off x="2819400" y="914401"/>
          <a:ext cx="3352800" cy="2666999"/>
        </p:xfrm>
        <a:graphic>
          <a:graphicData uri="http://schemas.openxmlformats.org/drawingml/2006/table">
            <a:tbl>
              <a:tblPr/>
              <a:tblGrid>
                <a:gridCol w="1117600"/>
                <a:gridCol w="1117600"/>
                <a:gridCol w="1117600"/>
              </a:tblGrid>
              <a:tr h="373007">
                <a:tc>
                  <a:txBody>
                    <a:bodyPr/>
                    <a:lstStyle/>
                    <a:p>
                      <a:pPr algn="ctr" fontAlgn="b"/>
                      <a:r>
                        <a:rPr lang="en-US" sz="2000" b="0" i="1" u="none" strike="noStrike" dirty="0">
                          <a:solidFill>
                            <a:srgbClr val="000000"/>
                          </a:solidFill>
                          <a:latin typeface="Calibri"/>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Gmat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GPA</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3007">
                <a:tc>
                  <a:txBody>
                    <a:bodyPr/>
                    <a:lstStyle/>
                    <a:p>
                      <a:pPr algn="l" fontAlgn="b"/>
                      <a:r>
                        <a:rPr lang="en-US" sz="2000" b="0" i="0" u="none" strike="noStrike">
                          <a:solidFill>
                            <a:srgbClr val="000000"/>
                          </a:solidFill>
                          <a:latin typeface="Calibri"/>
                        </a:rPr>
                        <a:t>Gmat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a:solidFill>
                            <a:srgbClr val="000000"/>
                          </a:solidFill>
                          <a:latin typeface="Calibri"/>
                        </a:rPr>
                        <a:t>1733.222</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391657">
                <a:tc>
                  <a:txBody>
                    <a:bodyPr/>
                    <a:lstStyle/>
                    <a:p>
                      <a:pPr algn="l" fontAlgn="b"/>
                      <a:r>
                        <a:rPr lang="en-US" sz="2000" b="0" i="0" u="none" strike="noStrike">
                          <a:solidFill>
                            <a:srgbClr val="000000"/>
                          </a:solidFill>
                          <a:latin typeface="Calibri"/>
                        </a:rPr>
                        <a:t>GPA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23.89444</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a:solidFill>
                            <a:srgbClr val="000000"/>
                          </a:solidFill>
                          <a:latin typeface="Calibri"/>
                        </a:rPr>
                        <a:t>1.148889</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r h="391657">
                <a:tc>
                  <a:txBody>
                    <a:bodyPr/>
                    <a:lstStyle/>
                    <a:p>
                      <a:pPr algn="l" fontAlgn="b"/>
                      <a:endParaRPr lang="en-US" sz="20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dirty="0">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endParaRPr lang="en-US" sz="2000" b="0" i="0" u="none" strike="noStrike">
                        <a:solidFill>
                          <a:srgbClr val="000000"/>
                        </a:solidFill>
                        <a:latin typeface="Calibri"/>
                      </a:endParaRPr>
                    </a:p>
                  </a:txBody>
                  <a:tcPr marL="0" marR="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73007">
                <a:tc>
                  <a:txBody>
                    <a:bodyPr/>
                    <a:lstStyle/>
                    <a:p>
                      <a:pPr algn="ctr" fontAlgn="b"/>
                      <a:r>
                        <a:rPr lang="en-US" sz="2000" b="0" i="1" u="none" strike="noStrike">
                          <a:solidFill>
                            <a:srgbClr val="000000"/>
                          </a:solidFill>
                          <a:latin typeface="Calibri"/>
                        </a:rPr>
                        <a:t> </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Gmat</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1" u="none" strike="noStrike">
                          <a:solidFill>
                            <a:srgbClr val="000000"/>
                          </a:solidFill>
                          <a:latin typeface="Calibri"/>
                        </a:rPr>
                        <a:t>GPA</a:t>
                      </a:r>
                    </a:p>
                  </a:txBody>
                  <a:tcPr marL="0" marR="0" marT="0" marB="0" anchor="b">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73007">
                <a:tc>
                  <a:txBody>
                    <a:bodyPr/>
                    <a:lstStyle/>
                    <a:p>
                      <a:pPr algn="l" fontAlgn="b"/>
                      <a:r>
                        <a:rPr lang="en-US" sz="2000" b="0" i="0" u="none" strike="noStrike">
                          <a:solidFill>
                            <a:srgbClr val="000000"/>
                          </a:solidFill>
                          <a:latin typeface="Calibri"/>
                        </a:rPr>
                        <a:t>Gmat</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2000" b="0" i="0" u="none" strike="noStrike">
                          <a:solidFill>
                            <a:srgbClr val="000000"/>
                          </a:solidFill>
                          <a:latin typeface="Calibri"/>
                        </a:rPr>
                        <a:t>1</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endParaRPr lang="en-US" sz="2000" b="0" i="0" u="none" strike="noStrike">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r>
              <a:tr h="391657">
                <a:tc>
                  <a:txBody>
                    <a:bodyPr/>
                    <a:lstStyle/>
                    <a:p>
                      <a:pPr algn="l" fontAlgn="b"/>
                      <a:r>
                        <a:rPr lang="en-US" sz="2000" b="0" i="0" u="none" strike="noStrike">
                          <a:solidFill>
                            <a:srgbClr val="000000"/>
                          </a:solidFill>
                          <a:latin typeface="Calibri"/>
                        </a:rPr>
                        <a:t>GPA</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0.535465</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r" fontAlgn="b"/>
                      <a:r>
                        <a:rPr lang="en-US" sz="2000" b="0" i="0" u="none" strike="noStrike" dirty="0">
                          <a:solidFill>
                            <a:srgbClr val="000000"/>
                          </a:solidFill>
                          <a:latin typeface="Calibri"/>
                        </a:rPr>
                        <a:t>1</a:t>
                      </a:r>
                    </a:p>
                  </a:txBody>
                  <a:tcPr marL="0" marR="0" marT="0" marB="0" anchor="b">
                    <a:lnL>
                      <a:noFill/>
                    </a:lnL>
                    <a:lnR>
                      <a:noFill/>
                    </a:lnR>
                    <a:lnT>
                      <a:noFill/>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Least Squares Method</a:t>
            </a:r>
            <a:endParaRPr lang="en-US" dirty="0"/>
          </a:p>
        </p:txBody>
      </p:sp>
      <p:sp>
        <p:nvSpPr>
          <p:cNvPr id="3" name="Content Placeholder 2"/>
          <p:cNvSpPr>
            <a:spLocks noGrp="1"/>
          </p:cNvSpPr>
          <p:nvPr>
            <p:ph idx="1"/>
          </p:nvPr>
        </p:nvSpPr>
        <p:spPr/>
        <p:txBody>
          <a:bodyPr>
            <a:normAutofit fontScale="92500" lnSpcReduction="10000"/>
          </a:bodyPr>
          <a:lstStyle/>
          <a:p>
            <a:pPr marL="0" indent="-274320">
              <a:lnSpc>
                <a:spcPct val="120000"/>
              </a:lnSpc>
            </a:pPr>
            <a:r>
              <a:rPr lang="en-US" dirty="0" smtClean="0"/>
              <a:t>The objective of the scatter diagram is to measure the strength and direction of the linear relationship.</a:t>
            </a:r>
          </a:p>
          <a:p>
            <a:pPr marL="0" indent="-274320">
              <a:lnSpc>
                <a:spcPct val="120000"/>
              </a:lnSpc>
            </a:pPr>
            <a:r>
              <a:rPr lang="en-US" dirty="0" smtClean="0"/>
              <a:t>Both can be more easily judged by drawing a straight line through the data. </a:t>
            </a:r>
          </a:p>
          <a:p>
            <a:pPr marL="0" indent="-274320">
              <a:lnSpc>
                <a:spcPct val="120000"/>
              </a:lnSpc>
            </a:pPr>
            <a:r>
              <a:rPr lang="en-US" dirty="0" smtClean="0"/>
              <a:t>We need an objective method of producing a straight line. </a:t>
            </a:r>
          </a:p>
          <a:p>
            <a:pPr marL="0" indent="-274320">
              <a:lnSpc>
                <a:spcPct val="120000"/>
              </a:lnSpc>
            </a:pPr>
            <a:r>
              <a:rPr lang="en-US" dirty="0" smtClean="0"/>
              <a:t>Such a method has been developed; it is called the least squares method.</a:t>
            </a:r>
          </a:p>
          <a:p>
            <a:pPr indent="-274320">
              <a:lnSpc>
                <a:spcPct val="120000"/>
              </a:lnSpc>
            </a:pP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CN">
                <a:ea typeface="宋体" pitchFamily="2" charset="-122"/>
              </a:rPr>
              <a:t>Causation</a:t>
            </a:r>
          </a:p>
        </p:txBody>
      </p:sp>
      <p:sp>
        <p:nvSpPr>
          <p:cNvPr id="112643" name="Rectangle 3"/>
          <p:cNvSpPr>
            <a:spLocks noGrp="1" noChangeArrowheads="1"/>
          </p:cNvSpPr>
          <p:nvPr>
            <p:ph idx="1"/>
          </p:nvPr>
        </p:nvSpPr>
        <p:spPr>
          <a:xfrm>
            <a:off x="457200" y="1143000"/>
            <a:ext cx="8229600" cy="4983163"/>
          </a:xfrm>
        </p:spPr>
        <p:txBody>
          <a:bodyPr>
            <a:normAutofit fontScale="92500" lnSpcReduction="10000"/>
          </a:bodyPr>
          <a:lstStyle/>
          <a:p>
            <a:r>
              <a:rPr lang="en-US" altLang="zh-CN" dirty="0">
                <a:ea typeface="宋体" pitchFamily="2" charset="-122"/>
              </a:rPr>
              <a:t>Change in independent variable (explanatory variable) directly causes change in dependent variable (response variable</a:t>
            </a:r>
            <a:r>
              <a:rPr lang="en-US" altLang="zh-CN" dirty="0" smtClean="0">
                <a:ea typeface="宋体" pitchFamily="2" charset="-122"/>
              </a:rPr>
              <a:t>).</a:t>
            </a:r>
            <a:endParaRPr lang="en-US" altLang="zh-CN" dirty="0">
              <a:ea typeface="宋体" pitchFamily="2" charset="-122"/>
            </a:endParaRPr>
          </a:p>
          <a:p>
            <a:r>
              <a:rPr lang="en-US" altLang="zh-CN" dirty="0">
                <a:ea typeface="宋体" pitchFamily="2" charset="-122"/>
              </a:rPr>
              <a:t>If we’ve determined there is a linear relationship between two variables with covariance and the correlation coefficient, can we determine a linear function of the relationship</a:t>
            </a:r>
            <a:r>
              <a:rPr lang="en-US" altLang="zh-CN" dirty="0" smtClean="0">
                <a:ea typeface="宋体" pitchFamily="2" charset="-122"/>
              </a:rPr>
              <a:t>?</a:t>
            </a:r>
            <a:endParaRPr lang="en-US" altLang="zh-CN" dirty="0">
              <a:ea typeface="宋体" pitchFamily="2" charset="-122"/>
            </a:endParaRPr>
          </a:p>
          <a:p>
            <a:r>
              <a:rPr lang="en-US" altLang="zh-CN" dirty="0">
                <a:ea typeface="宋体" pitchFamily="2" charset="-122"/>
              </a:rPr>
              <a:t>If we have good reason to suspect a </a:t>
            </a:r>
            <a:r>
              <a:rPr lang="en-US" altLang="zh-CN" b="1" dirty="0">
                <a:ea typeface="宋体" pitchFamily="2" charset="-122"/>
              </a:rPr>
              <a:t>causal relationship</a:t>
            </a:r>
            <a:r>
              <a:rPr lang="en-US" altLang="zh-CN" dirty="0">
                <a:ea typeface="宋体" pitchFamily="2" charset="-122"/>
              </a:rPr>
              <a:t>, we can create a model more informative and more powerful than covariance or correlation.</a:t>
            </a:r>
          </a:p>
          <a:p>
            <a:endParaRPr lang="en-US" altLang="zh-CN" dirty="0">
              <a:ea typeface="宋体" pitchFamily="2" charset="-122"/>
            </a:endParaRPr>
          </a:p>
        </p:txBody>
      </p:sp>
      <p:sp>
        <p:nvSpPr>
          <p:cNvPr id="5" name="Date Placeholder 4"/>
          <p:cNvSpPr>
            <a:spLocks noGrp="1"/>
          </p:cNvSpPr>
          <p:nvPr>
            <p:ph type="dt" sz="half" idx="10"/>
          </p:nvPr>
        </p:nvSpPr>
        <p:spPr/>
        <p:txBody>
          <a:bodyPr/>
          <a:lstStyle/>
          <a:p>
            <a:fld id="{5EF2CE3E-A5F8-4AE0-9740-3F698195AE66}"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4.</a:t>
            </a:r>
            <a:fld id="{61B07542-13CE-4879-AAD5-C1163F3E5EDD}" type="slidenum">
              <a:rPr lang="en-US" altLang="zh-CN"/>
              <a:pPr/>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ltLang="zh-CN">
                <a:ea typeface="宋体" pitchFamily="2" charset="-122"/>
              </a:rPr>
              <a:t>Two Variables, Linear Relationship</a:t>
            </a:r>
          </a:p>
        </p:txBody>
      </p:sp>
      <p:sp>
        <p:nvSpPr>
          <p:cNvPr id="49" name="Date Placeholder 48"/>
          <p:cNvSpPr>
            <a:spLocks noGrp="1"/>
          </p:cNvSpPr>
          <p:nvPr>
            <p:ph type="dt" sz="half" idx="10"/>
          </p:nvPr>
        </p:nvSpPr>
        <p:spPr/>
        <p:txBody>
          <a:bodyPr/>
          <a:lstStyle/>
          <a:p>
            <a:fld id="{9FF29803-9DA6-41DE-886C-CFAF1C70340A}" type="datetime1">
              <a:rPr lang="en-US" altLang="zh-CN" smtClean="0"/>
              <a:pPr/>
              <a:t>1/29/2013</a:t>
            </a:fld>
            <a:endParaRPr lang="en-US" altLang="zh-CN"/>
          </a:p>
        </p:txBody>
      </p:sp>
      <p:sp>
        <p:nvSpPr>
          <p:cNvPr id="50" name="Footer Placeholder 49"/>
          <p:cNvSpPr>
            <a:spLocks noGrp="1"/>
          </p:cNvSpPr>
          <p:nvPr>
            <p:ph type="ftr" sz="quarter" idx="11"/>
          </p:nvPr>
        </p:nvSpPr>
        <p:spPr/>
        <p:txBody>
          <a:bodyPr/>
          <a:lstStyle/>
          <a:p>
            <a:r>
              <a:rPr lang="en-US" altLang="zh-CN" smtClean="0"/>
              <a:t>Towson University - J. Jung</a:t>
            </a:r>
            <a:endParaRPr lang="en-US" altLang="zh-CN"/>
          </a:p>
        </p:txBody>
      </p:sp>
      <p:sp>
        <p:nvSpPr>
          <p:cNvPr id="48" name="Slide Number Placeholder 5"/>
          <p:cNvSpPr>
            <a:spLocks noGrp="1"/>
          </p:cNvSpPr>
          <p:nvPr>
            <p:ph type="sldNum" sz="quarter" idx="12"/>
          </p:nvPr>
        </p:nvSpPr>
        <p:spPr/>
        <p:txBody>
          <a:bodyPr/>
          <a:lstStyle/>
          <a:p>
            <a:r>
              <a:rPr lang="en-US" altLang="zh-CN"/>
              <a:t>4.</a:t>
            </a:r>
            <a:fld id="{3583506F-571E-4A8B-B5FF-8DD4189D012D}" type="slidenum">
              <a:rPr lang="en-US" altLang="zh-CN"/>
              <a:pPr/>
              <a:t>2</a:t>
            </a:fld>
            <a:endParaRPr lang="en-US" altLang="zh-CN"/>
          </a:p>
        </p:txBody>
      </p:sp>
      <p:grpSp>
        <p:nvGrpSpPr>
          <p:cNvPr id="113672" name="Group 8"/>
          <p:cNvGrpSpPr>
            <a:grpSpLocks/>
          </p:cNvGrpSpPr>
          <p:nvPr/>
        </p:nvGrpSpPr>
        <p:grpSpPr bwMode="auto">
          <a:xfrm>
            <a:off x="5257800" y="2057400"/>
            <a:ext cx="2819400" cy="2286000"/>
            <a:chOff x="4224" y="1248"/>
            <a:chExt cx="1056" cy="816"/>
          </a:xfrm>
        </p:grpSpPr>
        <p:sp>
          <p:nvSpPr>
            <p:cNvPr id="113673" name="Line 9"/>
            <p:cNvSpPr>
              <a:spLocks noChangeShapeType="1"/>
            </p:cNvSpPr>
            <p:nvPr/>
          </p:nvSpPr>
          <p:spPr bwMode="auto">
            <a:xfrm>
              <a:off x="4224" y="1248"/>
              <a:ext cx="0" cy="816"/>
            </a:xfrm>
            <a:prstGeom prst="line">
              <a:avLst/>
            </a:prstGeom>
            <a:noFill/>
            <a:ln w="12700">
              <a:solidFill>
                <a:schemeClr val="tx1"/>
              </a:solidFill>
              <a:round/>
              <a:headEnd/>
              <a:tailEnd/>
            </a:ln>
            <a:effectLst/>
          </p:spPr>
          <p:txBody>
            <a:bodyPr wrap="none" anchor="ctr">
              <a:spAutoFit/>
            </a:bodyPr>
            <a:lstStyle/>
            <a:p>
              <a:endParaRPr lang="en-US"/>
            </a:p>
          </p:txBody>
        </p:sp>
        <p:sp>
          <p:nvSpPr>
            <p:cNvPr id="113674" name="Line 10"/>
            <p:cNvSpPr>
              <a:spLocks noChangeShapeType="1"/>
            </p:cNvSpPr>
            <p:nvPr/>
          </p:nvSpPr>
          <p:spPr bwMode="auto">
            <a:xfrm>
              <a:off x="4224" y="2064"/>
              <a:ext cx="1056" cy="0"/>
            </a:xfrm>
            <a:prstGeom prst="line">
              <a:avLst/>
            </a:prstGeom>
            <a:noFill/>
            <a:ln w="12700">
              <a:solidFill>
                <a:schemeClr val="tx1"/>
              </a:solidFill>
              <a:round/>
              <a:headEnd/>
              <a:tailEnd/>
            </a:ln>
            <a:effectLst/>
          </p:spPr>
          <p:txBody>
            <a:bodyPr wrap="none" anchor="ctr">
              <a:spAutoFit/>
            </a:bodyPr>
            <a:lstStyle/>
            <a:p>
              <a:endParaRPr lang="en-US"/>
            </a:p>
          </p:txBody>
        </p:sp>
      </p:grpSp>
      <p:sp>
        <p:nvSpPr>
          <p:cNvPr id="113675" name="Oval 11"/>
          <p:cNvSpPr>
            <a:spLocks noChangeArrowheads="1"/>
          </p:cNvSpPr>
          <p:nvPr/>
        </p:nvSpPr>
        <p:spPr bwMode="auto">
          <a:xfrm>
            <a:off x="5943600" y="3048000"/>
            <a:ext cx="68263" cy="61913"/>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76" name="Oval 12"/>
          <p:cNvSpPr>
            <a:spLocks noChangeArrowheads="1"/>
          </p:cNvSpPr>
          <p:nvPr/>
        </p:nvSpPr>
        <p:spPr bwMode="auto">
          <a:xfrm>
            <a:off x="6324600" y="2667000"/>
            <a:ext cx="68263"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77" name="Oval 13"/>
          <p:cNvSpPr>
            <a:spLocks noChangeArrowheads="1"/>
          </p:cNvSpPr>
          <p:nvPr/>
        </p:nvSpPr>
        <p:spPr bwMode="auto">
          <a:xfrm>
            <a:off x="6781800" y="3581400"/>
            <a:ext cx="69850"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78" name="Oval 14"/>
          <p:cNvSpPr>
            <a:spLocks noChangeArrowheads="1"/>
          </p:cNvSpPr>
          <p:nvPr/>
        </p:nvSpPr>
        <p:spPr bwMode="auto">
          <a:xfrm>
            <a:off x="7467600" y="3581400"/>
            <a:ext cx="68263" cy="61913"/>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79" name="Oval 15"/>
          <p:cNvSpPr>
            <a:spLocks noChangeArrowheads="1"/>
          </p:cNvSpPr>
          <p:nvPr/>
        </p:nvSpPr>
        <p:spPr bwMode="auto">
          <a:xfrm>
            <a:off x="7167563" y="2987675"/>
            <a:ext cx="68262"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0" name="Oval 16"/>
          <p:cNvSpPr>
            <a:spLocks noChangeArrowheads="1"/>
          </p:cNvSpPr>
          <p:nvPr/>
        </p:nvSpPr>
        <p:spPr bwMode="auto">
          <a:xfrm>
            <a:off x="7467600" y="3276600"/>
            <a:ext cx="69850"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1" name="Oval 17"/>
          <p:cNvSpPr>
            <a:spLocks noChangeArrowheads="1"/>
          </p:cNvSpPr>
          <p:nvPr/>
        </p:nvSpPr>
        <p:spPr bwMode="auto">
          <a:xfrm>
            <a:off x="6629400" y="3200400"/>
            <a:ext cx="69850" cy="61913"/>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2" name="Oval 18"/>
          <p:cNvSpPr>
            <a:spLocks noChangeArrowheads="1"/>
          </p:cNvSpPr>
          <p:nvPr/>
        </p:nvSpPr>
        <p:spPr bwMode="auto">
          <a:xfrm>
            <a:off x="6781800" y="2819400"/>
            <a:ext cx="69850" cy="61913"/>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3" name="Oval 19"/>
          <p:cNvSpPr>
            <a:spLocks noChangeArrowheads="1"/>
          </p:cNvSpPr>
          <p:nvPr/>
        </p:nvSpPr>
        <p:spPr bwMode="auto">
          <a:xfrm>
            <a:off x="7720013" y="3048000"/>
            <a:ext cx="68262"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4" name="Oval 20"/>
          <p:cNvSpPr>
            <a:spLocks noChangeArrowheads="1"/>
          </p:cNvSpPr>
          <p:nvPr/>
        </p:nvSpPr>
        <p:spPr bwMode="auto">
          <a:xfrm>
            <a:off x="6324600" y="3505200"/>
            <a:ext cx="68263"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5" name="Oval 21"/>
          <p:cNvSpPr>
            <a:spLocks noChangeArrowheads="1"/>
          </p:cNvSpPr>
          <p:nvPr/>
        </p:nvSpPr>
        <p:spPr bwMode="auto">
          <a:xfrm>
            <a:off x="7162800" y="3505200"/>
            <a:ext cx="68263"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6" name="Oval 22"/>
          <p:cNvSpPr>
            <a:spLocks noChangeArrowheads="1"/>
          </p:cNvSpPr>
          <p:nvPr/>
        </p:nvSpPr>
        <p:spPr bwMode="auto">
          <a:xfrm>
            <a:off x="7543800" y="2590800"/>
            <a:ext cx="69850" cy="60325"/>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87" name="Oval 23"/>
          <p:cNvSpPr>
            <a:spLocks noChangeArrowheads="1"/>
          </p:cNvSpPr>
          <p:nvPr/>
        </p:nvSpPr>
        <p:spPr bwMode="auto">
          <a:xfrm>
            <a:off x="7924800" y="3429000"/>
            <a:ext cx="68263" cy="61913"/>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grpSp>
        <p:nvGrpSpPr>
          <p:cNvPr id="113688" name="Group 24"/>
          <p:cNvGrpSpPr>
            <a:grpSpLocks/>
          </p:cNvGrpSpPr>
          <p:nvPr/>
        </p:nvGrpSpPr>
        <p:grpSpPr bwMode="auto">
          <a:xfrm>
            <a:off x="304800" y="3810000"/>
            <a:ext cx="2438400" cy="2438400"/>
            <a:chOff x="4224" y="2208"/>
            <a:chExt cx="960" cy="816"/>
          </a:xfrm>
        </p:grpSpPr>
        <p:sp>
          <p:nvSpPr>
            <p:cNvPr id="113689" name="Line 25"/>
            <p:cNvSpPr>
              <a:spLocks noChangeShapeType="1"/>
            </p:cNvSpPr>
            <p:nvPr/>
          </p:nvSpPr>
          <p:spPr bwMode="auto">
            <a:xfrm>
              <a:off x="4224" y="2208"/>
              <a:ext cx="0" cy="816"/>
            </a:xfrm>
            <a:prstGeom prst="line">
              <a:avLst/>
            </a:prstGeom>
            <a:noFill/>
            <a:ln w="12700">
              <a:solidFill>
                <a:schemeClr val="tx1"/>
              </a:solidFill>
              <a:round/>
              <a:headEnd/>
              <a:tailEnd/>
            </a:ln>
            <a:effectLst/>
          </p:spPr>
          <p:txBody>
            <a:bodyPr anchor="ctr">
              <a:spAutoFit/>
            </a:bodyPr>
            <a:lstStyle/>
            <a:p>
              <a:endParaRPr lang="en-US"/>
            </a:p>
          </p:txBody>
        </p:sp>
        <p:sp>
          <p:nvSpPr>
            <p:cNvPr id="113690" name="Line 26"/>
            <p:cNvSpPr>
              <a:spLocks noChangeShapeType="1"/>
            </p:cNvSpPr>
            <p:nvPr/>
          </p:nvSpPr>
          <p:spPr bwMode="auto">
            <a:xfrm>
              <a:off x="4224" y="3024"/>
              <a:ext cx="960" cy="0"/>
            </a:xfrm>
            <a:prstGeom prst="line">
              <a:avLst/>
            </a:prstGeom>
            <a:noFill/>
            <a:ln w="12700">
              <a:solidFill>
                <a:schemeClr val="tx1"/>
              </a:solidFill>
              <a:round/>
              <a:headEnd/>
              <a:tailEnd/>
            </a:ln>
            <a:effectLst/>
          </p:spPr>
          <p:txBody>
            <a:bodyPr anchor="ctr">
              <a:spAutoFit/>
            </a:bodyPr>
            <a:lstStyle/>
            <a:p>
              <a:endParaRPr lang="en-US"/>
            </a:p>
          </p:txBody>
        </p:sp>
        <p:grpSp>
          <p:nvGrpSpPr>
            <p:cNvPr id="113691" name="Group 27"/>
            <p:cNvGrpSpPr>
              <a:grpSpLocks/>
            </p:cNvGrpSpPr>
            <p:nvPr/>
          </p:nvGrpSpPr>
          <p:grpSpPr bwMode="auto">
            <a:xfrm rot="5400000">
              <a:off x="4449" y="2350"/>
              <a:ext cx="528" cy="340"/>
              <a:chOff x="4416" y="336"/>
              <a:chExt cx="528" cy="624"/>
            </a:xfrm>
          </p:grpSpPr>
          <p:sp>
            <p:nvSpPr>
              <p:cNvPr id="113692" name="Oval 28"/>
              <p:cNvSpPr>
                <a:spLocks noChangeArrowheads="1"/>
              </p:cNvSpPr>
              <p:nvPr/>
            </p:nvSpPr>
            <p:spPr bwMode="auto">
              <a:xfrm>
                <a:off x="4416" y="864"/>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93" name="Oval 29"/>
              <p:cNvSpPr>
                <a:spLocks noChangeArrowheads="1"/>
              </p:cNvSpPr>
              <p:nvPr/>
            </p:nvSpPr>
            <p:spPr bwMode="auto">
              <a:xfrm>
                <a:off x="4560" y="816"/>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94" name="Oval 30"/>
              <p:cNvSpPr>
                <a:spLocks noChangeArrowheads="1"/>
              </p:cNvSpPr>
              <p:nvPr/>
            </p:nvSpPr>
            <p:spPr bwMode="auto">
              <a:xfrm>
                <a:off x="4560" y="624"/>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95" name="Oval 31"/>
              <p:cNvSpPr>
                <a:spLocks noChangeArrowheads="1"/>
              </p:cNvSpPr>
              <p:nvPr/>
            </p:nvSpPr>
            <p:spPr bwMode="auto">
              <a:xfrm>
                <a:off x="4704" y="576"/>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96" name="Oval 32"/>
              <p:cNvSpPr>
                <a:spLocks noChangeArrowheads="1"/>
              </p:cNvSpPr>
              <p:nvPr/>
            </p:nvSpPr>
            <p:spPr bwMode="auto">
              <a:xfrm>
                <a:off x="4848" y="480"/>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sp>
            <p:nvSpPr>
              <p:cNvPr id="113697" name="Oval 33"/>
              <p:cNvSpPr>
                <a:spLocks noChangeArrowheads="1"/>
              </p:cNvSpPr>
              <p:nvPr/>
            </p:nvSpPr>
            <p:spPr bwMode="auto">
              <a:xfrm>
                <a:off x="4896" y="336"/>
                <a:ext cx="48" cy="96"/>
              </a:xfrm>
              <a:prstGeom prst="ellipse">
                <a:avLst/>
              </a:prstGeom>
              <a:solidFill>
                <a:srgbClr val="00CCFF"/>
              </a:solidFill>
              <a:ln w="12700">
                <a:solidFill>
                  <a:schemeClr val="tx1"/>
                </a:solidFill>
                <a:round/>
                <a:headEnd/>
                <a:tailEnd/>
              </a:ln>
              <a:effectLst/>
            </p:spPr>
            <p:txBody>
              <a:bodyPr wrap="none" anchor="ctr">
                <a:spAutoFit/>
              </a:bodyPr>
              <a:lstStyle/>
              <a:p>
                <a:endParaRPr lang="en-US"/>
              </a:p>
            </p:txBody>
          </p:sp>
        </p:grpSp>
        <p:sp>
          <p:nvSpPr>
            <p:cNvPr id="113698" name="Line 34"/>
            <p:cNvSpPr>
              <a:spLocks noChangeShapeType="1"/>
            </p:cNvSpPr>
            <p:nvPr/>
          </p:nvSpPr>
          <p:spPr bwMode="auto">
            <a:xfrm>
              <a:off x="4516" y="2256"/>
              <a:ext cx="367" cy="480"/>
            </a:xfrm>
            <a:prstGeom prst="line">
              <a:avLst/>
            </a:prstGeom>
            <a:noFill/>
            <a:ln w="12700">
              <a:solidFill>
                <a:srgbClr val="0033CC"/>
              </a:solidFill>
              <a:round/>
              <a:headEnd/>
              <a:tailEnd/>
            </a:ln>
            <a:effectLst/>
          </p:spPr>
          <p:txBody>
            <a:bodyPr wrap="none" anchor="ctr">
              <a:spAutoFit/>
            </a:bodyPr>
            <a:lstStyle/>
            <a:p>
              <a:endParaRPr lang="en-US"/>
            </a:p>
          </p:txBody>
        </p:sp>
      </p:grpSp>
      <p:grpSp>
        <p:nvGrpSpPr>
          <p:cNvPr id="113699" name="Group 35"/>
          <p:cNvGrpSpPr>
            <a:grpSpLocks/>
          </p:cNvGrpSpPr>
          <p:nvPr/>
        </p:nvGrpSpPr>
        <p:grpSpPr bwMode="auto">
          <a:xfrm>
            <a:off x="304800" y="1219200"/>
            <a:ext cx="3048000" cy="2057400"/>
            <a:chOff x="4224" y="336"/>
            <a:chExt cx="1056" cy="816"/>
          </a:xfrm>
        </p:grpSpPr>
        <p:grpSp>
          <p:nvGrpSpPr>
            <p:cNvPr id="113700" name="Group 36"/>
            <p:cNvGrpSpPr>
              <a:grpSpLocks/>
            </p:cNvGrpSpPr>
            <p:nvPr/>
          </p:nvGrpSpPr>
          <p:grpSpPr bwMode="auto">
            <a:xfrm>
              <a:off x="4512" y="432"/>
              <a:ext cx="432" cy="288"/>
              <a:chOff x="4416" y="336"/>
              <a:chExt cx="528" cy="624"/>
            </a:xfrm>
          </p:grpSpPr>
          <p:sp>
            <p:nvSpPr>
              <p:cNvPr id="113701" name="Oval 37"/>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02" name="Oval 38"/>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03" name="Oval 39"/>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04" name="Oval 40"/>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05" name="Oval 41"/>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06" name="Oval 42"/>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grpSp>
        <p:sp>
          <p:nvSpPr>
            <p:cNvPr id="113707" name="Line 43"/>
            <p:cNvSpPr>
              <a:spLocks noChangeShapeType="1"/>
            </p:cNvSpPr>
            <p:nvPr/>
          </p:nvSpPr>
          <p:spPr bwMode="auto">
            <a:xfrm>
              <a:off x="4224" y="336"/>
              <a:ext cx="0" cy="816"/>
            </a:xfrm>
            <a:prstGeom prst="line">
              <a:avLst/>
            </a:prstGeom>
            <a:noFill/>
            <a:ln w="6350">
              <a:solidFill>
                <a:schemeClr val="tx1"/>
              </a:solidFill>
              <a:round/>
              <a:headEnd/>
              <a:tailEnd/>
            </a:ln>
            <a:effectLst/>
          </p:spPr>
          <p:txBody>
            <a:bodyPr wrap="none" anchor="ctr">
              <a:spAutoFit/>
            </a:bodyPr>
            <a:lstStyle/>
            <a:p>
              <a:endParaRPr lang="en-US"/>
            </a:p>
          </p:txBody>
        </p:sp>
        <p:sp>
          <p:nvSpPr>
            <p:cNvPr id="113708" name="Line 44"/>
            <p:cNvSpPr>
              <a:spLocks noChangeShapeType="1"/>
            </p:cNvSpPr>
            <p:nvPr/>
          </p:nvSpPr>
          <p:spPr bwMode="auto">
            <a:xfrm>
              <a:off x="4224" y="1152"/>
              <a:ext cx="1056" cy="0"/>
            </a:xfrm>
            <a:prstGeom prst="line">
              <a:avLst/>
            </a:prstGeom>
            <a:noFill/>
            <a:ln w="6350">
              <a:solidFill>
                <a:schemeClr val="tx1"/>
              </a:solidFill>
              <a:round/>
              <a:headEnd/>
              <a:tailEnd/>
            </a:ln>
            <a:effectLst/>
          </p:spPr>
          <p:txBody>
            <a:bodyPr wrap="none" anchor="ctr">
              <a:spAutoFit/>
            </a:bodyPr>
            <a:lstStyle/>
            <a:p>
              <a:endParaRPr lang="en-US"/>
            </a:p>
          </p:txBody>
        </p:sp>
        <p:sp>
          <p:nvSpPr>
            <p:cNvPr id="113709" name="Line 45"/>
            <p:cNvSpPr>
              <a:spLocks noChangeShapeType="1"/>
            </p:cNvSpPr>
            <p:nvPr/>
          </p:nvSpPr>
          <p:spPr bwMode="auto">
            <a:xfrm flipV="1">
              <a:off x="4320" y="336"/>
              <a:ext cx="672" cy="576"/>
            </a:xfrm>
            <a:prstGeom prst="line">
              <a:avLst/>
            </a:prstGeom>
            <a:noFill/>
            <a:ln w="9525">
              <a:solidFill>
                <a:srgbClr val="0033CC"/>
              </a:solidFill>
              <a:round/>
              <a:headEnd/>
              <a:tailEnd/>
            </a:ln>
            <a:effectLst/>
          </p:spPr>
          <p:txBody>
            <a:bodyPr anchor="ctr">
              <a:spAutoFit/>
            </a:bodyPr>
            <a:lstStyle/>
            <a:p>
              <a:endParaRPr lang="en-US"/>
            </a:p>
          </p:txBody>
        </p:sp>
        <p:grpSp>
          <p:nvGrpSpPr>
            <p:cNvPr id="113710" name="Group 46"/>
            <p:cNvGrpSpPr>
              <a:grpSpLocks/>
            </p:cNvGrpSpPr>
            <p:nvPr/>
          </p:nvGrpSpPr>
          <p:grpSpPr bwMode="auto">
            <a:xfrm>
              <a:off x="4224" y="713"/>
              <a:ext cx="413" cy="247"/>
              <a:chOff x="4416" y="336"/>
              <a:chExt cx="528" cy="624"/>
            </a:xfrm>
          </p:grpSpPr>
          <p:sp>
            <p:nvSpPr>
              <p:cNvPr id="113711" name="Oval 47"/>
              <p:cNvSpPr>
                <a:spLocks noChangeArrowheads="1"/>
              </p:cNvSpPr>
              <p:nvPr/>
            </p:nvSpPr>
            <p:spPr bwMode="auto">
              <a:xfrm>
                <a:off x="4416" y="864"/>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12" name="Oval 48"/>
              <p:cNvSpPr>
                <a:spLocks noChangeArrowheads="1"/>
              </p:cNvSpPr>
              <p:nvPr/>
            </p:nvSpPr>
            <p:spPr bwMode="auto">
              <a:xfrm>
                <a:off x="4560" y="81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13" name="Oval 49"/>
              <p:cNvSpPr>
                <a:spLocks noChangeArrowheads="1"/>
              </p:cNvSpPr>
              <p:nvPr/>
            </p:nvSpPr>
            <p:spPr bwMode="auto">
              <a:xfrm>
                <a:off x="4560" y="624"/>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14" name="Oval 50"/>
              <p:cNvSpPr>
                <a:spLocks noChangeArrowheads="1"/>
              </p:cNvSpPr>
              <p:nvPr/>
            </p:nvSpPr>
            <p:spPr bwMode="auto">
              <a:xfrm>
                <a:off x="4704" y="57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15" name="Oval 51"/>
              <p:cNvSpPr>
                <a:spLocks noChangeArrowheads="1"/>
              </p:cNvSpPr>
              <p:nvPr/>
            </p:nvSpPr>
            <p:spPr bwMode="auto">
              <a:xfrm>
                <a:off x="4848" y="480"/>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sp>
            <p:nvSpPr>
              <p:cNvPr id="113716" name="Oval 52"/>
              <p:cNvSpPr>
                <a:spLocks noChangeArrowheads="1"/>
              </p:cNvSpPr>
              <p:nvPr/>
            </p:nvSpPr>
            <p:spPr bwMode="auto">
              <a:xfrm>
                <a:off x="4896" y="336"/>
                <a:ext cx="48" cy="96"/>
              </a:xfrm>
              <a:prstGeom prst="ellipse">
                <a:avLst/>
              </a:prstGeom>
              <a:solidFill>
                <a:srgbClr val="00CCFF"/>
              </a:solidFill>
              <a:ln w="19050">
                <a:solidFill>
                  <a:schemeClr val="tx1"/>
                </a:solidFill>
                <a:round/>
                <a:headEnd/>
                <a:tailEnd/>
              </a:ln>
              <a:effectLst/>
            </p:spPr>
            <p:txBody>
              <a:bodyPr wrap="none" anchor="ctr">
                <a:spAutoFit/>
              </a:bodyPr>
              <a:lstStyle/>
              <a:p>
                <a:endParaRPr lang="en-US"/>
              </a:p>
            </p:txBody>
          </p:sp>
        </p:gr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2"/>
          <p:cNvSpPr>
            <a:spLocks noGrp="1" noChangeArrowheads="1"/>
          </p:cNvSpPr>
          <p:nvPr>
            <p:ph type="title"/>
          </p:nvPr>
        </p:nvSpPr>
        <p:spPr/>
        <p:txBody>
          <a:bodyPr/>
          <a:lstStyle/>
          <a:p>
            <a:r>
              <a:rPr lang="en-US" altLang="zh-CN" dirty="0">
                <a:ea typeface="宋体" pitchFamily="2" charset="-122"/>
              </a:rPr>
              <a:t>Least Squares Method…</a:t>
            </a:r>
          </a:p>
        </p:txBody>
      </p:sp>
      <p:sp>
        <p:nvSpPr>
          <p:cNvPr id="156675" name="Rectangle 3"/>
          <p:cNvSpPr>
            <a:spLocks noGrp="1" noChangeArrowheads="1"/>
          </p:cNvSpPr>
          <p:nvPr>
            <p:ph idx="1"/>
          </p:nvPr>
        </p:nvSpPr>
        <p:spPr>
          <a:xfrm>
            <a:off x="457200" y="1219200"/>
            <a:ext cx="8229600" cy="4906963"/>
          </a:xfrm>
        </p:spPr>
        <p:txBody>
          <a:bodyPr>
            <a:normAutofit fontScale="85000" lnSpcReduction="20000"/>
          </a:bodyPr>
          <a:lstStyle/>
          <a:p>
            <a:r>
              <a:rPr lang="en-US" altLang="zh-CN" sz="3000" dirty="0">
                <a:ea typeface="宋体" pitchFamily="2" charset="-122"/>
              </a:rPr>
              <a:t>Recall, the slope-intercept equation for a line is expressed in these terms:</a:t>
            </a:r>
          </a:p>
          <a:p>
            <a:endParaRPr lang="en-US" altLang="zh-CN" sz="2400" dirty="0">
              <a:ea typeface="宋体" pitchFamily="2" charset="-122"/>
            </a:endParaRPr>
          </a:p>
          <a:p>
            <a:pPr algn="ctr">
              <a:buNone/>
            </a:pPr>
            <a:r>
              <a:rPr lang="en-US" altLang="zh-CN" sz="3200" dirty="0">
                <a:latin typeface="Tahoma" pitchFamily="34" charset="0"/>
                <a:ea typeface="宋体" pitchFamily="2" charset="-122"/>
              </a:rPr>
              <a:t>y = </a:t>
            </a:r>
            <a:r>
              <a:rPr lang="en-US" altLang="zh-CN" sz="3200" dirty="0" smtClean="0">
                <a:solidFill>
                  <a:srgbClr val="0000FF"/>
                </a:solidFill>
                <a:latin typeface="Tahoma" pitchFamily="34" charset="0"/>
                <a:ea typeface="宋体" pitchFamily="2" charset="-122"/>
              </a:rPr>
              <a:t>b1*</a:t>
            </a:r>
            <a:r>
              <a:rPr lang="en-US" altLang="zh-CN" sz="3200" dirty="0" smtClean="0">
                <a:latin typeface="Tahoma" pitchFamily="34" charset="0"/>
                <a:ea typeface="宋体" pitchFamily="2" charset="-122"/>
              </a:rPr>
              <a:t>x </a:t>
            </a:r>
            <a:r>
              <a:rPr lang="en-US" altLang="zh-CN" sz="3200" dirty="0">
                <a:latin typeface="Tahoma" pitchFamily="34" charset="0"/>
                <a:ea typeface="宋体" pitchFamily="2" charset="-122"/>
              </a:rPr>
              <a:t>+ </a:t>
            </a:r>
            <a:r>
              <a:rPr lang="en-US" altLang="zh-CN" sz="3200" dirty="0" smtClean="0">
                <a:solidFill>
                  <a:srgbClr val="FF0000"/>
                </a:solidFill>
                <a:latin typeface="Tahoma" pitchFamily="34" charset="0"/>
                <a:ea typeface="宋体" pitchFamily="2" charset="-122"/>
              </a:rPr>
              <a:t>b0</a:t>
            </a:r>
            <a:endParaRPr lang="en-US" altLang="zh-CN" sz="2400" dirty="0">
              <a:ea typeface="宋体" pitchFamily="2" charset="-122"/>
            </a:endParaRPr>
          </a:p>
          <a:p>
            <a:endParaRPr lang="en-US" altLang="zh-CN" sz="2400" dirty="0">
              <a:ea typeface="宋体" pitchFamily="2" charset="-122"/>
            </a:endParaRPr>
          </a:p>
          <a:p>
            <a:r>
              <a:rPr lang="en-US" altLang="zh-CN" sz="3000" dirty="0">
                <a:ea typeface="宋体" pitchFamily="2" charset="-122"/>
              </a:rPr>
              <a:t>Where:</a:t>
            </a:r>
          </a:p>
          <a:p>
            <a:pPr lvl="1"/>
            <a:r>
              <a:rPr lang="en-US" altLang="zh-CN" sz="3000" dirty="0">
                <a:ea typeface="宋体" pitchFamily="2" charset="-122"/>
              </a:rPr>
              <a:t>	</a:t>
            </a:r>
            <a:r>
              <a:rPr lang="en-US" altLang="zh-CN" sz="3000" dirty="0" smtClean="0">
                <a:solidFill>
                  <a:srgbClr val="0000FF"/>
                </a:solidFill>
                <a:ea typeface="宋体" pitchFamily="2" charset="-122"/>
              </a:rPr>
              <a:t>b1</a:t>
            </a:r>
            <a:r>
              <a:rPr lang="en-US" altLang="zh-CN" sz="3000" dirty="0" smtClean="0">
                <a:ea typeface="宋体" pitchFamily="2" charset="-122"/>
              </a:rPr>
              <a:t> </a:t>
            </a:r>
            <a:r>
              <a:rPr lang="en-US" altLang="zh-CN" sz="3000" dirty="0">
                <a:ea typeface="宋体" pitchFamily="2" charset="-122"/>
              </a:rPr>
              <a:t>is the slope of the line</a:t>
            </a:r>
          </a:p>
          <a:p>
            <a:pPr lvl="1"/>
            <a:r>
              <a:rPr lang="en-US" altLang="zh-CN" sz="3000" dirty="0">
                <a:ea typeface="宋体" pitchFamily="2" charset="-122"/>
              </a:rPr>
              <a:t>	</a:t>
            </a:r>
            <a:r>
              <a:rPr lang="en-US" altLang="zh-CN" sz="3000" dirty="0" smtClean="0">
                <a:solidFill>
                  <a:srgbClr val="FF0000"/>
                </a:solidFill>
                <a:ea typeface="宋体" pitchFamily="2" charset="-122"/>
              </a:rPr>
              <a:t>b0</a:t>
            </a:r>
            <a:r>
              <a:rPr lang="en-US" altLang="zh-CN" sz="3000" dirty="0" smtClean="0">
                <a:ea typeface="宋体" pitchFamily="2" charset="-122"/>
              </a:rPr>
              <a:t> </a:t>
            </a:r>
            <a:r>
              <a:rPr lang="en-US" altLang="zh-CN" sz="3000" dirty="0">
                <a:ea typeface="宋体" pitchFamily="2" charset="-122"/>
              </a:rPr>
              <a:t>is the y-intercept.</a:t>
            </a:r>
          </a:p>
          <a:p>
            <a:endParaRPr lang="en-US" altLang="zh-CN" sz="3000" dirty="0">
              <a:ea typeface="宋体" pitchFamily="2" charset="-122"/>
            </a:endParaRPr>
          </a:p>
          <a:p>
            <a:r>
              <a:rPr lang="en-US" altLang="zh-CN" sz="3000" dirty="0">
                <a:ea typeface="宋体" pitchFamily="2" charset="-122"/>
              </a:rPr>
              <a:t>If we’ve determined there is a linear relationship between two variables with covariance and the coefficient of correlation, can we determine a linear function of the relationship?</a:t>
            </a:r>
          </a:p>
        </p:txBody>
      </p:sp>
      <p:sp>
        <p:nvSpPr>
          <p:cNvPr id="5" name="Date Placeholder 4"/>
          <p:cNvSpPr>
            <a:spLocks noGrp="1"/>
          </p:cNvSpPr>
          <p:nvPr>
            <p:ph type="dt" sz="half" idx="10"/>
          </p:nvPr>
        </p:nvSpPr>
        <p:spPr/>
        <p:txBody>
          <a:bodyPr/>
          <a:lstStyle/>
          <a:p>
            <a:fld id="{77B8F414-0E3A-4EFA-BF5B-B6B0D8C8084F}"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4.</a:t>
            </a:r>
            <a:fld id="{A97720E4-4A4A-4BFF-88B1-5B76BD1A3DB5}" type="slidenum">
              <a:rPr lang="en-US" altLang="zh-CN"/>
              <a:pPr/>
              <a:t>20</a:t>
            </a:fld>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altLang="zh-CN">
                <a:ea typeface="宋体" pitchFamily="2" charset="-122"/>
              </a:rPr>
              <a:t>The Least Squares Method…</a:t>
            </a:r>
          </a:p>
        </p:txBody>
      </p:sp>
      <p:sp>
        <p:nvSpPr>
          <p:cNvPr id="97283" name="Rectangle 3"/>
          <p:cNvSpPr>
            <a:spLocks noGrp="1" noChangeArrowheads="1"/>
          </p:cNvSpPr>
          <p:nvPr>
            <p:ph idx="1"/>
          </p:nvPr>
        </p:nvSpPr>
        <p:spPr>
          <a:xfrm>
            <a:off x="457200" y="1143000"/>
            <a:ext cx="8229600" cy="4983163"/>
          </a:xfrm>
        </p:spPr>
        <p:txBody>
          <a:bodyPr>
            <a:normAutofit/>
          </a:bodyPr>
          <a:lstStyle/>
          <a:p>
            <a:r>
              <a:rPr lang="en-US" altLang="zh-CN" sz="2800" dirty="0">
                <a:ea typeface="宋体" pitchFamily="2" charset="-122"/>
              </a:rPr>
              <a:t>…produces a straight line drawn through the points so that the sum of squared deviations between the points and the line is minimized. This line is represented by the equation:</a:t>
            </a:r>
          </a:p>
        </p:txBody>
      </p:sp>
      <p:sp>
        <p:nvSpPr>
          <p:cNvPr id="8" name="Date Placeholder 7"/>
          <p:cNvSpPr>
            <a:spLocks noGrp="1"/>
          </p:cNvSpPr>
          <p:nvPr>
            <p:ph type="dt" sz="half" idx="10"/>
          </p:nvPr>
        </p:nvSpPr>
        <p:spPr/>
        <p:txBody>
          <a:bodyPr/>
          <a:lstStyle/>
          <a:p>
            <a:fld id="{D1A968F3-A69D-4266-835A-6DFB6B22055F}" type="datetime1">
              <a:rPr lang="en-US" altLang="zh-CN" smtClean="0"/>
              <a:pPr/>
              <a:t>1/29/2013</a:t>
            </a:fld>
            <a:endParaRPr lang="en-US" altLang="zh-CN"/>
          </a:p>
        </p:txBody>
      </p:sp>
      <p:sp>
        <p:nvSpPr>
          <p:cNvPr id="9" name="Footer Placeholder 8"/>
          <p:cNvSpPr>
            <a:spLocks noGrp="1"/>
          </p:cNvSpPr>
          <p:nvPr>
            <p:ph type="ftr" sz="quarter" idx="11"/>
          </p:nvPr>
        </p:nvSpPr>
        <p:spPr/>
        <p:txBody>
          <a:bodyPr/>
          <a:lstStyle/>
          <a:p>
            <a:r>
              <a:rPr lang="en-US" altLang="zh-CN" smtClean="0"/>
              <a:t>Towson University - J. Jung</a:t>
            </a:r>
            <a:endParaRPr lang="en-US" altLang="zh-CN"/>
          </a:p>
        </p:txBody>
      </p:sp>
      <p:sp>
        <p:nvSpPr>
          <p:cNvPr id="7" name="Slide Number Placeholder 5"/>
          <p:cNvSpPr>
            <a:spLocks noGrp="1"/>
          </p:cNvSpPr>
          <p:nvPr>
            <p:ph type="sldNum" sz="quarter" idx="12"/>
          </p:nvPr>
        </p:nvSpPr>
        <p:spPr/>
        <p:txBody>
          <a:bodyPr/>
          <a:lstStyle/>
          <a:p>
            <a:r>
              <a:rPr lang="en-US" altLang="zh-CN"/>
              <a:t>4.</a:t>
            </a:r>
            <a:fld id="{C09C0204-1EA9-4FB3-B7AA-7C657CE3A9BE}" type="slidenum">
              <a:rPr lang="en-US" altLang="zh-CN"/>
              <a:pPr/>
              <a:t>21</a:t>
            </a:fld>
            <a:endParaRPr lang="en-US" altLang="zh-CN"/>
          </a:p>
        </p:txBody>
      </p:sp>
      <p:sp>
        <p:nvSpPr>
          <p:cNvPr id="97284" name="Text Box 4"/>
          <p:cNvSpPr txBox="1">
            <a:spLocks noChangeArrowheads="1"/>
          </p:cNvSpPr>
          <p:nvPr/>
        </p:nvSpPr>
        <p:spPr bwMode="auto">
          <a:xfrm>
            <a:off x="533400" y="4038600"/>
            <a:ext cx="8077200" cy="1200329"/>
          </a:xfrm>
          <a:prstGeom prst="rect">
            <a:avLst/>
          </a:prstGeom>
          <a:noFill/>
          <a:ln w="9525">
            <a:noFill/>
            <a:miter lim="800000"/>
            <a:headEnd/>
            <a:tailEnd/>
          </a:ln>
          <a:effectLst/>
        </p:spPr>
        <p:txBody>
          <a:bodyPr wrap="square" anchor="ctr">
            <a:spAutoFit/>
          </a:bodyPr>
          <a:lstStyle/>
          <a:p>
            <a:pPr lvl="1" algn="l"/>
            <a:r>
              <a:rPr lang="en-US" altLang="zh-CN" dirty="0">
                <a:latin typeface="+mj-lt"/>
                <a:ea typeface="宋体" pitchFamily="2" charset="-122"/>
              </a:rPr>
              <a:t>b</a:t>
            </a:r>
            <a:r>
              <a:rPr lang="en-US" altLang="zh-CN" baseline="-25000" dirty="0">
                <a:latin typeface="+mj-lt"/>
                <a:ea typeface="宋体" pitchFamily="2" charset="-122"/>
              </a:rPr>
              <a:t>0</a:t>
            </a:r>
            <a:r>
              <a:rPr lang="en-US" altLang="zh-CN" dirty="0">
                <a:latin typeface="+mj-lt"/>
                <a:ea typeface="宋体" pitchFamily="2" charset="-122"/>
              </a:rPr>
              <a:t> (“b” naught) is the y-intercept, </a:t>
            </a:r>
          </a:p>
          <a:p>
            <a:pPr lvl="1" algn="l"/>
            <a:r>
              <a:rPr lang="en-US" altLang="zh-CN" dirty="0">
                <a:latin typeface="+mj-lt"/>
                <a:ea typeface="宋体" pitchFamily="2" charset="-122"/>
              </a:rPr>
              <a:t>b</a:t>
            </a:r>
            <a:r>
              <a:rPr lang="en-US" altLang="zh-CN" baseline="-25000" dirty="0">
                <a:latin typeface="+mj-lt"/>
                <a:ea typeface="宋体" pitchFamily="2" charset="-122"/>
              </a:rPr>
              <a:t>1</a:t>
            </a:r>
            <a:r>
              <a:rPr lang="en-US" altLang="zh-CN" dirty="0">
                <a:latin typeface="+mj-lt"/>
                <a:ea typeface="宋体" pitchFamily="2" charset="-122"/>
              </a:rPr>
              <a:t> is the slope, and</a:t>
            </a:r>
          </a:p>
          <a:p>
            <a:pPr lvl="1" algn="l"/>
            <a:r>
              <a:rPr lang="en-US" altLang="zh-CN" dirty="0">
                <a:latin typeface="+mj-lt"/>
                <a:ea typeface="宋体" pitchFamily="2" charset="-122"/>
              </a:rPr>
              <a:t>     (“y” hat) is predicted y determined by the line.</a:t>
            </a:r>
          </a:p>
        </p:txBody>
      </p:sp>
      <p:pic>
        <p:nvPicPr>
          <p:cNvPr id="97285" name="Picture 5"/>
          <p:cNvPicPr>
            <a:picLocks noChangeAspect="1" noChangeArrowheads="1"/>
          </p:cNvPicPr>
          <p:nvPr/>
        </p:nvPicPr>
        <p:blipFill>
          <a:blip r:embed="rId3" cstate="print"/>
          <a:srcRect/>
          <a:stretch>
            <a:fillRect/>
          </a:stretch>
        </p:blipFill>
        <p:spPr bwMode="auto">
          <a:xfrm>
            <a:off x="2971800" y="3124200"/>
            <a:ext cx="2946400" cy="876300"/>
          </a:xfrm>
          <a:prstGeom prst="rect">
            <a:avLst/>
          </a:prstGeom>
          <a:noFill/>
        </p:spPr>
      </p:pic>
      <p:pic>
        <p:nvPicPr>
          <p:cNvPr id="97286" name="Picture 6"/>
          <p:cNvPicPr>
            <a:picLocks noChangeAspect="1" noChangeArrowheads="1"/>
          </p:cNvPicPr>
          <p:nvPr/>
        </p:nvPicPr>
        <p:blipFill>
          <a:blip r:embed="rId4" cstate="print"/>
          <a:srcRect/>
          <a:stretch>
            <a:fillRect/>
          </a:stretch>
        </p:blipFill>
        <p:spPr bwMode="auto">
          <a:xfrm>
            <a:off x="990600" y="4800600"/>
            <a:ext cx="284163" cy="493713"/>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457200" y="274638"/>
            <a:ext cx="8229600" cy="944562"/>
          </a:xfrm>
        </p:spPr>
        <p:txBody>
          <a:bodyPr/>
          <a:lstStyle/>
          <a:p>
            <a:r>
              <a:rPr lang="en-US" altLang="zh-CN" dirty="0" smtClean="0">
                <a:ea typeface="宋体" pitchFamily="2" charset="-122"/>
              </a:rPr>
              <a:t>Least Squares Line</a:t>
            </a:r>
            <a:endParaRPr lang="en-US" altLang="zh-CN" dirty="0">
              <a:ea typeface="宋体" pitchFamily="2" charset="-122"/>
            </a:endParaRPr>
          </a:p>
        </p:txBody>
      </p:sp>
      <p:sp>
        <p:nvSpPr>
          <p:cNvPr id="119811" name="Rectangle 3"/>
          <p:cNvSpPr>
            <a:spLocks noGrp="1" noChangeArrowheads="1"/>
          </p:cNvSpPr>
          <p:nvPr>
            <p:ph idx="1"/>
          </p:nvPr>
        </p:nvSpPr>
        <p:spPr>
          <a:xfrm>
            <a:off x="457200" y="1219200"/>
            <a:ext cx="8229600" cy="1219201"/>
          </a:xfrm>
        </p:spPr>
        <p:txBody>
          <a:bodyPr>
            <a:normAutofit/>
          </a:bodyPr>
          <a:lstStyle/>
          <a:p>
            <a:r>
              <a:rPr lang="en-US" altLang="zh-CN" dirty="0" smtClean="0">
                <a:ea typeface="宋体" pitchFamily="2" charset="-122"/>
              </a:rPr>
              <a:t>Line that minimizes the sum of squared deviations from the mean.</a:t>
            </a:r>
            <a:endParaRPr lang="en-US" altLang="zh-CN" dirty="0">
              <a:ea typeface="宋体" pitchFamily="2" charset="-122"/>
            </a:endParaRPr>
          </a:p>
        </p:txBody>
      </p:sp>
      <p:sp>
        <p:nvSpPr>
          <p:cNvPr id="119812" name="Text Box 4"/>
          <p:cNvSpPr txBox="1">
            <a:spLocks noChangeArrowheads="1"/>
          </p:cNvSpPr>
          <p:nvPr/>
        </p:nvSpPr>
        <p:spPr bwMode="auto">
          <a:xfrm>
            <a:off x="2444750" y="2590800"/>
            <a:ext cx="317716" cy="369332"/>
          </a:xfrm>
          <a:prstGeom prst="rect">
            <a:avLst/>
          </a:prstGeom>
          <a:noFill/>
          <a:ln w="9525">
            <a:noFill/>
            <a:miter lim="800000"/>
            <a:headEnd/>
            <a:tailEnd/>
          </a:ln>
          <a:effectLst/>
        </p:spPr>
        <p:txBody>
          <a:bodyPr wrap="none">
            <a:spAutoFit/>
          </a:bodyPr>
          <a:lstStyle/>
          <a:p>
            <a:r>
              <a:rPr lang="en-US" altLang="zh-CN" sz="1800" dirty="0" smtClean="0">
                <a:latin typeface="Tahoma" pitchFamily="34" charset="0"/>
                <a:ea typeface="宋体" pitchFamily="2" charset="-122"/>
              </a:rPr>
              <a:t>Y</a:t>
            </a:r>
            <a:endParaRPr lang="en-US" altLang="zh-CN" sz="1800" dirty="0">
              <a:latin typeface="Tahoma" pitchFamily="34" charset="0"/>
              <a:ea typeface="宋体" pitchFamily="2" charset="-122"/>
            </a:endParaRPr>
          </a:p>
        </p:txBody>
      </p:sp>
      <p:sp>
        <p:nvSpPr>
          <p:cNvPr id="119813" name="Freeform 5"/>
          <p:cNvSpPr>
            <a:spLocks/>
          </p:cNvSpPr>
          <p:nvPr/>
        </p:nvSpPr>
        <p:spPr bwMode="auto">
          <a:xfrm>
            <a:off x="2819400" y="2590800"/>
            <a:ext cx="4724400" cy="3179763"/>
          </a:xfrm>
          <a:custGeom>
            <a:avLst/>
            <a:gdLst/>
            <a:ahLst/>
            <a:cxnLst>
              <a:cxn ang="0">
                <a:pos x="0" y="0"/>
              </a:cxn>
              <a:cxn ang="0">
                <a:pos x="0" y="1824"/>
              </a:cxn>
              <a:cxn ang="0">
                <a:pos x="2304" y="1824"/>
              </a:cxn>
            </a:cxnLst>
            <a:rect l="0" t="0" r="r" b="b"/>
            <a:pathLst>
              <a:path w="2304" h="1824">
                <a:moveTo>
                  <a:pt x="0" y="0"/>
                </a:moveTo>
                <a:lnTo>
                  <a:pt x="0" y="1824"/>
                </a:lnTo>
                <a:lnTo>
                  <a:pt x="2304" y="1824"/>
                </a:lnTo>
              </a:path>
            </a:pathLst>
          </a:custGeom>
          <a:noFill/>
          <a:ln w="19050" cap="flat" cmpd="sng">
            <a:solidFill>
              <a:schemeClr val="tx1"/>
            </a:solidFill>
            <a:prstDash val="solid"/>
            <a:round/>
            <a:headEnd type="arrow" w="med" len="med"/>
            <a:tailEnd type="arrow" w="med" len="med"/>
          </a:ln>
          <a:effectLst/>
        </p:spPr>
        <p:txBody>
          <a:bodyPr anchor="ctr">
            <a:spAutoFit/>
          </a:bodyPr>
          <a:lstStyle/>
          <a:p>
            <a:endParaRPr lang="en-US"/>
          </a:p>
        </p:txBody>
      </p:sp>
      <p:sp>
        <p:nvSpPr>
          <p:cNvPr id="119814" name="Line 6"/>
          <p:cNvSpPr>
            <a:spLocks noChangeShapeType="1"/>
          </p:cNvSpPr>
          <p:nvPr/>
        </p:nvSpPr>
        <p:spPr bwMode="auto">
          <a:xfrm flipV="1">
            <a:off x="2819400" y="2819400"/>
            <a:ext cx="4876800" cy="2036763"/>
          </a:xfrm>
          <a:prstGeom prst="line">
            <a:avLst/>
          </a:prstGeom>
          <a:noFill/>
          <a:ln w="19050">
            <a:solidFill>
              <a:srgbClr val="FF0000"/>
            </a:solidFill>
            <a:round/>
            <a:headEnd/>
            <a:tailEnd type="arrow" w="med" len="med"/>
          </a:ln>
          <a:effectLst/>
        </p:spPr>
        <p:txBody>
          <a:bodyPr anchor="ctr">
            <a:spAutoFit/>
          </a:bodyPr>
          <a:lstStyle/>
          <a:p>
            <a:endParaRPr lang="en-US"/>
          </a:p>
        </p:txBody>
      </p:sp>
      <p:sp>
        <p:nvSpPr>
          <p:cNvPr id="119815" name="Line 7"/>
          <p:cNvSpPr>
            <a:spLocks noChangeShapeType="1"/>
          </p:cNvSpPr>
          <p:nvPr/>
        </p:nvSpPr>
        <p:spPr bwMode="auto">
          <a:xfrm>
            <a:off x="2362200" y="4876800"/>
            <a:ext cx="457200" cy="0"/>
          </a:xfrm>
          <a:prstGeom prst="line">
            <a:avLst/>
          </a:prstGeom>
          <a:noFill/>
          <a:ln w="19050">
            <a:solidFill>
              <a:srgbClr val="0000FF"/>
            </a:solidFill>
            <a:round/>
            <a:headEnd/>
            <a:tailEnd type="arrow" w="med" len="med"/>
          </a:ln>
          <a:effectLst/>
        </p:spPr>
        <p:txBody>
          <a:bodyPr anchor="ctr">
            <a:spAutoFit/>
          </a:bodyPr>
          <a:lstStyle/>
          <a:p>
            <a:endParaRPr lang="en-US"/>
          </a:p>
        </p:txBody>
      </p:sp>
      <p:sp>
        <p:nvSpPr>
          <p:cNvPr id="119816" name="Text Box 8"/>
          <p:cNvSpPr txBox="1">
            <a:spLocks noChangeArrowheads="1"/>
          </p:cNvSpPr>
          <p:nvPr/>
        </p:nvSpPr>
        <p:spPr bwMode="auto">
          <a:xfrm>
            <a:off x="7162800" y="5715000"/>
            <a:ext cx="319318" cy="369332"/>
          </a:xfrm>
          <a:prstGeom prst="rect">
            <a:avLst/>
          </a:prstGeom>
          <a:noFill/>
          <a:ln w="9525">
            <a:noFill/>
            <a:miter lim="800000"/>
            <a:headEnd/>
            <a:tailEnd/>
          </a:ln>
          <a:effectLst/>
        </p:spPr>
        <p:txBody>
          <a:bodyPr wrap="none">
            <a:spAutoFit/>
          </a:bodyPr>
          <a:lstStyle/>
          <a:p>
            <a:r>
              <a:rPr lang="en-US" altLang="zh-CN" sz="1800" dirty="0" smtClean="0">
                <a:latin typeface="Tahoma" pitchFamily="34" charset="0"/>
                <a:ea typeface="宋体" pitchFamily="2" charset="-122"/>
              </a:rPr>
              <a:t>X</a:t>
            </a:r>
            <a:endParaRPr lang="en-US" altLang="zh-CN" sz="1800" dirty="0">
              <a:latin typeface="Tahoma" pitchFamily="34" charset="0"/>
              <a:ea typeface="宋体" pitchFamily="2" charset="-122"/>
            </a:endParaRPr>
          </a:p>
        </p:txBody>
      </p:sp>
      <p:sp>
        <p:nvSpPr>
          <p:cNvPr id="119819" name="Text Box 11"/>
          <p:cNvSpPr txBox="1">
            <a:spLocks noChangeArrowheads="1"/>
          </p:cNvSpPr>
          <p:nvPr/>
        </p:nvSpPr>
        <p:spPr bwMode="auto">
          <a:xfrm>
            <a:off x="6400800" y="3581400"/>
            <a:ext cx="520700" cy="368300"/>
          </a:xfrm>
          <a:prstGeom prst="rect">
            <a:avLst/>
          </a:prstGeom>
          <a:noFill/>
          <a:ln w="9525">
            <a:noFill/>
            <a:miter lim="800000"/>
            <a:headEnd/>
            <a:tailEnd/>
          </a:ln>
          <a:effectLst/>
        </p:spPr>
        <p:txBody>
          <a:bodyPr wrap="none">
            <a:spAutoFit/>
          </a:bodyPr>
          <a:lstStyle/>
          <a:p>
            <a:r>
              <a:rPr lang="en-US" altLang="zh-CN" sz="1800" dirty="0">
                <a:solidFill>
                  <a:srgbClr val="008000"/>
                </a:solidFill>
                <a:latin typeface="Tahoma" pitchFamily="34" charset="0"/>
                <a:ea typeface="宋体" pitchFamily="2" charset="-122"/>
              </a:rPr>
              <a:t>run</a:t>
            </a:r>
          </a:p>
        </p:txBody>
      </p:sp>
      <p:sp>
        <p:nvSpPr>
          <p:cNvPr id="119820" name="Text Box 12"/>
          <p:cNvSpPr txBox="1">
            <a:spLocks noChangeArrowheads="1"/>
          </p:cNvSpPr>
          <p:nvPr/>
        </p:nvSpPr>
        <p:spPr bwMode="auto">
          <a:xfrm>
            <a:off x="7315200" y="3048000"/>
            <a:ext cx="541338" cy="368300"/>
          </a:xfrm>
          <a:prstGeom prst="rect">
            <a:avLst/>
          </a:prstGeom>
          <a:noFill/>
          <a:ln w="9525">
            <a:noFill/>
            <a:miter lim="800000"/>
            <a:headEnd/>
            <a:tailEnd/>
          </a:ln>
          <a:effectLst/>
        </p:spPr>
        <p:txBody>
          <a:bodyPr wrap="none">
            <a:spAutoFit/>
          </a:bodyPr>
          <a:lstStyle/>
          <a:p>
            <a:r>
              <a:rPr lang="en-US" altLang="zh-CN" sz="1800" dirty="0">
                <a:solidFill>
                  <a:srgbClr val="008000"/>
                </a:solidFill>
                <a:latin typeface="Tahoma" pitchFamily="34" charset="0"/>
                <a:ea typeface="宋体" pitchFamily="2" charset="-122"/>
              </a:rPr>
              <a:t>rise</a:t>
            </a:r>
          </a:p>
        </p:txBody>
      </p:sp>
      <p:sp>
        <p:nvSpPr>
          <p:cNvPr id="119821" name="Text Box 13"/>
          <p:cNvSpPr txBox="1">
            <a:spLocks noChangeArrowheads="1"/>
          </p:cNvSpPr>
          <p:nvPr/>
        </p:nvSpPr>
        <p:spPr bwMode="auto">
          <a:xfrm>
            <a:off x="6464300" y="3922644"/>
            <a:ext cx="2070100" cy="368300"/>
          </a:xfrm>
          <a:prstGeom prst="rect">
            <a:avLst/>
          </a:prstGeom>
          <a:noFill/>
          <a:ln w="9525">
            <a:noFill/>
            <a:miter lim="800000"/>
            <a:headEnd/>
            <a:tailEnd/>
          </a:ln>
          <a:effectLst/>
        </p:spPr>
        <p:txBody>
          <a:bodyPr wrap="none">
            <a:spAutoFit/>
          </a:bodyPr>
          <a:lstStyle/>
          <a:p>
            <a:r>
              <a:rPr lang="en-US" altLang="zh-CN" sz="1800" dirty="0">
                <a:solidFill>
                  <a:srgbClr val="008000"/>
                </a:solidFill>
                <a:latin typeface="Tahoma" pitchFamily="34" charset="0"/>
                <a:ea typeface="宋体" pitchFamily="2" charset="-122"/>
              </a:rPr>
              <a:t>=slope (=rise/run)</a:t>
            </a:r>
          </a:p>
        </p:txBody>
      </p:sp>
      <p:sp>
        <p:nvSpPr>
          <p:cNvPr id="119825" name="Text Box 17"/>
          <p:cNvSpPr txBox="1">
            <a:spLocks noChangeArrowheads="1"/>
          </p:cNvSpPr>
          <p:nvPr/>
        </p:nvSpPr>
        <p:spPr bwMode="auto">
          <a:xfrm>
            <a:off x="1079500" y="4554283"/>
            <a:ext cx="1435100" cy="368300"/>
          </a:xfrm>
          <a:prstGeom prst="rect">
            <a:avLst/>
          </a:prstGeom>
          <a:noFill/>
          <a:ln w="9525">
            <a:noFill/>
            <a:miter lim="800000"/>
            <a:headEnd/>
            <a:tailEnd/>
          </a:ln>
          <a:effectLst/>
        </p:spPr>
        <p:txBody>
          <a:bodyPr wrap="none">
            <a:spAutoFit/>
          </a:bodyPr>
          <a:lstStyle/>
          <a:p>
            <a:r>
              <a:rPr lang="en-US" altLang="zh-CN" sz="1800" dirty="0">
                <a:solidFill>
                  <a:srgbClr val="0000FF"/>
                </a:solidFill>
                <a:latin typeface="Tahoma" pitchFamily="34" charset="0"/>
                <a:ea typeface="宋体" pitchFamily="2" charset="-122"/>
              </a:rPr>
              <a:t>=y-intercept</a:t>
            </a:r>
          </a:p>
        </p:txBody>
      </p:sp>
      <p:sp>
        <p:nvSpPr>
          <p:cNvPr id="20" name="Date Placeholder 19"/>
          <p:cNvSpPr>
            <a:spLocks noGrp="1"/>
          </p:cNvSpPr>
          <p:nvPr>
            <p:ph type="dt" sz="half" idx="10"/>
          </p:nvPr>
        </p:nvSpPr>
        <p:spPr/>
        <p:txBody>
          <a:bodyPr/>
          <a:lstStyle/>
          <a:p>
            <a:fld id="{0110F2E3-8315-4C17-B540-C75429221F0F}" type="datetime1">
              <a:rPr lang="en-US" smtClean="0"/>
              <a:pPr/>
              <a:t>1/29/2013</a:t>
            </a:fld>
            <a:endParaRPr lang="en-US"/>
          </a:p>
        </p:txBody>
      </p:sp>
      <p:sp>
        <p:nvSpPr>
          <p:cNvPr id="21" name="Slide Number Placeholder 20"/>
          <p:cNvSpPr>
            <a:spLocks noGrp="1"/>
          </p:cNvSpPr>
          <p:nvPr>
            <p:ph type="sldNum" sz="quarter" idx="12"/>
          </p:nvPr>
        </p:nvSpPr>
        <p:spPr/>
        <p:txBody>
          <a:bodyPr/>
          <a:lstStyle/>
          <a:p>
            <a:fld id="{F271F417-C5A4-45A0-87DC-0295F86F2EEF}" type="slidenum">
              <a:rPr lang="en-US" smtClean="0"/>
              <a:pPr/>
              <a:t>22</a:t>
            </a:fld>
            <a:endParaRPr lang="en-US"/>
          </a:p>
        </p:txBody>
      </p:sp>
      <p:sp>
        <p:nvSpPr>
          <p:cNvPr id="22" name="Footer Placeholder 21"/>
          <p:cNvSpPr>
            <a:spLocks noGrp="1"/>
          </p:cNvSpPr>
          <p:nvPr>
            <p:ph type="ftr" sz="quarter" idx="11"/>
          </p:nvPr>
        </p:nvSpPr>
        <p:spPr/>
        <p:txBody>
          <a:bodyPr/>
          <a:lstStyle/>
          <a:p>
            <a:r>
              <a:rPr lang="en-US" smtClean="0"/>
              <a:t>Towson University - J. Jung</a:t>
            </a:r>
            <a:endParaRPr lang="en-US"/>
          </a:p>
        </p:txBody>
      </p:sp>
      <p:sp>
        <p:nvSpPr>
          <p:cNvPr id="23" name="TextBox 22"/>
          <p:cNvSpPr txBox="1"/>
          <p:nvPr/>
        </p:nvSpPr>
        <p:spPr>
          <a:xfrm>
            <a:off x="6146248" y="3886200"/>
            <a:ext cx="533400" cy="457200"/>
          </a:xfrm>
          <a:prstGeom prst="rect">
            <a:avLst/>
          </a:prstGeom>
          <a:noFill/>
        </p:spPr>
        <p:txBody>
          <a:bodyPr wrap="square" rtlCol="0">
            <a:spAutoFit/>
          </a:bodyPr>
          <a:lstStyle/>
          <a:p>
            <a:r>
              <a:rPr lang="en-US" dirty="0" smtClean="0"/>
              <a:t>b1</a:t>
            </a:r>
            <a:endParaRPr lang="en-US" dirty="0"/>
          </a:p>
        </p:txBody>
      </p:sp>
      <p:sp>
        <p:nvSpPr>
          <p:cNvPr id="24" name="TextBox 23"/>
          <p:cNvSpPr txBox="1"/>
          <p:nvPr/>
        </p:nvSpPr>
        <p:spPr>
          <a:xfrm>
            <a:off x="635552" y="4491335"/>
            <a:ext cx="685800" cy="461665"/>
          </a:xfrm>
          <a:prstGeom prst="rect">
            <a:avLst/>
          </a:prstGeom>
          <a:noFill/>
        </p:spPr>
        <p:txBody>
          <a:bodyPr wrap="square" rtlCol="0">
            <a:spAutoFit/>
          </a:bodyPr>
          <a:lstStyle/>
          <a:p>
            <a:r>
              <a:rPr lang="en-US" dirty="0" smtClean="0"/>
              <a:t>b0</a:t>
            </a:r>
            <a:endParaRPr lang="en-US" dirty="0"/>
          </a:p>
        </p:txBody>
      </p:sp>
      <p:sp>
        <p:nvSpPr>
          <p:cNvPr id="25" name="TextBox 24"/>
          <p:cNvSpPr txBox="1"/>
          <p:nvPr/>
        </p:nvSpPr>
        <p:spPr>
          <a:xfrm>
            <a:off x="5029200" y="2590800"/>
            <a:ext cx="2743200" cy="461665"/>
          </a:xfrm>
          <a:prstGeom prst="rect">
            <a:avLst/>
          </a:prstGeom>
          <a:noFill/>
        </p:spPr>
        <p:txBody>
          <a:bodyPr wrap="square" rtlCol="0">
            <a:spAutoFit/>
          </a:bodyPr>
          <a:lstStyle/>
          <a:p>
            <a:r>
              <a:rPr lang="en-US" dirty="0" smtClean="0"/>
              <a:t>Y = b1*X + b0</a:t>
            </a:r>
            <a:endParaRPr lang="en-US" dirty="0"/>
          </a:p>
        </p:txBody>
      </p:sp>
      <p:sp>
        <p:nvSpPr>
          <p:cNvPr id="26" name="Oval 25"/>
          <p:cNvSpPr/>
          <p:nvPr/>
        </p:nvSpPr>
        <p:spPr>
          <a:xfrm>
            <a:off x="3505200" y="36576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5029200" y="35814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572000" y="36576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5181600" y="43434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4191000" y="39624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410200" y="49530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3733800" y="4983481"/>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867400" y="32766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715000" y="4038600"/>
            <a:ext cx="76200"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Left Brace 35"/>
          <p:cNvSpPr/>
          <p:nvPr/>
        </p:nvSpPr>
        <p:spPr>
          <a:xfrm>
            <a:off x="3276600" y="3657600"/>
            <a:ext cx="152400" cy="9906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Right Brace 36"/>
          <p:cNvSpPr/>
          <p:nvPr/>
        </p:nvSpPr>
        <p:spPr>
          <a:xfrm>
            <a:off x="3779681" y="4450081"/>
            <a:ext cx="152400" cy="53340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Left Brace 37"/>
          <p:cNvSpPr/>
          <p:nvPr/>
        </p:nvSpPr>
        <p:spPr>
          <a:xfrm>
            <a:off x="4038600" y="3962400"/>
            <a:ext cx="76200" cy="3048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2743200" y="3810000"/>
            <a:ext cx="639919" cy="369332"/>
          </a:xfrm>
          <a:prstGeom prst="rect">
            <a:avLst/>
          </a:prstGeom>
          <a:noFill/>
        </p:spPr>
        <p:txBody>
          <a:bodyPr wrap="none" rtlCol="0">
            <a:spAutoFit/>
          </a:bodyPr>
          <a:lstStyle/>
          <a:p>
            <a:r>
              <a:rPr lang="en-US" sz="1800" dirty="0" smtClean="0"/>
              <a:t>d1^2</a:t>
            </a:r>
            <a:endParaRPr lang="en-US" sz="1800" dirty="0"/>
          </a:p>
        </p:txBody>
      </p:sp>
      <p:sp>
        <p:nvSpPr>
          <p:cNvPr id="40" name="TextBox 39"/>
          <p:cNvSpPr txBox="1"/>
          <p:nvPr/>
        </p:nvSpPr>
        <p:spPr>
          <a:xfrm>
            <a:off x="3962400" y="4526281"/>
            <a:ext cx="639919" cy="369332"/>
          </a:xfrm>
          <a:prstGeom prst="rect">
            <a:avLst/>
          </a:prstGeom>
          <a:noFill/>
        </p:spPr>
        <p:txBody>
          <a:bodyPr wrap="none" rtlCol="0">
            <a:spAutoFit/>
          </a:bodyPr>
          <a:lstStyle/>
          <a:p>
            <a:r>
              <a:rPr lang="en-US" sz="1800" dirty="0" smtClean="0"/>
              <a:t>d2^2</a:t>
            </a:r>
            <a:endParaRPr lang="en-US" sz="1800" dirty="0"/>
          </a:p>
        </p:txBody>
      </p:sp>
      <p:sp>
        <p:nvSpPr>
          <p:cNvPr id="41" name="TextBox 40"/>
          <p:cNvSpPr txBox="1"/>
          <p:nvPr/>
        </p:nvSpPr>
        <p:spPr>
          <a:xfrm>
            <a:off x="3505200" y="3897868"/>
            <a:ext cx="639919" cy="369332"/>
          </a:xfrm>
          <a:prstGeom prst="rect">
            <a:avLst/>
          </a:prstGeom>
          <a:noFill/>
        </p:spPr>
        <p:txBody>
          <a:bodyPr wrap="none" rtlCol="0">
            <a:spAutoFit/>
          </a:bodyPr>
          <a:lstStyle/>
          <a:p>
            <a:r>
              <a:rPr lang="en-US" sz="1800" dirty="0" smtClean="0"/>
              <a:t>d3^2</a:t>
            </a:r>
            <a:endParaRPr lang="en-US" sz="1800" dirty="0"/>
          </a:p>
        </p:txBody>
      </p:sp>
      <p:cxnSp>
        <p:nvCxnSpPr>
          <p:cNvPr id="43" name="Straight Connector 42"/>
          <p:cNvCxnSpPr/>
          <p:nvPr/>
        </p:nvCxnSpPr>
        <p:spPr>
          <a:xfrm>
            <a:off x="5867400" y="3581400"/>
            <a:ext cx="1447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flipH="1" flipV="1">
            <a:off x="7010400" y="3276600"/>
            <a:ext cx="609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US" altLang="zh-CN" dirty="0">
                <a:ea typeface="宋体" pitchFamily="2" charset="-122"/>
              </a:rPr>
              <a:t>The Least Squares Method…</a:t>
            </a:r>
          </a:p>
        </p:txBody>
      </p:sp>
      <p:sp>
        <p:nvSpPr>
          <p:cNvPr id="98309" name="Rectangle 5"/>
          <p:cNvSpPr>
            <a:spLocks noGrp="1" noChangeArrowheads="1"/>
          </p:cNvSpPr>
          <p:nvPr>
            <p:ph idx="1"/>
          </p:nvPr>
        </p:nvSpPr>
        <p:spPr/>
        <p:txBody>
          <a:bodyPr>
            <a:normAutofit/>
          </a:bodyPr>
          <a:lstStyle/>
          <a:p>
            <a:pPr>
              <a:buNone/>
            </a:pPr>
            <a:r>
              <a:rPr lang="en-US" altLang="zh-CN" sz="2400" dirty="0">
                <a:ea typeface="宋体" pitchFamily="2" charset="-122"/>
              </a:rPr>
              <a:t>The coefficients b</a:t>
            </a:r>
            <a:r>
              <a:rPr lang="en-US" altLang="zh-CN" sz="2400" baseline="-25000" dirty="0">
                <a:ea typeface="宋体" pitchFamily="2" charset="-122"/>
              </a:rPr>
              <a:t>0</a:t>
            </a:r>
            <a:r>
              <a:rPr lang="en-US" altLang="zh-CN" sz="2400" dirty="0">
                <a:ea typeface="宋体" pitchFamily="2" charset="-122"/>
              </a:rPr>
              <a:t> and b</a:t>
            </a:r>
            <a:r>
              <a:rPr lang="en-US" altLang="zh-CN" sz="2400" baseline="-25000" dirty="0">
                <a:ea typeface="宋体" pitchFamily="2" charset="-122"/>
              </a:rPr>
              <a:t>1</a:t>
            </a:r>
            <a:r>
              <a:rPr lang="en-US" altLang="zh-CN" sz="2400" dirty="0">
                <a:ea typeface="宋体" pitchFamily="2" charset="-122"/>
              </a:rPr>
              <a:t> are given by:</a:t>
            </a:r>
          </a:p>
          <a:p>
            <a:endParaRPr lang="en-US" altLang="zh-CN" sz="2400" dirty="0">
              <a:ea typeface="宋体" pitchFamily="2" charset="-122"/>
            </a:endParaRPr>
          </a:p>
          <a:p>
            <a:endParaRPr lang="zh-CN" altLang="en-US" sz="2400" dirty="0">
              <a:ea typeface="宋体" pitchFamily="2" charset="-122"/>
            </a:endParaRPr>
          </a:p>
        </p:txBody>
      </p:sp>
      <p:sp>
        <p:nvSpPr>
          <p:cNvPr id="12" name="Date Placeholder 11"/>
          <p:cNvSpPr>
            <a:spLocks noGrp="1"/>
          </p:cNvSpPr>
          <p:nvPr>
            <p:ph type="dt" sz="half" idx="10"/>
          </p:nvPr>
        </p:nvSpPr>
        <p:spPr/>
        <p:txBody>
          <a:bodyPr/>
          <a:lstStyle/>
          <a:p>
            <a:fld id="{FEF8A594-7D88-4F72-8FB3-4634B8CE80B5}" type="datetime1">
              <a:rPr lang="en-US" altLang="zh-CN" smtClean="0"/>
              <a:pPr/>
              <a:t>1/29/2013</a:t>
            </a:fld>
            <a:endParaRPr lang="en-US" altLang="zh-CN"/>
          </a:p>
        </p:txBody>
      </p:sp>
      <p:sp>
        <p:nvSpPr>
          <p:cNvPr id="13" name="Footer Placeholder 12"/>
          <p:cNvSpPr>
            <a:spLocks noGrp="1"/>
          </p:cNvSpPr>
          <p:nvPr>
            <p:ph type="ftr" sz="quarter" idx="11"/>
          </p:nvPr>
        </p:nvSpPr>
        <p:spPr/>
        <p:txBody>
          <a:bodyPr/>
          <a:lstStyle/>
          <a:p>
            <a:r>
              <a:rPr lang="en-US" altLang="zh-CN" smtClean="0"/>
              <a:t>Towson University - J. Jung</a:t>
            </a:r>
            <a:endParaRPr lang="en-US" altLang="zh-CN"/>
          </a:p>
        </p:txBody>
      </p:sp>
      <p:sp>
        <p:nvSpPr>
          <p:cNvPr id="11" name="Slide Number Placeholder 5"/>
          <p:cNvSpPr>
            <a:spLocks noGrp="1"/>
          </p:cNvSpPr>
          <p:nvPr>
            <p:ph type="sldNum" sz="quarter" idx="12"/>
          </p:nvPr>
        </p:nvSpPr>
        <p:spPr/>
        <p:txBody>
          <a:bodyPr/>
          <a:lstStyle/>
          <a:p>
            <a:r>
              <a:rPr lang="en-US" altLang="zh-CN"/>
              <a:t>4.</a:t>
            </a:r>
            <a:fld id="{FFA1B80C-EF7A-49FF-974D-84E82D322D65}" type="slidenum">
              <a:rPr lang="en-US" altLang="zh-CN"/>
              <a:pPr/>
              <a:t>23</a:t>
            </a:fld>
            <a:endParaRPr lang="en-US" altLang="zh-CN"/>
          </a:p>
        </p:txBody>
      </p:sp>
      <p:pic>
        <p:nvPicPr>
          <p:cNvPr id="98306" name="Picture 2"/>
          <p:cNvPicPr>
            <a:picLocks noChangeAspect="1" noChangeArrowheads="1"/>
          </p:cNvPicPr>
          <p:nvPr/>
        </p:nvPicPr>
        <p:blipFill>
          <a:blip r:embed="rId3" cstate="print"/>
          <a:srcRect/>
          <a:stretch>
            <a:fillRect/>
          </a:stretch>
        </p:blipFill>
        <p:spPr bwMode="auto">
          <a:xfrm>
            <a:off x="5715000" y="1447800"/>
            <a:ext cx="1778000" cy="1397000"/>
          </a:xfrm>
          <a:prstGeom prst="rect">
            <a:avLst/>
          </a:prstGeom>
          <a:noFill/>
        </p:spPr>
      </p:pic>
      <p:pic>
        <p:nvPicPr>
          <p:cNvPr id="98307" name="Picture 3"/>
          <p:cNvPicPr>
            <a:picLocks noChangeAspect="1" noChangeArrowheads="1"/>
          </p:cNvPicPr>
          <p:nvPr/>
        </p:nvPicPr>
        <p:blipFill>
          <a:blip r:embed="rId4" cstate="print"/>
          <a:srcRect/>
          <a:stretch>
            <a:fillRect/>
          </a:stretch>
        </p:blipFill>
        <p:spPr bwMode="auto">
          <a:xfrm>
            <a:off x="4800600" y="5105400"/>
            <a:ext cx="2946400" cy="876300"/>
          </a:xfrm>
          <a:prstGeom prst="rect">
            <a:avLst/>
          </a:prstGeom>
          <a:noFill/>
        </p:spPr>
      </p:pic>
      <p:sp>
        <p:nvSpPr>
          <p:cNvPr id="98310" name="Line 6"/>
          <p:cNvSpPr>
            <a:spLocks noChangeShapeType="1"/>
          </p:cNvSpPr>
          <p:nvPr/>
        </p:nvSpPr>
        <p:spPr bwMode="auto">
          <a:xfrm>
            <a:off x="5791200" y="2438400"/>
            <a:ext cx="1295400" cy="2819400"/>
          </a:xfrm>
          <a:prstGeom prst="line">
            <a:avLst/>
          </a:prstGeom>
          <a:noFill/>
          <a:ln w="9525">
            <a:solidFill>
              <a:schemeClr val="tx1"/>
            </a:solidFill>
            <a:round/>
            <a:headEnd/>
            <a:tailEnd type="arrow" w="med" len="lg"/>
          </a:ln>
          <a:effectLst/>
        </p:spPr>
        <p:txBody>
          <a:bodyPr wrap="none" anchor="ctr"/>
          <a:lstStyle/>
          <a:p>
            <a:endParaRPr lang="en-US"/>
          </a:p>
        </p:txBody>
      </p:sp>
      <p:sp>
        <p:nvSpPr>
          <p:cNvPr id="98311" name="Line 7"/>
          <p:cNvSpPr>
            <a:spLocks noChangeShapeType="1"/>
          </p:cNvSpPr>
          <p:nvPr/>
        </p:nvSpPr>
        <p:spPr bwMode="auto">
          <a:xfrm>
            <a:off x="2590800" y="3810000"/>
            <a:ext cx="3200400" cy="1524000"/>
          </a:xfrm>
          <a:prstGeom prst="line">
            <a:avLst/>
          </a:prstGeom>
          <a:noFill/>
          <a:ln w="9525">
            <a:solidFill>
              <a:schemeClr val="tx1"/>
            </a:solidFill>
            <a:round/>
            <a:headEnd/>
            <a:tailEnd type="arrow" w="med" len="lg"/>
          </a:ln>
          <a:effectLst/>
        </p:spPr>
        <p:txBody>
          <a:bodyPr wrap="none" anchor="ctr"/>
          <a:lstStyle/>
          <a:p>
            <a:endParaRPr lang="en-US"/>
          </a:p>
        </p:txBody>
      </p:sp>
      <p:sp>
        <p:nvSpPr>
          <p:cNvPr id="98312" name="Oval 8"/>
          <p:cNvSpPr>
            <a:spLocks noChangeArrowheads="1"/>
          </p:cNvSpPr>
          <p:nvPr/>
        </p:nvSpPr>
        <p:spPr bwMode="auto">
          <a:xfrm>
            <a:off x="5562600" y="1676400"/>
            <a:ext cx="762000" cy="762000"/>
          </a:xfrm>
          <a:prstGeom prst="ellipse">
            <a:avLst/>
          </a:prstGeom>
          <a:solidFill>
            <a:srgbClr val="FFFF00">
              <a:alpha val="30000"/>
            </a:srgbClr>
          </a:solidFill>
          <a:ln w="9525">
            <a:noFill/>
            <a:round/>
            <a:headEnd/>
            <a:tailEnd/>
          </a:ln>
          <a:effectLst/>
        </p:spPr>
        <p:txBody>
          <a:bodyPr wrap="none" anchor="ctr"/>
          <a:lstStyle/>
          <a:p>
            <a:endParaRPr lang="en-US"/>
          </a:p>
        </p:txBody>
      </p:sp>
      <p:pic>
        <p:nvPicPr>
          <p:cNvPr id="98313" name="Picture 9"/>
          <p:cNvPicPr>
            <a:picLocks noChangeAspect="1" noChangeArrowheads="1"/>
          </p:cNvPicPr>
          <p:nvPr/>
        </p:nvPicPr>
        <p:blipFill>
          <a:blip r:embed="rId5" cstate="print"/>
          <a:srcRect/>
          <a:stretch>
            <a:fillRect/>
          </a:stretch>
        </p:blipFill>
        <p:spPr bwMode="auto">
          <a:xfrm>
            <a:off x="2209800" y="2895600"/>
            <a:ext cx="3098800" cy="927100"/>
          </a:xfrm>
          <a:prstGeom prst="rect">
            <a:avLst/>
          </a:prstGeom>
          <a:noFill/>
        </p:spPr>
      </p:pic>
      <p:sp>
        <p:nvSpPr>
          <p:cNvPr id="98314" name="Line 10"/>
          <p:cNvSpPr>
            <a:spLocks noChangeShapeType="1"/>
          </p:cNvSpPr>
          <p:nvPr/>
        </p:nvSpPr>
        <p:spPr bwMode="auto">
          <a:xfrm flipH="1">
            <a:off x="4724400" y="2438400"/>
            <a:ext cx="1066800" cy="609600"/>
          </a:xfrm>
          <a:prstGeom prst="line">
            <a:avLst/>
          </a:prstGeom>
          <a:noFill/>
          <a:ln w="9525">
            <a:solidFill>
              <a:schemeClr val="tx1"/>
            </a:solidFill>
            <a:round/>
            <a:headEnd/>
            <a:tailEnd type="arrow" w="med" len="lg"/>
          </a:ln>
          <a:effectLst/>
        </p:spPr>
        <p:txBody>
          <a:bodyPr wrap="none" anchor="ctr"/>
          <a:lstStyle/>
          <a:p>
            <a:endParaRPr lang="en-US"/>
          </a:p>
        </p:txBody>
      </p:sp>
      <p:sp>
        <p:nvSpPr>
          <p:cNvPr id="14" name="TextBox 13"/>
          <p:cNvSpPr txBox="1"/>
          <p:nvPr/>
        </p:nvSpPr>
        <p:spPr>
          <a:xfrm>
            <a:off x="457200" y="2438400"/>
            <a:ext cx="3581400" cy="461665"/>
          </a:xfrm>
          <a:prstGeom prst="rect">
            <a:avLst/>
          </a:prstGeom>
          <a:noFill/>
        </p:spPr>
        <p:txBody>
          <a:bodyPr wrap="square" rtlCol="0">
            <a:spAutoFit/>
          </a:bodyPr>
          <a:lstStyle/>
          <a:p>
            <a:r>
              <a:rPr lang="en-US" dirty="0" smtClean="0">
                <a:latin typeface="+mj-lt"/>
              </a:rPr>
              <a:t>Then get the intercept, as:</a:t>
            </a:r>
            <a:endParaRPr lang="en-US" dirty="0">
              <a:latin typeface="+mj-lt"/>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457200" y="274638"/>
            <a:ext cx="8229600" cy="944562"/>
          </a:xfrm>
        </p:spPr>
        <p:txBody>
          <a:bodyPr/>
          <a:lstStyle/>
          <a:p>
            <a:r>
              <a:rPr lang="en-US" altLang="zh-CN" dirty="0">
                <a:ea typeface="宋体" pitchFamily="2" charset="-122"/>
              </a:rPr>
              <a:t>Least Squares Line…</a:t>
            </a:r>
          </a:p>
        </p:txBody>
      </p:sp>
      <p:sp>
        <p:nvSpPr>
          <p:cNvPr id="99331" name="Rectangle 3"/>
          <p:cNvSpPr>
            <a:spLocks noGrp="1" noChangeArrowheads="1"/>
          </p:cNvSpPr>
          <p:nvPr>
            <p:ph idx="1"/>
          </p:nvPr>
        </p:nvSpPr>
        <p:spPr>
          <a:xfrm>
            <a:off x="457200" y="1143000"/>
            <a:ext cx="8229600" cy="4983163"/>
          </a:xfrm>
        </p:spPr>
        <p:txBody>
          <a:bodyPr>
            <a:normAutofit/>
          </a:bodyPr>
          <a:lstStyle/>
          <a:p>
            <a:r>
              <a:rPr lang="en-US" altLang="zh-CN" sz="2400" dirty="0" smtClean="0">
                <a:ea typeface="宋体" pitchFamily="2" charset="-122"/>
              </a:rPr>
              <a:t>Find </a:t>
            </a:r>
            <a:r>
              <a:rPr lang="en-US" altLang="zh-CN" sz="2400" dirty="0">
                <a:ea typeface="宋体" pitchFamily="2" charset="-122"/>
              </a:rPr>
              <a:t>the least squares line for the previous example (e.g. MBA / GMAT).</a:t>
            </a:r>
          </a:p>
        </p:txBody>
      </p:sp>
      <p:sp>
        <p:nvSpPr>
          <p:cNvPr id="6" name="Date Placeholder 5"/>
          <p:cNvSpPr>
            <a:spLocks noGrp="1"/>
          </p:cNvSpPr>
          <p:nvPr>
            <p:ph type="dt" sz="half" idx="10"/>
          </p:nvPr>
        </p:nvSpPr>
        <p:spPr/>
        <p:txBody>
          <a:bodyPr/>
          <a:lstStyle/>
          <a:p>
            <a:fld id="{F12C62B9-4035-4356-81E7-D0569D2178C6}" type="datetime1">
              <a:rPr lang="en-US" altLang="zh-CN" smtClean="0"/>
              <a:pPr/>
              <a:t>1/29/2013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4.</a:t>
            </a:r>
            <a:fld id="{F1586094-F936-46DD-8E22-C6491B467843}" type="slidenum">
              <a:rPr lang="en-US" altLang="zh-CN"/>
              <a:pPr/>
              <a:t>24</a:t>
            </a:fld>
            <a:endParaRPr lang="en-US" altLang="zh-CN"/>
          </a:p>
        </p:txBody>
      </p:sp>
      <p:graphicFrame>
        <p:nvGraphicFramePr>
          <p:cNvPr id="9" name="Object 8"/>
          <p:cNvGraphicFramePr>
            <a:graphicFrameLocks noChangeAspect="1"/>
          </p:cNvGraphicFramePr>
          <p:nvPr/>
        </p:nvGraphicFramePr>
        <p:xfrm>
          <a:off x="4114800" y="3321050"/>
          <a:ext cx="914400" cy="215900"/>
        </p:xfrm>
        <a:graphic>
          <a:graphicData uri="http://schemas.openxmlformats.org/presentationml/2006/ole">
            <mc:AlternateContent xmlns:mc="http://schemas.openxmlformats.org/markup-compatibility/2006">
              <mc:Choice xmlns:v="urn:schemas-microsoft-com:vml" Requires="v">
                <p:oleObj spid="_x0000_s105477" name="Equation" r:id="rId4" imgW="914400" imgH="215640" progId="Equation.3">
                  <p:embed/>
                </p:oleObj>
              </mc:Choice>
              <mc:Fallback>
                <p:oleObj name="Equation" r:id="rId4" imgW="914400" imgH="215640" progId="Equation.3">
                  <p:embed/>
                  <p:pic>
                    <p:nvPicPr>
                      <p:cNvPr id="0" name="Picture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4800" y="3321050"/>
                        <a:ext cx="9144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1524000" y="1600200"/>
          <a:ext cx="6400800" cy="4837112"/>
        </p:xfrm>
        <a:graphic>
          <a:graphicData uri="http://schemas.openxmlformats.org/presentationml/2006/ole">
            <mc:AlternateContent xmlns:mc="http://schemas.openxmlformats.org/markup-compatibility/2006">
              <mc:Choice xmlns:v="urn:schemas-microsoft-com:vml" Requires="v">
                <p:oleObj spid="_x0000_s105478" name="Equation" r:id="rId6" imgW="2171520" imgH="1752480" progId="Equation.3">
                  <p:embed/>
                </p:oleObj>
              </mc:Choice>
              <mc:Fallback>
                <p:oleObj name="Equation" r:id="rId6" imgW="2171520" imgH="175248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24000" y="1600200"/>
                        <a:ext cx="6400800" cy="4837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792162"/>
          </a:xfrm>
        </p:spPr>
        <p:txBody>
          <a:bodyPr/>
          <a:lstStyle/>
          <a:p>
            <a:r>
              <a:rPr lang="en-US" altLang="zh-CN" dirty="0">
                <a:ea typeface="宋体" pitchFamily="2" charset="-122"/>
              </a:rPr>
              <a:t>Least Squares Line…</a:t>
            </a:r>
          </a:p>
        </p:txBody>
      </p:sp>
      <p:sp>
        <p:nvSpPr>
          <p:cNvPr id="6" name="Date Placeholder 5"/>
          <p:cNvSpPr>
            <a:spLocks noGrp="1"/>
          </p:cNvSpPr>
          <p:nvPr>
            <p:ph type="dt" sz="half" idx="10"/>
          </p:nvPr>
        </p:nvSpPr>
        <p:spPr/>
        <p:txBody>
          <a:bodyPr/>
          <a:lstStyle/>
          <a:p>
            <a:fld id="{A1FE4ECB-C28D-4601-B03F-333890C923B1}" type="datetime1">
              <a:rPr lang="en-US" altLang="zh-CN" smtClean="0"/>
              <a:pPr/>
              <a:t>1/29/2013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4.</a:t>
            </a:r>
            <a:fld id="{D5507041-951C-4345-AF5B-21B7E345A838}" type="slidenum">
              <a:rPr lang="en-US" altLang="zh-CN"/>
              <a:pPr/>
              <a:t>25</a:t>
            </a:fld>
            <a:endParaRPr lang="en-US" altLang="zh-CN"/>
          </a:p>
        </p:txBody>
      </p:sp>
      <p:graphicFrame>
        <p:nvGraphicFramePr>
          <p:cNvPr id="8" name="Chart 7"/>
          <p:cNvGraphicFramePr/>
          <p:nvPr/>
        </p:nvGraphicFramePr>
        <p:xfrm>
          <a:off x="990600" y="1371600"/>
          <a:ext cx="7620000" cy="44958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Fixed and Variable Costs</a:t>
            </a:r>
            <a:endParaRPr lang="en-US" dirty="0"/>
          </a:p>
        </p:txBody>
      </p:sp>
      <p:sp>
        <p:nvSpPr>
          <p:cNvPr id="3" name="Content Placeholder 2"/>
          <p:cNvSpPr>
            <a:spLocks noGrp="1"/>
          </p:cNvSpPr>
          <p:nvPr>
            <p:ph idx="1"/>
          </p:nvPr>
        </p:nvSpPr>
        <p:spPr/>
        <p:txBody>
          <a:bodyPr>
            <a:noAutofit/>
          </a:bodyPr>
          <a:lstStyle/>
          <a:p>
            <a:pPr marL="0" indent="-274320"/>
            <a:r>
              <a:rPr lang="en-US" sz="3600" dirty="0" smtClean="0"/>
              <a:t>Fixed costs are costs that must be paid whether or not any units are produced. </a:t>
            </a:r>
          </a:p>
          <a:p>
            <a:pPr marL="0" indent="-274320"/>
            <a:r>
              <a:rPr lang="en-US" sz="3600" dirty="0" smtClean="0"/>
              <a:t>These costs are "fixed" over a specified period of time or range of production. </a:t>
            </a:r>
          </a:p>
          <a:p>
            <a:pPr marL="0" indent="-274320"/>
            <a:r>
              <a:rPr lang="en-US" sz="3600" dirty="0" smtClean="0"/>
              <a:t>Variable costs are costs that vary directly with the number of products produced.</a:t>
            </a:r>
            <a:endParaRPr lang="en-US" sz="3600"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26</a:t>
            </a:fld>
            <a:endParaRPr lang="en-US" altLang="zh-C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Fixed and Variable Costs</a:t>
            </a:r>
            <a:endParaRPr lang="en-US" dirty="0"/>
          </a:p>
        </p:txBody>
      </p:sp>
      <p:sp>
        <p:nvSpPr>
          <p:cNvPr id="3" name="Content Placeholder 2"/>
          <p:cNvSpPr>
            <a:spLocks noGrp="1"/>
          </p:cNvSpPr>
          <p:nvPr>
            <p:ph idx="1"/>
          </p:nvPr>
        </p:nvSpPr>
        <p:spPr/>
        <p:txBody>
          <a:bodyPr>
            <a:noAutofit/>
          </a:bodyPr>
          <a:lstStyle/>
          <a:p>
            <a:pPr marL="0" indent="-274320">
              <a:lnSpc>
                <a:spcPct val="120000"/>
              </a:lnSpc>
            </a:pPr>
            <a:r>
              <a:rPr lang="en-US" sz="2400" dirty="0" smtClean="0"/>
              <a:t>There are some expenses that are mixed. </a:t>
            </a:r>
          </a:p>
          <a:p>
            <a:pPr marL="0" indent="-274320">
              <a:lnSpc>
                <a:spcPct val="120000"/>
              </a:lnSpc>
            </a:pPr>
            <a:r>
              <a:rPr lang="en-US" sz="2400" dirty="0" smtClean="0"/>
              <a:t>There are several ways to break the mixed costs in its fixed and variable components. One such method is the least squares line. That is, we express the total costs of some component as	</a:t>
            </a:r>
          </a:p>
          <a:p>
            <a:pPr marL="0" indent="-274320">
              <a:lnSpc>
                <a:spcPct val="120000"/>
              </a:lnSpc>
              <a:buNone/>
            </a:pPr>
            <a:r>
              <a:rPr lang="en-US" sz="2400" dirty="0" smtClean="0"/>
              <a:t>	y = b</a:t>
            </a:r>
            <a:r>
              <a:rPr lang="en-US" sz="2400" baseline="-25000" dirty="0" smtClean="0"/>
              <a:t>0</a:t>
            </a:r>
            <a:r>
              <a:rPr lang="en-US" sz="2400" dirty="0" smtClean="0"/>
              <a:t> + b</a:t>
            </a:r>
            <a:r>
              <a:rPr lang="en-US" sz="2400" baseline="-25000" dirty="0" smtClean="0"/>
              <a:t>1</a:t>
            </a:r>
            <a:r>
              <a:rPr lang="en-US" sz="2400" dirty="0" smtClean="0"/>
              <a:t>x </a:t>
            </a:r>
          </a:p>
          <a:p>
            <a:pPr marL="400050" lvl="1" indent="-274320">
              <a:lnSpc>
                <a:spcPct val="120000"/>
              </a:lnSpc>
            </a:pPr>
            <a:r>
              <a:rPr lang="en-US" sz="2000" dirty="0" smtClean="0"/>
              <a:t>where y = total mixed cost, </a:t>
            </a:r>
          </a:p>
          <a:p>
            <a:pPr marL="400050" lvl="1" indent="-274320">
              <a:lnSpc>
                <a:spcPct val="120000"/>
              </a:lnSpc>
            </a:pPr>
            <a:r>
              <a:rPr lang="en-US" sz="2000" dirty="0" smtClean="0"/>
              <a:t>b</a:t>
            </a:r>
            <a:r>
              <a:rPr lang="en-US" sz="2000" baseline="-25000" dirty="0" smtClean="0"/>
              <a:t>0</a:t>
            </a:r>
            <a:r>
              <a:rPr lang="en-US" sz="2000" dirty="0" smtClean="0"/>
              <a:t> = fixed cost and </a:t>
            </a:r>
          </a:p>
          <a:p>
            <a:pPr marL="400050" lvl="1" indent="-274320">
              <a:lnSpc>
                <a:spcPct val="120000"/>
              </a:lnSpc>
            </a:pPr>
            <a:r>
              <a:rPr lang="en-US" sz="2000" dirty="0" smtClean="0"/>
              <a:t>b</a:t>
            </a:r>
            <a:r>
              <a:rPr lang="en-US" sz="2000" baseline="-25000" dirty="0" smtClean="0"/>
              <a:t>1</a:t>
            </a:r>
            <a:r>
              <a:rPr lang="en-US" sz="2000" dirty="0" smtClean="0"/>
              <a:t> = variable cost, and </a:t>
            </a:r>
          </a:p>
          <a:p>
            <a:pPr marL="400050" lvl="1" indent="-274320">
              <a:lnSpc>
                <a:spcPct val="120000"/>
              </a:lnSpc>
            </a:pPr>
            <a:r>
              <a:rPr lang="en-US" sz="2000" dirty="0" smtClean="0"/>
              <a:t>x is the number of units. </a:t>
            </a:r>
            <a:endParaRPr lang="en-US" sz="2000"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dirty="0" smtClean="0"/>
              <a:t>Towson University - J. Jung</a:t>
            </a:r>
            <a:endParaRPr lang="en-US" altLang="zh-CN" dirty="0"/>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a:t>
            </a:r>
            <a:endParaRPr lang="en-US" dirty="0"/>
          </a:p>
        </p:txBody>
      </p:sp>
      <p:sp>
        <p:nvSpPr>
          <p:cNvPr id="3" name="Content Placeholder 2"/>
          <p:cNvSpPr>
            <a:spLocks noGrp="1"/>
          </p:cNvSpPr>
          <p:nvPr>
            <p:ph idx="1"/>
          </p:nvPr>
        </p:nvSpPr>
        <p:spPr>
          <a:xfrm>
            <a:off x="457200" y="1371600"/>
            <a:ext cx="8229600" cy="4754563"/>
          </a:xfrm>
        </p:spPr>
        <p:txBody>
          <a:bodyPr>
            <a:noAutofit/>
          </a:bodyPr>
          <a:lstStyle/>
          <a:p>
            <a:pPr marL="0" indent="-274320">
              <a:lnSpc>
                <a:spcPct val="120000"/>
              </a:lnSpc>
            </a:pPr>
            <a:r>
              <a:rPr lang="en-US" sz="2400" dirty="0" smtClean="0"/>
              <a:t>A tool and die maker operates out of a small shop making specialized tools. </a:t>
            </a:r>
          </a:p>
          <a:p>
            <a:pPr marL="0" indent="-274320">
              <a:lnSpc>
                <a:spcPct val="120000"/>
              </a:lnSpc>
            </a:pPr>
            <a:r>
              <a:rPr lang="en-US" sz="2400" dirty="0" smtClean="0"/>
              <a:t>He is considering increasing the size of his business and needed to know more about his costs. </a:t>
            </a:r>
          </a:p>
          <a:p>
            <a:pPr marL="0" indent="-274320">
              <a:lnSpc>
                <a:spcPct val="120000"/>
              </a:lnSpc>
            </a:pPr>
            <a:r>
              <a:rPr lang="en-US" sz="2400" dirty="0" smtClean="0"/>
              <a:t>One such cost is electricity, which he needs to operate his machines and lights. (Some jobs require that he turn on extra bright lights to illuminate his work.)</a:t>
            </a:r>
          </a:p>
          <a:p>
            <a:pPr marL="0" indent="-274320">
              <a:lnSpc>
                <a:spcPct val="120000"/>
              </a:lnSpc>
            </a:pPr>
            <a:r>
              <a:rPr lang="en-US" sz="2400" dirty="0" smtClean="0"/>
              <a:t> He keeps track of his daily electricity costs and the number of tools that he made that day. </a:t>
            </a:r>
          </a:p>
          <a:p>
            <a:pPr marL="0" indent="-274320">
              <a:lnSpc>
                <a:spcPct val="120000"/>
              </a:lnSpc>
            </a:pPr>
            <a:r>
              <a:rPr lang="en-US" sz="2400" dirty="0" smtClean="0"/>
              <a:t>Determine the fixed and variable electricity costs.</a:t>
            </a:r>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29</a:t>
            </a:fld>
            <a:endParaRPr lang="en-US" altLang="zh-CN"/>
          </a:p>
        </p:txBody>
      </p:sp>
      <p:pic>
        <p:nvPicPr>
          <p:cNvPr id="7" name="Picture 2"/>
          <p:cNvPicPr>
            <a:picLocks noGrp="1" noChangeAspect="1" noChangeArrowheads="1"/>
          </p:cNvPicPr>
          <p:nvPr>
            <p:ph idx="1"/>
          </p:nvPr>
        </p:nvPicPr>
        <p:blipFill>
          <a:blip r:embed="rId2" cstate="print"/>
          <a:srcRect/>
          <a:stretch>
            <a:fillRect/>
          </a:stretch>
        </p:blipFill>
        <p:spPr bwMode="auto">
          <a:xfrm>
            <a:off x="1397925" y="1447800"/>
            <a:ext cx="6526875" cy="4052256"/>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ltLang="zh-CN" dirty="0">
                <a:ea typeface="宋体" pitchFamily="2" charset="-122"/>
              </a:rPr>
              <a:t>Measures of Linear Relationship</a:t>
            </a:r>
          </a:p>
        </p:txBody>
      </p:sp>
      <p:sp>
        <p:nvSpPr>
          <p:cNvPr id="83971" name="Rectangle 3"/>
          <p:cNvSpPr>
            <a:spLocks noGrp="1" noChangeArrowheads="1"/>
          </p:cNvSpPr>
          <p:nvPr>
            <p:ph idx="1"/>
          </p:nvPr>
        </p:nvSpPr>
        <p:spPr>
          <a:xfrm>
            <a:off x="457200" y="1447800"/>
            <a:ext cx="8229600" cy="4678363"/>
          </a:xfrm>
        </p:spPr>
        <p:txBody>
          <a:bodyPr>
            <a:normAutofit fontScale="77500" lnSpcReduction="20000"/>
          </a:bodyPr>
          <a:lstStyle/>
          <a:p>
            <a:pPr>
              <a:lnSpc>
                <a:spcPct val="120000"/>
              </a:lnSpc>
            </a:pPr>
            <a:r>
              <a:rPr lang="en-US" altLang="zh-CN" dirty="0">
                <a:ea typeface="宋体" pitchFamily="2" charset="-122"/>
              </a:rPr>
              <a:t>If we plot variable pairs, how close to a straight line will our plot look</a:t>
            </a:r>
            <a:r>
              <a:rPr lang="en-US" altLang="zh-CN" dirty="0" smtClean="0">
                <a:ea typeface="宋体" pitchFamily="2" charset="-122"/>
              </a:rPr>
              <a:t>?</a:t>
            </a:r>
            <a:endParaRPr lang="en-US" altLang="zh-CN" dirty="0">
              <a:ea typeface="宋体" pitchFamily="2" charset="-122"/>
            </a:endParaRPr>
          </a:p>
          <a:p>
            <a:pPr>
              <a:lnSpc>
                <a:spcPct val="120000"/>
              </a:lnSpc>
            </a:pPr>
            <a:r>
              <a:rPr lang="en-US" altLang="zh-CN" dirty="0">
                <a:ea typeface="宋体" pitchFamily="2" charset="-122"/>
              </a:rPr>
              <a:t>Two measures providing information as to the </a:t>
            </a:r>
            <a:r>
              <a:rPr lang="en-US" altLang="zh-CN" b="1" dirty="0">
                <a:solidFill>
                  <a:srgbClr val="0000FF"/>
                </a:solidFill>
                <a:ea typeface="宋体" pitchFamily="2" charset="-122"/>
              </a:rPr>
              <a:t>strength &amp; direction</a:t>
            </a:r>
            <a:r>
              <a:rPr lang="en-US" altLang="zh-CN" dirty="0">
                <a:ea typeface="宋体" pitchFamily="2" charset="-122"/>
              </a:rPr>
              <a:t> of a linear relationship between two variables</a:t>
            </a:r>
            <a:r>
              <a:rPr lang="en-US" altLang="zh-CN" dirty="0" smtClean="0">
                <a:ea typeface="宋体" pitchFamily="2" charset="-122"/>
              </a:rPr>
              <a:t>.</a:t>
            </a:r>
            <a:endParaRPr lang="en-US" altLang="zh-CN" dirty="0">
              <a:ea typeface="宋体" pitchFamily="2" charset="-122"/>
            </a:endParaRPr>
          </a:p>
          <a:p>
            <a:pPr>
              <a:lnSpc>
                <a:spcPct val="120000"/>
              </a:lnSpc>
            </a:pPr>
            <a:r>
              <a:rPr lang="en-US" altLang="zh-CN" b="1" i="1" dirty="0">
                <a:ea typeface="宋体" pitchFamily="2" charset="-122"/>
              </a:rPr>
              <a:t>Covariance</a:t>
            </a:r>
            <a:r>
              <a:rPr lang="en-US" altLang="zh-CN" dirty="0">
                <a:ea typeface="宋体" pitchFamily="2" charset="-122"/>
              </a:rPr>
              <a:t> and </a:t>
            </a:r>
            <a:r>
              <a:rPr lang="en-US" altLang="zh-CN" b="1" i="1" dirty="0">
                <a:ea typeface="宋体" pitchFamily="2" charset="-122"/>
              </a:rPr>
              <a:t>Correlation</a:t>
            </a:r>
            <a:r>
              <a:rPr lang="en-US" altLang="zh-CN" dirty="0">
                <a:ea typeface="宋体" pitchFamily="2" charset="-122"/>
              </a:rPr>
              <a:t> </a:t>
            </a:r>
            <a:r>
              <a:rPr lang="en-US" altLang="zh-CN" b="1" i="1" dirty="0">
                <a:ea typeface="宋体" pitchFamily="2" charset="-122"/>
              </a:rPr>
              <a:t>Coefficient </a:t>
            </a:r>
            <a:r>
              <a:rPr lang="en-US" altLang="zh-CN" dirty="0">
                <a:ea typeface="宋体" pitchFamily="2" charset="-122"/>
              </a:rPr>
              <a:t>(called </a:t>
            </a:r>
            <a:r>
              <a:rPr lang="en-US" altLang="zh-CN" b="1" i="1" dirty="0">
                <a:ea typeface="宋体" pitchFamily="2" charset="-122"/>
              </a:rPr>
              <a:t>Coefficient of Correlation </a:t>
            </a:r>
            <a:r>
              <a:rPr lang="en-US" altLang="zh-CN" dirty="0">
                <a:ea typeface="宋体" pitchFamily="2" charset="-122"/>
              </a:rPr>
              <a:t>in textbook). </a:t>
            </a:r>
          </a:p>
          <a:p>
            <a:pPr lvl="1">
              <a:lnSpc>
                <a:spcPct val="120000"/>
              </a:lnSpc>
              <a:buFont typeface="Wingdings" pitchFamily="2" charset="2"/>
              <a:buChar char="Ø"/>
            </a:pPr>
            <a:r>
              <a:rPr lang="en-US" altLang="zh-CN" b="1" i="1" dirty="0">
                <a:ea typeface="宋体" pitchFamily="2" charset="-122"/>
              </a:rPr>
              <a:t>Covariance</a:t>
            </a:r>
            <a:r>
              <a:rPr lang="en-US" altLang="zh-CN" dirty="0">
                <a:ea typeface="宋体" pitchFamily="2" charset="-122"/>
              </a:rPr>
              <a:t> - is there any </a:t>
            </a:r>
            <a:r>
              <a:rPr lang="en-US" altLang="zh-CN" b="1" dirty="0">
                <a:ea typeface="宋体" pitchFamily="2" charset="-122"/>
              </a:rPr>
              <a:t>pattern</a:t>
            </a:r>
            <a:r>
              <a:rPr lang="en-US" altLang="zh-CN" dirty="0">
                <a:ea typeface="宋体" pitchFamily="2" charset="-122"/>
              </a:rPr>
              <a:t> to the way two variables move together? </a:t>
            </a:r>
          </a:p>
          <a:p>
            <a:pPr lvl="1">
              <a:lnSpc>
                <a:spcPct val="120000"/>
              </a:lnSpc>
              <a:buFont typeface="Wingdings" pitchFamily="2" charset="2"/>
              <a:buChar char="Ø"/>
            </a:pPr>
            <a:r>
              <a:rPr lang="en-US" altLang="zh-CN" b="1" i="1" dirty="0">
                <a:ea typeface="宋体" pitchFamily="2" charset="-122"/>
              </a:rPr>
              <a:t>Correlation Coefficient </a:t>
            </a:r>
            <a:r>
              <a:rPr lang="en-US" altLang="zh-CN" dirty="0">
                <a:ea typeface="宋体" pitchFamily="2" charset="-122"/>
              </a:rPr>
              <a:t>- how </a:t>
            </a:r>
            <a:r>
              <a:rPr lang="en-US" altLang="zh-CN" b="1" dirty="0">
                <a:ea typeface="宋体" pitchFamily="2" charset="-122"/>
              </a:rPr>
              <a:t>strong</a:t>
            </a:r>
            <a:r>
              <a:rPr lang="en-US" altLang="zh-CN" dirty="0">
                <a:ea typeface="宋体" pitchFamily="2" charset="-122"/>
              </a:rPr>
              <a:t> is the linear relationship between two variables? </a:t>
            </a:r>
          </a:p>
          <a:p>
            <a:pPr>
              <a:lnSpc>
                <a:spcPct val="120000"/>
              </a:lnSpc>
            </a:pPr>
            <a:endParaRPr lang="en-US" altLang="zh-CN" dirty="0">
              <a:ea typeface="宋体" pitchFamily="2" charset="-122"/>
            </a:endParaRPr>
          </a:p>
        </p:txBody>
      </p:sp>
      <p:sp>
        <p:nvSpPr>
          <p:cNvPr id="5" name="Date Placeholder 4"/>
          <p:cNvSpPr>
            <a:spLocks noGrp="1"/>
          </p:cNvSpPr>
          <p:nvPr>
            <p:ph type="dt" sz="half" idx="10"/>
          </p:nvPr>
        </p:nvSpPr>
        <p:spPr/>
        <p:txBody>
          <a:bodyPr/>
          <a:lstStyle/>
          <a:p>
            <a:fld id="{A6C11C9C-658C-433B-8BDA-C559F72C1CF1}"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4.</a:t>
            </a:r>
            <a:fld id="{CE6B8035-C8FB-474D-A054-FA5B6341D8FE}" type="slidenum">
              <a:rPr lang="en-US" altLang="zh-CN"/>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a:t>
            </a:r>
            <a:endParaRPr lang="en-US" dirty="0"/>
          </a:p>
        </p:txBody>
      </p:sp>
      <p:sp>
        <p:nvSpPr>
          <p:cNvPr id="3" name="Content Placeholder 2"/>
          <p:cNvSpPr>
            <a:spLocks noGrp="1"/>
          </p:cNvSpPr>
          <p:nvPr>
            <p:ph idx="1"/>
          </p:nvPr>
        </p:nvSpPr>
        <p:spPr>
          <a:xfrm>
            <a:off x="457200" y="2286000"/>
            <a:ext cx="8229600" cy="4038600"/>
          </a:xfrm>
        </p:spPr>
        <p:txBody>
          <a:bodyPr>
            <a:noAutofit/>
          </a:bodyPr>
          <a:lstStyle/>
          <a:p>
            <a:pPr>
              <a:lnSpc>
                <a:spcPct val="120000"/>
              </a:lnSpc>
            </a:pPr>
            <a:r>
              <a:rPr lang="en-US" sz="2200" dirty="0" smtClean="0"/>
              <a:t>The slope is defined as rise/run, which means that it is the change in y (rise) for a 1-unit increase in x (run). </a:t>
            </a:r>
          </a:p>
          <a:p>
            <a:pPr>
              <a:lnSpc>
                <a:spcPct val="120000"/>
              </a:lnSpc>
            </a:pPr>
            <a:r>
              <a:rPr lang="en-US" sz="2200" dirty="0" smtClean="0"/>
              <a:t>The slope measures the </a:t>
            </a:r>
            <a:r>
              <a:rPr lang="en-US" sz="2200" i="1" dirty="0" smtClean="0"/>
              <a:t>marginal </a:t>
            </a:r>
            <a:r>
              <a:rPr lang="en-US" sz="2200" dirty="0" smtClean="0"/>
              <a:t>rate of change in the dependent variable. The marginal rate of change refers to the effect of increasing the independent variable by one additional unit. </a:t>
            </a:r>
          </a:p>
          <a:p>
            <a:pPr>
              <a:lnSpc>
                <a:spcPct val="120000"/>
              </a:lnSpc>
            </a:pPr>
            <a:r>
              <a:rPr lang="en-US" sz="2200" dirty="0" smtClean="0"/>
              <a:t>In this example the slope is 2.25, which means that for each 1-unit increase in the number of tools, the marginal increase in the electricity cost 2.25.  </a:t>
            </a:r>
          </a:p>
          <a:p>
            <a:pPr>
              <a:lnSpc>
                <a:spcPct val="120000"/>
              </a:lnSpc>
            </a:pPr>
            <a:r>
              <a:rPr lang="en-US" sz="2200" dirty="0" smtClean="0"/>
              <a:t>Thus, the estimated variable cost is $2.25 per tool. </a:t>
            </a:r>
            <a:endParaRPr lang="en-US" sz="2200"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30</a:t>
            </a:fld>
            <a:endParaRPr lang="en-US" altLang="zh-CN"/>
          </a:p>
        </p:txBody>
      </p:sp>
      <p:graphicFrame>
        <p:nvGraphicFramePr>
          <p:cNvPr id="3074" name="Object 2"/>
          <p:cNvGraphicFramePr>
            <a:graphicFrameLocks noChangeAspect="1"/>
          </p:cNvGraphicFramePr>
          <p:nvPr/>
        </p:nvGraphicFramePr>
        <p:xfrm>
          <a:off x="2438400" y="1371600"/>
          <a:ext cx="3733800" cy="692150"/>
        </p:xfrm>
        <a:graphic>
          <a:graphicData uri="http://schemas.openxmlformats.org/presentationml/2006/ole">
            <mc:AlternateContent xmlns:mc="http://schemas.openxmlformats.org/markup-compatibility/2006">
              <mc:Choice xmlns:v="urn:schemas-microsoft-com:vml" Requires="v">
                <p:oleObj spid="_x0000_s3076" name="Equation" r:id="rId3" imgW="1028520" imgH="190440" progId="Equation.3">
                  <p:embed/>
                </p:oleObj>
              </mc:Choice>
              <mc:Fallback>
                <p:oleObj name="Equation" r:id="rId3" imgW="1028520" imgH="1904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371600"/>
                        <a:ext cx="37338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4.17</a:t>
            </a:r>
            <a:endParaRPr lang="en-US" dirty="0"/>
          </a:p>
        </p:txBody>
      </p:sp>
      <p:sp>
        <p:nvSpPr>
          <p:cNvPr id="3" name="Content Placeholder 2"/>
          <p:cNvSpPr>
            <a:spLocks noGrp="1"/>
          </p:cNvSpPr>
          <p:nvPr>
            <p:ph idx="1"/>
          </p:nvPr>
        </p:nvSpPr>
        <p:spPr>
          <a:xfrm>
            <a:off x="457200" y="2590800"/>
            <a:ext cx="8229600" cy="3535363"/>
          </a:xfrm>
        </p:spPr>
        <p:txBody>
          <a:bodyPr>
            <a:normAutofit/>
          </a:bodyPr>
          <a:lstStyle/>
          <a:p>
            <a:r>
              <a:rPr lang="en-US" dirty="0" smtClean="0"/>
              <a:t>The y-intercept is 9.59. That is, the line strikes the y-axis at 9.59. </a:t>
            </a:r>
          </a:p>
          <a:p>
            <a:r>
              <a:rPr lang="en-US" dirty="0" smtClean="0"/>
              <a:t>This is simply the value of  when x = 0. </a:t>
            </a:r>
          </a:p>
          <a:p>
            <a:r>
              <a:rPr lang="en-US" dirty="0" smtClean="0"/>
              <a:t>However, when x = 0 we are producing no tools and hence the estimated fixed cost of electricity is $9.59 per day. </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31</a:t>
            </a:fld>
            <a:endParaRPr lang="en-US" altLang="zh-CN"/>
          </a:p>
        </p:txBody>
      </p:sp>
      <p:graphicFrame>
        <p:nvGraphicFramePr>
          <p:cNvPr id="4098" name="Object 2"/>
          <p:cNvGraphicFramePr>
            <a:graphicFrameLocks noChangeAspect="1"/>
          </p:cNvGraphicFramePr>
          <p:nvPr/>
        </p:nvGraphicFramePr>
        <p:xfrm>
          <a:off x="2895600" y="1670050"/>
          <a:ext cx="3276600" cy="692150"/>
        </p:xfrm>
        <a:graphic>
          <a:graphicData uri="http://schemas.openxmlformats.org/presentationml/2006/ole">
            <mc:AlternateContent xmlns:mc="http://schemas.openxmlformats.org/markup-compatibility/2006">
              <mc:Choice xmlns:v="urn:schemas-microsoft-com:vml" Requires="v">
                <p:oleObj spid="_x0000_s4100" name="Equation" r:id="rId3" imgW="901440" imgH="190440" progId="Equation.3">
                  <p:embed/>
                </p:oleObj>
              </mc:Choice>
              <mc:Fallback>
                <p:oleObj name="Equation" r:id="rId3" imgW="901440" imgH="19044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670050"/>
                        <a:ext cx="32766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Coefficient of Determination</a:t>
            </a:r>
            <a:endParaRPr lang="en-US" dirty="0"/>
          </a:p>
        </p:txBody>
      </p:sp>
      <p:sp>
        <p:nvSpPr>
          <p:cNvPr id="3" name="Content Placeholder 2"/>
          <p:cNvSpPr>
            <a:spLocks noGrp="1"/>
          </p:cNvSpPr>
          <p:nvPr>
            <p:ph idx="1"/>
          </p:nvPr>
        </p:nvSpPr>
        <p:spPr>
          <a:xfrm>
            <a:off x="457200" y="1143000"/>
            <a:ext cx="8229600" cy="4983163"/>
          </a:xfrm>
        </p:spPr>
        <p:txBody>
          <a:bodyPr>
            <a:noAutofit/>
          </a:bodyPr>
          <a:lstStyle/>
          <a:p>
            <a:pPr marL="0" indent="274320"/>
            <a:r>
              <a:rPr lang="en-US" sz="2400" dirty="0" smtClean="0"/>
              <a:t>When we introduced the coefficient of correlation we pointed out that except for −1, 0, and +1 we cannot precisely interpret its meaning. </a:t>
            </a:r>
          </a:p>
          <a:p>
            <a:pPr marL="0" indent="274320"/>
            <a:r>
              <a:rPr lang="en-US" sz="2400" dirty="0" smtClean="0"/>
              <a:t>We can judge the coefficient of correlation in relation to its proximity to −1, 0, and +1 only.  </a:t>
            </a:r>
          </a:p>
          <a:p>
            <a:pPr marL="0" indent="274320"/>
            <a:r>
              <a:rPr lang="en-US" sz="2400" dirty="0" smtClean="0"/>
              <a:t>Fortunately, we have another measure that can be precisely interpreted. </a:t>
            </a:r>
          </a:p>
          <a:p>
            <a:pPr marL="0" indent="274320"/>
            <a:r>
              <a:rPr lang="en-US" sz="2400" dirty="0" smtClean="0"/>
              <a:t>It is the </a:t>
            </a:r>
            <a:r>
              <a:rPr lang="en-US" sz="2400" b="1" i="1" dirty="0" smtClean="0"/>
              <a:t>coefficient of determination</a:t>
            </a:r>
            <a:r>
              <a:rPr lang="en-US" sz="2400" dirty="0" smtClean="0"/>
              <a:t>, which is calculated by squaring the coefficient of correlation. For this reason we denote it R</a:t>
            </a:r>
            <a:r>
              <a:rPr lang="en-US" sz="2400" baseline="30000" dirty="0" smtClean="0"/>
              <a:t>2</a:t>
            </a:r>
            <a:r>
              <a:rPr lang="en-US" sz="2400" dirty="0" smtClean="0"/>
              <a:t> . </a:t>
            </a:r>
          </a:p>
          <a:p>
            <a:pPr marL="400050" lvl="1" indent="274320"/>
            <a:r>
              <a:rPr lang="en-US" sz="2000" dirty="0" smtClean="0"/>
              <a:t>The coefficient of determination measures the amount of variation in the dependent variable that is explained by the variation in the independent variable.</a:t>
            </a:r>
            <a:endParaRPr lang="en-US" sz="2000"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4.18 </a:t>
            </a:r>
            <a:endParaRPr lang="en-US" dirty="0"/>
          </a:p>
        </p:txBody>
      </p:sp>
      <p:sp>
        <p:nvSpPr>
          <p:cNvPr id="3" name="Content Placeholder 2"/>
          <p:cNvSpPr>
            <a:spLocks noGrp="1"/>
          </p:cNvSpPr>
          <p:nvPr>
            <p:ph idx="1"/>
          </p:nvPr>
        </p:nvSpPr>
        <p:spPr>
          <a:xfrm>
            <a:off x="457200" y="1219200"/>
            <a:ext cx="8229600" cy="1066800"/>
          </a:xfrm>
        </p:spPr>
        <p:txBody>
          <a:bodyPr/>
          <a:lstStyle/>
          <a:p>
            <a:r>
              <a:rPr lang="en-US" dirty="0" smtClean="0"/>
              <a:t>Calculate the coefficient of determination for Example 4.17</a:t>
            </a:r>
          </a:p>
          <a:p>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33</a:t>
            </a:fld>
            <a:endParaRPr lang="en-US" altLang="zh-CN"/>
          </a:p>
        </p:txBody>
      </p:sp>
      <p:pic>
        <p:nvPicPr>
          <p:cNvPr id="8" name="Picture 2"/>
          <p:cNvPicPr>
            <a:picLocks noChangeAspect="1" noChangeArrowheads="1"/>
          </p:cNvPicPr>
          <p:nvPr/>
        </p:nvPicPr>
        <p:blipFill>
          <a:blip r:embed="rId2" cstate="print"/>
          <a:srcRect/>
          <a:stretch>
            <a:fillRect/>
          </a:stretch>
        </p:blipFill>
        <p:spPr bwMode="auto">
          <a:xfrm>
            <a:off x="185738" y="2667000"/>
            <a:ext cx="8772525" cy="3733800"/>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4.18</a:t>
            </a:r>
            <a:endParaRPr lang="en-US" dirty="0"/>
          </a:p>
        </p:txBody>
      </p:sp>
      <p:sp>
        <p:nvSpPr>
          <p:cNvPr id="3" name="Content Placeholder 2"/>
          <p:cNvSpPr>
            <a:spLocks noGrp="1"/>
          </p:cNvSpPr>
          <p:nvPr>
            <p:ph idx="1"/>
          </p:nvPr>
        </p:nvSpPr>
        <p:spPr/>
        <p:txBody>
          <a:bodyPr/>
          <a:lstStyle/>
          <a:p>
            <a:pPr marL="0" indent="-274320"/>
            <a:r>
              <a:rPr lang="en-US" dirty="0" smtClean="0"/>
              <a:t>The coefficient of determination is</a:t>
            </a:r>
          </a:p>
          <a:p>
            <a:pPr marL="0" indent="-274320"/>
            <a:endParaRPr lang="en-US" dirty="0" smtClean="0"/>
          </a:p>
          <a:p>
            <a:pPr marL="0" indent="-274320">
              <a:buNone/>
            </a:pPr>
            <a:r>
              <a:rPr lang="en-US" dirty="0" smtClean="0"/>
              <a:t>	R</a:t>
            </a:r>
            <a:r>
              <a:rPr lang="en-US" baseline="30000" dirty="0" smtClean="0"/>
              <a:t>2 </a:t>
            </a:r>
            <a:r>
              <a:rPr lang="en-US" dirty="0" smtClean="0"/>
              <a:t>= .758</a:t>
            </a:r>
          </a:p>
          <a:p>
            <a:pPr marL="0" indent="-274320"/>
            <a:endParaRPr lang="en-US" dirty="0" smtClean="0"/>
          </a:p>
          <a:p>
            <a:pPr marL="0" indent="-274320"/>
            <a:r>
              <a:rPr lang="en-US" dirty="0" smtClean="0"/>
              <a:t>This tells us that 75.8% of the variation in electrical costs is explained by the number of tools. </a:t>
            </a:r>
          </a:p>
          <a:p>
            <a:pPr marL="0" indent="-274320"/>
            <a:r>
              <a:rPr lang="en-US" dirty="0" smtClean="0"/>
              <a:t>The remaining 24.2% is unexplained. </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Interpreting </a:t>
            </a:r>
            <a:r>
              <a:rPr lang="en-US" smtClean="0"/>
              <a:t>Correlation </a:t>
            </a:r>
            <a:br>
              <a:rPr lang="en-US" smtClean="0"/>
            </a:br>
            <a:r>
              <a:rPr lang="en-US" smtClean="0"/>
              <a:t>(</a:t>
            </a:r>
            <a:r>
              <a:rPr lang="en-US" dirty="0" smtClean="0"/>
              <a:t>or Determination)</a:t>
            </a:r>
            <a:endParaRPr lang="en-US" dirty="0"/>
          </a:p>
        </p:txBody>
      </p:sp>
      <p:sp>
        <p:nvSpPr>
          <p:cNvPr id="3" name="Content Placeholder 2"/>
          <p:cNvSpPr>
            <a:spLocks noGrp="1"/>
          </p:cNvSpPr>
          <p:nvPr>
            <p:ph idx="1"/>
          </p:nvPr>
        </p:nvSpPr>
        <p:spPr/>
        <p:txBody>
          <a:bodyPr>
            <a:normAutofit lnSpcReduction="10000"/>
          </a:bodyPr>
          <a:lstStyle/>
          <a:p>
            <a:pPr>
              <a:defRPr/>
            </a:pPr>
            <a:r>
              <a:rPr lang="en-US" dirty="0" smtClean="0"/>
              <a:t>Because of its importance we remind you about the correct interpretation of the analysis of the relationship between two interval variables. </a:t>
            </a:r>
          </a:p>
          <a:p>
            <a:pPr>
              <a:defRPr/>
            </a:pPr>
            <a:r>
              <a:rPr lang="en-US" dirty="0" smtClean="0"/>
              <a:t>That is, if two variables are linearly related it does not mean that X  is causing Y. </a:t>
            </a:r>
          </a:p>
          <a:p>
            <a:pPr>
              <a:defRPr/>
            </a:pPr>
            <a:r>
              <a:rPr lang="en-US" dirty="0" smtClean="0"/>
              <a:t>It may mean that another variable is causing both X and Y or that Y is causing X. </a:t>
            </a:r>
          </a:p>
          <a:p>
            <a:pPr>
              <a:defRPr/>
            </a:pPr>
            <a:r>
              <a:rPr lang="en-US" dirty="0" smtClean="0"/>
              <a:t>Remember “Correlation is not Causation”</a:t>
            </a:r>
            <a:endParaRPr lang="en-US" dirty="0"/>
          </a:p>
        </p:txBody>
      </p:sp>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35</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title"/>
          </p:nvPr>
        </p:nvSpPr>
        <p:spPr/>
        <p:txBody>
          <a:bodyPr/>
          <a:lstStyle/>
          <a:p>
            <a:r>
              <a:rPr lang="en-US" altLang="zh-CN" dirty="0">
                <a:ea typeface="宋体" pitchFamily="2" charset="-122"/>
              </a:rPr>
              <a:t>Covariance</a:t>
            </a:r>
          </a:p>
        </p:txBody>
      </p:sp>
      <p:sp>
        <p:nvSpPr>
          <p:cNvPr id="14" name="Date Placeholder 13"/>
          <p:cNvSpPr>
            <a:spLocks noGrp="1"/>
          </p:cNvSpPr>
          <p:nvPr>
            <p:ph type="dt" sz="half" idx="10"/>
          </p:nvPr>
        </p:nvSpPr>
        <p:spPr/>
        <p:txBody>
          <a:bodyPr/>
          <a:lstStyle/>
          <a:p>
            <a:fld id="{3D0FD128-FD75-4225-83F5-090E910EE5BB}" type="datetime1">
              <a:rPr lang="en-US" altLang="zh-CN" smtClean="0"/>
              <a:pPr/>
              <a:t>1/29/2013</a:t>
            </a:fld>
            <a:endParaRPr lang="en-US" altLang="zh-CN"/>
          </a:p>
        </p:txBody>
      </p:sp>
      <p:sp>
        <p:nvSpPr>
          <p:cNvPr id="15" name="Footer Placeholder 14"/>
          <p:cNvSpPr>
            <a:spLocks noGrp="1"/>
          </p:cNvSpPr>
          <p:nvPr>
            <p:ph type="ftr" sz="quarter" idx="11"/>
          </p:nvPr>
        </p:nvSpPr>
        <p:spPr/>
        <p:txBody>
          <a:bodyPr/>
          <a:lstStyle/>
          <a:p>
            <a:r>
              <a:rPr lang="en-US" altLang="zh-CN" dirty="0" smtClean="0"/>
              <a:t>Towson University - J. Jung</a:t>
            </a:r>
            <a:endParaRPr lang="en-US" altLang="zh-CN" dirty="0"/>
          </a:p>
        </p:txBody>
      </p:sp>
      <p:sp>
        <p:nvSpPr>
          <p:cNvPr id="13" name="Slide Number Placeholder 5"/>
          <p:cNvSpPr>
            <a:spLocks noGrp="1"/>
          </p:cNvSpPr>
          <p:nvPr>
            <p:ph type="sldNum" sz="quarter" idx="12"/>
          </p:nvPr>
        </p:nvSpPr>
        <p:spPr/>
        <p:txBody>
          <a:bodyPr/>
          <a:lstStyle/>
          <a:p>
            <a:r>
              <a:rPr lang="en-US" altLang="zh-CN"/>
              <a:t>4.</a:t>
            </a:r>
            <a:fld id="{78087320-3485-4836-93A7-703B4C1F0BC0}" type="slidenum">
              <a:rPr lang="en-US" altLang="zh-CN"/>
              <a:pPr/>
              <a:t>4</a:t>
            </a:fld>
            <a:endParaRPr lang="en-US" altLang="zh-CN"/>
          </a:p>
        </p:txBody>
      </p:sp>
      <p:pic>
        <p:nvPicPr>
          <p:cNvPr id="84994" name="Picture 2"/>
          <p:cNvPicPr>
            <a:picLocks noChangeAspect="1" noChangeArrowheads="1"/>
          </p:cNvPicPr>
          <p:nvPr/>
        </p:nvPicPr>
        <p:blipFill>
          <a:blip r:embed="rId3" cstate="print"/>
          <a:srcRect/>
          <a:stretch>
            <a:fillRect/>
          </a:stretch>
        </p:blipFill>
        <p:spPr bwMode="auto">
          <a:xfrm>
            <a:off x="533400" y="3962400"/>
            <a:ext cx="8255000" cy="1879600"/>
          </a:xfrm>
          <a:prstGeom prst="rect">
            <a:avLst/>
          </a:prstGeom>
          <a:noFill/>
        </p:spPr>
      </p:pic>
      <p:pic>
        <p:nvPicPr>
          <p:cNvPr id="84995" name="Picture 3"/>
          <p:cNvPicPr>
            <a:picLocks noChangeAspect="1" noChangeArrowheads="1"/>
          </p:cNvPicPr>
          <p:nvPr/>
        </p:nvPicPr>
        <p:blipFill>
          <a:blip r:embed="rId4" cstate="print"/>
          <a:srcRect/>
          <a:stretch>
            <a:fillRect/>
          </a:stretch>
        </p:blipFill>
        <p:spPr bwMode="auto">
          <a:xfrm>
            <a:off x="381000" y="1600200"/>
            <a:ext cx="8383588" cy="1765300"/>
          </a:xfrm>
          <a:prstGeom prst="rect">
            <a:avLst/>
          </a:prstGeom>
          <a:noFill/>
        </p:spPr>
      </p:pic>
      <p:sp>
        <p:nvSpPr>
          <p:cNvPr id="84997" name="Text Box 5"/>
          <p:cNvSpPr txBox="1">
            <a:spLocks noChangeArrowheads="1"/>
          </p:cNvSpPr>
          <p:nvPr/>
        </p:nvSpPr>
        <p:spPr bwMode="auto">
          <a:xfrm>
            <a:off x="3733800" y="990600"/>
            <a:ext cx="4343400" cy="368300"/>
          </a:xfrm>
          <a:prstGeom prst="rect">
            <a:avLst/>
          </a:prstGeom>
          <a:noFill/>
          <a:ln w="9525">
            <a:noFill/>
            <a:miter lim="800000"/>
            <a:headEnd/>
            <a:tailEnd/>
          </a:ln>
          <a:effectLst/>
        </p:spPr>
        <p:txBody>
          <a:bodyPr wrap="none" anchor="ctr">
            <a:spAutoFit/>
          </a:bodyPr>
          <a:lstStyle/>
          <a:p>
            <a:r>
              <a:rPr lang="en-US" altLang="zh-CN" sz="1800">
                <a:latin typeface="Tahoma" pitchFamily="34" charset="0"/>
                <a:ea typeface="宋体" pitchFamily="2" charset="-122"/>
              </a:rPr>
              <a:t>population mean of variable X, variable Y</a:t>
            </a:r>
          </a:p>
        </p:txBody>
      </p:sp>
      <p:sp>
        <p:nvSpPr>
          <p:cNvPr id="84998" name="Line 6"/>
          <p:cNvSpPr>
            <a:spLocks noChangeShapeType="1"/>
          </p:cNvSpPr>
          <p:nvPr/>
        </p:nvSpPr>
        <p:spPr bwMode="auto">
          <a:xfrm>
            <a:off x="6019800" y="3886200"/>
            <a:ext cx="914400" cy="533400"/>
          </a:xfrm>
          <a:prstGeom prst="line">
            <a:avLst/>
          </a:prstGeom>
          <a:noFill/>
          <a:ln w="12700">
            <a:solidFill>
              <a:srgbClr val="0000FF"/>
            </a:solidFill>
            <a:round/>
            <a:headEnd/>
            <a:tailEnd type="arrow" w="med" len="med"/>
          </a:ln>
          <a:effectLst/>
        </p:spPr>
        <p:txBody>
          <a:bodyPr wrap="none" anchor="ctr"/>
          <a:lstStyle/>
          <a:p>
            <a:endParaRPr lang="en-US"/>
          </a:p>
        </p:txBody>
      </p:sp>
      <p:sp>
        <p:nvSpPr>
          <p:cNvPr id="84999" name="Line 7"/>
          <p:cNvSpPr>
            <a:spLocks noChangeShapeType="1"/>
          </p:cNvSpPr>
          <p:nvPr/>
        </p:nvSpPr>
        <p:spPr bwMode="auto">
          <a:xfrm>
            <a:off x="7924800" y="1282700"/>
            <a:ext cx="228600" cy="774700"/>
          </a:xfrm>
          <a:prstGeom prst="line">
            <a:avLst/>
          </a:prstGeom>
          <a:noFill/>
          <a:ln w="12700">
            <a:solidFill>
              <a:srgbClr val="0000FF"/>
            </a:solidFill>
            <a:round/>
            <a:headEnd/>
            <a:tailEnd type="arrow" w="med" len="med"/>
          </a:ln>
          <a:effectLst/>
        </p:spPr>
        <p:txBody>
          <a:bodyPr wrap="none" anchor="ctr"/>
          <a:lstStyle/>
          <a:p>
            <a:endParaRPr lang="en-US"/>
          </a:p>
        </p:txBody>
      </p:sp>
      <p:sp>
        <p:nvSpPr>
          <p:cNvPr id="85000" name="Text Box 8"/>
          <p:cNvSpPr txBox="1">
            <a:spLocks noChangeArrowheads="1"/>
          </p:cNvSpPr>
          <p:nvPr/>
        </p:nvSpPr>
        <p:spPr bwMode="auto">
          <a:xfrm>
            <a:off x="3581400" y="3505200"/>
            <a:ext cx="4000500" cy="368300"/>
          </a:xfrm>
          <a:prstGeom prst="rect">
            <a:avLst/>
          </a:prstGeom>
          <a:noFill/>
          <a:ln w="9525">
            <a:noFill/>
            <a:miter lim="800000"/>
            <a:headEnd/>
            <a:tailEnd/>
          </a:ln>
          <a:effectLst/>
        </p:spPr>
        <p:txBody>
          <a:bodyPr wrap="none" anchor="ctr">
            <a:spAutoFit/>
          </a:bodyPr>
          <a:lstStyle/>
          <a:p>
            <a:r>
              <a:rPr lang="en-US" altLang="zh-CN" sz="1800">
                <a:latin typeface="Tahoma" pitchFamily="34" charset="0"/>
                <a:ea typeface="宋体" pitchFamily="2" charset="-122"/>
              </a:rPr>
              <a:t>sample mean of variable X, variable Y</a:t>
            </a:r>
          </a:p>
        </p:txBody>
      </p:sp>
      <p:sp>
        <p:nvSpPr>
          <p:cNvPr id="85001" name="Line 9"/>
          <p:cNvSpPr>
            <a:spLocks noChangeShapeType="1"/>
          </p:cNvSpPr>
          <p:nvPr/>
        </p:nvSpPr>
        <p:spPr bwMode="auto">
          <a:xfrm flipH="1">
            <a:off x="6934200" y="1447800"/>
            <a:ext cx="0" cy="685800"/>
          </a:xfrm>
          <a:prstGeom prst="line">
            <a:avLst/>
          </a:prstGeom>
          <a:noFill/>
          <a:ln w="12700">
            <a:solidFill>
              <a:srgbClr val="0000FF"/>
            </a:solidFill>
            <a:round/>
            <a:headEnd/>
            <a:tailEnd type="arrow" w="med" len="med"/>
          </a:ln>
          <a:effectLst/>
        </p:spPr>
        <p:txBody>
          <a:bodyPr wrap="none" anchor="ctr"/>
          <a:lstStyle/>
          <a:p>
            <a:endParaRPr lang="en-US"/>
          </a:p>
        </p:txBody>
      </p:sp>
      <p:sp>
        <p:nvSpPr>
          <p:cNvPr id="85002" name="Line 10"/>
          <p:cNvSpPr>
            <a:spLocks noChangeShapeType="1"/>
          </p:cNvSpPr>
          <p:nvPr/>
        </p:nvSpPr>
        <p:spPr bwMode="auto">
          <a:xfrm>
            <a:off x="7239000" y="3886200"/>
            <a:ext cx="1066800" cy="533400"/>
          </a:xfrm>
          <a:prstGeom prst="line">
            <a:avLst/>
          </a:prstGeom>
          <a:noFill/>
          <a:ln w="12700">
            <a:solidFill>
              <a:srgbClr val="0000FF"/>
            </a:solidFill>
            <a:round/>
            <a:headEnd/>
            <a:tailEnd type="arrow" w="med" len="med"/>
          </a:ln>
          <a:effectLst/>
        </p:spPr>
        <p:txBody>
          <a:bodyPr wrap="none" anchor="ctr"/>
          <a:lstStyle/>
          <a:p>
            <a:endParaRPr lang="en-US"/>
          </a:p>
        </p:txBody>
      </p:sp>
      <p:sp>
        <p:nvSpPr>
          <p:cNvPr id="85003" name="Text Box 11"/>
          <p:cNvSpPr txBox="1">
            <a:spLocks noChangeArrowheads="1"/>
          </p:cNvSpPr>
          <p:nvPr/>
        </p:nvSpPr>
        <p:spPr bwMode="auto">
          <a:xfrm>
            <a:off x="457200" y="5715000"/>
            <a:ext cx="4794250" cy="368300"/>
          </a:xfrm>
          <a:prstGeom prst="rect">
            <a:avLst/>
          </a:prstGeom>
          <a:noFill/>
          <a:ln w="9525">
            <a:noFill/>
            <a:miter lim="800000"/>
            <a:headEnd/>
            <a:tailEnd/>
          </a:ln>
          <a:effectLst/>
        </p:spPr>
        <p:txBody>
          <a:bodyPr wrap="none" anchor="ctr">
            <a:spAutoFit/>
          </a:bodyPr>
          <a:lstStyle/>
          <a:p>
            <a:r>
              <a:rPr lang="en-US" altLang="zh-CN" sz="1800" dirty="0">
                <a:latin typeface="Tahoma" pitchFamily="34" charset="0"/>
                <a:ea typeface="宋体" pitchFamily="2" charset="-122"/>
              </a:rPr>
              <a:t>Note: divisor is n-1, not n as you may expect.</a:t>
            </a:r>
          </a:p>
        </p:txBody>
      </p:sp>
      <p:sp>
        <p:nvSpPr>
          <p:cNvPr id="85004" name="Line 12"/>
          <p:cNvSpPr>
            <a:spLocks noChangeShapeType="1"/>
          </p:cNvSpPr>
          <p:nvPr/>
        </p:nvSpPr>
        <p:spPr bwMode="auto">
          <a:xfrm flipV="1">
            <a:off x="5181600" y="5715000"/>
            <a:ext cx="1295400" cy="228600"/>
          </a:xfrm>
          <a:prstGeom prst="line">
            <a:avLst/>
          </a:prstGeom>
          <a:noFill/>
          <a:ln w="12700">
            <a:solidFill>
              <a:srgbClr val="0000FF"/>
            </a:solidFill>
            <a:round/>
            <a:headEnd/>
            <a:tailEnd type="arrow" w="med" len="med"/>
          </a:ln>
          <a:effectLst/>
        </p:spPr>
        <p:txBody>
          <a:bodyPr wrap="none" anchor="ct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2"/>
          <p:cNvSpPr>
            <a:spLocks noGrp="1" noChangeArrowheads="1"/>
          </p:cNvSpPr>
          <p:nvPr>
            <p:ph type="title"/>
          </p:nvPr>
        </p:nvSpPr>
        <p:spPr>
          <a:xfrm>
            <a:off x="457200" y="274638"/>
            <a:ext cx="8229600" cy="792162"/>
          </a:xfrm>
        </p:spPr>
        <p:txBody>
          <a:bodyPr/>
          <a:lstStyle/>
          <a:p>
            <a:r>
              <a:rPr lang="en-US" altLang="zh-CN" dirty="0">
                <a:ea typeface="宋体" pitchFamily="2" charset="-122"/>
              </a:rPr>
              <a:t>Covariance…</a:t>
            </a:r>
          </a:p>
        </p:txBody>
      </p:sp>
      <p:sp>
        <p:nvSpPr>
          <p:cNvPr id="150531" name="Rectangle 3"/>
          <p:cNvSpPr>
            <a:spLocks noGrp="1" noChangeArrowheads="1"/>
          </p:cNvSpPr>
          <p:nvPr>
            <p:ph idx="1"/>
          </p:nvPr>
        </p:nvSpPr>
        <p:spPr>
          <a:xfrm>
            <a:off x="241300" y="914400"/>
            <a:ext cx="8750300" cy="2057400"/>
          </a:xfrm>
        </p:spPr>
        <p:txBody>
          <a:bodyPr>
            <a:normAutofit fontScale="92500" lnSpcReduction="20000"/>
          </a:bodyPr>
          <a:lstStyle/>
          <a:p>
            <a:r>
              <a:rPr lang="en-US" altLang="zh-CN" dirty="0">
                <a:ea typeface="宋体" pitchFamily="2" charset="-122"/>
              </a:rPr>
              <a:t>In much the same way there was a “shortcut” for calculating sample variance without having to calculate the sample mean, there is also a shortcut for calculating sample covariance without having to first calculate the mean: </a:t>
            </a:r>
          </a:p>
        </p:txBody>
      </p:sp>
      <p:sp>
        <p:nvSpPr>
          <p:cNvPr id="6" name="Date Placeholder 5"/>
          <p:cNvSpPr>
            <a:spLocks noGrp="1"/>
          </p:cNvSpPr>
          <p:nvPr>
            <p:ph type="dt" sz="half" idx="10"/>
          </p:nvPr>
        </p:nvSpPr>
        <p:spPr/>
        <p:txBody>
          <a:bodyPr/>
          <a:lstStyle/>
          <a:p>
            <a:fld id="{55F6B9BD-2811-4C47-895B-B5C06123A0BC}" type="datetime1">
              <a:rPr lang="en-US" altLang="zh-CN" smtClean="0"/>
              <a:pPr/>
              <a:t>1/29/2013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4.</a:t>
            </a:r>
            <a:fld id="{C9EF601E-38BA-4D04-9CBE-1EC45B2C91E7}" type="slidenum">
              <a:rPr lang="en-US" altLang="zh-CN"/>
              <a:pPr/>
              <a:t>5</a:t>
            </a:fld>
            <a:endParaRPr lang="en-US" altLang="zh-CN"/>
          </a:p>
        </p:txBody>
      </p:sp>
      <p:pic>
        <p:nvPicPr>
          <p:cNvPr id="150532" name="Picture 4"/>
          <p:cNvPicPr>
            <a:picLocks noChangeAspect="1" noChangeArrowheads="1"/>
          </p:cNvPicPr>
          <p:nvPr/>
        </p:nvPicPr>
        <p:blipFill>
          <a:blip r:embed="rId3" cstate="print"/>
          <a:srcRect/>
          <a:stretch>
            <a:fillRect/>
          </a:stretch>
        </p:blipFill>
        <p:spPr bwMode="auto">
          <a:xfrm>
            <a:off x="1905000" y="3200400"/>
            <a:ext cx="5118100" cy="24384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457200" y="274638"/>
            <a:ext cx="8229600" cy="487362"/>
          </a:xfrm>
        </p:spPr>
        <p:txBody>
          <a:bodyPr>
            <a:normAutofit fontScale="90000"/>
          </a:bodyPr>
          <a:lstStyle/>
          <a:p>
            <a:r>
              <a:rPr lang="en-US" altLang="zh-CN" dirty="0">
                <a:ea typeface="宋体" pitchFamily="2" charset="-122"/>
              </a:rPr>
              <a:t>Covariance Illustrated</a:t>
            </a:r>
          </a:p>
        </p:txBody>
      </p:sp>
      <p:sp>
        <p:nvSpPr>
          <p:cNvPr id="88067" name="Rectangle 3"/>
          <p:cNvSpPr>
            <a:spLocks noGrp="1" noChangeArrowheads="1"/>
          </p:cNvSpPr>
          <p:nvPr>
            <p:ph idx="1"/>
          </p:nvPr>
        </p:nvSpPr>
        <p:spPr>
          <a:xfrm>
            <a:off x="457200" y="762000"/>
            <a:ext cx="8229600" cy="5364163"/>
          </a:xfrm>
        </p:spPr>
        <p:txBody>
          <a:bodyPr/>
          <a:lstStyle/>
          <a:p>
            <a:r>
              <a:rPr lang="en-US" altLang="zh-CN" dirty="0">
                <a:ea typeface="宋体" pitchFamily="2" charset="-122"/>
              </a:rPr>
              <a:t>Consider the following three sets of </a:t>
            </a:r>
            <a:r>
              <a:rPr lang="en-US" altLang="zh-CN" dirty="0" smtClean="0">
                <a:ea typeface="宋体" pitchFamily="2" charset="-122"/>
              </a:rPr>
              <a:t>data: </a:t>
            </a:r>
            <a:r>
              <a:rPr lang="en-US" altLang="zh-CN" dirty="0">
                <a:ea typeface="宋体" pitchFamily="2" charset="-122"/>
              </a:rPr>
              <a:t>(textbook §4.5)…</a:t>
            </a:r>
          </a:p>
        </p:txBody>
      </p:sp>
      <p:sp>
        <p:nvSpPr>
          <p:cNvPr id="7" name="Date Placeholder 6"/>
          <p:cNvSpPr>
            <a:spLocks noGrp="1"/>
          </p:cNvSpPr>
          <p:nvPr>
            <p:ph type="dt" sz="half" idx="10"/>
          </p:nvPr>
        </p:nvSpPr>
        <p:spPr/>
        <p:txBody>
          <a:bodyPr/>
          <a:lstStyle/>
          <a:p>
            <a:fld id="{06161ACE-96A4-4024-B442-F3EC649F7BAF}" type="datetime1">
              <a:rPr lang="en-US" altLang="zh-CN" smtClean="0"/>
              <a:pPr/>
              <a:t>1/29/2013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a:t>4.</a:t>
            </a:r>
            <a:fld id="{88555152-223F-46CE-9697-D26225BF7B0C}" type="slidenum">
              <a:rPr lang="en-US" altLang="zh-CN"/>
              <a:pPr/>
              <a:t>6</a:t>
            </a:fld>
            <a:endParaRPr lang="en-US" altLang="zh-CN"/>
          </a:p>
        </p:txBody>
      </p:sp>
      <p:pic>
        <p:nvPicPr>
          <p:cNvPr id="88068" name="Picture 4"/>
          <p:cNvPicPr>
            <a:picLocks noChangeAspect="1" noChangeArrowheads="1"/>
          </p:cNvPicPr>
          <p:nvPr/>
        </p:nvPicPr>
        <p:blipFill>
          <a:blip r:embed="rId3" cstate="print"/>
          <a:srcRect/>
          <a:stretch>
            <a:fillRect/>
          </a:stretch>
        </p:blipFill>
        <p:spPr bwMode="auto">
          <a:xfrm>
            <a:off x="838200" y="1371600"/>
            <a:ext cx="6870700" cy="2992438"/>
          </a:xfrm>
          <a:prstGeom prst="rect">
            <a:avLst/>
          </a:prstGeom>
          <a:noFill/>
        </p:spPr>
      </p:pic>
      <p:sp>
        <p:nvSpPr>
          <p:cNvPr id="88069" name="Text Box 5"/>
          <p:cNvSpPr txBox="1">
            <a:spLocks noChangeArrowheads="1"/>
          </p:cNvSpPr>
          <p:nvPr/>
        </p:nvSpPr>
        <p:spPr bwMode="auto">
          <a:xfrm>
            <a:off x="0" y="4495801"/>
            <a:ext cx="9144000" cy="2092881"/>
          </a:xfrm>
          <a:prstGeom prst="rect">
            <a:avLst/>
          </a:prstGeom>
          <a:noFill/>
          <a:ln w="9525">
            <a:noFill/>
            <a:miter lim="800000"/>
            <a:headEnd/>
            <a:tailEnd/>
          </a:ln>
          <a:effectLst/>
        </p:spPr>
        <p:txBody>
          <a:bodyPr wrap="square" anchor="ctr">
            <a:spAutoFit/>
          </a:bodyPr>
          <a:lstStyle/>
          <a:p>
            <a:pPr algn="l">
              <a:spcBef>
                <a:spcPct val="50000"/>
              </a:spcBef>
              <a:buFont typeface="Arial" pitchFamily="34" charset="0"/>
              <a:buChar char="•"/>
            </a:pPr>
            <a:r>
              <a:rPr lang="en-US" altLang="zh-CN" sz="2000" dirty="0" smtClean="0">
                <a:latin typeface="Tahoma" pitchFamily="34" charset="0"/>
                <a:ea typeface="宋体" pitchFamily="2" charset="-122"/>
              </a:rPr>
              <a:t> In </a:t>
            </a:r>
            <a:r>
              <a:rPr lang="en-US" altLang="zh-CN" sz="2000" dirty="0">
                <a:latin typeface="Tahoma" pitchFamily="34" charset="0"/>
                <a:ea typeface="宋体" pitchFamily="2" charset="-122"/>
              </a:rPr>
              <a:t>each set, the values of X are the same, and the value for Y are the same; the only thing that’s changed is the order of the Y’s.</a:t>
            </a:r>
          </a:p>
          <a:p>
            <a:pPr algn="l">
              <a:spcBef>
                <a:spcPct val="50000"/>
              </a:spcBef>
              <a:buFont typeface="Arial" pitchFamily="34" charset="0"/>
              <a:buChar char="•"/>
            </a:pPr>
            <a:r>
              <a:rPr lang="en-US" altLang="zh-CN" sz="2000" dirty="0" smtClean="0">
                <a:latin typeface="Tahoma" pitchFamily="34" charset="0"/>
                <a:ea typeface="宋体" pitchFamily="2" charset="-122"/>
              </a:rPr>
              <a:t> In </a:t>
            </a:r>
            <a:r>
              <a:rPr lang="en-US" altLang="zh-CN" sz="2000" dirty="0">
                <a:latin typeface="Tahoma" pitchFamily="34" charset="0"/>
                <a:ea typeface="宋体" pitchFamily="2" charset="-122"/>
              </a:rPr>
              <a:t>set #1, as X increases so does Y; </a:t>
            </a:r>
            <a:r>
              <a:rPr lang="en-US" altLang="zh-CN" sz="2000" dirty="0" err="1">
                <a:latin typeface="Tahoma" pitchFamily="34" charset="0"/>
                <a:ea typeface="宋体" pitchFamily="2" charset="-122"/>
              </a:rPr>
              <a:t>S</a:t>
            </a:r>
            <a:r>
              <a:rPr lang="en-US" altLang="zh-CN" sz="2000" baseline="-25000" dirty="0" err="1">
                <a:latin typeface="Tahoma" pitchFamily="34" charset="0"/>
                <a:ea typeface="宋体" pitchFamily="2" charset="-122"/>
              </a:rPr>
              <a:t>xy</a:t>
            </a:r>
            <a:r>
              <a:rPr lang="en-US" altLang="zh-CN" sz="2000" dirty="0">
                <a:latin typeface="Tahoma" pitchFamily="34" charset="0"/>
                <a:ea typeface="宋体" pitchFamily="2" charset="-122"/>
              </a:rPr>
              <a:t> is large &amp; positive</a:t>
            </a:r>
          </a:p>
          <a:p>
            <a:pPr algn="l">
              <a:spcBef>
                <a:spcPct val="50000"/>
              </a:spcBef>
              <a:buFont typeface="Arial" pitchFamily="34" charset="0"/>
              <a:buChar char="•"/>
            </a:pPr>
            <a:r>
              <a:rPr lang="en-US" altLang="zh-CN" sz="2000" dirty="0" smtClean="0">
                <a:latin typeface="Tahoma" pitchFamily="34" charset="0"/>
                <a:ea typeface="宋体" pitchFamily="2" charset="-122"/>
              </a:rPr>
              <a:t> In </a:t>
            </a:r>
            <a:r>
              <a:rPr lang="en-US" altLang="zh-CN" sz="2000" dirty="0">
                <a:latin typeface="Tahoma" pitchFamily="34" charset="0"/>
                <a:ea typeface="宋体" pitchFamily="2" charset="-122"/>
              </a:rPr>
              <a:t>set #2, as X increases, Y decreases; </a:t>
            </a:r>
            <a:r>
              <a:rPr lang="en-US" altLang="zh-CN" sz="2000" dirty="0" err="1">
                <a:latin typeface="Tahoma" pitchFamily="34" charset="0"/>
                <a:ea typeface="宋体" pitchFamily="2" charset="-122"/>
              </a:rPr>
              <a:t>S</a:t>
            </a:r>
            <a:r>
              <a:rPr lang="en-US" altLang="zh-CN" sz="2000" baseline="-25000" dirty="0" err="1">
                <a:latin typeface="Tahoma" pitchFamily="34" charset="0"/>
                <a:ea typeface="宋体" pitchFamily="2" charset="-122"/>
              </a:rPr>
              <a:t>xy</a:t>
            </a:r>
            <a:r>
              <a:rPr lang="en-US" altLang="zh-CN" sz="2000" dirty="0">
                <a:latin typeface="Tahoma" pitchFamily="34" charset="0"/>
                <a:ea typeface="宋体" pitchFamily="2" charset="-122"/>
              </a:rPr>
              <a:t> is large &amp; negative</a:t>
            </a:r>
          </a:p>
          <a:p>
            <a:pPr algn="l">
              <a:spcBef>
                <a:spcPct val="50000"/>
              </a:spcBef>
              <a:buFont typeface="Arial" pitchFamily="34" charset="0"/>
              <a:buChar char="•"/>
            </a:pPr>
            <a:r>
              <a:rPr lang="en-US" altLang="zh-CN" sz="2000" dirty="0" smtClean="0">
                <a:latin typeface="Tahoma" pitchFamily="34" charset="0"/>
                <a:ea typeface="宋体" pitchFamily="2" charset="-122"/>
              </a:rPr>
              <a:t> In </a:t>
            </a:r>
            <a:r>
              <a:rPr lang="en-US" altLang="zh-CN" sz="2000" dirty="0">
                <a:latin typeface="Tahoma" pitchFamily="34" charset="0"/>
                <a:ea typeface="宋体" pitchFamily="2" charset="-122"/>
              </a:rPr>
              <a:t>set #3, as X increases, Y doesn’t move in any particular way; </a:t>
            </a:r>
            <a:r>
              <a:rPr lang="en-US" altLang="zh-CN" sz="2000" dirty="0" err="1">
                <a:latin typeface="Tahoma" pitchFamily="34" charset="0"/>
                <a:ea typeface="宋体" pitchFamily="2" charset="-122"/>
              </a:rPr>
              <a:t>S</a:t>
            </a:r>
            <a:r>
              <a:rPr lang="en-US" altLang="zh-CN" sz="2000" baseline="-25000" dirty="0" err="1">
                <a:latin typeface="Tahoma" pitchFamily="34" charset="0"/>
                <a:ea typeface="宋体" pitchFamily="2" charset="-122"/>
              </a:rPr>
              <a:t>xy</a:t>
            </a:r>
            <a:r>
              <a:rPr lang="en-US" altLang="zh-CN" sz="2000" dirty="0">
                <a:latin typeface="Tahoma" pitchFamily="34" charset="0"/>
                <a:ea typeface="宋体" pitchFamily="2" charset="-122"/>
              </a:rPr>
              <a:t> is “small”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3D5A0D-C958-42D5-8125-83538C85DF6C}" type="datetime1">
              <a:rPr lang="en-US" altLang="zh-CN" smtClean="0"/>
              <a:pPr/>
              <a:t>1/29/2013</a:t>
            </a:fld>
            <a:endParaRPr lang="en-US" altLang="zh-CN"/>
          </a:p>
        </p:txBody>
      </p:sp>
      <p:sp>
        <p:nvSpPr>
          <p:cNvPr id="5" name="Footer Placeholder 4"/>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smtClean="0"/>
              <a:t>4.</a:t>
            </a:r>
            <a:fld id="{70C26CB7-3095-4D37-B973-5822712D7BBE}" type="slidenum">
              <a:rPr lang="en-US" altLang="zh-CN" smtClean="0"/>
              <a:pPr/>
              <a:t>7</a:t>
            </a:fld>
            <a:endParaRPr lang="en-US" altLang="zh-CN"/>
          </a:p>
        </p:txBody>
      </p:sp>
      <p:cxnSp>
        <p:nvCxnSpPr>
          <p:cNvPr id="12" name="Straight Connector 11"/>
          <p:cNvCxnSpPr/>
          <p:nvPr/>
        </p:nvCxnSpPr>
        <p:spPr>
          <a:xfrm rot="5400000">
            <a:off x="-609600" y="3581400"/>
            <a:ext cx="4572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76400" y="5105400"/>
            <a:ext cx="63246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001000" y="5257800"/>
            <a:ext cx="533400" cy="461665"/>
          </a:xfrm>
          <a:prstGeom prst="rect">
            <a:avLst/>
          </a:prstGeom>
          <a:noFill/>
        </p:spPr>
        <p:txBody>
          <a:bodyPr wrap="square" rtlCol="0">
            <a:spAutoFit/>
          </a:bodyPr>
          <a:lstStyle/>
          <a:p>
            <a:r>
              <a:rPr lang="en-US" dirty="0" smtClean="0"/>
              <a:t>X</a:t>
            </a:r>
            <a:endParaRPr lang="en-US" dirty="0"/>
          </a:p>
        </p:txBody>
      </p:sp>
      <p:sp>
        <p:nvSpPr>
          <p:cNvPr id="16" name="TextBox 15"/>
          <p:cNvSpPr txBox="1"/>
          <p:nvPr/>
        </p:nvSpPr>
        <p:spPr>
          <a:xfrm>
            <a:off x="1219200" y="838200"/>
            <a:ext cx="457200" cy="457200"/>
          </a:xfrm>
          <a:prstGeom prst="rect">
            <a:avLst/>
          </a:prstGeom>
          <a:noFill/>
        </p:spPr>
        <p:txBody>
          <a:bodyPr wrap="square" rtlCol="0">
            <a:spAutoFit/>
          </a:bodyPr>
          <a:lstStyle/>
          <a:p>
            <a:r>
              <a:rPr lang="en-US" dirty="0" smtClean="0"/>
              <a:t>Y</a:t>
            </a:r>
            <a:endParaRPr lang="en-US" dirty="0"/>
          </a:p>
        </p:txBody>
      </p:sp>
      <p:sp>
        <p:nvSpPr>
          <p:cNvPr id="17" name="Oval 16"/>
          <p:cNvSpPr/>
          <p:nvPr/>
        </p:nvSpPr>
        <p:spPr>
          <a:xfrm>
            <a:off x="2590800" y="40386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3200400" y="35814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3581400" y="32004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3048000" y="20574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4267200" y="26670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429000" y="42672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5257800" y="3400864"/>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867400" y="27432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3886200" y="42672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3581400" y="19812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7086600" y="1600200"/>
            <a:ext cx="76200" cy="76200"/>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p:cNvCxnSpPr/>
          <p:nvPr/>
        </p:nvCxnSpPr>
        <p:spPr>
          <a:xfrm rot="5400000" flipH="1" flipV="1">
            <a:off x="2552700" y="3086100"/>
            <a:ext cx="4038600" cy="1588"/>
          </a:xfrm>
          <a:prstGeom prst="line">
            <a:avLst/>
          </a:prstGeom>
          <a:ln w="28575">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1676400" y="3427412"/>
            <a:ext cx="6400800" cy="1588"/>
          </a:xfrm>
          <a:prstGeom prst="line">
            <a:avLst/>
          </a:prstGeom>
          <a:ln w="28575">
            <a:solidFill>
              <a:schemeClr val="tx2">
                <a:lumMod val="75000"/>
              </a:schemeClr>
            </a:solidFill>
            <a:prstDash val="lgDash"/>
          </a:ln>
        </p:spPr>
        <p:style>
          <a:lnRef idx="1">
            <a:schemeClr val="accent1"/>
          </a:lnRef>
          <a:fillRef idx="0">
            <a:schemeClr val="accent1"/>
          </a:fillRef>
          <a:effectRef idx="0">
            <a:schemeClr val="accent1"/>
          </a:effectRef>
          <a:fontRef idx="minor">
            <a:schemeClr val="tx1"/>
          </a:fontRef>
        </p:style>
      </p:cxnSp>
      <p:graphicFrame>
        <p:nvGraphicFramePr>
          <p:cNvPr id="39" name="Object 38"/>
          <p:cNvGraphicFramePr>
            <a:graphicFrameLocks noChangeAspect="1"/>
          </p:cNvGraphicFramePr>
          <p:nvPr/>
        </p:nvGraphicFramePr>
        <p:xfrm>
          <a:off x="609600" y="3186113"/>
          <a:ext cx="914400" cy="461962"/>
        </p:xfrm>
        <a:graphic>
          <a:graphicData uri="http://schemas.openxmlformats.org/presentationml/2006/ole">
            <mc:AlternateContent xmlns:mc="http://schemas.openxmlformats.org/markup-compatibility/2006">
              <mc:Choice xmlns:v="urn:schemas-microsoft-com:vml" Requires="v">
                <p:oleObj spid="_x0000_s62470" name="Equation" r:id="rId3" imgW="457200" imgH="203040" progId="Equation.3">
                  <p:embed/>
                </p:oleObj>
              </mc:Choice>
              <mc:Fallback>
                <p:oleObj name="Equation" r:id="rId3" imgW="457200" imgH="2030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3186113"/>
                        <a:ext cx="914400" cy="461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3"/>
          <p:cNvGraphicFramePr>
            <a:graphicFrameLocks noChangeAspect="1"/>
          </p:cNvGraphicFramePr>
          <p:nvPr/>
        </p:nvGraphicFramePr>
        <p:xfrm>
          <a:off x="4178300" y="5243513"/>
          <a:ext cx="787400" cy="460375"/>
        </p:xfrm>
        <a:graphic>
          <a:graphicData uri="http://schemas.openxmlformats.org/presentationml/2006/ole">
            <mc:AlternateContent xmlns:mc="http://schemas.openxmlformats.org/markup-compatibility/2006">
              <mc:Choice xmlns:v="urn:schemas-microsoft-com:vml" Requires="v">
                <p:oleObj spid="_x0000_s62471" name="Equation" r:id="rId5" imgW="393480" imgH="203040" progId="Equation.3">
                  <p:embed/>
                </p:oleObj>
              </mc:Choice>
              <mc:Fallback>
                <p:oleObj name="Equation" r:id="rId5" imgW="393480" imgH="20304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78300" y="5243513"/>
                        <a:ext cx="787400"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2" name="Straight Connector 41"/>
          <p:cNvCxnSpPr>
            <a:stCxn id="17" idx="4"/>
          </p:cNvCxnSpPr>
          <p:nvPr/>
        </p:nvCxnSpPr>
        <p:spPr>
          <a:xfrm rot="5400000">
            <a:off x="2166321" y="4567415"/>
            <a:ext cx="915194" cy="9964"/>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a:off x="2151856" y="3563144"/>
            <a:ext cx="1588" cy="95250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2438400" y="5181600"/>
            <a:ext cx="533400" cy="461665"/>
          </a:xfrm>
          <a:prstGeom prst="rect">
            <a:avLst/>
          </a:prstGeom>
          <a:noFill/>
        </p:spPr>
        <p:txBody>
          <a:bodyPr wrap="square" rtlCol="0">
            <a:spAutoFit/>
          </a:bodyPr>
          <a:lstStyle/>
          <a:p>
            <a:r>
              <a:rPr lang="en-US" dirty="0" smtClean="0"/>
              <a:t>2</a:t>
            </a:r>
            <a:endParaRPr lang="en-US" dirty="0"/>
          </a:p>
        </p:txBody>
      </p:sp>
      <p:sp>
        <p:nvSpPr>
          <p:cNvPr id="47" name="TextBox 46"/>
          <p:cNvSpPr txBox="1"/>
          <p:nvPr/>
        </p:nvSpPr>
        <p:spPr>
          <a:xfrm>
            <a:off x="1066800" y="3810000"/>
            <a:ext cx="533400" cy="461665"/>
          </a:xfrm>
          <a:prstGeom prst="rect">
            <a:avLst/>
          </a:prstGeom>
          <a:noFill/>
        </p:spPr>
        <p:txBody>
          <a:bodyPr wrap="square" rtlCol="0">
            <a:spAutoFit/>
          </a:bodyPr>
          <a:lstStyle/>
          <a:p>
            <a:r>
              <a:rPr lang="en-US" dirty="0" smtClean="0"/>
              <a:t>13</a:t>
            </a:r>
            <a:endParaRPr lang="en-US" dirty="0"/>
          </a:p>
        </p:txBody>
      </p:sp>
      <p:cxnSp>
        <p:nvCxnSpPr>
          <p:cNvPr id="48" name="Straight Connector 47"/>
          <p:cNvCxnSpPr/>
          <p:nvPr/>
        </p:nvCxnSpPr>
        <p:spPr>
          <a:xfrm rot="5400000">
            <a:off x="4475559" y="4300715"/>
            <a:ext cx="1658060" cy="1075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5029200" y="5257800"/>
            <a:ext cx="533400" cy="461665"/>
          </a:xfrm>
          <a:prstGeom prst="rect">
            <a:avLst/>
          </a:prstGeom>
          <a:noFill/>
        </p:spPr>
        <p:txBody>
          <a:bodyPr wrap="square" rtlCol="0">
            <a:spAutoFit/>
          </a:bodyPr>
          <a:lstStyle/>
          <a:p>
            <a:r>
              <a:rPr lang="en-US" dirty="0" smtClean="0"/>
              <a:t>6</a:t>
            </a:r>
            <a:endParaRPr lang="en-US" dirty="0"/>
          </a:p>
        </p:txBody>
      </p:sp>
      <p:cxnSp>
        <p:nvCxnSpPr>
          <p:cNvPr id="53" name="Straight Connector 52"/>
          <p:cNvCxnSpPr>
            <a:stCxn id="25" idx="4"/>
          </p:cNvCxnSpPr>
          <p:nvPr/>
        </p:nvCxnSpPr>
        <p:spPr>
          <a:xfrm rot="16200000" flipH="1">
            <a:off x="4751526" y="3973374"/>
            <a:ext cx="2311259" cy="331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5638800" y="5253335"/>
            <a:ext cx="533400" cy="461665"/>
          </a:xfrm>
          <a:prstGeom prst="rect">
            <a:avLst/>
          </a:prstGeom>
          <a:noFill/>
        </p:spPr>
        <p:txBody>
          <a:bodyPr wrap="square" rtlCol="0">
            <a:spAutoFit/>
          </a:bodyPr>
          <a:lstStyle/>
          <a:p>
            <a:r>
              <a:rPr lang="en-US" dirty="0" smtClean="0"/>
              <a:t>7</a:t>
            </a:r>
            <a:endParaRPr lang="en-US" dirty="0"/>
          </a:p>
        </p:txBody>
      </p:sp>
      <p:sp>
        <p:nvSpPr>
          <p:cNvPr id="55" name="TextBox 54"/>
          <p:cNvSpPr txBox="1"/>
          <p:nvPr/>
        </p:nvSpPr>
        <p:spPr>
          <a:xfrm>
            <a:off x="1066800" y="2510135"/>
            <a:ext cx="533400" cy="461665"/>
          </a:xfrm>
          <a:prstGeom prst="rect">
            <a:avLst/>
          </a:prstGeom>
          <a:noFill/>
        </p:spPr>
        <p:txBody>
          <a:bodyPr wrap="square" rtlCol="0">
            <a:spAutoFit/>
          </a:bodyPr>
          <a:lstStyle/>
          <a:p>
            <a:r>
              <a:rPr lang="en-US" dirty="0" smtClean="0"/>
              <a:t>17</a:t>
            </a:r>
            <a:endParaRPr lang="en-US" dirty="0"/>
          </a:p>
        </p:txBody>
      </p:sp>
      <p:cxnSp>
        <p:nvCxnSpPr>
          <p:cNvPr id="57" name="Straight Connector 56"/>
          <p:cNvCxnSpPr/>
          <p:nvPr/>
        </p:nvCxnSpPr>
        <p:spPr>
          <a:xfrm rot="10800000">
            <a:off x="1676400" y="2743200"/>
            <a:ext cx="4229100" cy="199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5257800" y="1600200"/>
            <a:ext cx="1066800" cy="1323439"/>
          </a:xfrm>
          <a:prstGeom prst="rect">
            <a:avLst/>
          </a:prstGeom>
          <a:noFill/>
        </p:spPr>
        <p:txBody>
          <a:bodyPr wrap="square" rtlCol="0">
            <a:spAutoFit/>
          </a:bodyPr>
          <a:lstStyle/>
          <a:p>
            <a:r>
              <a:rPr lang="en-US" sz="8000" dirty="0" smtClean="0">
                <a:solidFill>
                  <a:srgbClr val="00B050"/>
                </a:solidFill>
              </a:rPr>
              <a:t>+</a:t>
            </a:r>
            <a:endParaRPr lang="en-US" dirty="0">
              <a:solidFill>
                <a:srgbClr val="00B050"/>
              </a:solidFill>
            </a:endParaRPr>
          </a:p>
        </p:txBody>
      </p:sp>
      <p:sp>
        <p:nvSpPr>
          <p:cNvPr id="60" name="TextBox 59"/>
          <p:cNvSpPr txBox="1"/>
          <p:nvPr/>
        </p:nvSpPr>
        <p:spPr>
          <a:xfrm>
            <a:off x="2819400" y="3629561"/>
            <a:ext cx="838200" cy="1323439"/>
          </a:xfrm>
          <a:prstGeom prst="rect">
            <a:avLst/>
          </a:prstGeom>
          <a:noFill/>
        </p:spPr>
        <p:txBody>
          <a:bodyPr wrap="square" rtlCol="0">
            <a:spAutoFit/>
          </a:bodyPr>
          <a:lstStyle/>
          <a:p>
            <a:r>
              <a:rPr lang="en-US" sz="8000" dirty="0" smtClean="0">
                <a:solidFill>
                  <a:srgbClr val="00B050"/>
                </a:solidFill>
              </a:rPr>
              <a:t>+</a:t>
            </a:r>
            <a:endParaRPr lang="en-US" dirty="0">
              <a:solidFill>
                <a:srgbClr val="00B050"/>
              </a:solidFill>
            </a:endParaRPr>
          </a:p>
        </p:txBody>
      </p:sp>
      <p:sp>
        <p:nvSpPr>
          <p:cNvPr id="61" name="TextBox 60"/>
          <p:cNvSpPr txBox="1"/>
          <p:nvPr/>
        </p:nvSpPr>
        <p:spPr>
          <a:xfrm>
            <a:off x="5943600" y="3400961"/>
            <a:ext cx="1066800" cy="1323439"/>
          </a:xfrm>
          <a:prstGeom prst="rect">
            <a:avLst/>
          </a:prstGeom>
          <a:noFill/>
        </p:spPr>
        <p:txBody>
          <a:bodyPr wrap="square" rtlCol="0">
            <a:spAutoFit/>
          </a:bodyPr>
          <a:lstStyle/>
          <a:p>
            <a:r>
              <a:rPr lang="en-US" sz="8000" dirty="0" smtClean="0">
                <a:solidFill>
                  <a:srgbClr val="FF0000"/>
                </a:solidFill>
              </a:rPr>
              <a:t>-</a:t>
            </a:r>
            <a:endParaRPr lang="en-US" dirty="0">
              <a:solidFill>
                <a:srgbClr val="FF0000"/>
              </a:solidFill>
            </a:endParaRPr>
          </a:p>
        </p:txBody>
      </p:sp>
      <p:sp>
        <p:nvSpPr>
          <p:cNvPr id="62" name="TextBox 61"/>
          <p:cNvSpPr txBox="1"/>
          <p:nvPr/>
        </p:nvSpPr>
        <p:spPr>
          <a:xfrm>
            <a:off x="2133600" y="1295400"/>
            <a:ext cx="1066800" cy="1323439"/>
          </a:xfrm>
          <a:prstGeom prst="rect">
            <a:avLst/>
          </a:prstGeom>
          <a:noFill/>
        </p:spPr>
        <p:txBody>
          <a:bodyPr wrap="square" rtlCol="0">
            <a:spAutoFit/>
          </a:bodyPr>
          <a:lstStyle/>
          <a:p>
            <a:r>
              <a:rPr lang="en-US" sz="8000" dirty="0" smtClean="0">
                <a:solidFill>
                  <a:srgbClr val="FF0000"/>
                </a:solidFill>
              </a:rPr>
              <a:t>-</a:t>
            </a:r>
            <a:endParaRPr lang="en-US"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a:ea typeface="宋体" pitchFamily="2" charset="-122"/>
              </a:rPr>
              <a:t>Covariance… (Generally speaking)</a:t>
            </a:r>
          </a:p>
        </p:txBody>
      </p:sp>
      <p:sp>
        <p:nvSpPr>
          <p:cNvPr id="89091" name="Rectangle 3"/>
          <p:cNvSpPr>
            <a:spLocks noGrp="1" noChangeArrowheads="1"/>
          </p:cNvSpPr>
          <p:nvPr>
            <p:ph idx="1"/>
          </p:nvPr>
        </p:nvSpPr>
        <p:spPr>
          <a:xfrm>
            <a:off x="457200" y="1295400"/>
            <a:ext cx="8229600" cy="5181600"/>
          </a:xfrm>
        </p:spPr>
        <p:txBody>
          <a:bodyPr>
            <a:normAutofit fontScale="77500" lnSpcReduction="20000"/>
          </a:bodyPr>
          <a:lstStyle/>
          <a:p>
            <a:pPr indent="274320">
              <a:lnSpc>
                <a:spcPct val="120000"/>
              </a:lnSpc>
              <a:buFontTx/>
              <a:buChar char="•"/>
            </a:pPr>
            <a:r>
              <a:rPr lang="en-US" altLang="zh-CN" dirty="0">
                <a:ea typeface="宋体" pitchFamily="2" charset="-122"/>
              </a:rPr>
              <a:t>When two variables move in the </a:t>
            </a:r>
            <a:r>
              <a:rPr lang="en-US" altLang="zh-CN" b="1" i="1" dirty="0">
                <a:ea typeface="宋体" pitchFamily="2" charset="-122"/>
              </a:rPr>
              <a:t>same direction</a:t>
            </a:r>
            <a:r>
              <a:rPr lang="en-US" altLang="zh-CN" dirty="0">
                <a:ea typeface="宋体" pitchFamily="2" charset="-122"/>
              </a:rPr>
              <a:t> (both increase or both decrease), the covariance will be a </a:t>
            </a:r>
            <a:r>
              <a:rPr lang="en-US" altLang="zh-CN" b="1" i="1" dirty="0">
                <a:ea typeface="宋体" pitchFamily="2" charset="-122"/>
              </a:rPr>
              <a:t>large positive number</a:t>
            </a:r>
            <a:r>
              <a:rPr lang="en-US" altLang="zh-CN" dirty="0">
                <a:ea typeface="宋体" pitchFamily="2" charset="-122"/>
              </a:rPr>
              <a:t>.</a:t>
            </a:r>
            <a:endParaRPr lang="en-US" altLang="zh-CN" b="1" i="1" dirty="0">
              <a:ea typeface="宋体" pitchFamily="2" charset="-122"/>
            </a:endParaRPr>
          </a:p>
          <a:p>
            <a:pPr indent="274320">
              <a:lnSpc>
                <a:spcPct val="120000"/>
              </a:lnSpc>
              <a:buFontTx/>
              <a:buChar char="•"/>
            </a:pPr>
            <a:r>
              <a:rPr lang="en-US" altLang="zh-CN" dirty="0">
                <a:ea typeface="宋体" pitchFamily="2" charset="-122"/>
              </a:rPr>
              <a:t>When two variables move in </a:t>
            </a:r>
            <a:r>
              <a:rPr lang="en-US" altLang="zh-CN" b="1" i="1" dirty="0">
                <a:ea typeface="宋体" pitchFamily="2" charset="-122"/>
              </a:rPr>
              <a:t>opposite directions</a:t>
            </a:r>
            <a:r>
              <a:rPr lang="en-US" altLang="zh-CN" dirty="0">
                <a:ea typeface="宋体" pitchFamily="2" charset="-122"/>
              </a:rPr>
              <a:t>, the covariance is a </a:t>
            </a:r>
            <a:r>
              <a:rPr lang="en-US" altLang="zh-CN" b="1" i="1" dirty="0">
                <a:ea typeface="宋体" pitchFamily="2" charset="-122"/>
              </a:rPr>
              <a:t>large negative number</a:t>
            </a:r>
            <a:r>
              <a:rPr lang="en-US" altLang="zh-CN" dirty="0">
                <a:ea typeface="宋体" pitchFamily="2" charset="-122"/>
              </a:rPr>
              <a:t>.</a:t>
            </a:r>
          </a:p>
          <a:p>
            <a:pPr indent="274320">
              <a:lnSpc>
                <a:spcPct val="120000"/>
              </a:lnSpc>
              <a:buFontTx/>
              <a:buChar char="•"/>
            </a:pPr>
            <a:r>
              <a:rPr lang="en-US" altLang="zh-CN" dirty="0">
                <a:ea typeface="宋体" pitchFamily="2" charset="-122"/>
              </a:rPr>
              <a:t>When there is </a:t>
            </a:r>
            <a:r>
              <a:rPr lang="en-US" altLang="zh-CN" b="1" i="1" dirty="0">
                <a:ea typeface="宋体" pitchFamily="2" charset="-122"/>
              </a:rPr>
              <a:t>no particular pattern</a:t>
            </a:r>
            <a:r>
              <a:rPr lang="en-US" altLang="zh-CN" dirty="0">
                <a:ea typeface="宋体" pitchFamily="2" charset="-122"/>
              </a:rPr>
              <a:t>, the covariance is a </a:t>
            </a:r>
            <a:r>
              <a:rPr lang="en-US" altLang="zh-CN" b="1" i="1" dirty="0">
                <a:ea typeface="宋体" pitchFamily="2" charset="-122"/>
              </a:rPr>
              <a:t>small </a:t>
            </a:r>
            <a:r>
              <a:rPr lang="en-US" altLang="zh-CN" b="1" i="1" dirty="0" smtClean="0">
                <a:ea typeface="宋体" pitchFamily="2" charset="-122"/>
              </a:rPr>
              <a:t>number</a:t>
            </a:r>
            <a:r>
              <a:rPr lang="en-US" altLang="zh-CN" dirty="0" smtClean="0">
                <a:ea typeface="宋体" pitchFamily="2" charset="-122"/>
              </a:rPr>
              <a:t>.</a:t>
            </a:r>
            <a:endParaRPr lang="en-US" altLang="zh-CN" dirty="0">
              <a:ea typeface="宋体" pitchFamily="2" charset="-122"/>
            </a:endParaRPr>
          </a:p>
          <a:p>
            <a:pPr indent="274320">
              <a:lnSpc>
                <a:spcPct val="120000"/>
              </a:lnSpc>
              <a:buFontTx/>
              <a:buChar char="•"/>
            </a:pPr>
            <a:r>
              <a:rPr lang="en-US" altLang="zh-CN" dirty="0" smtClean="0">
                <a:ea typeface="宋体" pitchFamily="2" charset="-122"/>
              </a:rPr>
              <a:t>However</a:t>
            </a:r>
            <a:r>
              <a:rPr lang="en-US" altLang="zh-CN" dirty="0">
                <a:ea typeface="宋体" pitchFamily="2" charset="-122"/>
              </a:rPr>
              <a:t>, it’s difficult to interpret </a:t>
            </a:r>
            <a:r>
              <a:rPr lang="en-US" altLang="zh-CN" b="1" i="1" dirty="0">
                <a:ea typeface="宋体" pitchFamily="2" charset="-122"/>
              </a:rPr>
              <a:t>Covariance</a:t>
            </a:r>
            <a:r>
              <a:rPr lang="en-US" altLang="zh-CN" dirty="0">
                <a:ea typeface="宋体" pitchFamily="2" charset="-122"/>
              </a:rPr>
              <a:t>.</a:t>
            </a:r>
          </a:p>
          <a:p>
            <a:pPr lvl="1" indent="274320">
              <a:lnSpc>
                <a:spcPct val="120000"/>
              </a:lnSpc>
              <a:buFontTx/>
              <a:buChar char="•"/>
            </a:pPr>
            <a:r>
              <a:rPr lang="en-US" altLang="zh-CN" dirty="0">
                <a:ea typeface="宋体" pitchFamily="2" charset="-122"/>
              </a:rPr>
              <a:t>Units are not meaningful.</a:t>
            </a:r>
          </a:p>
          <a:p>
            <a:pPr lvl="1" indent="274320">
              <a:lnSpc>
                <a:spcPct val="120000"/>
              </a:lnSpc>
              <a:buFontTx/>
              <a:buChar char="•"/>
            </a:pPr>
            <a:r>
              <a:rPr lang="en-US" altLang="zh-CN" dirty="0">
                <a:ea typeface="宋体" pitchFamily="2" charset="-122"/>
              </a:rPr>
              <a:t>Size of covariance depends on the scale of variable, </a:t>
            </a:r>
            <a:r>
              <a:rPr lang="en-US" altLang="zh-CN" dirty="0" smtClean="0">
                <a:ea typeface="宋体" pitchFamily="2" charset="-122"/>
              </a:rPr>
              <a:t> so that the comparison </a:t>
            </a:r>
            <a:r>
              <a:rPr lang="en-US" altLang="zh-CN" dirty="0">
                <a:ea typeface="宋体" pitchFamily="2" charset="-122"/>
              </a:rPr>
              <a:t>of relative strength </a:t>
            </a:r>
            <a:r>
              <a:rPr lang="en-US" altLang="zh-CN" dirty="0" smtClean="0">
                <a:ea typeface="宋体" pitchFamily="2" charset="-122"/>
              </a:rPr>
              <a:t>is virtually </a:t>
            </a:r>
            <a:r>
              <a:rPr lang="en-US" altLang="zh-CN" dirty="0">
                <a:ea typeface="宋体" pitchFamily="2" charset="-122"/>
              </a:rPr>
              <a:t>impossible.   </a:t>
            </a:r>
          </a:p>
        </p:txBody>
      </p:sp>
      <p:sp>
        <p:nvSpPr>
          <p:cNvPr id="5" name="Date Placeholder 4"/>
          <p:cNvSpPr>
            <a:spLocks noGrp="1"/>
          </p:cNvSpPr>
          <p:nvPr>
            <p:ph type="dt" sz="half" idx="10"/>
          </p:nvPr>
        </p:nvSpPr>
        <p:spPr/>
        <p:txBody>
          <a:bodyPr/>
          <a:lstStyle/>
          <a:p>
            <a:fld id="{B0229C00-8662-47E7-98F0-415DCB94205A}" type="datetime1">
              <a:rPr lang="en-US" altLang="zh-CN" smtClean="0"/>
              <a:pPr/>
              <a:t>1/29/2013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4.</a:t>
            </a:r>
            <a:fld id="{C17FF543-C2CD-4D2F-AA88-BB7322B5BA95}" type="slidenum">
              <a:rPr lang="en-US" altLang="zh-CN"/>
              <a:pPr/>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title"/>
          </p:nvPr>
        </p:nvSpPr>
        <p:spPr/>
        <p:txBody>
          <a:bodyPr/>
          <a:lstStyle/>
          <a:p>
            <a:r>
              <a:rPr lang="en-US" altLang="zh-CN">
                <a:ea typeface="宋体" pitchFamily="2" charset="-122"/>
              </a:rPr>
              <a:t>Correlation Coefficient</a:t>
            </a:r>
          </a:p>
        </p:txBody>
      </p:sp>
      <p:sp>
        <p:nvSpPr>
          <p:cNvPr id="90116" name="Rectangle 4"/>
          <p:cNvSpPr>
            <a:spLocks noGrp="1" noChangeArrowheads="1"/>
          </p:cNvSpPr>
          <p:nvPr>
            <p:ph idx="1"/>
          </p:nvPr>
        </p:nvSpPr>
        <p:spPr>
          <a:xfrm>
            <a:off x="457200" y="1295400"/>
            <a:ext cx="8229600" cy="4830763"/>
          </a:xfrm>
        </p:spPr>
        <p:txBody>
          <a:bodyPr>
            <a:normAutofit/>
          </a:bodyPr>
          <a:lstStyle/>
          <a:p>
            <a:r>
              <a:rPr lang="en-US" altLang="zh-CN" sz="2800" b="1" i="1" dirty="0">
                <a:ea typeface="宋体" pitchFamily="2" charset="-122"/>
              </a:rPr>
              <a:t>Correlation Coefficient</a:t>
            </a:r>
            <a:r>
              <a:rPr lang="en-US" altLang="zh-CN" sz="2800" dirty="0">
                <a:ea typeface="宋体" pitchFamily="2" charset="-122"/>
              </a:rPr>
              <a:t> is defined as the covariance divided by the standard deviations of the variables:</a:t>
            </a:r>
          </a:p>
        </p:txBody>
      </p:sp>
      <p:sp>
        <p:nvSpPr>
          <p:cNvPr id="9" name="Date Placeholder 8"/>
          <p:cNvSpPr>
            <a:spLocks noGrp="1"/>
          </p:cNvSpPr>
          <p:nvPr>
            <p:ph type="dt" sz="half" idx="10"/>
          </p:nvPr>
        </p:nvSpPr>
        <p:spPr/>
        <p:txBody>
          <a:bodyPr/>
          <a:lstStyle/>
          <a:p>
            <a:fld id="{56B4A2F0-8AFF-404D-9D8A-7278D4E113EB}" type="datetime1">
              <a:rPr lang="en-US" altLang="zh-CN" smtClean="0"/>
              <a:pPr/>
              <a:t>1/29/2013</a:t>
            </a:fld>
            <a:endParaRPr lang="en-US" altLang="zh-CN"/>
          </a:p>
        </p:txBody>
      </p:sp>
      <p:sp>
        <p:nvSpPr>
          <p:cNvPr id="10" name="Footer Placeholder 9"/>
          <p:cNvSpPr>
            <a:spLocks noGrp="1"/>
          </p:cNvSpPr>
          <p:nvPr>
            <p:ph type="ftr" sz="quarter" idx="11"/>
          </p:nvPr>
        </p:nvSpPr>
        <p:spPr/>
        <p:txBody>
          <a:bodyPr/>
          <a:lstStyle/>
          <a:p>
            <a:r>
              <a:rPr lang="en-US" altLang="zh-CN" smtClean="0"/>
              <a:t>Towson University - J. Jung</a:t>
            </a:r>
            <a:endParaRPr lang="en-US" altLang="zh-CN"/>
          </a:p>
        </p:txBody>
      </p:sp>
      <p:sp>
        <p:nvSpPr>
          <p:cNvPr id="8" name="Slide Number Placeholder 5"/>
          <p:cNvSpPr>
            <a:spLocks noGrp="1"/>
          </p:cNvSpPr>
          <p:nvPr>
            <p:ph type="sldNum" sz="quarter" idx="12"/>
          </p:nvPr>
        </p:nvSpPr>
        <p:spPr/>
        <p:txBody>
          <a:bodyPr/>
          <a:lstStyle/>
          <a:p>
            <a:r>
              <a:rPr lang="en-US" altLang="zh-CN"/>
              <a:t>4.</a:t>
            </a:r>
            <a:fld id="{52EE849A-AC9D-45ED-A010-8AB454A986FC}" type="slidenum">
              <a:rPr lang="en-US" altLang="zh-CN"/>
              <a:pPr/>
              <a:t>9</a:t>
            </a:fld>
            <a:endParaRPr lang="en-US" altLang="zh-CN"/>
          </a:p>
        </p:txBody>
      </p:sp>
      <p:pic>
        <p:nvPicPr>
          <p:cNvPr id="90114" name="Picture 2"/>
          <p:cNvPicPr>
            <a:picLocks noChangeAspect="1" noChangeArrowheads="1"/>
          </p:cNvPicPr>
          <p:nvPr/>
        </p:nvPicPr>
        <p:blipFill>
          <a:blip r:embed="rId3" cstate="print"/>
          <a:srcRect/>
          <a:stretch>
            <a:fillRect/>
          </a:stretch>
        </p:blipFill>
        <p:spPr bwMode="auto">
          <a:xfrm>
            <a:off x="1143000" y="2362200"/>
            <a:ext cx="6273800" cy="939800"/>
          </a:xfrm>
          <a:prstGeom prst="rect">
            <a:avLst/>
          </a:prstGeom>
          <a:noFill/>
        </p:spPr>
      </p:pic>
      <p:sp>
        <p:nvSpPr>
          <p:cNvPr id="90117" name="AutoShape 5"/>
          <p:cNvSpPr>
            <a:spLocks noChangeArrowheads="1"/>
          </p:cNvSpPr>
          <p:nvPr/>
        </p:nvSpPr>
        <p:spPr bwMode="auto">
          <a:xfrm>
            <a:off x="3505200" y="3429000"/>
            <a:ext cx="1828800" cy="914400"/>
          </a:xfrm>
          <a:prstGeom prst="wedgeRectCallout">
            <a:avLst>
              <a:gd name="adj1" fmla="val 95139"/>
              <a:gd name="adj2" fmla="val -94444"/>
            </a:avLst>
          </a:prstGeom>
          <a:solidFill>
            <a:srgbClr val="FFFF99"/>
          </a:solidFill>
          <a:ln w="9525">
            <a:solidFill>
              <a:schemeClr val="tx1"/>
            </a:solidFill>
            <a:miter lim="800000"/>
            <a:headEnd/>
            <a:tailEnd/>
          </a:ln>
          <a:effectLst/>
        </p:spPr>
        <p:txBody>
          <a:bodyPr anchor="ctr"/>
          <a:lstStyle/>
          <a:p>
            <a:pPr eaLnBrk="1" hangingPunct="1"/>
            <a:r>
              <a:rPr lang="en-US" altLang="zh-CN" sz="1800">
                <a:latin typeface="Tahoma" pitchFamily="34" charset="0"/>
                <a:ea typeface="宋体" pitchFamily="2" charset="-122"/>
              </a:rPr>
              <a:t>Greek letter “rho”</a:t>
            </a:r>
          </a:p>
        </p:txBody>
      </p:sp>
      <p:sp>
        <p:nvSpPr>
          <p:cNvPr id="90118" name="Rectangle 6"/>
          <p:cNvSpPr>
            <a:spLocks noChangeArrowheads="1"/>
          </p:cNvSpPr>
          <p:nvPr/>
        </p:nvSpPr>
        <p:spPr bwMode="auto">
          <a:xfrm>
            <a:off x="381000" y="5562600"/>
            <a:ext cx="8153400" cy="830997"/>
          </a:xfrm>
          <a:prstGeom prst="rect">
            <a:avLst/>
          </a:prstGeom>
          <a:noFill/>
          <a:ln w="9525">
            <a:noFill/>
            <a:miter lim="800000"/>
            <a:headEnd/>
            <a:tailEnd/>
          </a:ln>
          <a:effectLst/>
        </p:spPr>
        <p:txBody>
          <a:bodyPr wrap="square" anchor="ctr">
            <a:spAutoFit/>
          </a:bodyPr>
          <a:lstStyle/>
          <a:p>
            <a:pPr indent="274320" algn="l">
              <a:buFont typeface="Arial" pitchFamily="34" charset="0"/>
              <a:buChar char="•"/>
            </a:pPr>
            <a:r>
              <a:rPr lang="en-US" altLang="zh-CN" dirty="0">
                <a:latin typeface="Tahoma" pitchFamily="34" charset="0"/>
                <a:ea typeface="宋体" pitchFamily="2" charset="-122"/>
              </a:rPr>
              <a:t>This coefficient answers the question:</a:t>
            </a:r>
          </a:p>
          <a:p>
            <a:pPr indent="274320" algn="l"/>
            <a:r>
              <a:rPr lang="en-US" altLang="zh-CN" dirty="0">
                <a:latin typeface="Tahoma" pitchFamily="34" charset="0"/>
                <a:ea typeface="宋体" pitchFamily="2" charset="-122"/>
              </a:rPr>
              <a:t>How </a:t>
            </a:r>
            <a:r>
              <a:rPr lang="en-US" altLang="zh-CN" b="1" dirty="0">
                <a:latin typeface="Tahoma" pitchFamily="34" charset="0"/>
                <a:ea typeface="宋体" pitchFamily="2" charset="-122"/>
              </a:rPr>
              <a:t>strong</a:t>
            </a:r>
            <a:r>
              <a:rPr lang="en-US" altLang="zh-CN" dirty="0">
                <a:latin typeface="Tahoma" pitchFamily="34" charset="0"/>
                <a:ea typeface="宋体" pitchFamily="2" charset="-122"/>
              </a:rPr>
              <a:t> is the association between X and Y?</a:t>
            </a:r>
          </a:p>
        </p:txBody>
      </p:sp>
      <p:pic>
        <p:nvPicPr>
          <p:cNvPr id="90119" name="Picture 7"/>
          <p:cNvPicPr>
            <a:picLocks noChangeAspect="1" noChangeArrowheads="1"/>
          </p:cNvPicPr>
          <p:nvPr/>
        </p:nvPicPr>
        <p:blipFill>
          <a:blip r:embed="rId4" cstate="print"/>
          <a:srcRect/>
          <a:stretch>
            <a:fillRect/>
          </a:stretch>
        </p:blipFill>
        <p:spPr bwMode="auto">
          <a:xfrm>
            <a:off x="990600" y="4381500"/>
            <a:ext cx="6769100" cy="10287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3104</TotalTime>
  <Words>2426</Words>
  <Application>Microsoft Office PowerPoint</Application>
  <PresentationFormat>On-screen Show (4:3)</PresentationFormat>
  <Paragraphs>453</Paragraphs>
  <Slides>35</Slides>
  <Notes>19</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37" baseType="lpstr">
      <vt:lpstr>Office Theme</vt:lpstr>
      <vt:lpstr>Equation</vt:lpstr>
      <vt:lpstr>Chapter 3</vt:lpstr>
      <vt:lpstr>Two Variables, Linear Relationship</vt:lpstr>
      <vt:lpstr>Measures of Linear Relationship</vt:lpstr>
      <vt:lpstr>Covariance</vt:lpstr>
      <vt:lpstr>Covariance…</vt:lpstr>
      <vt:lpstr>Covariance Illustrated</vt:lpstr>
      <vt:lpstr>PowerPoint Presentation</vt:lpstr>
      <vt:lpstr>Covariance… (Generally speaking)</vt:lpstr>
      <vt:lpstr>Correlation Coefficient</vt:lpstr>
      <vt:lpstr>Statistics is a pattern language…</vt:lpstr>
      <vt:lpstr>Correlation Coefficient</vt:lpstr>
      <vt:lpstr>Coefficient of Correlation…</vt:lpstr>
      <vt:lpstr>Example 4.16</vt:lpstr>
      <vt:lpstr>Example 4.16</vt:lpstr>
      <vt:lpstr>Excel and Covariance</vt:lpstr>
      <vt:lpstr>Correlation Coefficient (Application)</vt:lpstr>
      <vt:lpstr>GMAT &amp; GPA Interpretation…</vt:lpstr>
      <vt:lpstr>Least Squares Method</vt:lpstr>
      <vt:lpstr>Causation</vt:lpstr>
      <vt:lpstr>Least Squares Method…</vt:lpstr>
      <vt:lpstr>The Least Squares Method…</vt:lpstr>
      <vt:lpstr>Least Squares Line</vt:lpstr>
      <vt:lpstr>The Least Squares Method…</vt:lpstr>
      <vt:lpstr>Least Squares Line…</vt:lpstr>
      <vt:lpstr>Least Squares Line…</vt:lpstr>
      <vt:lpstr>Example: Fixed and Variable Costs</vt:lpstr>
      <vt:lpstr>Fixed and Variable Costs</vt:lpstr>
      <vt:lpstr>Example 4.17</vt:lpstr>
      <vt:lpstr>Example 4.17</vt:lpstr>
      <vt:lpstr>Example 4.17</vt:lpstr>
      <vt:lpstr>Example 4.17</vt:lpstr>
      <vt:lpstr>Coefficient of Determination</vt:lpstr>
      <vt:lpstr>Example 4.18 </vt:lpstr>
      <vt:lpstr>Example 4.18</vt:lpstr>
      <vt:lpstr>Interpreting Correlation  (or Determination)</vt:lpstr>
    </vt:vector>
  </TitlesOfParts>
  <Company>Copyright © 2006 Brooks/Cole, a division of Thomson Learning, Inc.</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Numerical Descriptive Techniques</dc:title>
  <dc:subject>Keller's Statistics for Management &amp; Economics, 7th Ed.</dc:subject>
  <dc:creator>Trent Tucker, Wilfrid Laurier Univeristy</dc:creator>
  <cp:lastModifiedBy>Jung, Juergen</cp:lastModifiedBy>
  <cp:revision>168</cp:revision>
  <cp:lastPrinted>2004-06-22T18:52:57Z</cp:lastPrinted>
  <dcterms:created xsi:type="dcterms:W3CDTF">2004-06-22T18:17:40Z</dcterms:created>
  <dcterms:modified xsi:type="dcterms:W3CDTF">2013-01-29T15:22:26Z</dcterms:modified>
</cp:coreProperties>
</file>