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8.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58"/>
  </p:notesMasterIdLst>
  <p:sldIdLst>
    <p:sldId id="256" r:id="rId2"/>
    <p:sldId id="257" r:id="rId3"/>
    <p:sldId id="258" r:id="rId4"/>
    <p:sldId id="259" r:id="rId5"/>
    <p:sldId id="313" r:id="rId6"/>
    <p:sldId id="260" r:id="rId7"/>
    <p:sldId id="312" r:id="rId8"/>
    <p:sldId id="281" r:id="rId9"/>
    <p:sldId id="282" r:id="rId10"/>
    <p:sldId id="283" r:id="rId11"/>
    <p:sldId id="284" r:id="rId12"/>
    <p:sldId id="285" r:id="rId13"/>
    <p:sldId id="286" r:id="rId14"/>
    <p:sldId id="287" r:id="rId15"/>
    <p:sldId id="288" r:id="rId16"/>
    <p:sldId id="289" r:id="rId17"/>
    <p:sldId id="261" r:id="rId18"/>
    <p:sldId id="262" r:id="rId19"/>
    <p:sldId id="263" r:id="rId20"/>
    <p:sldId id="290" r:id="rId21"/>
    <p:sldId id="291" r:id="rId22"/>
    <p:sldId id="264" r:id="rId23"/>
    <p:sldId id="265" r:id="rId24"/>
    <p:sldId id="292" r:id="rId25"/>
    <p:sldId id="293" r:id="rId26"/>
    <p:sldId id="266" r:id="rId27"/>
    <p:sldId id="267" r:id="rId28"/>
    <p:sldId id="268" r:id="rId29"/>
    <p:sldId id="269" r:id="rId30"/>
    <p:sldId id="270" r:id="rId31"/>
    <p:sldId id="271" r:id="rId32"/>
    <p:sldId id="272" r:id="rId33"/>
    <p:sldId id="273" r:id="rId34"/>
    <p:sldId id="274" r:id="rId35"/>
    <p:sldId id="275" r:id="rId36"/>
    <p:sldId id="294" r:id="rId37"/>
    <p:sldId id="314" r:id="rId38"/>
    <p:sldId id="295" r:id="rId39"/>
    <p:sldId id="276" r:id="rId40"/>
    <p:sldId id="277" r:id="rId41"/>
    <p:sldId id="278" r:id="rId42"/>
    <p:sldId id="296" r:id="rId43"/>
    <p:sldId id="307" r:id="rId44"/>
    <p:sldId id="308" r:id="rId45"/>
    <p:sldId id="310" r:id="rId46"/>
    <p:sldId id="311" r:id="rId47"/>
    <p:sldId id="297" r:id="rId48"/>
    <p:sldId id="298" r:id="rId49"/>
    <p:sldId id="299" r:id="rId50"/>
    <p:sldId id="300" r:id="rId51"/>
    <p:sldId id="301" r:id="rId52"/>
    <p:sldId id="302" r:id="rId53"/>
    <p:sldId id="303" r:id="rId54"/>
    <p:sldId id="304" r:id="rId55"/>
    <p:sldId id="305" r:id="rId56"/>
    <p:sldId id="306"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52"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6F84F6-7A8E-433B-BFF0-C9A02ABE9846}" type="datetimeFigureOut">
              <a:rPr lang="en-US" smtClean="0"/>
              <a:pPr/>
              <a:t>2/26/2013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438559-C5FA-4E2A-9C51-3761AE5DB585}" type="slidenum">
              <a:rPr lang="en-US" smtClean="0"/>
              <a:pPr/>
              <a:t>‹#›</a:t>
            </a:fld>
            <a:endParaRPr lang="en-US"/>
          </a:p>
        </p:txBody>
      </p:sp>
    </p:spTree>
    <p:extLst>
      <p:ext uri="{BB962C8B-B14F-4D97-AF65-F5344CB8AC3E}">
        <p14:creationId xmlns:p14="http://schemas.microsoft.com/office/powerpoint/2010/main" val="1884010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CF06F570-4636-4DED-A5EE-CDAC5C94A576}"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976CE790-E7CA-4651-A630-241801BF93D1}" type="slidenum">
              <a:rPr lang="zh-CN" altLang="en-US"/>
              <a:pPr/>
              <a:t>2</a:t>
            </a:fld>
            <a:endParaRPr lang="en-US" altLang="zh-CN"/>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B3BA2F90-BE44-4F0E-AF1A-87A61FE3E68D}"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5BAABB6A-9262-40A4-BFDD-F806E9844482}" type="slidenum">
              <a:rPr lang="zh-CN" altLang="en-US"/>
              <a:pPr/>
              <a:t>26</a:t>
            </a:fld>
            <a:endParaRPr lang="en-US" altLang="zh-CN"/>
          </a:p>
        </p:txBody>
      </p:sp>
      <p:sp>
        <p:nvSpPr>
          <p:cNvPr id="102402" name="Rectangle 2"/>
          <p:cNvSpPr>
            <a:spLocks noGrp="1" noRot="1" noChangeAspect="1"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D56B6309-4C3E-4B28-980D-5A1E2971B15A}"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90A1159D-7E7A-416D-BADE-3486F0FE357F}" type="slidenum">
              <a:rPr lang="zh-CN" altLang="en-US"/>
              <a:pPr/>
              <a:t>27</a:t>
            </a:fld>
            <a:endParaRPr lang="en-US" altLang="zh-CN"/>
          </a:p>
        </p:txBody>
      </p:sp>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BFBFAE5B-6787-4F4E-87D2-47D199B22AF9}"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8FCB2626-980A-43C8-9FEA-6869ECF5029E}" type="slidenum">
              <a:rPr lang="zh-CN" altLang="en-US"/>
              <a:pPr/>
              <a:t>28</a:t>
            </a:fld>
            <a:endParaRPr lang="en-US" altLang="zh-CN"/>
          </a:p>
        </p:txBody>
      </p:sp>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B8E007B5-BF44-48C4-8C78-8806D6CB1D0C}"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FBC3DA5D-F5EC-441A-A70E-384971635553}" type="slidenum">
              <a:rPr lang="zh-CN" altLang="en-US"/>
              <a:pPr/>
              <a:t>29</a:t>
            </a:fld>
            <a:endParaRPr lang="en-US" altLang="zh-CN"/>
          </a:p>
        </p:txBody>
      </p:sp>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876952AB-C07B-46A0-B21E-382D1ABC3601}"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DDBE1504-FF2D-4330-9F6F-0FF2E671C8A2}" type="slidenum">
              <a:rPr lang="zh-CN" altLang="en-US"/>
              <a:pPr/>
              <a:t>30</a:t>
            </a:fld>
            <a:endParaRPr lang="en-US" altLang="zh-CN"/>
          </a:p>
        </p:txBody>
      </p:sp>
      <p:sp>
        <p:nvSpPr>
          <p:cNvPr id="106498" name="Rectangle 2"/>
          <p:cNvSpPr>
            <a:spLocks noGrp="1" noRot="1" noChangeAspect="1" noChangeArrowheads="1" noTextEdit="1"/>
          </p:cNvSpPr>
          <p:nvPr>
            <p:ph type="sldImg"/>
          </p:nvPr>
        </p:nvSpPr>
        <p:spPr>
          <a:ln/>
        </p:spPr>
      </p:sp>
      <p:sp>
        <p:nvSpPr>
          <p:cNvPr id="10649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F26ABB6D-BBAE-456E-9361-E2C55FD4393C}"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1CFE1C2B-FFD0-46E3-93AB-6E32092DC811}" type="slidenum">
              <a:rPr lang="zh-CN" altLang="en-US"/>
              <a:pPr/>
              <a:t>31</a:t>
            </a:fld>
            <a:endParaRPr lang="en-US" altLang="zh-CN"/>
          </a:p>
        </p:txBody>
      </p:sp>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475B3847-0170-4322-9555-BC411C3682CC}"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A3C35217-5D6C-49A0-86A1-F0FCB524129E}" type="slidenum">
              <a:rPr lang="zh-CN" altLang="en-US"/>
              <a:pPr/>
              <a:t>32</a:t>
            </a:fld>
            <a:endParaRPr lang="en-US" altLang="zh-CN"/>
          </a:p>
        </p:txBody>
      </p:sp>
      <p:sp>
        <p:nvSpPr>
          <p:cNvPr id="108546" name="Rectangle 2"/>
          <p:cNvSpPr>
            <a:spLocks noGrp="1" noRot="1" noChangeAspect="1" noChangeArrowheads="1" noTextEdit="1"/>
          </p:cNvSpPr>
          <p:nvPr>
            <p:ph type="sldImg"/>
          </p:nvPr>
        </p:nvSpPr>
        <p:spPr>
          <a:ln/>
        </p:spPr>
      </p:sp>
      <p:sp>
        <p:nvSpPr>
          <p:cNvPr id="10854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B6E9C4A7-AAFC-4F97-97D2-05736B734D0F}"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A6E36143-E82C-4A72-870F-1E9CC5822811}" type="slidenum">
              <a:rPr lang="zh-CN" altLang="en-US"/>
              <a:pPr/>
              <a:t>33</a:t>
            </a:fld>
            <a:endParaRPr lang="en-US" altLang="zh-CN"/>
          </a:p>
        </p:txBody>
      </p:sp>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557F2F0F-29CC-453B-9D4F-AD3C61E07E8C}"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F6860ADF-2EDD-4E34-AEF7-D8974DBD2E64}" type="slidenum">
              <a:rPr lang="zh-CN" altLang="en-US"/>
              <a:pPr/>
              <a:t>34</a:t>
            </a:fld>
            <a:endParaRPr lang="en-US" altLang="zh-CN"/>
          </a:p>
        </p:txBody>
      </p:sp>
      <p:sp>
        <p:nvSpPr>
          <p:cNvPr id="110594" name="Rectangle 2"/>
          <p:cNvSpPr>
            <a:spLocks noGrp="1" noRot="1" noChangeAspect="1" noChangeArrowheads="1" noTextEdit="1"/>
          </p:cNvSpPr>
          <p:nvPr>
            <p:ph type="sldImg"/>
          </p:nvPr>
        </p:nvSpPr>
        <p:spPr>
          <a:ln/>
        </p:spPr>
      </p:sp>
      <p:sp>
        <p:nvSpPr>
          <p:cNvPr id="110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C519B256-9DA0-4708-A17B-CC565C8F5157}"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EB5AB8A6-91BC-4C7A-8280-13A8FEB55CE5}" type="slidenum">
              <a:rPr lang="zh-CN" altLang="en-US"/>
              <a:pPr/>
              <a:t>35</a:t>
            </a:fld>
            <a:endParaRPr lang="en-US" altLang="zh-CN"/>
          </a:p>
        </p:txBody>
      </p:sp>
      <p:sp>
        <p:nvSpPr>
          <p:cNvPr id="111618" name="Rectangle 2"/>
          <p:cNvSpPr>
            <a:spLocks noGrp="1" noRot="1" noChangeAspect="1" noChangeArrowheads="1" noTextEdit="1"/>
          </p:cNvSpPr>
          <p:nvPr>
            <p:ph type="sldImg"/>
          </p:nvPr>
        </p:nvSpPr>
        <p:spPr>
          <a:ln/>
        </p:spPr>
      </p:sp>
      <p:sp>
        <p:nvSpPr>
          <p:cNvPr id="11161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FEA2DDFE-B8ED-4781-A7EA-6CEAB6D8CA9F}"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E4CB91FC-C4B8-40C1-9A86-46B55B6D26A0}" type="slidenum">
              <a:rPr lang="zh-CN" altLang="en-US"/>
              <a:pPr/>
              <a:t>3</a:t>
            </a:fld>
            <a:endParaRPr lang="en-US" altLang="zh-CN"/>
          </a:p>
        </p:txBody>
      </p:sp>
      <p:sp>
        <p:nvSpPr>
          <p:cNvPr id="94210" name="Rectangle 2"/>
          <p:cNvSpPr>
            <a:spLocks noGrp="1" noRot="1" noChangeAspect="1"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B6617857-2544-4B99-A4B5-C3AD89EF73E9}"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741DBA31-6A87-4923-8E0A-8832F5B1E821}" type="slidenum">
              <a:rPr lang="zh-CN" altLang="en-US"/>
              <a:pPr/>
              <a:t>39</a:t>
            </a:fld>
            <a:endParaRPr lang="en-US" altLang="zh-CN"/>
          </a:p>
        </p:txBody>
      </p:sp>
      <p:sp>
        <p:nvSpPr>
          <p:cNvPr id="112642" name="Rectangle 2"/>
          <p:cNvSpPr>
            <a:spLocks noGrp="1" noRot="1" noChangeAspect="1" noChangeArrowheads="1" noTextEdit="1"/>
          </p:cNvSpPr>
          <p:nvPr>
            <p:ph type="sldImg"/>
          </p:nvPr>
        </p:nvSpPr>
        <p:spPr>
          <a:ln/>
        </p:spPr>
      </p:sp>
      <p:sp>
        <p:nvSpPr>
          <p:cNvPr id="11264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379E5C3D-7007-4302-AAA9-9D6FDF7C30A9}"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860FBE2C-9FFF-4C81-8964-5F718FEB3949}" type="slidenum">
              <a:rPr lang="zh-CN" altLang="en-US"/>
              <a:pPr/>
              <a:t>40</a:t>
            </a:fld>
            <a:endParaRPr lang="en-US" altLang="zh-CN"/>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33907F96-BC7E-4CBB-88D0-F1F412CCFE0E}"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5BE09E4E-B989-489F-8F7A-ADFEAE487FBB}" type="slidenum">
              <a:rPr lang="zh-CN" altLang="en-US"/>
              <a:pPr/>
              <a:t>41</a:t>
            </a:fld>
            <a:endParaRPr lang="en-US" altLang="zh-CN"/>
          </a:p>
        </p:txBody>
      </p:sp>
      <p:sp>
        <p:nvSpPr>
          <p:cNvPr id="114690" name="Rectangle 2"/>
          <p:cNvSpPr>
            <a:spLocks noGrp="1" noRot="1" noChangeAspect="1" noChangeArrowheads="1" noTextEdit="1"/>
          </p:cNvSpPr>
          <p:nvPr>
            <p:ph type="sldImg"/>
          </p:nvPr>
        </p:nvSpPr>
        <p:spPr>
          <a:ln/>
        </p:spPr>
      </p:sp>
      <p:sp>
        <p:nvSpPr>
          <p:cNvPr id="11469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379E5C3D-7007-4302-AAA9-9D6FDF7C30A9}"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860FBE2C-9FFF-4C81-8964-5F718FEB3949}" type="slidenum">
              <a:rPr lang="zh-CN" altLang="en-US"/>
              <a:pPr/>
              <a:t>45</a:t>
            </a:fld>
            <a:endParaRPr lang="en-US" altLang="zh-CN"/>
          </a:p>
        </p:txBody>
      </p:sp>
      <p:sp>
        <p:nvSpPr>
          <p:cNvPr id="113666" name="Rectangle 2"/>
          <p:cNvSpPr>
            <a:spLocks noGrp="1" noRot="1" noChangeAspect="1" noChangeArrowheads="1" noTextEdit="1"/>
          </p:cNvSpPr>
          <p:nvPr>
            <p:ph type="sldImg"/>
          </p:nvPr>
        </p:nvSpPr>
        <p:spPr>
          <a:ln/>
        </p:spPr>
      </p:sp>
      <p:sp>
        <p:nvSpPr>
          <p:cNvPr id="11366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3E667A82-A276-43B8-9534-548582596678}"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C8F15AE9-3CDE-462B-BA16-08AAD102F475}" type="slidenum">
              <a:rPr lang="zh-CN" altLang="en-US"/>
              <a:pPr/>
              <a:t>46</a:t>
            </a:fld>
            <a:endParaRPr lang="en-US" altLang="zh-CN"/>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D84F04C8-6FFA-4356-A7E4-6793D3EC5A95}"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4FC942E1-EB29-4734-A560-A50D403EA152}" type="slidenum">
              <a:rPr lang="zh-CN" altLang="en-US"/>
              <a:pPr/>
              <a:t>4</a:t>
            </a:fld>
            <a:endParaRPr lang="en-US" altLang="zh-CN"/>
          </a:p>
        </p:txBody>
      </p:sp>
      <p:sp>
        <p:nvSpPr>
          <p:cNvPr id="95234" name="Rectangle 2"/>
          <p:cNvSpPr>
            <a:spLocks noGrp="1" noRot="1" noChangeAspect="1"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F84F20C8-926B-4EB0-9339-201E1C30117C}"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BB80A118-9948-4AFD-AE09-9E73507BADF5}" type="slidenum">
              <a:rPr lang="zh-CN" altLang="en-US"/>
              <a:pPr/>
              <a:t>6</a:t>
            </a:fld>
            <a:endParaRPr lang="en-US" altLang="zh-CN"/>
          </a:p>
        </p:txBody>
      </p:sp>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3E667A82-A276-43B8-9534-548582596678}"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C8F15AE9-3CDE-462B-BA16-08AAD102F475}" type="slidenum">
              <a:rPr lang="zh-CN" altLang="en-US"/>
              <a:pPr/>
              <a:t>17</a:t>
            </a:fld>
            <a:endParaRPr lang="en-US" altLang="zh-CN"/>
          </a:p>
        </p:txBody>
      </p:sp>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A45A2656-C774-4B9E-B055-284CDE216341}"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587AF060-209B-45C0-9729-4FC01A8DFE09}" type="slidenum">
              <a:rPr lang="zh-CN" altLang="en-US"/>
              <a:pPr/>
              <a:t>18</a:t>
            </a:fld>
            <a:endParaRPr lang="en-US" altLang="zh-CN"/>
          </a:p>
        </p:txBody>
      </p:sp>
      <p:sp>
        <p:nvSpPr>
          <p:cNvPr id="98306" name="Rectangle 2"/>
          <p:cNvSpPr>
            <a:spLocks noGrp="1" noRot="1" noChangeAspect="1"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14AF33C2-A9DF-46FA-B753-0B8A468AAEDC}"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9A22ED05-1DD6-4B39-9561-FC98A6E85488}" type="slidenum">
              <a:rPr lang="zh-CN" altLang="en-US"/>
              <a:pPr/>
              <a:t>19</a:t>
            </a:fld>
            <a:endParaRPr lang="en-US" altLang="zh-CN"/>
          </a:p>
        </p:txBody>
      </p:sp>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22F52A13-925A-4DE9-9A27-45D2AA0B330D}"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9D639C87-D57B-448A-9A61-E11BAA7ADF1D}" type="slidenum">
              <a:rPr lang="zh-CN" altLang="en-US"/>
              <a:pPr/>
              <a:t>22</a:t>
            </a:fld>
            <a:endParaRPr lang="en-US" altLang="zh-CN"/>
          </a:p>
        </p:txBody>
      </p:sp>
      <p:sp>
        <p:nvSpPr>
          <p:cNvPr id="100354" name="Rectangle 2"/>
          <p:cNvSpPr>
            <a:spLocks noGrp="1" noRot="1" noChangeAspect="1"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zh-CN" altLang="en-US"/>
              <a:t>Keller: Stats for Mgmt &amp; Econ, 7th Ed</a:t>
            </a:r>
            <a:endParaRPr lang="en-US" altLang="zh-CN"/>
          </a:p>
        </p:txBody>
      </p:sp>
      <p:sp>
        <p:nvSpPr>
          <p:cNvPr id="5" name="Rectangle 3"/>
          <p:cNvSpPr>
            <a:spLocks noGrp="1" noChangeArrowheads="1"/>
          </p:cNvSpPr>
          <p:nvPr>
            <p:ph type="dt" idx="1"/>
          </p:nvPr>
        </p:nvSpPr>
        <p:spPr>
          <a:ln/>
        </p:spPr>
        <p:txBody>
          <a:bodyPr/>
          <a:lstStyle/>
          <a:p>
            <a:fld id="{7460B65D-FF95-4F41-8A26-CA882388BE64}" type="datetime4">
              <a:rPr lang="zh-CN" altLang="en-US"/>
              <a:pPr/>
              <a:t>2013年2月26日星期二</a:t>
            </a:fld>
            <a:endParaRPr lang="en-US" altLang="zh-CN"/>
          </a:p>
        </p:txBody>
      </p:sp>
      <p:sp>
        <p:nvSpPr>
          <p:cNvPr id="6" name="Rectangle 6"/>
          <p:cNvSpPr>
            <a:spLocks noGrp="1" noChangeArrowheads="1"/>
          </p:cNvSpPr>
          <p:nvPr>
            <p:ph type="ftr" sz="quarter" idx="4"/>
          </p:nvPr>
        </p:nvSpPr>
        <p:spPr>
          <a:ln/>
        </p:spPr>
        <p:txBody>
          <a:bodyPr/>
          <a:lstStyle/>
          <a:p>
            <a:r>
              <a:rPr lang="zh-CN" altLang="en-US"/>
              <a:t>Copyright © 2006 Brooks/Cole, a division of Thomson Learning, Inc.</a:t>
            </a:r>
            <a:endParaRPr lang="en-US" altLang="zh-CN"/>
          </a:p>
        </p:txBody>
      </p:sp>
      <p:sp>
        <p:nvSpPr>
          <p:cNvPr id="7" name="Rectangle 7"/>
          <p:cNvSpPr>
            <a:spLocks noGrp="1" noChangeArrowheads="1"/>
          </p:cNvSpPr>
          <p:nvPr>
            <p:ph type="sldNum" sz="quarter" idx="5"/>
          </p:nvPr>
        </p:nvSpPr>
        <p:spPr>
          <a:ln/>
        </p:spPr>
        <p:txBody>
          <a:bodyPr/>
          <a:lstStyle/>
          <a:p>
            <a:fld id="{4C660A85-99B8-4483-9E2E-F5C1ED63B386}" type="slidenum">
              <a:rPr lang="zh-CN" altLang="en-US"/>
              <a:pPr/>
              <a:t>23</a:t>
            </a:fld>
            <a:endParaRPr lang="en-US" altLang="zh-CN"/>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08FF24C-7C3D-4911-9345-2620BCBCF8D0}" type="datetime1">
              <a:rPr lang="en-US" smtClean="0"/>
              <a:pPr/>
              <a:t>2/26/2013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CBA5D123-82F1-4CCB-9922-66EC971AEC2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302EF41-9E96-4BEC-AC63-1136B605C63B}" type="datetime1">
              <a:rPr lang="en-US" smtClean="0"/>
              <a:pPr/>
              <a:t>2/26/2013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CBA5D123-82F1-4CCB-9922-66EC971AEC2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8E1FB9-49AB-4A23-AAFC-E730F5F0CDBE}" type="datetime1">
              <a:rPr lang="en-US" smtClean="0"/>
              <a:pPr/>
              <a:t>2/26/2013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CBA5D123-82F1-4CCB-9922-66EC971AEC25}"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763000"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41300" y="914400"/>
            <a:ext cx="437515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68850" y="914400"/>
            <a:ext cx="4375150" cy="5486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685800" y="6248400"/>
            <a:ext cx="1905000" cy="457200"/>
          </a:xfrm>
        </p:spPr>
        <p:txBody>
          <a:bodyPr/>
          <a:lstStyle>
            <a:lvl1pPr>
              <a:defRPr/>
            </a:lvl1pPr>
          </a:lstStyle>
          <a:p>
            <a:fld id="{28E52677-623D-4F04-8C12-BA4D81957466}" type="datetime1">
              <a:rPr lang="en-US" altLang="zh-CN" smtClean="0"/>
              <a:pPr/>
              <a:t>2/26/2013</a:t>
            </a:fld>
            <a:endParaRPr lang="en-US" altLang="zh-CN"/>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r>
              <a:rPr lang="en-US" altLang="zh-CN" smtClean="0"/>
              <a:t>Towson University - J. Jung</a:t>
            </a:r>
            <a:endParaRPr lang="en-US" altLang="zh-CN"/>
          </a:p>
        </p:txBody>
      </p:sp>
      <p:sp>
        <p:nvSpPr>
          <p:cNvPr id="7" name="Slide Number Placeholder 6"/>
          <p:cNvSpPr>
            <a:spLocks noGrp="1"/>
          </p:cNvSpPr>
          <p:nvPr>
            <p:ph type="sldNum" sz="quarter" idx="12"/>
          </p:nvPr>
        </p:nvSpPr>
        <p:spPr>
          <a:xfrm>
            <a:off x="7239000" y="6553200"/>
            <a:ext cx="1905000" cy="304800"/>
          </a:xfrm>
        </p:spPr>
        <p:txBody>
          <a:bodyPr/>
          <a:lstStyle>
            <a:lvl1pPr>
              <a:defRPr/>
            </a:lvl1pPr>
          </a:lstStyle>
          <a:p>
            <a:r>
              <a:rPr lang="en-US" altLang="zh-CN"/>
              <a:t>6.</a:t>
            </a:r>
            <a:fld id="{0F8999AA-C4B5-4795-9585-D337EFEBD95F}" type="slidenum">
              <a:rPr lang="en-US" altLang="zh-CN"/>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34D42BA-E0AC-4953-B90E-C5A2E7FB16E9}" type="datetime1">
              <a:rPr lang="en-US" smtClean="0"/>
              <a:pPr/>
              <a:t>2/26/2013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CBA5D123-82F1-4CCB-9922-66EC971AEC2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AE9171E-AA25-4497-8E7C-9A77B865BCC1}" type="datetime1">
              <a:rPr lang="en-US" smtClean="0"/>
              <a:pPr/>
              <a:t>2/26/2013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CBA5D123-82F1-4CCB-9922-66EC971AEC2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E28E0EB-B08C-4FD0-802E-3A4A6471F5D0}" type="datetime1">
              <a:rPr lang="en-US" smtClean="0"/>
              <a:pPr/>
              <a:t>2/26/2013</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
        <p:nvSpPr>
          <p:cNvPr id="7" name="Slide Number Placeholder 6"/>
          <p:cNvSpPr>
            <a:spLocks noGrp="1"/>
          </p:cNvSpPr>
          <p:nvPr>
            <p:ph type="sldNum" sz="quarter" idx="12"/>
          </p:nvPr>
        </p:nvSpPr>
        <p:spPr/>
        <p:txBody>
          <a:bodyPr/>
          <a:lstStyle/>
          <a:p>
            <a:fld id="{CBA5D123-82F1-4CCB-9922-66EC971AEC2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684689-57E9-4534-A12E-083F701123DC}" type="datetime1">
              <a:rPr lang="en-US" smtClean="0"/>
              <a:pPr/>
              <a:t>2/26/2013</a:t>
            </a:fld>
            <a:endParaRPr lang="en-US"/>
          </a:p>
        </p:txBody>
      </p:sp>
      <p:sp>
        <p:nvSpPr>
          <p:cNvPr id="8" name="Footer Placeholder 7"/>
          <p:cNvSpPr>
            <a:spLocks noGrp="1"/>
          </p:cNvSpPr>
          <p:nvPr>
            <p:ph type="ftr" sz="quarter" idx="11"/>
          </p:nvPr>
        </p:nvSpPr>
        <p:spPr/>
        <p:txBody>
          <a:bodyPr/>
          <a:lstStyle/>
          <a:p>
            <a:r>
              <a:rPr lang="en-US" smtClean="0"/>
              <a:t>Towson University - J. Jung</a:t>
            </a:r>
            <a:endParaRPr lang="en-US"/>
          </a:p>
        </p:txBody>
      </p:sp>
      <p:sp>
        <p:nvSpPr>
          <p:cNvPr id="9" name="Slide Number Placeholder 8"/>
          <p:cNvSpPr>
            <a:spLocks noGrp="1"/>
          </p:cNvSpPr>
          <p:nvPr>
            <p:ph type="sldNum" sz="quarter" idx="12"/>
          </p:nvPr>
        </p:nvSpPr>
        <p:spPr/>
        <p:txBody>
          <a:bodyPr/>
          <a:lstStyle/>
          <a:p>
            <a:fld id="{CBA5D123-82F1-4CCB-9922-66EC971AEC2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EFA58E2-424C-4A98-809E-E9939D64AE7C}" type="datetime1">
              <a:rPr lang="en-US" smtClean="0"/>
              <a:pPr/>
              <a:t>2/26/2013</a:t>
            </a:fld>
            <a:endParaRPr lang="en-US"/>
          </a:p>
        </p:txBody>
      </p:sp>
      <p:sp>
        <p:nvSpPr>
          <p:cNvPr id="4" name="Footer Placeholder 3"/>
          <p:cNvSpPr>
            <a:spLocks noGrp="1"/>
          </p:cNvSpPr>
          <p:nvPr>
            <p:ph type="ftr" sz="quarter" idx="11"/>
          </p:nvPr>
        </p:nvSpPr>
        <p:spPr/>
        <p:txBody>
          <a:bodyPr/>
          <a:lstStyle/>
          <a:p>
            <a:r>
              <a:rPr lang="en-US" smtClean="0"/>
              <a:t>Towson University - J. Jung</a:t>
            </a:r>
            <a:endParaRPr lang="en-US"/>
          </a:p>
        </p:txBody>
      </p:sp>
      <p:sp>
        <p:nvSpPr>
          <p:cNvPr id="5" name="Slide Number Placeholder 4"/>
          <p:cNvSpPr>
            <a:spLocks noGrp="1"/>
          </p:cNvSpPr>
          <p:nvPr>
            <p:ph type="sldNum" sz="quarter" idx="12"/>
          </p:nvPr>
        </p:nvSpPr>
        <p:spPr/>
        <p:txBody>
          <a:bodyPr/>
          <a:lstStyle/>
          <a:p>
            <a:fld id="{CBA5D123-82F1-4CCB-9922-66EC971AEC2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C0AD79E-B82C-400D-9B0C-C6CCCB0DCD69}" type="datetime1">
              <a:rPr lang="en-US" smtClean="0"/>
              <a:pPr/>
              <a:t>2/26/2013</a:t>
            </a:fld>
            <a:endParaRPr lang="en-US"/>
          </a:p>
        </p:txBody>
      </p:sp>
      <p:sp>
        <p:nvSpPr>
          <p:cNvPr id="3" name="Footer Placeholder 2"/>
          <p:cNvSpPr>
            <a:spLocks noGrp="1"/>
          </p:cNvSpPr>
          <p:nvPr>
            <p:ph type="ftr" sz="quarter" idx="11"/>
          </p:nvPr>
        </p:nvSpPr>
        <p:spPr/>
        <p:txBody>
          <a:bodyPr/>
          <a:lstStyle/>
          <a:p>
            <a:r>
              <a:rPr lang="en-US" smtClean="0"/>
              <a:t>Towson University - J. Jung</a:t>
            </a:r>
            <a:endParaRPr lang="en-US"/>
          </a:p>
        </p:txBody>
      </p:sp>
      <p:sp>
        <p:nvSpPr>
          <p:cNvPr id="4" name="Slide Number Placeholder 3"/>
          <p:cNvSpPr>
            <a:spLocks noGrp="1"/>
          </p:cNvSpPr>
          <p:nvPr>
            <p:ph type="sldNum" sz="quarter" idx="12"/>
          </p:nvPr>
        </p:nvSpPr>
        <p:spPr/>
        <p:txBody>
          <a:bodyPr/>
          <a:lstStyle/>
          <a:p>
            <a:fld id="{CBA5D123-82F1-4CCB-9922-66EC971AEC2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68C245-1103-4C54-82F7-107A04BD622A}" type="datetime1">
              <a:rPr lang="en-US" smtClean="0"/>
              <a:pPr/>
              <a:t>2/26/2013</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
        <p:nvSpPr>
          <p:cNvPr id="7" name="Slide Number Placeholder 6"/>
          <p:cNvSpPr>
            <a:spLocks noGrp="1"/>
          </p:cNvSpPr>
          <p:nvPr>
            <p:ph type="sldNum" sz="quarter" idx="12"/>
          </p:nvPr>
        </p:nvSpPr>
        <p:spPr/>
        <p:txBody>
          <a:bodyPr/>
          <a:lstStyle/>
          <a:p>
            <a:fld id="{CBA5D123-82F1-4CCB-9922-66EC971AEC2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623FAD-476E-41EB-BB13-C68056446BCD}" type="datetime1">
              <a:rPr lang="en-US" smtClean="0"/>
              <a:pPr/>
              <a:t>2/26/2013</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
        <p:nvSpPr>
          <p:cNvPr id="7" name="Slide Number Placeholder 6"/>
          <p:cNvSpPr>
            <a:spLocks noGrp="1"/>
          </p:cNvSpPr>
          <p:nvPr>
            <p:ph type="sldNum" sz="quarter" idx="12"/>
          </p:nvPr>
        </p:nvSpPr>
        <p:spPr/>
        <p:txBody>
          <a:bodyPr/>
          <a:lstStyle/>
          <a:p>
            <a:fld id="{CBA5D123-82F1-4CCB-9922-66EC971AEC2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98B029-C86C-4C0F-B1DE-E3BAB62849E2}" type="datetime1">
              <a:rPr lang="en-US" smtClean="0"/>
              <a:pPr/>
              <a:t>2/26/2013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Towson University - J. Jung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A5D123-82F1-4CCB-9922-66EC971AEC2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5.w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6.wmf"/></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7.wmf"/><Relationship Id="rId4" Type="http://schemas.openxmlformats.org/officeDocument/2006/relationships/oleObject" Target="../embeddings/oleObject3.bin"/></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b="1" dirty="0" smtClean="0">
                <a:ea typeface="SimSun" pitchFamily="2" charset="-122"/>
              </a:rPr>
              <a:t>Chapter 4</a:t>
            </a:r>
            <a:endParaRPr lang="en-US" altLang="zh-CN" b="1" dirty="0">
              <a:ea typeface="SimSun" pitchFamily="2" charset="-122"/>
            </a:endParaRPr>
          </a:p>
        </p:txBody>
      </p:sp>
      <p:sp>
        <p:nvSpPr>
          <p:cNvPr id="3" name="Subtitle 2"/>
          <p:cNvSpPr>
            <a:spLocks noGrp="1"/>
          </p:cNvSpPr>
          <p:nvPr>
            <p:ph type="subTitle" idx="1"/>
          </p:nvPr>
        </p:nvSpPr>
        <p:spPr/>
        <p:txBody>
          <a:bodyPr/>
          <a:lstStyle/>
          <a:p>
            <a:r>
              <a:rPr lang="en-US" altLang="zh-CN" b="1" dirty="0" smtClean="0">
                <a:ea typeface="SimSun" pitchFamily="2" charset="-122"/>
              </a:rPr>
              <a:t>Probability</a:t>
            </a:r>
            <a:endParaRPr lang="en-US" altLang="zh-CN" b="1" dirty="0">
              <a:ea typeface="SimSun" pitchFamily="2" charset="-122"/>
            </a:endParaRPr>
          </a:p>
          <a:p>
            <a:endParaRPr lang="en-US" altLang="zh-CN" b="1" dirty="0" smtClean="0">
              <a:ea typeface="SimSun" pitchFamily="2" charset="-122"/>
            </a:endParaRPr>
          </a:p>
          <a:p>
            <a:endParaRPr lang="en-US" altLang="zh-CN" b="1" dirty="0">
              <a:ea typeface="SimSun" pitchFamily="2" charset="-122"/>
            </a:endParaRPr>
          </a:p>
          <a:p>
            <a:endParaRPr lang="en-US" dirty="0"/>
          </a:p>
        </p:txBody>
      </p:sp>
      <p:sp>
        <p:nvSpPr>
          <p:cNvPr id="6" name="TextBox 5"/>
          <p:cNvSpPr txBox="1"/>
          <p:nvPr/>
        </p:nvSpPr>
        <p:spPr>
          <a:xfrm>
            <a:off x="0" y="0"/>
            <a:ext cx="3124200" cy="3785652"/>
          </a:xfrm>
          <a:prstGeom prst="rect">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sz="2400" dirty="0" smtClean="0">
                <a:solidFill>
                  <a:schemeClr val="bg1">
                    <a:lumMod val="95000"/>
                  </a:schemeClr>
                </a:solidFill>
                <a:latin typeface="Constantia" pitchFamily="18" charset="0"/>
              </a:rPr>
              <a:t>Chapters</a:t>
            </a:r>
          </a:p>
          <a:p>
            <a:pPr algn="l"/>
            <a:r>
              <a:rPr lang="en-US" sz="1800" dirty="0" smtClean="0">
                <a:solidFill>
                  <a:schemeClr val="bg1">
                    <a:lumMod val="95000"/>
                  </a:schemeClr>
                </a:solidFill>
                <a:latin typeface="Constantia" pitchFamily="18" charset="0"/>
              </a:rPr>
              <a:t>1.    Introduction</a:t>
            </a:r>
          </a:p>
          <a:p>
            <a:pPr algn="l"/>
            <a:r>
              <a:rPr lang="en-US" sz="1800" dirty="0" smtClean="0">
                <a:solidFill>
                  <a:schemeClr val="bg1">
                    <a:lumMod val="95000"/>
                  </a:schemeClr>
                </a:solidFill>
                <a:latin typeface="Constantia" pitchFamily="18" charset="0"/>
              </a:rPr>
              <a:t>2.    Graphs</a:t>
            </a:r>
          </a:p>
          <a:p>
            <a:pPr algn="l"/>
            <a:r>
              <a:rPr lang="en-US" sz="1800" dirty="0" smtClean="0">
                <a:solidFill>
                  <a:schemeClr val="bg1">
                    <a:lumMod val="95000"/>
                  </a:schemeClr>
                </a:solidFill>
                <a:latin typeface="Constantia" pitchFamily="18" charset="0"/>
              </a:rPr>
              <a:t>3.    Descriptive statistics</a:t>
            </a:r>
          </a:p>
          <a:p>
            <a:pPr algn="l"/>
            <a:r>
              <a:rPr lang="en-US" sz="1800" dirty="0" smtClean="0">
                <a:solidFill>
                  <a:schemeClr val="bg1">
                    <a:lumMod val="95000"/>
                  </a:schemeClr>
                </a:solidFill>
                <a:latin typeface="Constantia" pitchFamily="18" charset="0"/>
              </a:rPr>
              <a:t>4.    Basic probability</a:t>
            </a:r>
          </a:p>
          <a:p>
            <a:pPr algn="l"/>
            <a:r>
              <a:rPr lang="en-US" sz="1800" dirty="0" smtClean="0">
                <a:solidFill>
                  <a:schemeClr val="bg1">
                    <a:lumMod val="95000"/>
                  </a:schemeClr>
                </a:solidFill>
                <a:latin typeface="Constantia" pitchFamily="18" charset="0"/>
              </a:rPr>
              <a:t>5.    Discrete distributions</a:t>
            </a:r>
          </a:p>
          <a:p>
            <a:pPr algn="l"/>
            <a:r>
              <a:rPr lang="en-US" sz="1800" dirty="0" smtClean="0">
                <a:solidFill>
                  <a:schemeClr val="bg1">
                    <a:lumMod val="95000"/>
                  </a:schemeClr>
                </a:solidFill>
                <a:latin typeface="Constantia" pitchFamily="18" charset="0"/>
              </a:rPr>
              <a:t>6.    Continuous distributions</a:t>
            </a:r>
          </a:p>
          <a:p>
            <a:pPr algn="l"/>
            <a:r>
              <a:rPr lang="en-US" sz="1800" dirty="0" smtClean="0">
                <a:solidFill>
                  <a:schemeClr val="bg1">
                    <a:lumMod val="95000"/>
                  </a:schemeClr>
                </a:solidFill>
                <a:latin typeface="Constantia" pitchFamily="18" charset="0"/>
              </a:rPr>
              <a:t>7.    Central limit theorem</a:t>
            </a:r>
          </a:p>
          <a:p>
            <a:pPr algn="l"/>
            <a:r>
              <a:rPr lang="en-US" sz="1800" dirty="0" smtClean="0">
                <a:solidFill>
                  <a:schemeClr val="bg1">
                    <a:lumMod val="95000"/>
                  </a:schemeClr>
                </a:solidFill>
                <a:latin typeface="Constantia" pitchFamily="18" charset="0"/>
              </a:rPr>
              <a:t>8.    Estimation</a:t>
            </a:r>
          </a:p>
          <a:p>
            <a:pPr algn="l"/>
            <a:r>
              <a:rPr lang="en-US" sz="1800" dirty="0" smtClean="0">
                <a:solidFill>
                  <a:schemeClr val="bg1">
                    <a:lumMod val="95000"/>
                  </a:schemeClr>
                </a:solidFill>
                <a:latin typeface="Constantia" pitchFamily="18" charset="0"/>
              </a:rPr>
              <a:t>9.    Hypothesis testing</a:t>
            </a:r>
          </a:p>
          <a:p>
            <a:pPr algn="l"/>
            <a:r>
              <a:rPr lang="en-US" sz="1800" dirty="0" smtClean="0">
                <a:solidFill>
                  <a:schemeClr val="bg1">
                    <a:lumMod val="95000"/>
                  </a:schemeClr>
                </a:solidFill>
                <a:latin typeface="Constantia" pitchFamily="18" charset="0"/>
              </a:rPr>
              <a:t>10.  Two-sample tests</a:t>
            </a:r>
          </a:p>
          <a:p>
            <a:pPr algn="l"/>
            <a:r>
              <a:rPr lang="en-US" sz="1800" dirty="0" smtClean="0">
                <a:solidFill>
                  <a:schemeClr val="bg1">
                    <a:lumMod val="95000"/>
                  </a:schemeClr>
                </a:solidFill>
                <a:latin typeface="Constantia" pitchFamily="18" charset="0"/>
              </a:rPr>
              <a:t>13.  Linear regression</a:t>
            </a:r>
          </a:p>
          <a:p>
            <a:pPr algn="l"/>
            <a:r>
              <a:rPr lang="en-US" sz="1800" dirty="0" smtClean="0">
                <a:solidFill>
                  <a:schemeClr val="bg1">
                    <a:lumMod val="95000"/>
                  </a:schemeClr>
                </a:solidFill>
                <a:latin typeface="Constantia" pitchFamily="18" charset="0"/>
              </a:rPr>
              <a:t>14.  Multivariate regression</a:t>
            </a:r>
            <a:endParaRPr lang="en-US" sz="1800" dirty="0"/>
          </a:p>
        </p:txBody>
      </p:sp>
      <p:sp>
        <p:nvSpPr>
          <p:cNvPr id="7" name="Rectangle 6"/>
          <p:cNvSpPr/>
          <p:nvPr/>
        </p:nvSpPr>
        <p:spPr>
          <a:xfrm>
            <a:off x="0" y="1230086"/>
            <a:ext cx="3124200" cy="304800"/>
          </a:xfrm>
          <a:prstGeom prst="rect">
            <a:avLst/>
          </a:prstGeom>
          <a:solidFill>
            <a:schemeClr val="tx1">
              <a:lumMod val="95000"/>
              <a:lumOff val="5000"/>
              <a:alpha val="42000"/>
            </a:schemeClr>
          </a:solidFill>
          <a:ln>
            <a:solidFill>
              <a:schemeClr val="bg1">
                <a:lumMod val="50000"/>
                <a:alpha val="23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pPr eaLnBrk="1" hangingPunct="1"/>
            <a:r>
              <a:rPr lang="en-US" smtClean="0"/>
              <a:t>Complement of an Event…</a:t>
            </a:r>
          </a:p>
        </p:txBody>
      </p:sp>
      <p:sp>
        <p:nvSpPr>
          <p:cNvPr id="13316" name="Rectangle 3"/>
          <p:cNvSpPr>
            <a:spLocks noGrp="1" noChangeArrowheads="1"/>
          </p:cNvSpPr>
          <p:nvPr>
            <p:ph idx="1"/>
          </p:nvPr>
        </p:nvSpPr>
        <p:spPr>
          <a:xfrm>
            <a:off x="457200" y="1600201"/>
            <a:ext cx="8458200" cy="2362200"/>
          </a:xfrm>
        </p:spPr>
        <p:txBody>
          <a:bodyPr>
            <a:normAutofit fontScale="70000" lnSpcReduction="20000"/>
          </a:bodyPr>
          <a:lstStyle/>
          <a:p>
            <a:pPr marL="0" indent="-274320">
              <a:lnSpc>
                <a:spcPct val="120000"/>
              </a:lnSpc>
            </a:pPr>
            <a:r>
              <a:rPr lang="en-US" dirty="0" smtClean="0"/>
              <a:t>For example, the rectangle stores all the possible tosses of 2 dice {(1,1), (1,2),… (6,6)} </a:t>
            </a:r>
          </a:p>
          <a:p>
            <a:pPr marL="0" indent="-274320">
              <a:lnSpc>
                <a:spcPct val="120000"/>
              </a:lnSpc>
            </a:pPr>
            <a:r>
              <a:rPr lang="en-US" dirty="0" smtClean="0"/>
              <a:t>Let A = tosses totaling </a:t>
            </a:r>
            <a:r>
              <a:rPr lang="en-US" dirty="0" smtClean="0"/>
              <a:t>7: A = </a:t>
            </a:r>
            <a:r>
              <a:rPr lang="en-US" dirty="0" smtClean="0"/>
              <a:t>{(1,6), (2, 5), (3,4), (4,3), (5,2), (6,1)} </a:t>
            </a:r>
          </a:p>
          <a:p>
            <a:pPr marL="0" indent="-274320">
              <a:lnSpc>
                <a:spcPct val="120000"/>
              </a:lnSpc>
            </a:pPr>
            <a:endParaRPr lang="en-US" dirty="0" smtClean="0"/>
          </a:p>
          <a:p>
            <a:pPr marL="0" indent="-274320">
              <a:lnSpc>
                <a:spcPct val="120000"/>
              </a:lnSpc>
            </a:pPr>
            <a:r>
              <a:rPr lang="en-US" dirty="0" smtClean="0"/>
              <a:t>P(Total  = 7)  + P(Total not equal to 7) = 1</a:t>
            </a:r>
          </a:p>
        </p:txBody>
      </p:sp>
      <p:sp>
        <p:nvSpPr>
          <p:cNvPr id="7" name="Slide Number Placeholder 5"/>
          <p:cNvSpPr>
            <a:spLocks noGrp="1"/>
          </p:cNvSpPr>
          <p:nvPr>
            <p:ph type="sldNum" sz="quarter" idx="12"/>
          </p:nvPr>
        </p:nvSpPr>
        <p:spPr/>
        <p:txBody>
          <a:bodyPr/>
          <a:lstStyle/>
          <a:p>
            <a:pPr>
              <a:defRPr/>
            </a:pPr>
            <a:r>
              <a:rPr lang="en-US"/>
              <a:t>6.</a:t>
            </a:r>
            <a:fld id="{9B302BEA-876E-43AD-96C6-A3770C6D54E7}" type="slidenum">
              <a:rPr lang="en-US"/>
              <a:pPr>
                <a:defRPr/>
              </a:pPr>
              <a:t>10</a:t>
            </a:fld>
            <a:endParaRPr lang="en-US"/>
          </a:p>
        </p:txBody>
      </p:sp>
      <p:sp>
        <p:nvSpPr>
          <p:cNvPr id="13317" name="Rectangle 4"/>
          <p:cNvSpPr>
            <a:spLocks noChangeArrowheads="1"/>
          </p:cNvSpPr>
          <p:nvPr/>
        </p:nvSpPr>
        <p:spPr bwMode="auto">
          <a:xfrm>
            <a:off x="4572000" y="3841750"/>
            <a:ext cx="3549650" cy="2025650"/>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13318" name="Oval 5"/>
          <p:cNvSpPr>
            <a:spLocks noChangeArrowheads="1"/>
          </p:cNvSpPr>
          <p:nvPr/>
        </p:nvSpPr>
        <p:spPr bwMode="auto">
          <a:xfrm>
            <a:off x="4800600" y="4070350"/>
            <a:ext cx="1663700" cy="1606550"/>
          </a:xfrm>
          <a:prstGeom prst="ellipse">
            <a:avLst/>
          </a:prstGeom>
          <a:solidFill>
            <a:srgbClr val="FFFF99"/>
          </a:solidFill>
          <a:ln w="12700">
            <a:solidFill>
              <a:srgbClr val="000000"/>
            </a:solidFill>
            <a:round/>
            <a:headEnd/>
            <a:tailEnd/>
          </a:ln>
        </p:spPr>
        <p:txBody>
          <a:bodyPr wrap="none" anchor="ctr"/>
          <a:lstStyle/>
          <a:p>
            <a:pPr eaLnBrk="1" hangingPunct="1"/>
            <a:r>
              <a:rPr lang="en-US" sz="4800">
                <a:latin typeface="Tahoma" charset="0"/>
              </a:rPr>
              <a:t>A</a:t>
            </a:r>
          </a:p>
        </p:txBody>
      </p:sp>
      <p:sp>
        <p:nvSpPr>
          <p:cNvPr id="13319" name="Oval 6"/>
          <p:cNvSpPr>
            <a:spLocks noChangeArrowheads="1"/>
          </p:cNvSpPr>
          <p:nvPr/>
        </p:nvSpPr>
        <p:spPr bwMode="auto">
          <a:xfrm>
            <a:off x="6096000" y="4070350"/>
            <a:ext cx="1644650" cy="1606550"/>
          </a:xfrm>
          <a:prstGeom prst="ellipse">
            <a:avLst/>
          </a:prstGeom>
          <a:noFill/>
          <a:ln w="12700">
            <a:noFill/>
            <a:round/>
            <a:headEnd/>
            <a:tailEnd/>
          </a:ln>
        </p:spPr>
        <p:txBody>
          <a:bodyPr wrap="none" anchor="ctr"/>
          <a:lstStyle/>
          <a:p>
            <a:pPr eaLnBrk="1" hangingPunct="1"/>
            <a:r>
              <a:rPr lang="en-US" sz="4800">
                <a:latin typeface="Tahoma" charset="0"/>
              </a:rPr>
              <a:t>A</a:t>
            </a:r>
            <a:r>
              <a:rPr lang="en-US" sz="4800" baseline="30000">
                <a:latin typeface="Tahoma" charset="0"/>
              </a:rPr>
              <a:t>c</a:t>
            </a:r>
            <a:endParaRPr lang="en-US" sz="4800">
              <a:latin typeface="Tahoma" charset="0"/>
            </a:endParaRPr>
          </a:p>
        </p:txBody>
      </p:sp>
      <p:sp>
        <p:nvSpPr>
          <p:cNvPr id="8" name="Date Placeholder 7"/>
          <p:cNvSpPr>
            <a:spLocks noGrp="1"/>
          </p:cNvSpPr>
          <p:nvPr>
            <p:ph type="dt" sz="half" idx="10"/>
          </p:nvPr>
        </p:nvSpPr>
        <p:spPr/>
        <p:txBody>
          <a:bodyPr/>
          <a:lstStyle/>
          <a:p>
            <a:fld id="{0AE784E9-D4EA-42C0-9A1A-454960395655}" type="datetime1">
              <a:rPr lang="en-US" smtClean="0"/>
              <a:pPr/>
              <a:t>2/26/2013</a:t>
            </a:fld>
            <a:endParaRPr lang="en-US"/>
          </a:p>
        </p:txBody>
      </p:sp>
      <p:sp>
        <p:nvSpPr>
          <p:cNvPr id="9" name="Footer Placeholder 8"/>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r>
              <a:rPr lang="en-US" dirty="0" smtClean="0"/>
              <a:t>Intersection of Two Events…</a:t>
            </a:r>
          </a:p>
        </p:txBody>
      </p:sp>
      <p:sp>
        <p:nvSpPr>
          <p:cNvPr id="14340" name="Rectangle 3"/>
          <p:cNvSpPr>
            <a:spLocks noGrp="1" noChangeArrowheads="1"/>
          </p:cNvSpPr>
          <p:nvPr>
            <p:ph idx="1"/>
          </p:nvPr>
        </p:nvSpPr>
        <p:spPr/>
        <p:txBody>
          <a:bodyPr>
            <a:normAutofit fontScale="92500" lnSpcReduction="10000"/>
          </a:bodyPr>
          <a:lstStyle/>
          <a:p>
            <a:pPr marL="0" indent="0" eaLnBrk="1" hangingPunct="1">
              <a:buFontTx/>
              <a:buNone/>
            </a:pPr>
            <a:r>
              <a:rPr lang="en-US" dirty="0" smtClean="0"/>
              <a:t>The </a:t>
            </a:r>
            <a:r>
              <a:rPr lang="en-US" b="1" i="1" dirty="0" smtClean="0"/>
              <a:t>intersection of events</a:t>
            </a:r>
            <a:r>
              <a:rPr lang="en-US" dirty="0" smtClean="0"/>
              <a:t> A and B is the set of all sample points that are in both A </a:t>
            </a:r>
            <a:r>
              <a:rPr lang="en-US" u="sng" dirty="0" smtClean="0"/>
              <a:t>and</a:t>
            </a:r>
            <a:r>
              <a:rPr lang="en-US" dirty="0" smtClean="0"/>
              <a:t> B.</a:t>
            </a:r>
          </a:p>
          <a:p>
            <a:pPr marL="0" indent="0" eaLnBrk="1" hangingPunct="1">
              <a:buFontTx/>
              <a:buNone/>
            </a:pPr>
            <a:endParaRPr lang="en-US" dirty="0" smtClean="0"/>
          </a:p>
          <a:p>
            <a:pPr marL="0" indent="0" eaLnBrk="1" hangingPunct="1">
              <a:buFontTx/>
              <a:buNone/>
            </a:pPr>
            <a:r>
              <a:rPr lang="en-US" dirty="0" smtClean="0"/>
              <a:t>The intersection is denoted: </a:t>
            </a:r>
            <a:r>
              <a:rPr lang="en-US" b="1" dirty="0" smtClean="0"/>
              <a:t>A and B</a:t>
            </a:r>
            <a:endParaRPr lang="en-US" dirty="0" smtClean="0"/>
          </a:p>
          <a:p>
            <a:pPr marL="0" indent="0" eaLnBrk="1" hangingPunct="1">
              <a:buFontTx/>
              <a:buNone/>
            </a:pPr>
            <a:endParaRPr lang="en-US" dirty="0" smtClean="0"/>
          </a:p>
          <a:p>
            <a:pPr marL="0" indent="0" eaLnBrk="1" hangingPunct="1">
              <a:buFontTx/>
              <a:buNone/>
            </a:pPr>
            <a:r>
              <a:rPr lang="en-US" dirty="0" smtClean="0"/>
              <a:t>The </a:t>
            </a:r>
            <a:r>
              <a:rPr lang="en-US" b="1" i="1" dirty="0" smtClean="0"/>
              <a:t>joint probability</a:t>
            </a:r>
            <a:r>
              <a:rPr lang="en-US" dirty="0" smtClean="0"/>
              <a:t> of</a:t>
            </a:r>
          </a:p>
          <a:p>
            <a:pPr marL="0" indent="0" eaLnBrk="1" hangingPunct="1">
              <a:buFontTx/>
              <a:buNone/>
            </a:pPr>
            <a:r>
              <a:rPr lang="en-US" dirty="0" smtClean="0"/>
              <a:t>A and B is the probability of </a:t>
            </a:r>
          </a:p>
          <a:p>
            <a:pPr marL="0" indent="0" eaLnBrk="1" hangingPunct="1">
              <a:buFontTx/>
              <a:buNone/>
            </a:pPr>
            <a:r>
              <a:rPr lang="en-US" dirty="0" smtClean="0"/>
              <a:t>the intersection of A and B,</a:t>
            </a:r>
          </a:p>
          <a:p>
            <a:pPr marL="0" indent="0" eaLnBrk="1" hangingPunct="1">
              <a:buFontTx/>
              <a:buNone/>
            </a:pPr>
            <a:r>
              <a:rPr lang="en-US" dirty="0" smtClean="0"/>
              <a:t>i.e. P(A and B)</a:t>
            </a:r>
          </a:p>
          <a:p>
            <a:pPr marL="0" indent="0" eaLnBrk="1" hangingPunct="1">
              <a:buFontTx/>
              <a:buNone/>
            </a:pPr>
            <a:endParaRPr lang="en-US" dirty="0" smtClean="0"/>
          </a:p>
        </p:txBody>
      </p:sp>
      <p:sp>
        <p:nvSpPr>
          <p:cNvPr id="9" name="Slide Number Placeholder 5"/>
          <p:cNvSpPr>
            <a:spLocks noGrp="1"/>
          </p:cNvSpPr>
          <p:nvPr>
            <p:ph type="sldNum" sz="quarter" idx="12"/>
          </p:nvPr>
        </p:nvSpPr>
        <p:spPr/>
        <p:txBody>
          <a:bodyPr/>
          <a:lstStyle/>
          <a:p>
            <a:pPr>
              <a:defRPr/>
            </a:pPr>
            <a:r>
              <a:rPr lang="en-US"/>
              <a:t>6.</a:t>
            </a:r>
            <a:fld id="{2F3EC198-ED86-4F3A-B053-C96D6F1EBC8A}" type="slidenum">
              <a:rPr lang="en-US"/>
              <a:pPr>
                <a:defRPr/>
              </a:pPr>
              <a:t>11</a:t>
            </a:fld>
            <a:endParaRPr lang="en-US"/>
          </a:p>
        </p:txBody>
      </p:sp>
      <p:sp>
        <p:nvSpPr>
          <p:cNvPr id="14341" name="Rectangle 4"/>
          <p:cNvSpPr>
            <a:spLocks noChangeArrowheads="1"/>
          </p:cNvSpPr>
          <p:nvPr/>
        </p:nvSpPr>
        <p:spPr bwMode="auto">
          <a:xfrm>
            <a:off x="5181600" y="4114800"/>
            <a:ext cx="3549650" cy="2025650"/>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14342" name="Oval 5"/>
          <p:cNvSpPr>
            <a:spLocks noChangeArrowheads="1"/>
          </p:cNvSpPr>
          <p:nvPr/>
        </p:nvSpPr>
        <p:spPr bwMode="auto">
          <a:xfrm>
            <a:off x="5410200" y="4343400"/>
            <a:ext cx="1663700" cy="1606550"/>
          </a:xfrm>
          <a:prstGeom prst="ellipse">
            <a:avLst/>
          </a:prstGeom>
          <a:noFill/>
          <a:ln w="12700">
            <a:solidFill>
              <a:srgbClr val="000000"/>
            </a:solidFill>
            <a:round/>
            <a:headEnd/>
            <a:tailEnd/>
          </a:ln>
        </p:spPr>
        <p:txBody>
          <a:bodyPr wrap="none" anchor="ctr"/>
          <a:lstStyle/>
          <a:p>
            <a:pPr eaLnBrk="1" hangingPunct="1"/>
            <a:r>
              <a:rPr lang="en-US" sz="4800" dirty="0">
                <a:latin typeface="Tahoma" charset="0"/>
              </a:rPr>
              <a:t>A</a:t>
            </a:r>
          </a:p>
        </p:txBody>
      </p:sp>
      <p:sp>
        <p:nvSpPr>
          <p:cNvPr id="14343" name="Oval 6"/>
          <p:cNvSpPr>
            <a:spLocks noChangeArrowheads="1"/>
          </p:cNvSpPr>
          <p:nvPr/>
        </p:nvSpPr>
        <p:spPr bwMode="auto">
          <a:xfrm>
            <a:off x="6705600" y="4343400"/>
            <a:ext cx="1644650" cy="1606550"/>
          </a:xfrm>
          <a:prstGeom prst="ellipse">
            <a:avLst/>
          </a:prstGeom>
          <a:noFill/>
          <a:ln w="12700">
            <a:solidFill>
              <a:srgbClr val="000000"/>
            </a:solidFill>
            <a:round/>
            <a:headEnd/>
            <a:tailEnd/>
          </a:ln>
        </p:spPr>
        <p:txBody>
          <a:bodyPr wrap="none" anchor="ctr"/>
          <a:lstStyle/>
          <a:p>
            <a:pPr eaLnBrk="1" hangingPunct="1"/>
            <a:r>
              <a:rPr lang="en-US" sz="4800">
                <a:latin typeface="Tahoma" charset="0"/>
              </a:rPr>
              <a:t>B</a:t>
            </a:r>
          </a:p>
        </p:txBody>
      </p:sp>
      <p:sp>
        <p:nvSpPr>
          <p:cNvPr id="14344" name="Freeform 7"/>
          <p:cNvSpPr>
            <a:spLocks/>
          </p:cNvSpPr>
          <p:nvPr/>
        </p:nvSpPr>
        <p:spPr bwMode="auto">
          <a:xfrm>
            <a:off x="6705600" y="4648200"/>
            <a:ext cx="401638" cy="989013"/>
          </a:xfrm>
          <a:custGeom>
            <a:avLst/>
            <a:gdLst>
              <a:gd name="T0" fmla="*/ 182563 w 253"/>
              <a:gd name="T1" fmla="*/ 0 h 623"/>
              <a:gd name="T2" fmla="*/ 160338 w 253"/>
              <a:gd name="T3" fmla="*/ 26988 h 623"/>
              <a:gd name="T4" fmla="*/ 138113 w 253"/>
              <a:gd name="T5" fmla="*/ 60325 h 623"/>
              <a:gd name="T6" fmla="*/ 106363 w 253"/>
              <a:gd name="T7" fmla="*/ 103188 h 623"/>
              <a:gd name="T8" fmla="*/ 92075 w 253"/>
              <a:gd name="T9" fmla="*/ 144463 h 623"/>
              <a:gd name="T10" fmla="*/ 68263 w 253"/>
              <a:gd name="T11" fmla="*/ 187325 h 623"/>
              <a:gd name="T12" fmla="*/ 55563 w 253"/>
              <a:gd name="T13" fmla="*/ 219075 h 623"/>
              <a:gd name="T14" fmla="*/ 41275 w 253"/>
              <a:gd name="T15" fmla="*/ 261938 h 623"/>
              <a:gd name="T16" fmla="*/ 26988 w 253"/>
              <a:gd name="T17" fmla="*/ 301625 h 623"/>
              <a:gd name="T18" fmla="*/ 12700 w 253"/>
              <a:gd name="T19" fmla="*/ 349250 h 623"/>
              <a:gd name="T20" fmla="*/ 4763 w 253"/>
              <a:gd name="T21" fmla="*/ 396875 h 623"/>
              <a:gd name="T22" fmla="*/ 0 w 253"/>
              <a:gd name="T23" fmla="*/ 436563 h 623"/>
              <a:gd name="T24" fmla="*/ 0 w 253"/>
              <a:gd name="T25" fmla="*/ 479425 h 623"/>
              <a:gd name="T26" fmla="*/ 1588 w 253"/>
              <a:gd name="T27" fmla="*/ 523875 h 623"/>
              <a:gd name="T28" fmla="*/ 3175 w 253"/>
              <a:gd name="T29" fmla="*/ 565150 h 623"/>
              <a:gd name="T30" fmla="*/ 4763 w 253"/>
              <a:gd name="T31" fmla="*/ 608013 h 623"/>
              <a:gd name="T32" fmla="*/ 4763 w 253"/>
              <a:gd name="T33" fmla="*/ 650875 h 623"/>
              <a:gd name="T34" fmla="*/ 11113 w 253"/>
              <a:gd name="T35" fmla="*/ 690563 h 623"/>
              <a:gd name="T36" fmla="*/ 23813 w 253"/>
              <a:gd name="T37" fmla="*/ 739775 h 623"/>
              <a:gd name="T38" fmla="*/ 46038 w 253"/>
              <a:gd name="T39" fmla="*/ 785813 h 623"/>
              <a:gd name="T40" fmla="*/ 65088 w 253"/>
              <a:gd name="T41" fmla="*/ 827088 h 623"/>
              <a:gd name="T42" fmla="*/ 88900 w 253"/>
              <a:gd name="T43" fmla="*/ 866775 h 623"/>
              <a:gd name="T44" fmla="*/ 114300 w 253"/>
              <a:gd name="T45" fmla="*/ 892175 h 623"/>
              <a:gd name="T46" fmla="*/ 138113 w 253"/>
              <a:gd name="T47" fmla="*/ 922338 h 623"/>
              <a:gd name="T48" fmla="*/ 158750 w 253"/>
              <a:gd name="T49" fmla="*/ 952500 h 623"/>
              <a:gd name="T50" fmla="*/ 196850 w 253"/>
              <a:gd name="T51" fmla="*/ 987425 h 623"/>
              <a:gd name="T52" fmla="*/ 233363 w 253"/>
              <a:gd name="T53" fmla="*/ 957263 h 623"/>
              <a:gd name="T54" fmla="*/ 269875 w 253"/>
              <a:gd name="T55" fmla="*/ 915988 h 623"/>
              <a:gd name="T56" fmla="*/ 296863 w 253"/>
              <a:gd name="T57" fmla="*/ 871538 h 623"/>
              <a:gd name="T58" fmla="*/ 320675 w 253"/>
              <a:gd name="T59" fmla="*/ 830263 h 623"/>
              <a:gd name="T60" fmla="*/ 339725 w 253"/>
              <a:gd name="T61" fmla="*/ 792163 h 623"/>
              <a:gd name="T62" fmla="*/ 358775 w 253"/>
              <a:gd name="T63" fmla="*/ 754063 h 623"/>
              <a:gd name="T64" fmla="*/ 369888 w 253"/>
              <a:gd name="T65" fmla="*/ 720725 h 623"/>
              <a:gd name="T66" fmla="*/ 385763 w 253"/>
              <a:gd name="T67" fmla="*/ 677863 h 623"/>
              <a:gd name="T68" fmla="*/ 392113 w 253"/>
              <a:gd name="T69" fmla="*/ 633413 h 623"/>
              <a:gd name="T70" fmla="*/ 392113 w 253"/>
              <a:gd name="T71" fmla="*/ 579438 h 623"/>
              <a:gd name="T72" fmla="*/ 396875 w 253"/>
              <a:gd name="T73" fmla="*/ 533400 h 623"/>
              <a:gd name="T74" fmla="*/ 400050 w 253"/>
              <a:gd name="T75" fmla="*/ 484188 h 623"/>
              <a:gd name="T76" fmla="*/ 400050 w 253"/>
              <a:gd name="T77" fmla="*/ 442913 h 623"/>
              <a:gd name="T78" fmla="*/ 392113 w 253"/>
              <a:gd name="T79" fmla="*/ 400050 h 623"/>
              <a:gd name="T80" fmla="*/ 388938 w 253"/>
              <a:gd name="T81" fmla="*/ 361950 h 623"/>
              <a:gd name="T82" fmla="*/ 377825 w 253"/>
              <a:gd name="T83" fmla="*/ 320675 h 623"/>
              <a:gd name="T84" fmla="*/ 366713 w 253"/>
              <a:gd name="T85" fmla="*/ 274638 h 623"/>
              <a:gd name="T86" fmla="*/ 341313 w 253"/>
              <a:gd name="T87" fmla="*/ 228600 h 623"/>
              <a:gd name="T88" fmla="*/ 328613 w 253"/>
              <a:gd name="T89" fmla="*/ 185738 h 623"/>
              <a:gd name="T90" fmla="*/ 309563 w 253"/>
              <a:gd name="T91" fmla="*/ 149225 h 623"/>
              <a:gd name="T92" fmla="*/ 282575 w 253"/>
              <a:gd name="T93" fmla="*/ 103188 h 623"/>
              <a:gd name="T94" fmla="*/ 252413 w 253"/>
              <a:gd name="T95" fmla="*/ 68263 h 623"/>
              <a:gd name="T96" fmla="*/ 225425 w 253"/>
              <a:gd name="T97" fmla="*/ 34925 h 623"/>
              <a:gd name="T98" fmla="*/ 182563 w 253"/>
              <a:gd name="T99" fmla="*/ 0 h 6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3"/>
              <a:gd name="T151" fmla="*/ 0 h 623"/>
              <a:gd name="T152" fmla="*/ 253 w 253"/>
              <a:gd name="T153" fmla="*/ 623 h 6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3" h="623">
                <a:moveTo>
                  <a:pt x="115" y="0"/>
                </a:moveTo>
                <a:lnTo>
                  <a:pt x="101" y="17"/>
                </a:lnTo>
                <a:lnTo>
                  <a:pt x="87" y="38"/>
                </a:lnTo>
                <a:lnTo>
                  <a:pt x="67" y="65"/>
                </a:lnTo>
                <a:lnTo>
                  <a:pt x="58" y="91"/>
                </a:lnTo>
                <a:lnTo>
                  <a:pt x="43" y="118"/>
                </a:lnTo>
                <a:lnTo>
                  <a:pt x="35" y="138"/>
                </a:lnTo>
                <a:lnTo>
                  <a:pt x="26" y="165"/>
                </a:lnTo>
                <a:lnTo>
                  <a:pt x="17" y="190"/>
                </a:lnTo>
                <a:lnTo>
                  <a:pt x="8" y="220"/>
                </a:lnTo>
                <a:lnTo>
                  <a:pt x="3" y="250"/>
                </a:lnTo>
                <a:lnTo>
                  <a:pt x="0" y="275"/>
                </a:lnTo>
                <a:lnTo>
                  <a:pt x="0" y="302"/>
                </a:lnTo>
                <a:lnTo>
                  <a:pt x="1" y="330"/>
                </a:lnTo>
                <a:lnTo>
                  <a:pt x="2" y="356"/>
                </a:lnTo>
                <a:lnTo>
                  <a:pt x="3" y="383"/>
                </a:lnTo>
                <a:lnTo>
                  <a:pt x="3" y="410"/>
                </a:lnTo>
                <a:lnTo>
                  <a:pt x="7" y="435"/>
                </a:lnTo>
                <a:lnTo>
                  <a:pt x="15" y="466"/>
                </a:lnTo>
                <a:lnTo>
                  <a:pt x="29" y="495"/>
                </a:lnTo>
                <a:lnTo>
                  <a:pt x="41" y="521"/>
                </a:lnTo>
                <a:lnTo>
                  <a:pt x="56" y="546"/>
                </a:lnTo>
                <a:lnTo>
                  <a:pt x="72" y="562"/>
                </a:lnTo>
                <a:lnTo>
                  <a:pt x="87" y="581"/>
                </a:lnTo>
                <a:lnTo>
                  <a:pt x="100" y="600"/>
                </a:lnTo>
                <a:lnTo>
                  <a:pt x="124" y="622"/>
                </a:lnTo>
                <a:lnTo>
                  <a:pt x="147" y="603"/>
                </a:lnTo>
                <a:lnTo>
                  <a:pt x="170" y="577"/>
                </a:lnTo>
                <a:lnTo>
                  <a:pt x="187" y="549"/>
                </a:lnTo>
                <a:lnTo>
                  <a:pt x="202" y="523"/>
                </a:lnTo>
                <a:lnTo>
                  <a:pt x="214" y="499"/>
                </a:lnTo>
                <a:lnTo>
                  <a:pt x="226" y="475"/>
                </a:lnTo>
                <a:lnTo>
                  <a:pt x="233" y="454"/>
                </a:lnTo>
                <a:lnTo>
                  <a:pt x="243" y="427"/>
                </a:lnTo>
                <a:lnTo>
                  <a:pt x="247" y="399"/>
                </a:lnTo>
                <a:lnTo>
                  <a:pt x="247" y="365"/>
                </a:lnTo>
                <a:lnTo>
                  <a:pt x="250" y="336"/>
                </a:lnTo>
                <a:lnTo>
                  <a:pt x="252" y="305"/>
                </a:lnTo>
                <a:lnTo>
                  <a:pt x="252" y="279"/>
                </a:lnTo>
                <a:lnTo>
                  <a:pt x="247" y="252"/>
                </a:lnTo>
                <a:lnTo>
                  <a:pt x="245" y="228"/>
                </a:lnTo>
                <a:lnTo>
                  <a:pt x="238" y="202"/>
                </a:lnTo>
                <a:lnTo>
                  <a:pt x="231" y="173"/>
                </a:lnTo>
                <a:lnTo>
                  <a:pt x="215" y="144"/>
                </a:lnTo>
                <a:lnTo>
                  <a:pt x="207" y="117"/>
                </a:lnTo>
                <a:lnTo>
                  <a:pt x="195" y="94"/>
                </a:lnTo>
                <a:lnTo>
                  <a:pt x="178" y="65"/>
                </a:lnTo>
                <a:lnTo>
                  <a:pt x="159" y="43"/>
                </a:lnTo>
                <a:lnTo>
                  <a:pt x="142" y="22"/>
                </a:lnTo>
                <a:lnTo>
                  <a:pt x="115" y="0"/>
                </a:lnTo>
              </a:path>
            </a:pathLst>
          </a:custGeom>
          <a:solidFill>
            <a:srgbClr val="FFFF99"/>
          </a:solidFill>
          <a:ln w="12700" cap="rnd">
            <a:solidFill>
              <a:srgbClr val="000000"/>
            </a:solidFill>
            <a:round/>
            <a:headEnd/>
            <a:tailEnd/>
          </a:ln>
        </p:spPr>
        <p:txBody>
          <a:bodyPr/>
          <a:lstStyle/>
          <a:p>
            <a:endParaRPr lang="en-US"/>
          </a:p>
        </p:txBody>
      </p:sp>
      <p:sp>
        <p:nvSpPr>
          <p:cNvPr id="14345" name="Line 8"/>
          <p:cNvSpPr>
            <a:spLocks noChangeShapeType="1"/>
          </p:cNvSpPr>
          <p:nvPr/>
        </p:nvSpPr>
        <p:spPr bwMode="auto">
          <a:xfrm>
            <a:off x="5867400" y="2590800"/>
            <a:ext cx="1066800" cy="2438400"/>
          </a:xfrm>
          <a:prstGeom prst="line">
            <a:avLst/>
          </a:prstGeom>
          <a:noFill/>
          <a:ln w="9525">
            <a:solidFill>
              <a:srgbClr val="0000FF"/>
            </a:solidFill>
            <a:round/>
            <a:headEnd/>
            <a:tailEnd type="arrow" w="med" len="lg"/>
          </a:ln>
        </p:spPr>
        <p:txBody>
          <a:bodyPr wrap="none" anchor="ctr"/>
          <a:lstStyle/>
          <a:p>
            <a:endParaRPr lang="en-US"/>
          </a:p>
        </p:txBody>
      </p:sp>
      <p:sp>
        <p:nvSpPr>
          <p:cNvPr id="10" name="Date Placeholder 9"/>
          <p:cNvSpPr>
            <a:spLocks noGrp="1"/>
          </p:cNvSpPr>
          <p:nvPr>
            <p:ph type="dt" sz="half" idx="10"/>
          </p:nvPr>
        </p:nvSpPr>
        <p:spPr/>
        <p:txBody>
          <a:bodyPr/>
          <a:lstStyle/>
          <a:p>
            <a:fld id="{50CDADAB-2137-4C14-9A4A-024E6E187804}" type="datetime1">
              <a:rPr lang="en-US" smtClean="0"/>
              <a:pPr/>
              <a:t>2/26/2013</a:t>
            </a:fld>
            <a:endParaRPr lang="en-US"/>
          </a:p>
        </p:txBody>
      </p:sp>
      <p:sp>
        <p:nvSpPr>
          <p:cNvPr id="11" name="Footer Placeholder 10"/>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smtClean="0"/>
              <a:t>Intersection of Two Events…</a:t>
            </a:r>
          </a:p>
        </p:txBody>
      </p:sp>
      <p:sp>
        <p:nvSpPr>
          <p:cNvPr id="15364" name="Rectangle 3"/>
          <p:cNvSpPr>
            <a:spLocks noGrp="1" noChangeArrowheads="1"/>
          </p:cNvSpPr>
          <p:nvPr>
            <p:ph idx="1"/>
          </p:nvPr>
        </p:nvSpPr>
        <p:spPr/>
        <p:txBody>
          <a:bodyPr>
            <a:normAutofit fontScale="85000" lnSpcReduction="20000"/>
          </a:bodyPr>
          <a:lstStyle/>
          <a:p>
            <a:pPr marL="0" indent="0" eaLnBrk="1" hangingPunct="1">
              <a:buFontTx/>
              <a:buNone/>
            </a:pPr>
            <a:r>
              <a:rPr lang="en-US" smtClean="0"/>
              <a:t>For example, let A = tosses where first toss is 1 {(1,1), (1,2), (1,3), (1,4), (1,5), (1,6)}</a:t>
            </a:r>
          </a:p>
          <a:p>
            <a:pPr marL="0" indent="0" eaLnBrk="1" hangingPunct="1">
              <a:buFontTx/>
              <a:buNone/>
            </a:pPr>
            <a:r>
              <a:rPr lang="en-US" smtClean="0"/>
              <a:t>and B = tosses where the second toss is 5 {(1,5), (2,5), (3,5), (4,5), (5,5), (6,5)}</a:t>
            </a:r>
          </a:p>
          <a:p>
            <a:pPr marL="0" indent="0" eaLnBrk="1" hangingPunct="1">
              <a:buFontTx/>
              <a:buNone/>
            </a:pPr>
            <a:endParaRPr lang="en-US" smtClean="0"/>
          </a:p>
          <a:p>
            <a:pPr marL="0" indent="0" eaLnBrk="1" hangingPunct="1">
              <a:buFontTx/>
              <a:buNone/>
            </a:pPr>
            <a:r>
              <a:rPr lang="en-US" smtClean="0"/>
              <a:t>The intersection is {(1,5)}</a:t>
            </a:r>
          </a:p>
          <a:p>
            <a:pPr marL="0" indent="0" eaLnBrk="1" hangingPunct="1">
              <a:buFontTx/>
              <a:buNone/>
            </a:pPr>
            <a:endParaRPr lang="en-US" smtClean="0"/>
          </a:p>
          <a:p>
            <a:pPr marL="0" indent="0" eaLnBrk="1" hangingPunct="1">
              <a:buFontTx/>
              <a:buNone/>
            </a:pPr>
            <a:r>
              <a:rPr lang="en-US" smtClean="0"/>
              <a:t>The </a:t>
            </a:r>
            <a:r>
              <a:rPr lang="en-US" b="1" i="1" smtClean="0"/>
              <a:t>joint probability</a:t>
            </a:r>
            <a:r>
              <a:rPr lang="en-US" smtClean="0"/>
              <a:t> of</a:t>
            </a:r>
          </a:p>
          <a:p>
            <a:pPr marL="0" indent="0" eaLnBrk="1" hangingPunct="1">
              <a:buFontTx/>
              <a:buNone/>
            </a:pPr>
            <a:r>
              <a:rPr lang="en-US" smtClean="0"/>
              <a:t>A and B is the probability of </a:t>
            </a:r>
          </a:p>
          <a:p>
            <a:pPr marL="0" indent="0" eaLnBrk="1" hangingPunct="1">
              <a:buFontTx/>
              <a:buNone/>
            </a:pPr>
            <a:r>
              <a:rPr lang="en-US" smtClean="0"/>
              <a:t>the intersection of A and B,</a:t>
            </a:r>
          </a:p>
          <a:p>
            <a:pPr marL="0" indent="0" eaLnBrk="1" hangingPunct="1">
              <a:buFontTx/>
              <a:buNone/>
            </a:pPr>
            <a:r>
              <a:rPr lang="en-US" smtClean="0"/>
              <a:t>i.e. P(A and B) = 1/36</a:t>
            </a:r>
          </a:p>
          <a:p>
            <a:pPr marL="0" indent="0" eaLnBrk="1" hangingPunct="1">
              <a:buFontTx/>
              <a:buNone/>
            </a:pPr>
            <a:endParaRPr lang="en-US" smtClean="0"/>
          </a:p>
        </p:txBody>
      </p:sp>
      <p:sp>
        <p:nvSpPr>
          <p:cNvPr id="8" name="Slide Number Placeholder 5"/>
          <p:cNvSpPr>
            <a:spLocks noGrp="1"/>
          </p:cNvSpPr>
          <p:nvPr>
            <p:ph type="sldNum" sz="quarter" idx="12"/>
          </p:nvPr>
        </p:nvSpPr>
        <p:spPr/>
        <p:txBody>
          <a:bodyPr/>
          <a:lstStyle/>
          <a:p>
            <a:pPr>
              <a:defRPr/>
            </a:pPr>
            <a:r>
              <a:rPr lang="en-US"/>
              <a:t>6.</a:t>
            </a:r>
            <a:fld id="{AC78DD8C-319E-4CD6-9B73-1551D61F21F8}" type="slidenum">
              <a:rPr lang="en-US"/>
              <a:pPr>
                <a:defRPr/>
              </a:pPr>
              <a:t>12</a:t>
            </a:fld>
            <a:endParaRPr lang="en-US"/>
          </a:p>
        </p:txBody>
      </p:sp>
      <p:sp>
        <p:nvSpPr>
          <p:cNvPr id="15365" name="Rectangle 4"/>
          <p:cNvSpPr>
            <a:spLocks noChangeArrowheads="1"/>
          </p:cNvSpPr>
          <p:nvPr/>
        </p:nvSpPr>
        <p:spPr bwMode="auto">
          <a:xfrm>
            <a:off x="5181600" y="4114800"/>
            <a:ext cx="3549650" cy="2025650"/>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15366" name="Oval 5"/>
          <p:cNvSpPr>
            <a:spLocks noChangeArrowheads="1"/>
          </p:cNvSpPr>
          <p:nvPr/>
        </p:nvSpPr>
        <p:spPr bwMode="auto">
          <a:xfrm>
            <a:off x="5410200" y="4343400"/>
            <a:ext cx="1663700" cy="1606550"/>
          </a:xfrm>
          <a:prstGeom prst="ellipse">
            <a:avLst/>
          </a:prstGeom>
          <a:noFill/>
          <a:ln w="12700">
            <a:solidFill>
              <a:srgbClr val="000000"/>
            </a:solidFill>
            <a:round/>
            <a:headEnd/>
            <a:tailEnd/>
          </a:ln>
        </p:spPr>
        <p:txBody>
          <a:bodyPr wrap="none" anchor="ctr"/>
          <a:lstStyle/>
          <a:p>
            <a:pPr eaLnBrk="1" hangingPunct="1"/>
            <a:r>
              <a:rPr lang="en-US" sz="4800">
                <a:latin typeface="Tahoma" charset="0"/>
              </a:rPr>
              <a:t>A</a:t>
            </a:r>
          </a:p>
        </p:txBody>
      </p:sp>
      <p:sp>
        <p:nvSpPr>
          <p:cNvPr id="15367" name="Oval 6"/>
          <p:cNvSpPr>
            <a:spLocks noChangeArrowheads="1"/>
          </p:cNvSpPr>
          <p:nvPr/>
        </p:nvSpPr>
        <p:spPr bwMode="auto">
          <a:xfrm>
            <a:off x="6705600" y="4343400"/>
            <a:ext cx="1644650" cy="1606550"/>
          </a:xfrm>
          <a:prstGeom prst="ellipse">
            <a:avLst/>
          </a:prstGeom>
          <a:noFill/>
          <a:ln w="12700">
            <a:solidFill>
              <a:srgbClr val="000000"/>
            </a:solidFill>
            <a:round/>
            <a:headEnd/>
            <a:tailEnd/>
          </a:ln>
        </p:spPr>
        <p:txBody>
          <a:bodyPr wrap="none" anchor="ctr"/>
          <a:lstStyle/>
          <a:p>
            <a:pPr eaLnBrk="1" hangingPunct="1"/>
            <a:r>
              <a:rPr lang="en-US" sz="4800">
                <a:latin typeface="Tahoma" charset="0"/>
              </a:rPr>
              <a:t>B</a:t>
            </a:r>
          </a:p>
        </p:txBody>
      </p:sp>
      <p:sp>
        <p:nvSpPr>
          <p:cNvPr id="15368" name="Freeform 7"/>
          <p:cNvSpPr>
            <a:spLocks/>
          </p:cNvSpPr>
          <p:nvPr/>
        </p:nvSpPr>
        <p:spPr bwMode="auto">
          <a:xfrm>
            <a:off x="6705600" y="4648200"/>
            <a:ext cx="401638" cy="989013"/>
          </a:xfrm>
          <a:custGeom>
            <a:avLst/>
            <a:gdLst>
              <a:gd name="T0" fmla="*/ 182563 w 253"/>
              <a:gd name="T1" fmla="*/ 0 h 623"/>
              <a:gd name="T2" fmla="*/ 160338 w 253"/>
              <a:gd name="T3" fmla="*/ 26988 h 623"/>
              <a:gd name="T4" fmla="*/ 138113 w 253"/>
              <a:gd name="T5" fmla="*/ 60325 h 623"/>
              <a:gd name="T6" fmla="*/ 106363 w 253"/>
              <a:gd name="T7" fmla="*/ 103188 h 623"/>
              <a:gd name="T8" fmla="*/ 92075 w 253"/>
              <a:gd name="T9" fmla="*/ 144463 h 623"/>
              <a:gd name="T10" fmla="*/ 68263 w 253"/>
              <a:gd name="T11" fmla="*/ 187325 h 623"/>
              <a:gd name="T12" fmla="*/ 55563 w 253"/>
              <a:gd name="T13" fmla="*/ 219075 h 623"/>
              <a:gd name="T14" fmla="*/ 41275 w 253"/>
              <a:gd name="T15" fmla="*/ 261938 h 623"/>
              <a:gd name="T16" fmla="*/ 26988 w 253"/>
              <a:gd name="T17" fmla="*/ 301625 h 623"/>
              <a:gd name="T18" fmla="*/ 12700 w 253"/>
              <a:gd name="T19" fmla="*/ 349250 h 623"/>
              <a:gd name="T20" fmla="*/ 4763 w 253"/>
              <a:gd name="T21" fmla="*/ 396875 h 623"/>
              <a:gd name="T22" fmla="*/ 0 w 253"/>
              <a:gd name="T23" fmla="*/ 436563 h 623"/>
              <a:gd name="T24" fmla="*/ 0 w 253"/>
              <a:gd name="T25" fmla="*/ 479425 h 623"/>
              <a:gd name="T26" fmla="*/ 1588 w 253"/>
              <a:gd name="T27" fmla="*/ 523875 h 623"/>
              <a:gd name="T28" fmla="*/ 3175 w 253"/>
              <a:gd name="T29" fmla="*/ 565150 h 623"/>
              <a:gd name="T30" fmla="*/ 4763 w 253"/>
              <a:gd name="T31" fmla="*/ 608013 h 623"/>
              <a:gd name="T32" fmla="*/ 4763 w 253"/>
              <a:gd name="T33" fmla="*/ 650875 h 623"/>
              <a:gd name="T34" fmla="*/ 11113 w 253"/>
              <a:gd name="T35" fmla="*/ 690563 h 623"/>
              <a:gd name="T36" fmla="*/ 23813 w 253"/>
              <a:gd name="T37" fmla="*/ 739775 h 623"/>
              <a:gd name="T38" fmla="*/ 46038 w 253"/>
              <a:gd name="T39" fmla="*/ 785813 h 623"/>
              <a:gd name="T40" fmla="*/ 65088 w 253"/>
              <a:gd name="T41" fmla="*/ 827088 h 623"/>
              <a:gd name="T42" fmla="*/ 88900 w 253"/>
              <a:gd name="T43" fmla="*/ 866775 h 623"/>
              <a:gd name="T44" fmla="*/ 114300 w 253"/>
              <a:gd name="T45" fmla="*/ 892175 h 623"/>
              <a:gd name="T46" fmla="*/ 138113 w 253"/>
              <a:gd name="T47" fmla="*/ 922338 h 623"/>
              <a:gd name="T48" fmla="*/ 158750 w 253"/>
              <a:gd name="T49" fmla="*/ 952500 h 623"/>
              <a:gd name="T50" fmla="*/ 196850 w 253"/>
              <a:gd name="T51" fmla="*/ 987425 h 623"/>
              <a:gd name="T52" fmla="*/ 233363 w 253"/>
              <a:gd name="T53" fmla="*/ 957263 h 623"/>
              <a:gd name="T54" fmla="*/ 269875 w 253"/>
              <a:gd name="T55" fmla="*/ 915988 h 623"/>
              <a:gd name="T56" fmla="*/ 296863 w 253"/>
              <a:gd name="T57" fmla="*/ 871538 h 623"/>
              <a:gd name="T58" fmla="*/ 320675 w 253"/>
              <a:gd name="T59" fmla="*/ 830263 h 623"/>
              <a:gd name="T60" fmla="*/ 339725 w 253"/>
              <a:gd name="T61" fmla="*/ 792163 h 623"/>
              <a:gd name="T62" fmla="*/ 358775 w 253"/>
              <a:gd name="T63" fmla="*/ 754063 h 623"/>
              <a:gd name="T64" fmla="*/ 369888 w 253"/>
              <a:gd name="T65" fmla="*/ 720725 h 623"/>
              <a:gd name="T66" fmla="*/ 385763 w 253"/>
              <a:gd name="T67" fmla="*/ 677863 h 623"/>
              <a:gd name="T68" fmla="*/ 392113 w 253"/>
              <a:gd name="T69" fmla="*/ 633413 h 623"/>
              <a:gd name="T70" fmla="*/ 392113 w 253"/>
              <a:gd name="T71" fmla="*/ 579438 h 623"/>
              <a:gd name="T72" fmla="*/ 396875 w 253"/>
              <a:gd name="T73" fmla="*/ 533400 h 623"/>
              <a:gd name="T74" fmla="*/ 400050 w 253"/>
              <a:gd name="T75" fmla="*/ 484188 h 623"/>
              <a:gd name="T76" fmla="*/ 400050 w 253"/>
              <a:gd name="T77" fmla="*/ 442913 h 623"/>
              <a:gd name="T78" fmla="*/ 392113 w 253"/>
              <a:gd name="T79" fmla="*/ 400050 h 623"/>
              <a:gd name="T80" fmla="*/ 388938 w 253"/>
              <a:gd name="T81" fmla="*/ 361950 h 623"/>
              <a:gd name="T82" fmla="*/ 377825 w 253"/>
              <a:gd name="T83" fmla="*/ 320675 h 623"/>
              <a:gd name="T84" fmla="*/ 366713 w 253"/>
              <a:gd name="T85" fmla="*/ 274638 h 623"/>
              <a:gd name="T86" fmla="*/ 341313 w 253"/>
              <a:gd name="T87" fmla="*/ 228600 h 623"/>
              <a:gd name="T88" fmla="*/ 328613 w 253"/>
              <a:gd name="T89" fmla="*/ 185738 h 623"/>
              <a:gd name="T90" fmla="*/ 309563 w 253"/>
              <a:gd name="T91" fmla="*/ 149225 h 623"/>
              <a:gd name="T92" fmla="*/ 282575 w 253"/>
              <a:gd name="T93" fmla="*/ 103188 h 623"/>
              <a:gd name="T94" fmla="*/ 252413 w 253"/>
              <a:gd name="T95" fmla="*/ 68263 h 623"/>
              <a:gd name="T96" fmla="*/ 225425 w 253"/>
              <a:gd name="T97" fmla="*/ 34925 h 623"/>
              <a:gd name="T98" fmla="*/ 182563 w 253"/>
              <a:gd name="T99" fmla="*/ 0 h 6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3"/>
              <a:gd name="T151" fmla="*/ 0 h 623"/>
              <a:gd name="T152" fmla="*/ 253 w 253"/>
              <a:gd name="T153" fmla="*/ 623 h 6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3" h="623">
                <a:moveTo>
                  <a:pt x="115" y="0"/>
                </a:moveTo>
                <a:lnTo>
                  <a:pt x="101" y="17"/>
                </a:lnTo>
                <a:lnTo>
                  <a:pt x="87" y="38"/>
                </a:lnTo>
                <a:lnTo>
                  <a:pt x="67" y="65"/>
                </a:lnTo>
                <a:lnTo>
                  <a:pt x="58" y="91"/>
                </a:lnTo>
                <a:lnTo>
                  <a:pt x="43" y="118"/>
                </a:lnTo>
                <a:lnTo>
                  <a:pt x="35" y="138"/>
                </a:lnTo>
                <a:lnTo>
                  <a:pt x="26" y="165"/>
                </a:lnTo>
                <a:lnTo>
                  <a:pt x="17" y="190"/>
                </a:lnTo>
                <a:lnTo>
                  <a:pt x="8" y="220"/>
                </a:lnTo>
                <a:lnTo>
                  <a:pt x="3" y="250"/>
                </a:lnTo>
                <a:lnTo>
                  <a:pt x="0" y="275"/>
                </a:lnTo>
                <a:lnTo>
                  <a:pt x="0" y="302"/>
                </a:lnTo>
                <a:lnTo>
                  <a:pt x="1" y="330"/>
                </a:lnTo>
                <a:lnTo>
                  <a:pt x="2" y="356"/>
                </a:lnTo>
                <a:lnTo>
                  <a:pt x="3" y="383"/>
                </a:lnTo>
                <a:lnTo>
                  <a:pt x="3" y="410"/>
                </a:lnTo>
                <a:lnTo>
                  <a:pt x="7" y="435"/>
                </a:lnTo>
                <a:lnTo>
                  <a:pt x="15" y="466"/>
                </a:lnTo>
                <a:lnTo>
                  <a:pt x="29" y="495"/>
                </a:lnTo>
                <a:lnTo>
                  <a:pt x="41" y="521"/>
                </a:lnTo>
                <a:lnTo>
                  <a:pt x="56" y="546"/>
                </a:lnTo>
                <a:lnTo>
                  <a:pt x="72" y="562"/>
                </a:lnTo>
                <a:lnTo>
                  <a:pt x="87" y="581"/>
                </a:lnTo>
                <a:lnTo>
                  <a:pt x="100" y="600"/>
                </a:lnTo>
                <a:lnTo>
                  <a:pt x="124" y="622"/>
                </a:lnTo>
                <a:lnTo>
                  <a:pt x="147" y="603"/>
                </a:lnTo>
                <a:lnTo>
                  <a:pt x="170" y="577"/>
                </a:lnTo>
                <a:lnTo>
                  <a:pt x="187" y="549"/>
                </a:lnTo>
                <a:lnTo>
                  <a:pt x="202" y="523"/>
                </a:lnTo>
                <a:lnTo>
                  <a:pt x="214" y="499"/>
                </a:lnTo>
                <a:lnTo>
                  <a:pt x="226" y="475"/>
                </a:lnTo>
                <a:lnTo>
                  <a:pt x="233" y="454"/>
                </a:lnTo>
                <a:lnTo>
                  <a:pt x="243" y="427"/>
                </a:lnTo>
                <a:lnTo>
                  <a:pt x="247" y="399"/>
                </a:lnTo>
                <a:lnTo>
                  <a:pt x="247" y="365"/>
                </a:lnTo>
                <a:lnTo>
                  <a:pt x="250" y="336"/>
                </a:lnTo>
                <a:lnTo>
                  <a:pt x="252" y="305"/>
                </a:lnTo>
                <a:lnTo>
                  <a:pt x="252" y="279"/>
                </a:lnTo>
                <a:lnTo>
                  <a:pt x="247" y="252"/>
                </a:lnTo>
                <a:lnTo>
                  <a:pt x="245" y="228"/>
                </a:lnTo>
                <a:lnTo>
                  <a:pt x="238" y="202"/>
                </a:lnTo>
                <a:lnTo>
                  <a:pt x="231" y="173"/>
                </a:lnTo>
                <a:lnTo>
                  <a:pt x="215" y="144"/>
                </a:lnTo>
                <a:lnTo>
                  <a:pt x="207" y="117"/>
                </a:lnTo>
                <a:lnTo>
                  <a:pt x="195" y="94"/>
                </a:lnTo>
                <a:lnTo>
                  <a:pt x="178" y="65"/>
                </a:lnTo>
                <a:lnTo>
                  <a:pt x="159" y="43"/>
                </a:lnTo>
                <a:lnTo>
                  <a:pt x="142" y="22"/>
                </a:lnTo>
                <a:lnTo>
                  <a:pt x="115" y="0"/>
                </a:lnTo>
              </a:path>
            </a:pathLst>
          </a:custGeom>
          <a:solidFill>
            <a:srgbClr val="FFFF99"/>
          </a:solidFill>
          <a:ln w="12700" cap="rnd">
            <a:solidFill>
              <a:srgbClr val="000000"/>
            </a:solidFill>
            <a:round/>
            <a:headEnd/>
            <a:tailEnd/>
          </a:ln>
        </p:spPr>
        <p:txBody>
          <a:bodyPr/>
          <a:lstStyle/>
          <a:p>
            <a:endParaRPr lang="en-US"/>
          </a:p>
        </p:txBody>
      </p:sp>
      <p:sp>
        <p:nvSpPr>
          <p:cNvPr id="9" name="Date Placeholder 8"/>
          <p:cNvSpPr>
            <a:spLocks noGrp="1"/>
          </p:cNvSpPr>
          <p:nvPr>
            <p:ph type="dt" sz="half" idx="10"/>
          </p:nvPr>
        </p:nvSpPr>
        <p:spPr/>
        <p:txBody>
          <a:bodyPr/>
          <a:lstStyle/>
          <a:p>
            <a:fld id="{CA5F1D2C-BAD4-43AF-915B-CC1B3029F125}" type="datetime1">
              <a:rPr lang="en-US" smtClean="0"/>
              <a:pPr/>
              <a:t>2/26/2013</a:t>
            </a:fld>
            <a:endParaRPr lang="en-US"/>
          </a:p>
        </p:txBody>
      </p:sp>
      <p:sp>
        <p:nvSpPr>
          <p:cNvPr id="10" name="Footer Placeholder 9"/>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smtClean="0"/>
              <a:t>Union of Two Events…</a:t>
            </a:r>
          </a:p>
        </p:txBody>
      </p:sp>
      <p:sp>
        <p:nvSpPr>
          <p:cNvPr id="16388" name="Rectangle 3"/>
          <p:cNvSpPr>
            <a:spLocks noGrp="1" noChangeArrowheads="1"/>
          </p:cNvSpPr>
          <p:nvPr>
            <p:ph idx="1"/>
          </p:nvPr>
        </p:nvSpPr>
        <p:spPr>
          <a:xfrm>
            <a:off x="457200" y="1600201"/>
            <a:ext cx="8229600" cy="1905000"/>
          </a:xfrm>
        </p:spPr>
        <p:txBody>
          <a:bodyPr>
            <a:normAutofit fontScale="85000" lnSpcReduction="10000"/>
          </a:bodyPr>
          <a:lstStyle/>
          <a:p>
            <a:pPr marL="0" indent="0" eaLnBrk="1" hangingPunct="1">
              <a:buFontTx/>
              <a:buNone/>
            </a:pPr>
            <a:r>
              <a:rPr lang="en-US" dirty="0" smtClean="0"/>
              <a:t>The </a:t>
            </a:r>
            <a:r>
              <a:rPr lang="en-US" b="1" i="1" dirty="0" smtClean="0"/>
              <a:t>union of two events</a:t>
            </a:r>
            <a:r>
              <a:rPr lang="en-US" dirty="0" smtClean="0"/>
              <a:t> A and B, is the event containing all sample points that are in A or B or both:</a:t>
            </a:r>
          </a:p>
          <a:p>
            <a:pPr marL="0" indent="0" eaLnBrk="1" hangingPunct="1">
              <a:buFontTx/>
              <a:buNone/>
            </a:pPr>
            <a:endParaRPr lang="en-US" dirty="0" smtClean="0"/>
          </a:p>
          <a:p>
            <a:pPr marL="0" indent="0" eaLnBrk="1" hangingPunct="1">
              <a:buFontTx/>
              <a:buNone/>
            </a:pPr>
            <a:r>
              <a:rPr lang="en-US" dirty="0" smtClean="0"/>
              <a:t>Union of A and B is denoted: </a:t>
            </a:r>
            <a:r>
              <a:rPr lang="en-US" b="1" dirty="0" smtClean="0"/>
              <a:t>A or B</a:t>
            </a:r>
            <a:endParaRPr lang="en-US" dirty="0" smtClean="0"/>
          </a:p>
          <a:p>
            <a:pPr marL="0" indent="0" eaLnBrk="1" hangingPunct="1">
              <a:buFontTx/>
              <a:buNone/>
            </a:pPr>
            <a:endParaRPr lang="en-US" dirty="0" smtClean="0"/>
          </a:p>
          <a:p>
            <a:pPr marL="0" indent="0" eaLnBrk="1" hangingPunct="1">
              <a:buFontTx/>
              <a:buNone/>
            </a:pPr>
            <a:endParaRPr lang="en-US" dirty="0" smtClean="0"/>
          </a:p>
          <a:p>
            <a:pPr marL="0" indent="0" eaLnBrk="1" hangingPunct="1">
              <a:buFontTx/>
              <a:buNone/>
            </a:pPr>
            <a:endParaRPr lang="en-US" dirty="0" smtClean="0"/>
          </a:p>
        </p:txBody>
      </p:sp>
      <p:sp>
        <p:nvSpPr>
          <p:cNvPr id="8" name="Slide Number Placeholder 5"/>
          <p:cNvSpPr>
            <a:spLocks noGrp="1"/>
          </p:cNvSpPr>
          <p:nvPr>
            <p:ph type="sldNum" sz="quarter" idx="12"/>
          </p:nvPr>
        </p:nvSpPr>
        <p:spPr/>
        <p:txBody>
          <a:bodyPr/>
          <a:lstStyle/>
          <a:p>
            <a:pPr>
              <a:defRPr/>
            </a:pPr>
            <a:r>
              <a:rPr lang="en-US"/>
              <a:t>6.</a:t>
            </a:r>
            <a:fld id="{3FFD800E-FC95-48EC-906F-5B554413EC4B}" type="slidenum">
              <a:rPr lang="en-US"/>
              <a:pPr>
                <a:defRPr/>
              </a:pPr>
              <a:t>13</a:t>
            </a:fld>
            <a:endParaRPr lang="en-US"/>
          </a:p>
        </p:txBody>
      </p:sp>
      <p:sp>
        <p:nvSpPr>
          <p:cNvPr id="16389" name="Rectangle 4"/>
          <p:cNvSpPr>
            <a:spLocks noChangeArrowheads="1"/>
          </p:cNvSpPr>
          <p:nvPr/>
        </p:nvSpPr>
        <p:spPr bwMode="auto">
          <a:xfrm>
            <a:off x="1143000" y="3581400"/>
            <a:ext cx="3549650" cy="2025650"/>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16390" name="Oval 5"/>
          <p:cNvSpPr>
            <a:spLocks noChangeArrowheads="1"/>
          </p:cNvSpPr>
          <p:nvPr/>
        </p:nvSpPr>
        <p:spPr bwMode="auto">
          <a:xfrm>
            <a:off x="1600200" y="3810000"/>
            <a:ext cx="1663700" cy="1606550"/>
          </a:xfrm>
          <a:prstGeom prst="ellipse">
            <a:avLst/>
          </a:prstGeom>
          <a:solidFill>
            <a:srgbClr val="FFFF99"/>
          </a:solidFill>
          <a:ln w="12700">
            <a:solidFill>
              <a:srgbClr val="000000"/>
            </a:solidFill>
            <a:round/>
            <a:headEnd/>
            <a:tailEnd/>
          </a:ln>
        </p:spPr>
        <p:txBody>
          <a:bodyPr wrap="none" anchor="ctr"/>
          <a:lstStyle/>
          <a:p>
            <a:pPr eaLnBrk="1" hangingPunct="1"/>
            <a:r>
              <a:rPr lang="en-US" sz="4800">
                <a:latin typeface="Tahoma" charset="0"/>
              </a:rPr>
              <a:t>A</a:t>
            </a:r>
          </a:p>
        </p:txBody>
      </p:sp>
      <p:sp>
        <p:nvSpPr>
          <p:cNvPr id="16391" name="Oval 6"/>
          <p:cNvSpPr>
            <a:spLocks noChangeArrowheads="1"/>
          </p:cNvSpPr>
          <p:nvPr/>
        </p:nvSpPr>
        <p:spPr bwMode="auto">
          <a:xfrm>
            <a:off x="2895600" y="3810000"/>
            <a:ext cx="1644650" cy="1606550"/>
          </a:xfrm>
          <a:prstGeom prst="ellipse">
            <a:avLst/>
          </a:prstGeom>
          <a:solidFill>
            <a:srgbClr val="FFFF99"/>
          </a:solidFill>
          <a:ln w="12700">
            <a:solidFill>
              <a:srgbClr val="000000"/>
            </a:solidFill>
            <a:round/>
            <a:headEnd/>
            <a:tailEnd/>
          </a:ln>
        </p:spPr>
        <p:txBody>
          <a:bodyPr wrap="none" anchor="ctr"/>
          <a:lstStyle/>
          <a:p>
            <a:pPr eaLnBrk="1" hangingPunct="1"/>
            <a:r>
              <a:rPr lang="en-US" sz="4800" dirty="0" smtClean="0">
                <a:latin typeface="Tahoma" charset="0"/>
              </a:rPr>
              <a:t> B</a:t>
            </a:r>
            <a:endParaRPr lang="en-US" sz="4800" dirty="0">
              <a:latin typeface="Tahoma" charset="0"/>
            </a:endParaRPr>
          </a:p>
        </p:txBody>
      </p:sp>
      <p:sp>
        <p:nvSpPr>
          <p:cNvPr id="16392" name="Freeform 7"/>
          <p:cNvSpPr>
            <a:spLocks/>
          </p:cNvSpPr>
          <p:nvPr/>
        </p:nvSpPr>
        <p:spPr bwMode="auto">
          <a:xfrm>
            <a:off x="2895600" y="4114800"/>
            <a:ext cx="401638" cy="989013"/>
          </a:xfrm>
          <a:custGeom>
            <a:avLst/>
            <a:gdLst>
              <a:gd name="T0" fmla="*/ 182563 w 253"/>
              <a:gd name="T1" fmla="*/ 0 h 623"/>
              <a:gd name="T2" fmla="*/ 160338 w 253"/>
              <a:gd name="T3" fmla="*/ 26988 h 623"/>
              <a:gd name="T4" fmla="*/ 138113 w 253"/>
              <a:gd name="T5" fmla="*/ 60325 h 623"/>
              <a:gd name="T6" fmla="*/ 106363 w 253"/>
              <a:gd name="T7" fmla="*/ 103188 h 623"/>
              <a:gd name="T8" fmla="*/ 92075 w 253"/>
              <a:gd name="T9" fmla="*/ 144463 h 623"/>
              <a:gd name="T10" fmla="*/ 68263 w 253"/>
              <a:gd name="T11" fmla="*/ 187325 h 623"/>
              <a:gd name="T12" fmla="*/ 55563 w 253"/>
              <a:gd name="T13" fmla="*/ 219075 h 623"/>
              <a:gd name="T14" fmla="*/ 41275 w 253"/>
              <a:gd name="T15" fmla="*/ 261938 h 623"/>
              <a:gd name="T16" fmla="*/ 26988 w 253"/>
              <a:gd name="T17" fmla="*/ 301625 h 623"/>
              <a:gd name="T18" fmla="*/ 12700 w 253"/>
              <a:gd name="T19" fmla="*/ 349250 h 623"/>
              <a:gd name="T20" fmla="*/ 4763 w 253"/>
              <a:gd name="T21" fmla="*/ 396875 h 623"/>
              <a:gd name="T22" fmla="*/ 0 w 253"/>
              <a:gd name="T23" fmla="*/ 436563 h 623"/>
              <a:gd name="T24" fmla="*/ 0 w 253"/>
              <a:gd name="T25" fmla="*/ 479425 h 623"/>
              <a:gd name="T26" fmla="*/ 1588 w 253"/>
              <a:gd name="T27" fmla="*/ 523875 h 623"/>
              <a:gd name="T28" fmla="*/ 3175 w 253"/>
              <a:gd name="T29" fmla="*/ 565150 h 623"/>
              <a:gd name="T30" fmla="*/ 4763 w 253"/>
              <a:gd name="T31" fmla="*/ 608013 h 623"/>
              <a:gd name="T32" fmla="*/ 4763 w 253"/>
              <a:gd name="T33" fmla="*/ 650875 h 623"/>
              <a:gd name="T34" fmla="*/ 11113 w 253"/>
              <a:gd name="T35" fmla="*/ 690563 h 623"/>
              <a:gd name="T36" fmla="*/ 23813 w 253"/>
              <a:gd name="T37" fmla="*/ 739775 h 623"/>
              <a:gd name="T38" fmla="*/ 46038 w 253"/>
              <a:gd name="T39" fmla="*/ 785813 h 623"/>
              <a:gd name="T40" fmla="*/ 65088 w 253"/>
              <a:gd name="T41" fmla="*/ 827088 h 623"/>
              <a:gd name="T42" fmla="*/ 88900 w 253"/>
              <a:gd name="T43" fmla="*/ 866775 h 623"/>
              <a:gd name="T44" fmla="*/ 114300 w 253"/>
              <a:gd name="T45" fmla="*/ 892175 h 623"/>
              <a:gd name="T46" fmla="*/ 138113 w 253"/>
              <a:gd name="T47" fmla="*/ 922338 h 623"/>
              <a:gd name="T48" fmla="*/ 158750 w 253"/>
              <a:gd name="T49" fmla="*/ 952500 h 623"/>
              <a:gd name="T50" fmla="*/ 196850 w 253"/>
              <a:gd name="T51" fmla="*/ 987425 h 623"/>
              <a:gd name="T52" fmla="*/ 233363 w 253"/>
              <a:gd name="T53" fmla="*/ 957263 h 623"/>
              <a:gd name="T54" fmla="*/ 269875 w 253"/>
              <a:gd name="T55" fmla="*/ 915988 h 623"/>
              <a:gd name="T56" fmla="*/ 296863 w 253"/>
              <a:gd name="T57" fmla="*/ 871538 h 623"/>
              <a:gd name="T58" fmla="*/ 320675 w 253"/>
              <a:gd name="T59" fmla="*/ 830263 h 623"/>
              <a:gd name="T60" fmla="*/ 339725 w 253"/>
              <a:gd name="T61" fmla="*/ 792163 h 623"/>
              <a:gd name="T62" fmla="*/ 358775 w 253"/>
              <a:gd name="T63" fmla="*/ 754063 h 623"/>
              <a:gd name="T64" fmla="*/ 369888 w 253"/>
              <a:gd name="T65" fmla="*/ 720725 h 623"/>
              <a:gd name="T66" fmla="*/ 385763 w 253"/>
              <a:gd name="T67" fmla="*/ 677863 h 623"/>
              <a:gd name="T68" fmla="*/ 392113 w 253"/>
              <a:gd name="T69" fmla="*/ 633413 h 623"/>
              <a:gd name="T70" fmla="*/ 392113 w 253"/>
              <a:gd name="T71" fmla="*/ 579438 h 623"/>
              <a:gd name="T72" fmla="*/ 396875 w 253"/>
              <a:gd name="T73" fmla="*/ 533400 h 623"/>
              <a:gd name="T74" fmla="*/ 400050 w 253"/>
              <a:gd name="T75" fmla="*/ 484188 h 623"/>
              <a:gd name="T76" fmla="*/ 400050 w 253"/>
              <a:gd name="T77" fmla="*/ 442913 h 623"/>
              <a:gd name="T78" fmla="*/ 392113 w 253"/>
              <a:gd name="T79" fmla="*/ 400050 h 623"/>
              <a:gd name="T80" fmla="*/ 388938 w 253"/>
              <a:gd name="T81" fmla="*/ 361950 h 623"/>
              <a:gd name="T82" fmla="*/ 377825 w 253"/>
              <a:gd name="T83" fmla="*/ 320675 h 623"/>
              <a:gd name="T84" fmla="*/ 366713 w 253"/>
              <a:gd name="T85" fmla="*/ 274638 h 623"/>
              <a:gd name="T86" fmla="*/ 341313 w 253"/>
              <a:gd name="T87" fmla="*/ 228600 h 623"/>
              <a:gd name="T88" fmla="*/ 328613 w 253"/>
              <a:gd name="T89" fmla="*/ 185738 h 623"/>
              <a:gd name="T90" fmla="*/ 309563 w 253"/>
              <a:gd name="T91" fmla="*/ 149225 h 623"/>
              <a:gd name="T92" fmla="*/ 282575 w 253"/>
              <a:gd name="T93" fmla="*/ 103188 h 623"/>
              <a:gd name="T94" fmla="*/ 252413 w 253"/>
              <a:gd name="T95" fmla="*/ 68263 h 623"/>
              <a:gd name="T96" fmla="*/ 225425 w 253"/>
              <a:gd name="T97" fmla="*/ 34925 h 623"/>
              <a:gd name="T98" fmla="*/ 182563 w 253"/>
              <a:gd name="T99" fmla="*/ 0 h 6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3"/>
              <a:gd name="T151" fmla="*/ 0 h 623"/>
              <a:gd name="T152" fmla="*/ 253 w 253"/>
              <a:gd name="T153" fmla="*/ 623 h 6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3" h="623">
                <a:moveTo>
                  <a:pt x="115" y="0"/>
                </a:moveTo>
                <a:lnTo>
                  <a:pt x="101" y="17"/>
                </a:lnTo>
                <a:lnTo>
                  <a:pt x="87" y="38"/>
                </a:lnTo>
                <a:lnTo>
                  <a:pt x="67" y="65"/>
                </a:lnTo>
                <a:lnTo>
                  <a:pt x="58" y="91"/>
                </a:lnTo>
                <a:lnTo>
                  <a:pt x="43" y="118"/>
                </a:lnTo>
                <a:lnTo>
                  <a:pt x="35" y="138"/>
                </a:lnTo>
                <a:lnTo>
                  <a:pt x="26" y="165"/>
                </a:lnTo>
                <a:lnTo>
                  <a:pt x="17" y="190"/>
                </a:lnTo>
                <a:lnTo>
                  <a:pt x="8" y="220"/>
                </a:lnTo>
                <a:lnTo>
                  <a:pt x="3" y="250"/>
                </a:lnTo>
                <a:lnTo>
                  <a:pt x="0" y="275"/>
                </a:lnTo>
                <a:lnTo>
                  <a:pt x="0" y="302"/>
                </a:lnTo>
                <a:lnTo>
                  <a:pt x="1" y="330"/>
                </a:lnTo>
                <a:lnTo>
                  <a:pt x="2" y="356"/>
                </a:lnTo>
                <a:lnTo>
                  <a:pt x="3" y="383"/>
                </a:lnTo>
                <a:lnTo>
                  <a:pt x="3" y="410"/>
                </a:lnTo>
                <a:lnTo>
                  <a:pt x="7" y="435"/>
                </a:lnTo>
                <a:lnTo>
                  <a:pt x="15" y="466"/>
                </a:lnTo>
                <a:lnTo>
                  <a:pt x="29" y="495"/>
                </a:lnTo>
                <a:lnTo>
                  <a:pt x="41" y="521"/>
                </a:lnTo>
                <a:lnTo>
                  <a:pt x="56" y="546"/>
                </a:lnTo>
                <a:lnTo>
                  <a:pt x="72" y="562"/>
                </a:lnTo>
                <a:lnTo>
                  <a:pt x="87" y="581"/>
                </a:lnTo>
                <a:lnTo>
                  <a:pt x="100" y="600"/>
                </a:lnTo>
                <a:lnTo>
                  <a:pt x="124" y="622"/>
                </a:lnTo>
                <a:lnTo>
                  <a:pt x="147" y="603"/>
                </a:lnTo>
                <a:lnTo>
                  <a:pt x="170" y="577"/>
                </a:lnTo>
                <a:lnTo>
                  <a:pt x="187" y="549"/>
                </a:lnTo>
                <a:lnTo>
                  <a:pt x="202" y="523"/>
                </a:lnTo>
                <a:lnTo>
                  <a:pt x="214" y="499"/>
                </a:lnTo>
                <a:lnTo>
                  <a:pt x="226" y="475"/>
                </a:lnTo>
                <a:lnTo>
                  <a:pt x="233" y="454"/>
                </a:lnTo>
                <a:lnTo>
                  <a:pt x="243" y="427"/>
                </a:lnTo>
                <a:lnTo>
                  <a:pt x="247" y="399"/>
                </a:lnTo>
                <a:lnTo>
                  <a:pt x="247" y="365"/>
                </a:lnTo>
                <a:lnTo>
                  <a:pt x="250" y="336"/>
                </a:lnTo>
                <a:lnTo>
                  <a:pt x="252" y="305"/>
                </a:lnTo>
                <a:lnTo>
                  <a:pt x="252" y="279"/>
                </a:lnTo>
                <a:lnTo>
                  <a:pt x="247" y="252"/>
                </a:lnTo>
                <a:lnTo>
                  <a:pt x="245" y="228"/>
                </a:lnTo>
                <a:lnTo>
                  <a:pt x="238" y="202"/>
                </a:lnTo>
                <a:lnTo>
                  <a:pt x="231" y="173"/>
                </a:lnTo>
                <a:lnTo>
                  <a:pt x="215" y="144"/>
                </a:lnTo>
                <a:lnTo>
                  <a:pt x="207" y="117"/>
                </a:lnTo>
                <a:lnTo>
                  <a:pt x="195" y="94"/>
                </a:lnTo>
                <a:lnTo>
                  <a:pt x="178" y="65"/>
                </a:lnTo>
                <a:lnTo>
                  <a:pt x="159" y="43"/>
                </a:lnTo>
                <a:lnTo>
                  <a:pt x="142" y="22"/>
                </a:lnTo>
                <a:lnTo>
                  <a:pt x="115" y="0"/>
                </a:lnTo>
              </a:path>
            </a:pathLst>
          </a:custGeom>
          <a:solidFill>
            <a:srgbClr val="FFFF99"/>
          </a:solidFill>
          <a:ln w="12700" cap="rnd">
            <a:solidFill>
              <a:srgbClr val="000000"/>
            </a:solidFill>
            <a:round/>
            <a:headEnd/>
            <a:tailEnd/>
          </a:ln>
        </p:spPr>
        <p:txBody>
          <a:bodyPr/>
          <a:lstStyle/>
          <a:p>
            <a:endParaRPr lang="en-US"/>
          </a:p>
        </p:txBody>
      </p:sp>
      <p:sp>
        <p:nvSpPr>
          <p:cNvPr id="9" name="Date Placeholder 8"/>
          <p:cNvSpPr>
            <a:spLocks noGrp="1"/>
          </p:cNvSpPr>
          <p:nvPr>
            <p:ph type="dt" sz="half" idx="10"/>
          </p:nvPr>
        </p:nvSpPr>
        <p:spPr/>
        <p:txBody>
          <a:bodyPr/>
          <a:lstStyle/>
          <a:p>
            <a:fld id="{F403EA3E-BC10-44E7-95ED-3262A728D567}" type="datetime1">
              <a:rPr lang="en-US" smtClean="0"/>
              <a:pPr/>
              <a:t>2/26/2013</a:t>
            </a:fld>
            <a:endParaRPr lang="en-US"/>
          </a:p>
        </p:txBody>
      </p:sp>
      <p:sp>
        <p:nvSpPr>
          <p:cNvPr id="10" name="Footer Placeholder 9"/>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smtClean="0"/>
              <a:t>Union of Two Events…</a:t>
            </a:r>
          </a:p>
        </p:txBody>
      </p:sp>
      <p:sp>
        <p:nvSpPr>
          <p:cNvPr id="17412" name="Rectangle 3"/>
          <p:cNvSpPr>
            <a:spLocks noGrp="1" noChangeArrowheads="1"/>
          </p:cNvSpPr>
          <p:nvPr>
            <p:ph idx="1"/>
          </p:nvPr>
        </p:nvSpPr>
        <p:spPr>
          <a:xfrm>
            <a:off x="457200" y="1600201"/>
            <a:ext cx="8229600" cy="2743200"/>
          </a:xfrm>
        </p:spPr>
        <p:txBody>
          <a:bodyPr>
            <a:normAutofit lnSpcReduction="10000"/>
          </a:bodyPr>
          <a:lstStyle/>
          <a:p>
            <a:pPr marL="0" indent="0" eaLnBrk="1" hangingPunct="1">
              <a:buFontTx/>
              <a:buNone/>
            </a:pPr>
            <a:r>
              <a:rPr lang="en-US" sz="2400" dirty="0" smtClean="0"/>
              <a:t>For example, let A = tosses where first toss is 1 {(1,1), (1,2), (1,3), (1,4), (1,5), (1,6)}</a:t>
            </a:r>
          </a:p>
          <a:p>
            <a:pPr marL="0" indent="0" eaLnBrk="1" hangingPunct="1">
              <a:buFontTx/>
              <a:buNone/>
            </a:pPr>
            <a:r>
              <a:rPr lang="en-US" sz="2400" dirty="0" smtClean="0"/>
              <a:t>and B is the tosses that the second toss is 5 {(1,5), (2,5), (3,5), (4,5), (5,5), (6,5)}</a:t>
            </a:r>
          </a:p>
          <a:p>
            <a:pPr marL="0" indent="0" eaLnBrk="1" hangingPunct="1">
              <a:buFontTx/>
              <a:buNone/>
            </a:pPr>
            <a:endParaRPr lang="en-US" sz="2400" dirty="0" smtClean="0"/>
          </a:p>
          <a:p>
            <a:pPr marL="0" indent="0" eaLnBrk="1" hangingPunct="1">
              <a:buFontTx/>
              <a:buNone/>
            </a:pPr>
            <a:r>
              <a:rPr lang="en-US" sz="2400" dirty="0" smtClean="0"/>
              <a:t>Union of A and B is {(1,1), (1,2), (1,3), (1,4), (1,5), (1,6)}</a:t>
            </a:r>
          </a:p>
          <a:p>
            <a:pPr marL="0" indent="0" eaLnBrk="1" hangingPunct="1">
              <a:buFontTx/>
              <a:buNone/>
            </a:pPr>
            <a:r>
              <a:rPr lang="en-US" sz="2400" dirty="0" smtClean="0"/>
              <a:t>(2,5), (3,5), (4,5), (5,5), (6,5)}</a:t>
            </a:r>
          </a:p>
          <a:p>
            <a:pPr marL="0" indent="0" eaLnBrk="1" hangingPunct="1">
              <a:buFontTx/>
              <a:buNone/>
            </a:pPr>
            <a:endParaRPr lang="en-US" sz="2400" dirty="0" smtClean="0"/>
          </a:p>
          <a:p>
            <a:pPr marL="0" indent="0" eaLnBrk="1" hangingPunct="1">
              <a:buFontTx/>
              <a:buNone/>
            </a:pPr>
            <a:endParaRPr lang="en-US" dirty="0" smtClean="0"/>
          </a:p>
          <a:p>
            <a:pPr marL="0" indent="0" eaLnBrk="1" hangingPunct="1">
              <a:buFontTx/>
              <a:buNone/>
            </a:pPr>
            <a:endParaRPr lang="en-US" dirty="0" smtClean="0"/>
          </a:p>
        </p:txBody>
      </p:sp>
      <p:sp>
        <p:nvSpPr>
          <p:cNvPr id="8" name="Slide Number Placeholder 5"/>
          <p:cNvSpPr>
            <a:spLocks noGrp="1"/>
          </p:cNvSpPr>
          <p:nvPr>
            <p:ph type="sldNum" sz="quarter" idx="12"/>
          </p:nvPr>
        </p:nvSpPr>
        <p:spPr/>
        <p:txBody>
          <a:bodyPr/>
          <a:lstStyle/>
          <a:p>
            <a:pPr>
              <a:defRPr/>
            </a:pPr>
            <a:r>
              <a:rPr lang="en-US"/>
              <a:t>6.</a:t>
            </a:r>
            <a:fld id="{CD428414-7676-44C1-A1EF-2425472691C7}" type="slidenum">
              <a:rPr lang="en-US"/>
              <a:pPr>
                <a:defRPr/>
              </a:pPr>
              <a:t>14</a:t>
            </a:fld>
            <a:endParaRPr lang="en-US"/>
          </a:p>
        </p:txBody>
      </p:sp>
      <p:sp>
        <p:nvSpPr>
          <p:cNvPr id="17413" name="Rectangle 4"/>
          <p:cNvSpPr>
            <a:spLocks noChangeArrowheads="1"/>
          </p:cNvSpPr>
          <p:nvPr/>
        </p:nvSpPr>
        <p:spPr bwMode="auto">
          <a:xfrm>
            <a:off x="1174750" y="4298950"/>
            <a:ext cx="3549650" cy="2025650"/>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17414" name="Oval 5"/>
          <p:cNvSpPr>
            <a:spLocks noChangeArrowheads="1"/>
          </p:cNvSpPr>
          <p:nvPr/>
        </p:nvSpPr>
        <p:spPr bwMode="auto">
          <a:xfrm>
            <a:off x="1600200" y="4648200"/>
            <a:ext cx="1663700" cy="1606550"/>
          </a:xfrm>
          <a:prstGeom prst="ellipse">
            <a:avLst/>
          </a:prstGeom>
          <a:solidFill>
            <a:srgbClr val="FFFF99"/>
          </a:solidFill>
          <a:ln w="12700">
            <a:solidFill>
              <a:srgbClr val="000000"/>
            </a:solidFill>
            <a:round/>
            <a:headEnd/>
            <a:tailEnd/>
          </a:ln>
        </p:spPr>
        <p:txBody>
          <a:bodyPr wrap="none" anchor="ctr"/>
          <a:lstStyle/>
          <a:p>
            <a:pPr eaLnBrk="1" hangingPunct="1"/>
            <a:r>
              <a:rPr lang="en-US" sz="4800">
                <a:latin typeface="Tahoma" charset="0"/>
              </a:rPr>
              <a:t>A</a:t>
            </a:r>
          </a:p>
        </p:txBody>
      </p:sp>
      <p:sp>
        <p:nvSpPr>
          <p:cNvPr id="17415" name="Oval 6"/>
          <p:cNvSpPr>
            <a:spLocks noChangeArrowheads="1"/>
          </p:cNvSpPr>
          <p:nvPr/>
        </p:nvSpPr>
        <p:spPr bwMode="auto">
          <a:xfrm>
            <a:off x="2895600" y="4641850"/>
            <a:ext cx="1644650" cy="1606550"/>
          </a:xfrm>
          <a:prstGeom prst="ellipse">
            <a:avLst/>
          </a:prstGeom>
          <a:solidFill>
            <a:srgbClr val="FFFF99"/>
          </a:solidFill>
          <a:ln w="12700">
            <a:solidFill>
              <a:srgbClr val="000000"/>
            </a:solidFill>
            <a:round/>
            <a:headEnd/>
            <a:tailEnd/>
          </a:ln>
        </p:spPr>
        <p:txBody>
          <a:bodyPr wrap="none" anchor="ctr"/>
          <a:lstStyle/>
          <a:p>
            <a:pPr eaLnBrk="1" hangingPunct="1"/>
            <a:r>
              <a:rPr lang="en-US" sz="4800" dirty="0" smtClean="0">
                <a:latin typeface="Tahoma" charset="0"/>
              </a:rPr>
              <a:t> B</a:t>
            </a:r>
            <a:endParaRPr lang="en-US" sz="4800" dirty="0">
              <a:latin typeface="Tahoma" charset="0"/>
            </a:endParaRPr>
          </a:p>
        </p:txBody>
      </p:sp>
      <p:sp>
        <p:nvSpPr>
          <p:cNvPr id="17416" name="Freeform 7"/>
          <p:cNvSpPr>
            <a:spLocks/>
          </p:cNvSpPr>
          <p:nvPr/>
        </p:nvSpPr>
        <p:spPr bwMode="auto">
          <a:xfrm>
            <a:off x="2895600" y="4953000"/>
            <a:ext cx="401638" cy="989013"/>
          </a:xfrm>
          <a:custGeom>
            <a:avLst/>
            <a:gdLst>
              <a:gd name="T0" fmla="*/ 182563 w 253"/>
              <a:gd name="T1" fmla="*/ 0 h 623"/>
              <a:gd name="T2" fmla="*/ 160338 w 253"/>
              <a:gd name="T3" fmla="*/ 26988 h 623"/>
              <a:gd name="T4" fmla="*/ 138113 w 253"/>
              <a:gd name="T5" fmla="*/ 60325 h 623"/>
              <a:gd name="T6" fmla="*/ 106363 w 253"/>
              <a:gd name="T7" fmla="*/ 103188 h 623"/>
              <a:gd name="T8" fmla="*/ 92075 w 253"/>
              <a:gd name="T9" fmla="*/ 144463 h 623"/>
              <a:gd name="T10" fmla="*/ 68263 w 253"/>
              <a:gd name="T11" fmla="*/ 187325 h 623"/>
              <a:gd name="T12" fmla="*/ 55563 w 253"/>
              <a:gd name="T13" fmla="*/ 219075 h 623"/>
              <a:gd name="T14" fmla="*/ 41275 w 253"/>
              <a:gd name="T15" fmla="*/ 261938 h 623"/>
              <a:gd name="T16" fmla="*/ 26988 w 253"/>
              <a:gd name="T17" fmla="*/ 301625 h 623"/>
              <a:gd name="T18" fmla="*/ 12700 w 253"/>
              <a:gd name="T19" fmla="*/ 349250 h 623"/>
              <a:gd name="T20" fmla="*/ 4763 w 253"/>
              <a:gd name="T21" fmla="*/ 396875 h 623"/>
              <a:gd name="T22" fmla="*/ 0 w 253"/>
              <a:gd name="T23" fmla="*/ 436563 h 623"/>
              <a:gd name="T24" fmla="*/ 0 w 253"/>
              <a:gd name="T25" fmla="*/ 479425 h 623"/>
              <a:gd name="T26" fmla="*/ 1588 w 253"/>
              <a:gd name="T27" fmla="*/ 523875 h 623"/>
              <a:gd name="T28" fmla="*/ 3175 w 253"/>
              <a:gd name="T29" fmla="*/ 565150 h 623"/>
              <a:gd name="T30" fmla="*/ 4763 w 253"/>
              <a:gd name="T31" fmla="*/ 608013 h 623"/>
              <a:gd name="T32" fmla="*/ 4763 w 253"/>
              <a:gd name="T33" fmla="*/ 650875 h 623"/>
              <a:gd name="T34" fmla="*/ 11113 w 253"/>
              <a:gd name="T35" fmla="*/ 690563 h 623"/>
              <a:gd name="T36" fmla="*/ 23813 w 253"/>
              <a:gd name="T37" fmla="*/ 739775 h 623"/>
              <a:gd name="T38" fmla="*/ 46038 w 253"/>
              <a:gd name="T39" fmla="*/ 785813 h 623"/>
              <a:gd name="T40" fmla="*/ 65088 w 253"/>
              <a:gd name="T41" fmla="*/ 827088 h 623"/>
              <a:gd name="T42" fmla="*/ 88900 w 253"/>
              <a:gd name="T43" fmla="*/ 866775 h 623"/>
              <a:gd name="T44" fmla="*/ 114300 w 253"/>
              <a:gd name="T45" fmla="*/ 892175 h 623"/>
              <a:gd name="T46" fmla="*/ 138113 w 253"/>
              <a:gd name="T47" fmla="*/ 922338 h 623"/>
              <a:gd name="T48" fmla="*/ 158750 w 253"/>
              <a:gd name="T49" fmla="*/ 952500 h 623"/>
              <a:gd name="T50" fmla="*/ 196850 w 253"/>
              <a:gd name="T51" fmla="*/ 987425 h 623"/>
              <a:gd name="T52" fmla="*/ 233363 w 253"/>
              <a:gd name="T53" fmla="*/ 957263 h 623"/>
              <a:gd name="T54" fmla="*/ 269875 w 253"/>
              <a:gd name="T55" fmla="*/ 915988 h 623"/>
              <a:gd name="T56" fmla="*/ 296863 w 253"/>
              <a:gd name="T57" fmla="*/ 871538 h 623"/>
              <a:gd name="T58" fmla="*/ 320675 w 253"/>
              <a:gd name="T59" fmla="*/ 830263 h 623"/>
              <a:gd name="T60" fmla="*/ 339725 w 253"/>
              <a:gd name="T61" fmla="*/ 792163 h 623"/>
              <a:gd name="T62" fmla="*/ 358775 w 253"/>
              <a:gd name="T63" fmla="*/ 754063 h 623"/>
              <a:gd name="T64" fmla="*/ 369888 w 253"/>
              <a:gd name="T65" fmla="*/ 720725 h 623"/>
              <a:gd name="T66" fmla="*/ 385763 w 253"/>
              <a:gd name="T67" fmla="*/ 677863 h 623"/>
              <a:gd name="T68" fmla="*/ 392113 w 253"/>
              <a:gd name="T69" fmla="*/ 633413 h 623"/>
              <a:gd name="T70" fmla="*/ 392113 w 253"/>
              <a:gd name="T71" fmla="*/ 579438 h 623"/>
              <a:gd name="T72" fmla="*/ 396875 w 253"/>
              <a:gd name="T73" fmla="*/ 533400 h 623"/>
              <a:gd name="T74" fmla="*/ 400050 w 253"/>
              <a:gd name="T75" fmla="*/ 484188 h 623"/>
              <a:gd name="T76" fmla="*/ 400050 w 253"/>
              <a:gd name="T77" fmla="*/ 442913 h 623"/>
              <a:gd name="T78" fmla="*/ 392113 w 253"/>
              <a:gd name="T79" fmla="*/ 400050 h 623"/>
              <a:gd name="T80" fmla="*/ 388938 w 253"/>
              <a:gd name="T81" fmla="*/ 361950 h 623"/>
              <a:gd name="T82" fmla="*/ 377825 w 253"/>
              <a:gd name="T83" fmla="*/ 320675 h 623"/>
              <a:gd name="T84" fmla="*/ 366713 w 253"/>
              <a:gd name="T85" fmla="*/ 274638 h 623"/>
              <a:gd name="T86" fmla="*/ 341313 w 253"/>
              <a:gd name="T87" fmla="*/ 228600 h 623"/>
              <a:gd name="T88" fmla="*/ 328613 w 253"/>
              <a:gd name="T89" fmla="*/ 185738 h 623"/>
              <a:gd name="T90" fmla="*/ 309563 w 253"/>
              <a:gd name="T91" fmla="*/ 149225 h 623"/>
              <a:gd name="T92" fmla="*/ 282575 w 253"/>
              <a:gd name="T93" fmla="*/ 103188 h 623"/>
              <a:gd name="T94" fmla="*/ 252413 w 253"/>
              <a:gd name="T95" fmla="*/ 68263 h 623"/>
              <a:gd name="T96" fmla="*/ 225425 w 253"/>
              <a:gd name="T97" fmla="*/ 34925 h 623"/>
              <a:gd name="T98" fmla="*/ 182563 w 253"/>
              <a:gd name="T99" fmla="*/ 0 h 6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3"/>
              <a:gd name="T151" fmla="*/ 0 h 623"/>
              <a:gd name="T152" fmla="*/ 253 w 253"/>
              <a:gd name="T153" fmla="*/ 623 h 6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3" h="623">
                <a:moveTo>
                  <a:pt x="115" y="0"/>
                </a:moveTo>
                <a:lnTo>
                  <a:pt x="101" y="17"/>
                </a:lnTo>
                <a:lnTo>
                  <a:pt x="87" y="38"/>
                </a:lnTo>
                <a:lnTo>
                  <a:pt x="67" y="65"/>
                </a:lnTo>
                <a:lnTo>
                  <a:pt x="58" y="91"/>
                </a:lnTo>
                <a:lnTo>
                  <a:pt x="43" y="118"/>
                </a:lnTo>
                <a:lnTo>
                  <a:pt x="35" y="138"/>
                </a:lnTo>
                <a:lnTo>
                  <a:pt x="26" y="165"/>
                </a:lnTo>
                <a:lnTo>
                  <a:pt x="17" y="190"/>
                </a:lnTo>
                <a:lnTo>
                  <a:pt x="8" y="220"/>
                </a:lnTo>
                <a:lnTo>
                  <a:pt x="3" y="250"/>
                </a:lnTo>
                <a:lnTo>
                  <a:pt x="0" y="275"/>
                </a:lnTo>
                <a:lnTo>
                  <a:pt x="0" y="302"/>
                </a:lnTo>
                <a:lnTo>
                  <a:pt x="1" y="330"/>
                </a:lnTo>
                <a:lnTo>
                  <a:pt x="2" y="356"/>
                </a:lnTo>
                <a:lnTo>
                  <a:pt x="3" y="383"/>
                </a:lnTo>
                <a:lnTo>
                  <a:pt x="3" y="410"/>
                </a:lnTo>
                <a:lnTo>
                  <a:pt x="7" y="435"/>
                </a:lnTo>
                <a:lnTo>
                  <a:pt x="15" y="466"/>
                </a:lnTo>
                <a:lnTo>
                  <a:pt x="29" y="495"/>
                </a:lnTo>
                <a:lnTo>
                  <a:pt x="41" y="521"/>
                </a:lnTo>
                <a:lnTo>
                  <a:pt x="56" y="546"/>
                </a:lnTo>
                <a:lnTo>
                  <a:pt x="72" y="562"/>
                </a:lnTo>
                <a:lnTo>
                  <a:pt x="87" y="581"/>
                </a:lnTo>
                <a:lnTo>
                  <a:pt x="100" y="600"/>
                </a:lnTo>
                <a:lnTo>
                  <a:pt x="124" y="622"/>
                </a:lnTo>
                <a:lnTo>
                  <a:pt x="147" y="603"/>
                </a:lnTo>
                <a:lnTo>
                  <a:pt x="170" y="577"/>
                </a:lnTo>
                <a:lnTo>
                  <a:pt x="187" y="549"/>
                </a:lnTo>
                <a:lnTo>
                  <a:pt x="202" y="523"/>
                </a:lnTo>
                <a:lnTo>
                  <a:pt x="214" y="499"/>
                </a:lnTo>
                <a:lnTo>
                  <a:pt x="226" y="475"/>
                </a:lnTo>
                <a:lnTo>
                  <a:pt x="233" y="454"/>
                </a:lnTo>
                <a:lnTo>
                  <a:pt x="243" y="427"/>
                </a:lnTo>
                <a:lnTo>
                  <a:pt x="247" y="399"/>
                </a:lnTo>
                <a:lnTo>
                  <a:pt x="247" y="365"/>
                </a:lnTo>
                <a:lnTo>
                  <a:pt x="250" y="336"/>
                </a:lnTo>
                <a:lnTo>
                  <a:pt x="252" y="305"/>
                </a:lnTo>
                <a:lnTo>
                  <a:pt x="252" y="279"/>
                </a:lnTo>
                <a:lnTo>
                  <a:pt x="247" y="252"/>
                </a:lnTo>
                <a:lnTo>
                  <a:pt x="245" y="228"/>
                </a:lnTo>
                <a:lnTo>
                  <a:pt x="238" y="202"/>
                </a:lnTo>
                <a:lnTo>
                  <a:pt x="231" y="173"/>
                </a:lnTo>
                <a:lnTo>
                  <a:pt x="215" y="144"/>
                </a:lnTo>
                <a:lnTo>
                  <a:pt x="207" y="117"/>
                </a:lnTo>
                <a:lnTo>
                  <a:pt x="195" y="94"/>
                </a:lnTo>
                <a:lnTo>
                  <a:pt x="178" y="65"/>
                </a:lnTo>
                <a:lnTo>
                  <a:pt x="159" y="43"/>
                </a:lnTo>
                <a:lnTo>
                  <a:pt x="142" y="22"/>
                </a:lnTo>
                <a:lnTo>
                  <a:pt x="115" y="0"/>
                </a:lnTo>
              </a:path>
            </a:pathLst>
          </a:custGeom>
          <a:solidFill>
            <a:srgbClr val="FFFF99"/>
          </a:solidFill>
          <a:ln w="12700" cap="rnd">
            <a:solidFill>
              <a:srgbClr val="000000"/>
            </a:solidFill>
            <a:round/>
            <a:headEnd/>
            <a:tailEnd/>
          </a:ln>
        </p:spPr>
        <p:txBody>
          <a:bodyPr/>
          <a:lstStyle/>
          <a:p>
            <a:endParaRPr lang="en-US"/>
          </a:p>
        </p:txBody>
      </p:sp>
      <p:sp>
        <p:nvSpPr>
          <p:cNvPr id="9" name="Date Placeholder 8"/>
          <p:cNvSpPr>
            <a:spLocks noGrp="1"/>
          </p:cNvSpPr>
          <p:nvPr>
            <p:ph type="dt" sz="half" idx="10"/>
          </p:nvPr>
        </p:nvSpPr>
        <p:spPr/>
        <p:txBody>
          <a:bodyPr/>
          <a:lstStyle/>
          <a:p>
            <a:fld id="{85095B2F-0351-437C-AA39-16C78DF729A3}" type="datetime1">
              <a:rPr lang="en-US" smtClean="0"/>
              <a:pPr/>
              <a:t>2/26/2013</a:t>
            </a:fld>
            <a:endParaRPr lang="en-US"/>
          </a:p>
        </p:txBody>
      </p:sp>
      <p:sp>
        <p:nvSpPr>
          <p:cNvPr id="10" name="Footer Placeholder 9"/>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pPr eaLnBrk="1" hangingPunct="1"/>
            <a:r>
              <a:rPr lang="en-US" smtClean="0"/>
              <a:t>Mutually Exclusive Events…</a:t>
            </a:r>
          </a:p>
        </p:txBody>
      </p:sp>
      <p:sp>
        <p:nvSpPr>
          <p:cNvPr id="18436" name="Rectangle 3"/>
          <p:cNvSpPr>
            <a:spLocks noGrp="1" noChangeArrowheads="1"/>
          </p:cNvSpPr>
          <p:nvPr>
            <p:ph idx="1"/>
          </p:nvPr>
        </p:nvSpPr>
        <p:spPr>
          <a:xfrm>
            <a:off x="457200" y="1371601"/>
            <a:ext cx="8229600" cy="1295400"/>
          </a:xfrm>
        </p:spPr>
        <p:txBody>
          <a:bodyPr>
            <a:normAutofit fontScale="92500" lnSpcReduction="20000"/>
          </a:bodyPr>
          <a:lstStyle/>
          <a:p>
            <a:pPr marL="0" indent="0" eaLnBrk="1" hangingPunct="1">
              <a:buFontTx/>
              <a:buNone/>
            </a:pPr>
            <a:r>
              <a:rPr lang="en-US" dirty="0" smtClean="0"/>
              <a:t>When two events are </a:t>
            </a:r>
            <a:r>
              <a:rPr lang="en-US" b="1" i="1" dirty="0" smtClean="0"/>
              <a:t>mutually exclusive</a:t>
            </a:r>
            <a:r>
              <a:rPr lang="en-US" dirty="0" smtClean="0"/>
              <a:t> (that is the two events cannot occur together), their joint probability is 0, hence:</a:t>
            </a:r>
          </a:p>
          <a:p>
            <a:pPr marL="0" indent="0" eaLnBrk="1" hangingPunct="1">
              <a:buFontTx/>
              <a:buNone/>
            </a:pPr>
            <a:endParaRPr lang="en-US" dirty="0" smtClean="0"/>
          </a:p>
          <a:p>
            <a:pPr marL="0" indent="0" eaLnBrk="1" hangingPunct="1">
              <a:buFontTx/>
              <a:buNone/>
            </a:pPr>
            <a:endParaRPr lang="en-US" dirty="0" smtClean="0"/>
          </a:p>
        </p:txBody>
      </p:sp>
      <p:sp>
        <p:nvSpPr>
          <p:cNvPr id="9" name="Slide Number Placeholder 5"/>
          <p:cNvSpPr>
            <a:spLocks noGrp="1"/>
          </p:cNvSpPr>
          <p:nvPr>
            <p:ph type="sldNum" sz="quarter" idx="12"/>
          </p:nvPr>
        </p:nvSpPr>
        <p:spPr/>
        <p:txBody>
          <a:bodyPr/>
          <a:lstStyle/>
          <a:p>
            <a:pPr>
              <a:defRPr/>
            </a:pPr>
            <a:r>
              <a:rPr lang="en-US"/>
              <a:t>6.</a:t>
            </a:r>
            <a:fld id="{95FABCC7-D7E7-499E-8523-3B2CA6DAC716}" type="slidenum">
              <a:rPr lang="en-US"/>
              <a:pPr>
                <a:defRPr/>
              </a:pPr>
              <a:t>15</a:t>
            </a:fld>
            <a:endParaRPr lang="en-US"/>
          </a:p>
        </p:txBody>
      </p:sp>
      <p:sp>
        <p:nvSpPr>
          <p:cNvPr id="18437" name="Rectangle 7"/>
          <p:cNvSpPr>
            <a:spLocks noChangeArrowheads="1"/>
          </p:cNvSpPr>
          <p:nvPr/>
        </p:nvSpPr>
        <p:spPr bwMode="auto">
          <a:xfrm>
            <a:off x="762000" y="2667000"/>
            <a:ext cx="2362200" cy="1295400"/>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18438" name="Oval 8"/>
          <p:cNvSpPr>
            <a:spLocks noChangeArrowheads="1"/>
          </p:cNvSpPr>
          <p:nvPr/>
        </p:nvSpPr>
        <p:spPr bwMode="auto">
          <a:xfrm>
            <a:off x="838200" y="2895600"/>
            <a:ext cx="914400" cy="914400"/>
          </a:xfrm>
          <a:prstGeom prst="ellipse">
            <a:avLst/>
          </a:prstGeom>
          <a:solidFill>
            <a:srgbClr val="FFFF99"/>
          </a:solidFill>
          <a:ln w="12700">
            <a:solidFill>
              <a:srgbClr val="000000"/>
            </a:solidFill>
            <a:round/>
            <a:headEnd/>
            <a:tailEnd/>
          </a:ln>
        </p:spPr>
        <p:txBody>
          <a:bodyPr wrap="none" anchor="ctr"/>
          <a:lstStyle/>
          <a:p>
            <a:pPr eaLnBrk="1" hangingPunct="1"/>
            <a:r>
              <a:rPr lang="en-US" sz="3600">
                <a:latin typeface="Tahoma" charset="0"/>
              </a:rPr>
              <a:t>A</a:t>
            </a:r>
          </a:p>
        </p:txBody>
      </p:sp>
      <p:sp>
        <p:nvSpPr>
          <p:cNvPr id="18439" name="Oval 9"/>
          <p:cNvSpPr>
            <a:spLocks noChangeArrowheads="1"/>
          </p:cNvSpPr>
          <p:nvPr/>
        </p:nvSpPr>
        <p:spPr bwMode="auto">
          <a:xfrm>
            <a:off x="1905000" y="2895600"/>
            <a:ext cx="914400" cy="914400"/>
          </a:xfrm>
          <a:prstGeom prst="ellipse">
            <a:avLst/>
          </a:prstGeom>
          <a:solidFill>
            <a:srgbClr val="FFFF99"/>
          </a:solidFill>
          <a:ln w="12700">
            <a:solidFill>
              <a:srgbClr val="000000"/>
            </a:solidFill>
            <a:round/>
            <a:headEnd/>
            <a:tailEnd/>
          </a:ln>
        </p:spPr>
        <p:txBody>
          <a:bodyPr wrap="none" anchor="ctr"/>
          <a:lstStyle/>
          <a:p>
            <a:pPr eaLnBrk="1" hangingPunct="1"/>
            <a:r>
              <a:rPr lang="en-US" sz="3600">
                <a:latin typeface="Tahoma" charset="0"/>
              </a:rPr>
              <a:t>B</a:t>
            </a:r>
          </a:p>
        </p:txBody>
      </p:sp>
      <p:sp>
        <p:nvSpPr>
          <p:cNvPr id="18440" name="Text Box 20"/>
          <p:cNvSpPr txBox="1">
            <a:spLocks noChangeArrowheads="1"/>
          </p:cNvSpPr>
          <p:nvPr/>
        </p:nvSpPr>
        <p:spPr bwMode="auto">
          <a:xfrm>
            <a:off x="762000" y="4678363"/>
            <a:ext cx="7525971" cy="830997"/>
          </a:xfrm>
          <a:prstGeom prst="rect">
            <a:avLst/>
          </a:prstGeom>
          <a:noFill/>
          <a:ln w="9525">
            <a:noFill/>
            <a:miter lim="800000"/>
            <a:headEnd/>
            <a:tailEnd/>
          </a:ln>
        </p:spPr>
        <p:txBody>
          <a:bodyPr wrap="none" anchor="ctr">
            <a:spAutoFit/>
          </a:bodyPr>
          <a:lstStyle/>
          <a:p>
            <a:pPr algn="l"/>
            <a:r>
              <a:rPr lang="en-US" sz="2400" dirty="0"/>
              <a:t>Mutually exclusive; no points in common…</a:t>
            </a:r>
          </a:p>
          <a:p>
            <a:pPr algn="l"/>
            <a:r>
              <a:rPr lang="en-US" sz="2400" dirty="0"/>
              <a:t>For example A = tosses totaling 7 and B = tosses totaling 11</a:t>
            </a:r>
          </a:p>
        </p:txBody>
      </p:sp>
      <p:sp>
        <p:nvSpPr>
          <p:cNvPr id="18441" name="Line 21"/>
          <p:cNvSpPr>
            <a:spLocks noChangeShapeType="1"/>
          </p:cNvSpPr>
          <p:nvPr/>
        </p:nvSpPr>
        <p:spPr bwMode="auto">
          <a:xfrm flipV="1">
            <a:off x="1524000" y="3886200"/>
            <a:ext cx="76200" cy="914400"/>
          </a:xfrm>
          <a:prstGeom prst="line">
            <a:avLst/>
          </a:prstGeom>
          <a:noFill/>
          <a:ln w="9525">
            <a:solidFill>
              <a:srgbClr val="0000FF"/>
            </a:solidFill>
            <a:round/>
            <a:headEnd/>
            <a:tailEnd type="arrow" w="med" len="lg"/>
          </a:ln>
        </p:spPr>
        <p:txBody>
          <a:bodyPr wrap="none" anchor="ctr"/>
          <a:lstStyle/>
          <a:p>
            <a:endParaRPr lang="en-US"/>
          </a:p>
        </p:txBody>
      </p:sp>
      <p:sp>
        <p:nvSpPr>
          <p:cNvPr id="10" name="Date Placeholder 9"/>
          <p:cNvSpPr>
            <a:spLocks noGrp="1"/>
          </p:cNvSpPr>
          <p:nvPr>
            <p:ph type="dt" sz="half" idx="10"/>
          </p:nvPr>
        </p:nvSpPr>
        <p:spPr/>
        <p:txBody>
          <a:bodyPr/>
          <a:lstStyle/>
          <a:p>
            <a:fld id="{A2C1C7FA-C832-48DC-8903-233B9CDF52AC}" type="datetime1">
              <a:rPr lang="en-US" smtClean="0"/>
              <a:pPr/>
              <a:t>2/26/2013</a:t>
            </a:fld>
            <a:endParaRPr lang="en-US"/>
          </a:p>
        </p:txBody>
      </p:sp>
      <p:sp>
        <p:nvSpPr>
          <p:cNvPr id="11" name="Footer Placeholder 10"/>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dirty="0" smtClean="0"/>
              <a:t>Basic Relationships of Probability…</a:t>
            </a:r>
          </a:p>
        </p:txBody>
      </p:sp>
      <p:sp>
        <p:nvSpPr>
          <p:cNvPr id="25" name="Slide Number Placeholder 5"/>
          <p:cNvSpPr>
            <a:spLocks noGrp="1"/>
          </p:cNvSpPr>
          <p:nvPr>
            <p:ph type="sldNum" sz="quarter" idx="12"/>
          </p:nvPr>
        </p:nvSpPr>
        <p:spPr/>
        <p:txBody>
          <a:bodyPr/>
          <a:lstStyle/>
          <a:p>
            <a:pPr>
              <a:defRPr/>
            </a:pPr>
            <a:r>
              <a:rPr lang="en-US"/>
              <a:t>6.</a:t>
            </a:r>
            <a:fld id="{57EFAA4C-73A0-439A-9CC6-3968B11A8B64}" type="slidenum">
              <a:rPr lang="en-US"/>
              <a:pPr>
                <a:defRPr/>
              </a:pPr>
              <a:t>16</a:t>
            </a:fld>
            <a:endParaRPr lang="en-US"/>
          </a:p>
        </p:txBody>
      </p:sp>
      <p:sp>
        <p:nvSpPr>
          <p:cNvPr id="19460" name="Text Box 6"/>
          <p:cNvSpPr txBox="1">
            <a:spLocks noChangeArrowheads="1"/>
          </p:cNvSpPr>
          <p:nvPr/>
        </p:nvSpPr>
        <p:spPr bwMode="auto">
          <a:xfrm>
            <a:off x="685800" y="1600200"/>
            <a:ext cx="4495800" cy="460375"/>
          </a:xfrm>
          <a:prstGeom prst="rect">
            <a:avLst/>
          </a:prstGeom>
          <a:noFill/>
          <a:ln w="38100">
            <a:noFill/>
            <a:miter lim="800000"/>
            <a:headEnd/>
            <a:tailEnd type="none" w="lg" len="med"/>
          </a:ln>
        </p:spPr>
        <p:txBody>
          <a:bodyPr anchor="ctr">
            <a:spAutoFit/>
          </a:bodyPr>
          <a:lstStyle/>
          <a:p>
            <a:pPr eaLnBrk="1" hangingPunct="1"/>
            <a:r>
              <a:rPr lang="en-US" dirty="0">
                <a:latin typeface="Tahoma" charset="0"/>
              </a:rPr>
              <a:t>Complement of Event</a:t>
            </a:r>
          </a:p>
        </p:txBody>
      </p:sp>
      <p:sp>
        <p:nvSpPr>
          <p:cNvPr id="19461" name="Text Box 7"/>
          <p:cNvSpPr txBox="1">
            <a:spLocks noChangeArrowheads="1"/>
          </p:cNvSpPr>
          <p:nvPr/>
        </p:nvSpPr>
        <p:spPr bwMode="auto">
          <a:xfrm>
            <a:off x="533400" y="3886200"/>
            <a:ext cx="4495800" cy="460375"/>
          </a:xfrm>
          <a:prstGeom prst="rect">
            <a:avLst/>
          </a:prstGeom>
          <a:noFill/>
          <a:ln w="38100">
            <a:noFill/>
            <a:miter lim="800000"/>
            <a:headEnd/>
            <a:tailEnd type="none" w="lg" len="med"/>
          </a:ln>
        </p:spPr>
        <p:txBody>
          <a:bodyPr anchor="ctr">
            <a:spAutoFit/>
          </a:bodyPr>
          <a:lstStyle/>
          <a:p>
            <a:pPr eaLnBrk="1" hangingPunct="1"/>
            <a:r>
              <a:rPr lang="en-US" dirty="0">
                <a:latin typeface="Tahoma" charset="0"/>
              </a:rPr>
              <a:t>Intersection of Events</a:t>
            </a:r>
          </a:p>
        </p:txBody>
      </p:sp>
      <p:sp>
        <p:nvSpPr>
          <p:cNvPr id="19462" name="Text Box 8"/>
          <p:cNvSpPr txBox="1">
            <a:spLocks noChangeArrowheads="1"/>
          </p:cNvSpPr>
          <p:nvPr/>
        </p:nvSpPr>
        <p:spPr bwMode="auto">
          <a:xfrm>
            <a:off x="4648200" y="1600200"/>
            <a:ext cx="4495800" cy="460375"/>
          </a:xfrm>
          <a:prstGeom prst="rect">
            <a:avLst/>
          </a:prstGeom>
          <a:noFill/>
          <a:ln w="38100">
            <a:noFill/>
            <a:miter lim="800000"/>
            <a:headEnd/>
            <a:tailEnd type="none" w="lg" len="med"/>
          </a:ln>
        </p:spPr>
        <p:txBody>
          <a:bodyPr anchor="ctr">
            <a:spAutoFit/>
          </a:bodyPr>
          <a:lstStyle/>
          <a:p>
            <a:pPr eaLnBrk="1" hangingPunct="1"/>
            <a:r>
              <a:rPr lang="en-US">
                <a:latin typeface="Tahoma" charset="0"/>
              </a:rPr>
              <a:t>Union of Events</a:t>
            </a:r>
          </a:p>
        </p:txBody>
      </p:sp>
      <p:sp>
        <p:nvSpPr>
          <p:cNvPr id="19463" name="Text Box 9"/>
          <p:cNvSpPr txBox="1">
            <a:spLocks noChangeArrowheads="1"/>
          </p:cNvSpPr>
          <p:nvPr/>
        </p:nvSpPr>
        <p:spPr bwMode="auto">
          <a:xfrm>
            <a:off x="4648200" y="3886200"/>
            <a:ext cx="4495800" cy="460375"/>
          </a:xfrm>
          <a:prstGeom prst="rect">
            <a:avLst/>
          </a:prstGeom>
          <a:noFill/>
          <a:ln w="38100">
            <a:noFill/>
            <a:miter lim="800000"/>
            <a:headEnd/>
            <a:tailEnd type="none" w="lg" len="med"/>
          </a:ln>
        </p:spPr>
        <p:txBody>
          <a:bodyPr anchor="ctr">
            <a:spAutoFit/>
          </a:bodyPr>
          <a:lstStyle/>
          <a:p>
            <a:pPr eaLnBrk="1" hangingPunct="1"/>
            <a:r>
              <a:rPr lang="en-US" dirty="0">
                <a:latin typeface="Tahoma" charset="0"/>
              </a:rPr>
              <a:t>Mutually Exclusive Events</a:t>
            </a:r>
          </a:p>
        </p:txBody>
      </p:sp>
      <p:grpSp>
        <p:nvGrpSpPr>
          <p:cNvPr id="2" name="Group 10"/>
          <p:cNvGrpSpPr>
            <a:grpSpLocks/>
          </p:cNvGrpSpPr>
          <p:nvPr/>
        </p:nvGrpSpPr>
        <p:grpSpPr bwMode="auto">
          <a:xfrm>
            <a:off x="990600" y="2133600"/>
            <a:ext cx="2559050" cy="1339850"/>
            <a:chOff x="384" y="1296"/>
            <a:chExt cx="2236" cy="1276"/>
          </a:xfrm>
        </p:grpSpPr>
        <p:sp>
          <p:nvSpPr>
            <p:cNvPr id="19479" name="Rectangle 11"/>
            <p:cNvSpPr>
              <a:spLocks noChangeArrowheads="1"/>
            </p:cNvSpPr>
            <p:nvPr/>
          </p:nvSpPr>
          <p:spPr bwMode="auto">
            <a:xfrm>
              <a:off x="384" y="1296"/>
              <a:ext cx="2236" cy="1276"/>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19480" name="Oval 12"/>
            <p:cNvSpPr>
              <a:spLocks noChangeArrowheads="1"/>
            </p:cNvSpPr>
            <p:nvPr/>
          </p:nvSpPr>
          <p:spPr bwMode="auto">
            <a:xfrm>
              <a:off x="528" y="1440"/>
              <a:ext cx="1048" cy="1012"/>
            </a:xfrm>
            <a:prstGeom prst="ellipse">
              <a:avLst/>
            </a:prstGeom>
            <a:solidFill>
              <a:srgbClr val="FFFF99"/>
            </a:solidFill>
            <a:ln w="12700">
              <a:solidFill>
                <a:srgbClr val="000000"/>
              </a:solidFill>
              <a:round/>
              <a:headEnd/>
              <a:tailEnd/>
            </a:ln>
          </p:spPr>
          <p:txBody>
            <a:bodyPr wrap="none" anchor="ctr"/>
            <a:lstStyle/>
            <a:p>
              <a:pPr eaLnBrk="1" hangingPunct="1"/>
              <a:r>
                <a:rPr lang="en-US">
                  <a:latin typeface="Tahoma" charset="0"/>
                </a:rPr>
                <a:t>A</a:t>
              </a:r>
            </a:p>
          </p:txBody>
        </p:sp>
        <p:sp>
          <p:nvSpPr>
            <p:cNvPr id="19481" name="Oval 13"/>
            <p:cNvSpPr>
              <a:spLocks noChangeArrowheads="1"/>
            </p:cNvSpPr>
            <p:nvPr/>
          </p:nvSpPr>
          <p:spPr bwMode="auto">
            <a:xfrm>
              <a:off x="1344" y="1440"/>
              <a:ext cx="1036" cy="1012"/>
            </a:xfrm>
            <a:prstGeom prst="ellipse">
              <a:avLst/>
            </a:prstGeom>
            <a:noFill/>
            <a:ln w="12700">
              <a:noFill/>
              <a:round/>
              <a:headEnd/>
              <a:tailEnd/>
            </a:ln>
          </p:spPr>
          <p:txBody>
            <a:bodyPr wrap="none" anchor="ctr"/>
            <a:lstStyle/>
            <a:p>
              <a:pPr eaLnBrk="1" hangingPunct="1"/>
              <a:r>
                <a:rPr lang="en-US" dirty="0" smtClean="0">
                  <a:latin typeface="Tahoma" charset="0"/>
                </a:rPr>
                <a:t>  A</a:t>
              </a:r>
              <a:r>
                <a:rPr lang="en-US" baseline="30000" dirty="0" smtClean="0">
                  <a:latin typeface="Tahoma" charset="0"/>
                </a:rPr>
                <a:t>c</a:t>
              </a:r>
              <a:endParaRPr lang="en-US" dirty="0">
                <a:latin typeface="Tahoma" charset="0"/>
              </a:endParaRPr>
            </a:p>
          </p:txBody>
        </p:sp>
      </p:grpSp>
      <p:grpSp>
        <p:nvGrpSpPr>
          <p:cNvPr id="3" name="Group 14"/>
          <p:cNvGrpSpPr>
            <a:grpSpLocks/>
          </p:cNvGrpSpPr>
          <p:nvPr/>
        </p:nvGrpSpPr>
        <p:grpSpPr bwMode="auto">
          <a:xfrm>
            <a:off x="5791200" y="2133600"/>
            <a:ext cx="2286000" cy="1295400"/>
            <a:chOff x="3264" y="2592"/>
            <a:chExt cx="2236" cy="1276"/>
          </a:xfrm>
        </p:grpSpPr>
        <p:sp>
          <p:nvSpPr>
            <p:cNvPr id="19475" name="Rectangle 15"/>
            <p:cNvSpPr>
              <a:spLocks noChangeArrowheads="1"/>
            </p:cNvSpPr>
            <p:nvPr/>
          </p:nvSpPr>
          <p:spPr bwMode="auto">
            <a:xfrm>
              <a:off x="3264" y="2592"/>
              <a:ext cx="2236" cy="1276"/>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19476" name="Oval 16"/>
            <p:cNvSpPr>
              <a:spLocks noChangeArrowheads="1"/>
            </p:cNvSpPr>
            <p:nvPr/>
          </p:nvSpPr>
          <p:spPr bwMode="auto">
            <a:xfrm>
              <a:off x="3408" y="2736"/>
              <a:ext cx="1048" cy="1012"/>
            </a:xfrm>
            <a:prstGeom prst="ellipse">
              <a:avLst/>
            </a:prstGeom>
            <a:solidFill>
              <a:srgbClr val="FFFF99"/>
            </a:solidFill>
            <a:ln w="12700">
              <a:solidFill>
                <a:srgbClr val="000000"/>
              </a:solidFill>
              <a:round/>
              <a:headEnd/>
              <a:tailEnd/>
            </a:ln>
          </p:spPr>
          <p:txBody>
            <a:bodyPr wrap="none" anchor="ctr"/>
            <a:lstStyle/>
            <a:p>
              <a:pPr eaLnBrk="1" hangingPunct="1"/>
              <a:r>
                <a:rPr lang="en-US">
                  <a:latin typeface="Tahoma" charset="0"/>
                </a:rPr>
                <a:t>A</a:t>
              </a:r>
            </a:p>
          </p:txBody>
        </p:sp>
        <p:sp>
          <p:nvSpPr>
            <p:cNvPr id="19477" name="Oval 17"/>
            <p:cNvSpPr>
              <a:spLocks noChangeArrowheads="1"/>
            </p:cNvSpPr>
            <p:nvPr/>
          </p:nvSpPr>
          <p:spPr bwMode="auto">
            <a:xfrm>
              <a:off x="4224" y="2736"/>
              <a:ext cx="1036" cy="1012"/>
            </a:xfrm>
            <a:prstGeom prst="ellipse">
              <a:avLst/>
            </a:prstGeom>
            <a:solidFill>
              <a:srgbClr val="FFFF99"/>
            </a:solidFill>
            <a:ln w="12700">
              <a:solidFill>
                <a:srgbClr val="000000"/>
              </a:solidFill>
              <a:round/>
              <a:headEnd/>
              <a:tailEnd/>
            </a:ln>
          </p:spPr>
          <p:txBody>
            <a:bodyPr wrap="none" anchor="ctr"/>
            <a:lstStyle/>
            <a:p>
              <a:pPr eaLnBrk="1" hangingPunct="1"/>
              <a:r>
                <a:rPr lang="en-US" dirty="0" smtClean="0">
                  <a:latin typeface="Tahoma" charset="0"/>
                </a:rPr>
                <a:t>  B</a:t>
              </a:r>
              <a:endParaRPr lang="en-US" dirty="0">
                <a:latin typeface="Tahoma" charset="0"/>
              </a:endParaRPr>
            </a:p>
          </p:txBody>
        </p:sp>
        <p:sp>
          <p:nvSpPr>
            <p:cNvPr id="19478" name="Freeform 18"/>
            <p:cNvSpPr>
              <a:spLocks/>
            </p:cNvSpPr>
            <p:nvPr/>
          </p:nvSpPr>
          <p:spPr bwMode="auto">
            <a:xfrm>
              <a:off x="4224" y="2928"/>
              <a:ext cx="253" cy="623"/>
            </a:xfrm>
            <a:custGeom>
              <a:avLst/>
              <a:gdLst>
                <a:gd name="T0" fmla="*/ 115 w 253"/>
                <a:gd name="T1" fmla="*/ 0 h 623"/>
                <a:gd name="T2" fmla="*/ 101 w 253"/>
                <a:gd name="T3" fmla="*/ 17 h 623"/>
                <a:gd name="T4" fmla="*/ 87 w 253"/>
                <a:gd name="T5" fmla="*/ 38 h 623"/>
                <a:gd name="T6" fmla="*/ 67 w 253"/>
                <a:gd name="T7" fmla="*/ 65 h 623"/>
                <a:gd name="T8" fmla="*/ 58 w 253"/>
                <a:gd name="T9" fmla="*/ 91 h 623"/>
                <a:gd name="T10" fmla="*/ 43 w 253"/>
                <a:gd name="T11" fmla="*/ 118 h 623"/>
                <a:gd name="T12" fmla="*/ 35 w 253"/>
                <a:gd name="T13" fmla="*/ 138 h 623"/>
                <a:gd name="T14" fmla="*/ 26 w 253"/>
                <a:gd name="T15" fmla="*/ 165 h 623"/>
                <a:gd name="T16" fmla="*/ 17 w 253"/>
                <a:gd name="T17" fmla="*/ 190 h 623"/>
                <a:gd name="T18" fmla="*/ 8 w 253"/>
                <a:gd name="T19" fmla="*/ 220 h 623"/>
                <a:gd name="T20" fmla="*/ 3 w 253"/>
                <a:gd name="T21" fmla="*/ 250 h 623"/>
                <a:gd name="T22" fmla="*/ 0 w 253"/>
                <a:gd name="T23" fmla="*/ 275 h 623"/>
                <a:gd name="T24" fmla="*/ 0 w 253"/>
                <a:gd name="T25" fmla="*/ 302 h 623"/>
                <a:gd name="T26" fmla="*/ 1 w 253"/>
                <a:gd name="T27" fmla="*/ 330 h 623"/>
                <a:gd name="T28" fmla="*/ 2 w 253"/>
                <a:gd name="T29" fmla="*/ 356 h 623"/>
                <a:gd name="T30" fmla="*/ 3 w 253"/>
                <a:gd name="T31" fmla="*/ 383 h 623"/>
                <a:gd name="T32" fmla="*/ 3 w 253"/>
                <a:gd name="T33" fmla="*/ 410 h 623"/>
                <a:gd name="T34" fmla="*/ 7 w 253"/>
                <a:gd name="T35" fmla="*/ 435 h 623"/>
                <a:gd name="T36" fmla="*/ 15 w 253"/>
                <a:gd name="T37" fmla="*/ 466 h 623"/>
                <a:gd name="T38" fmla="*/ 29 w 253"/>
                <a:gd name="T39" fmla="*/ 495 h 623"/>
                <a:gd name="T40" fmla="*/ 41 w 253"/>
                <a:gd name="T41" fmla="*/ 521 h 623"/>
                <a:gd name="T42" fmla="*/ 56 w 253"/>
                <a:gd name="T43" fmla="*/ 546 h 623"/>
                <a:gd name="T44" fmla="*/ 72 w 253"/>
                <a:gd name="T45" fmla="*/ 562 h 623"/>
                <a:gd name="T46" fmla="*/ 87 w 253"/>
                <a:gd name="T47" fmla="*/ 581 h 623"/>
                <a:gd name="T48" fmla="*/ 100 w 253"/>
                <a:gd name="T49" fmla="*/ 600 h 623"/>
                <a:gd name="T50" fmla="*/ 124 w 253"/>
                <a:gd name="T51" fmla="*/ 622 h 623"/>
                <a:gd name="T52" fmla="*/ 147 w 253"/>
                <a:gd name="T53" fmla="*/ 603 h 623"/>
                <a:gd name="T54" fmla="*/ 170 w 253"/>
                <a:gd name="T55" fmla="*/ 577 h 623"/>
                <a:gd name="T56" fmla="*/ 187 w 253"/>
                <a:gd name="T57" fmla="*/ 549 h 623"/>
                <a:gd name="T58" fmla="*/ 202 w 253"/>
                <a:gd name="T59" fmla="*/ 523 h 623"/>
                <a:gd name="T60" fmla="*/ 214 w 253"/>
                <a:gd name="T61" fmla="*/ 499 h 623"/>
                <a:gd name="T62" fmla="*/ 226 w 253"/>
                <a:gd name="T63" fmla="*/ 475 h 623"/>
                <a:gd name="T64" fmla="*/ 233 w 253"/>
                <a:gd name="T65" fmla="*/ 454 h 623"/>
                <a:gd name="T66" fmla="*/ 243 w 253"/>
                <a:gd name="T67" fmla="*/ 427 h 623"/>
                <a:gd name="T68" fmla="*/ 247 w 253"/>
                <a:gd name="T69" fmla="*/ 399 h 623"/>
                <a:gd name="T70" fmla="*/ 247 w 253"/>
                <a:gd name="T71" fmla="*/ 365 h 623"/>
                <a:gd name="T72" fmla="*/ 250 w 253"/>
                <a:gd name="T73" fmla="*/ 336 h 623"/>
                <a:gd name="T74" fmla="*/ 252 w 253"/>
                <a:gd name="T75" fmla="*/ 305 h 623"/>
                <a:gd name="T76" fmla="*/ 252 w 253"/>
                <a:gd name="T77" fmla="*/ 279 h 623"/>
                <a:gd name="T78" fmla="*/ 247 w 253"/>
                <a:gd name="T79" fmla="*/ 252 h 623"/>
                <a:gd name="T80" fmla="*/ 245 w 253"/>
                <a:gd name="T81" fmla="*/ 228 h 623"/>
                <a:gd name="T82" fmla="*/ 238 w 253"/>
                <a:gd name="T83" fmla="*/ 202 h 623"/>
                <a:gd name="T84" fmla="*/ 231 w 253"/>
                <a:gd name="T85" fmla="*/ 173 h 623"/>
                <a:gd name="T86" fmla="*/ 215 w 253"/>
                <a:gd name="T87" fmla="*/ 144 h 623"/>
                <a:gd name="T88" fmla="*/ 207 w 253"/>
                <a:gd name="T89" fmla="*/ 117 h 623"/>
                <a:gd name="T90" fmla="*/ 195 w 253"/>
                <a:gd name="T91" fmla="*/ 94 h 623"/>
                <a:gd name="T92" fmla="*/ 178 w 253"/>
                <a:gd name="T93" fmla="*/ 65 h 623"/>
                <a:gd name="T94" fmla="*/ 159 w 253"/>
                <a:gd name="T95" fmla="*/ 43 h 623"/>
                <a:gd name="T96" fmla="*/ 142 w 253"/>
                <a:gd name="T97" fmla="*/ 22 h 623"/>
                <a:gd name="T98" fmla="*/ 115 w 253"/>
                <a:gd name="T99" fmla="*/ 0 h 6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3"/>
                <a:gd name="T151" fmla="*/ 0 h 623"/>
                <a:gd name="T152" fmla="*/ 253 w 253"/>
                <a:gd name="T153" fmla="*/ 623 h 6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3" h="623">
                  <a:moveTo>
                    <a:pt x="115" y="0"/>
                  </a:moveTo>
                  <a:lnTo>
                    <a:pt x="101" y="17"/>
                  </a:lnTo>
                  <a:lnTo>
                    <a:pt x="87" y="38"/>
                  </a:lnTo>
                  <a:lnTo>
                    <a:pt x="67" y="65"/>
                  </a:lnTo>
                  <a:lnTo>
                    <a:pt x="58" y="91"/>
                  </a:lnTo>
                  <a:lnTo>
                    <a:pt x="43" y="118"/>
                  </a:lnTo>
                  <a:lnTo>
                    <a:pt x="35" y="138"/>
                  </a:lnTo>
                  <a:lnTo>
                    <a:pt x="26" y="165"/>
                  </a:lnTo>
                  <a:lnTo>
                    <a:pt x="17" y="190"/>
                  </a:lnTo>
                  <a:lnTo>
                    <a:pt x="8" y="220"/>
                  </a:lnTo>
                  <a:lnTo>
                    <a:pt x="3" y="250"/>
                  </a:lnTo>
                  <a:lnTo>
                    <a:pt x="0" y="275"/>
                  </a:lnTo>
                  <a:lnTo>
                    <a:pt x="0" y="302"/>
                  </a:lnTo>
                  <a:lnTo>
                    <a:pt x="1" y="330"/>
                  </a:lnTo>
                  <a:lnTo>
                    <a:pt x="2" y="356"/>
                  </a:lnTo>
                  <a:lnTo>
                    <a:pt x="3" y="383"/>
                  </a:lnTo>
                  <a:lnTo>
                    <a:pt x="3" y="410"/>
                  </a:lnTo>
                  <a:lnTo>
                    <a:pt x="7" y="435"/>
                  </a:lnTo>
                  <a:lnTo>
                    <a:pt x="15" y="466"/>
                  </a:lnTo>
                  <a:lnTo>
                    <a:pt x="29" y="495"/>
                  </a:lnTo>
                  <a:lnTo>
                    <a:pt x="41" y="521"/>
                  </a:lnTo>
                  <a:lnTo>
                    <a:pt x="56" y="546"/>
                  </a:lnTo>
                  <a:lnTo>
                    <a:pt x="72" y="562"/>
                  </a:lnTo>
                  <a:lnTo>
                    <a:pt x="87" y="581"/>
                  </a:lnTo>
                  <a:lnTo>
                    <a:pt x="100" y="600"/>
                  </a:lnTo>
                  <a:lnTo>
                    <a:pt x="124" y="622"/>
                  </a:lnTo>
                  <a:lnTo>
                    <a:pt x="147" y="603"/>
                  </a:lnTo>
                  <a:lnTo>
                    <a:pt x="170" y="577"/>
                  </a:lnTo>
                  <a:lnTo>
                    <a:pt x="187" y="549"/>
                  </a:lnTo>
                  <a:lnTo>
                    <a:pt x="202" y="523"/>
                  </a:lnTo>
                  <a:lnTo>
                    <a:pt x="214" y="499"/>
                  </a:lnTo>
                  <a:lnTo>
                    <a:pt x="226" y="475"/>
                  </a:lnTo>
                  <a:lnTo>
                    <a:pt x="233" y="454"/>
                  </a:lnTo>
                  <a:lnTo>
                    <a:pt x="243" y="427"/>
                  </a:lnTo>
                  <a:lnTo>
                    <a:pt x="247" y="399"/>
                  </a:lnTo>
                  <a:lnTo>
                    <a:pt x="247" y="365"/>
                  </a:lnTo>
                  <a:lnTo>
                    <a:pt x="250" y="336"/>
                  </a:lnTo>
                  <a:lnTo>
                    <a:pt x="252" y="305"/>
                  </a:lnTo>
                  <a:lnTo>
                    <a:pt x="252" y="279"/>
                  </a:lnTo>
                  <a:lnTo>
                    <a:pt x="247" y="252"/>
                  </a:lnTo>
                  <a:lnTo>
                    <a:pt x="245" y="228"/>
                  </a:lnTo>
                  <a:lnTo>
                    <a:pt x="238" y="202"/>
                  </a:lnTo>
                  <a:lnTo>
                    <a:pt x="231" y="173"/>
                  </a:lnTo>
                  <a:lnTo>
                    <a:pt x="215" y="144"/>
                  </a:lnTo>
                  <a:lnTo>
                    <a:pt x="207" y="117"/>
                  </a:lnTo>
                  <a:lnTo>
                    <a:pt x="195" y="94"/>
                  </a:lnTo>
                  <a:lnTo>
                    <a:pt x="178" y="65"/>
                  </a:lnTo>
                  <a:lnTo>
                    <a:pt x="159" y="43"/>
                  </a:lnTo>
                  <a:lnTo>
                    <a:pt x="142" y="22"/>
                  </a:lnTo>
                  <a:lnTo>
                    <a:pt x="115" y="0"/>
                  </a:lnTo>
                </a:path>
              </a:pathLst>
            </a:custGeom>
            <a:solidFill>
              <a:srgbClr val="FFFF99"/>
            </a:solidFill>
            <a:ln w="12700" cap="rnd">
              <a:solidFill>
                <a:srgbClr val="000000"/>
              </a:solidFill>
              <a:round/>
              <a:headEnd/>
              <a:tailEnd/>
            </a:ln>
          </p:spPr>
          <p:txBody>
            <a:bodyPr/>
            <a:lstStyle/>
            <a:p>
              <a:endParaRPr lang="en-US"/>
            </a:p>
          </p:txBody>
        </p:sp>
      </p:grpSp>
      <p:grpSp>
        <p:nvGrpSpPr>
          <p:cNvPr id="4" name="Group 19"/>
          <p:cNvGrpSpPr>
            <a:grpSpLocks/>
          </p:cNvGrpSpPr>
          <p:nvPr/>
        </p:nvGrpSpPr>
        <p:grpSpPr bwMode="auto">
          <a:xfrm>
            <a:off x="914400" y="4419600"/>
            <a:ext cx="2787650" cy="1568450"/>
            <a:chOff x="3264" y="2592"/>
            <a:chExt cx="2236" cy="1276"/>
          </a:xfrm>
        </p:grpSpPr>
        <p:sp>
          <p:nvSpPr>
            <p:cNvPr id="19471" name="Rectangle 20"/>
            <p:cNvSpPr>
              <a:spLocks noChangeArrowheads="1"/>
            </p:cNvSpPr>
            <p:nvPr/>
          </p:nvSpPr>
          <p:spPr bwMode="auto">
            <a:xfrm>
              <a:off x="3264" y="2592"/>
              <a:ext cx="2236" cy="1276"/>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19472" name="Oval 21"/>
            <p:cNvSpPr>
              <a:spLocks noChangeArrowheads="1"/>
            </p:cNvSpPr>
            <p:nvPr/>
          </p:nvSpPr>
          <p:spPr bwMode="auto">
            <a:xfrm>
              <a:off x="3408" y="2736"/>
              <a:ext cx="1048" cy="1012"/>
            </a:xfrm>
            <a:prstGeom prst="ellipse">
              <a:avLst/>
            </a:prstGeom>
            <a:noFill/>
            <a:ln w="12700">
              <a:solidFill>
                <a:srgbClr val="000000"/>
              </a:solidFill>
              <a:round/>
              <a:headEnd/>
              <a:tailEnd/>
            </a:ln>
          </p:spPr>
          <p:txBody>
            <a:bodyPr wrap="none" anchor="ctr"/>
            <a:lstStyle/>
            <a:p>
              <a:pPr eaLnBrk="1" hangingPunct="1"/>
              <a:r>
                <a:rPr lang="en-US">
                  <a:latin typeface="Tahoma" charset="0"/>
                </a:rPr>
                <a:t>A</a:t>
              </a:r>
            </a:p>
          </p:txBody>
        </p:sp>
        <p:sp>
          <p:nvSpPr>
            <p:cNvPr id="19473" name="Oval 22"/>
            <p:cNvSpPr>
              <a:spLocks noChangeArrowheads="1"/>
            </p:cNvSpPr>
            <p:nvPr/>
          </p:nvSpPr>
          <p:spPr bwMode="auto">
            <a:xfrm>
              <a:off x="4224" y="2736"/>
              <a:ext cx="1036" cy="1012"/>
            </a:xfrm>
            <a:prstGeom prst="ellipse">
              <a:avLst/>
            </a:prstGeom>
            <a:noFill/>
            <a:ln w="12700">
              <a:solidFill>
                <a:srgbClr val="000000"/>
              </a:solidFill>
              <a:round/>
              <a:headEnd/>
              <a:tailEnd/>
            </a:ln>
          </p:spPr>
          <p:txBody>
            <a:bodyPr wrap="none" anchor="ctr"/>
            <a:lstStyle/>
            <a:p>
              <a:pPr eaLnBrk="1" hangingPunct="1"/>
              <a:r>
                <a:rPr lang="en-US" dirty="0" smtClean="0">
                  <a:latin typeface="Tahoma" charset="0"/>
                </a:rPr>
                <a:t>  B</a:t>
              </a:r>
              <a:endParaRPr lang="en-US" dirty="0">
                <a:latin typeface="Tahoma" charset="0"/>
              </a:endParaRPr>
            </a:p>
          </p:txBody>
        </p:sp>
        <p:sp>
          <p:nvSpPr>
            <p:cNvPr id="19474" name="Freeform 23"/>
            <p:cNvSpPr>
              <a:spLocks/>
            </p:cNvSpPr>
            <p:nvPr/>
          </p:nvSpPr>
          <p:spPr bwMode="auto">
            <a:xfrm>
              <a:off x="4224" y="2928"/>
              <a:ext cx="253" cy="623"/>
            </a:xfrm>
            <a:custGeom>
              <a:avLst/>
              <a:gdLst>
                <a:gd name="T0" fmla="*/ 115 w 253"/>
                <a:gd name="T1" fmla="*/ 0 h 623"/>
                <a:gd name="T2" fmla="*/ 101 w 253"/>
                <a:gd name="T3" fmla="*/ 17 h 623"/>
                <a:gd name="T4" fmla="*/ 87 w 253"/>
                <a:gd name="T5" fmla="*/ 38 h 623"/>
                <a:gd name="T6" fmla="*/ 67 w 253"/>
                <a:gd name="T7" fmla="*/ 65 h 623"/>
                <a:gd name="T8" fmla="*/ 58 w 253"/>
                <a:gd name="T9" fmla="*/ 91 h 623"/>
                <a:gd name="T10" fmla="*/ 43 w 253"/>
                <a:gd name="T11" fmla="*/ 118 h 623"/>
                <a:gd name="T12" fmla="*/ 35 w 253"/>
                <a:gd name="T13" fmla="*/ 138 h 623"/>
                <a:gd name="T14" fmla="*/ 26 w 253"/>
                <a:gd name="T15" fmla="*/ 165 h 623"/>
                <a:gd name="T16" fmla="*/ 17 w 253"/>
                <a:gd name="T17" fmla="*/ 190 h 623"/>
                <a:gd name="T18" fmla="*/ 8 w 253"/>
                <a:gd name="T19" fmla="*/ 220 h 623"/>
                <a:gd name="T20" fmla="*/ 3 w 253"/>
                <a:gd name="T21" fmla="*/ 250 h 623"/>
                <a:gd name="T22" fmla="*/ 0 w 253"/>
                <a:gd name="T23" fmla="*/ 275 h 623"/>
                <a:gd name="T24" fmla="*/ 0 w 253"/>
                <a:gd name="T25" fmla="*/ 302 h 623"/>
                <a:gd name="T26" fmla="*/ 1 w 253"/>
                <a:gd name="T27" fmla="*/ 330 h 623"/>
                <a:gd name="T28" fmla="*/ 2 w 253"/>
                <a:gd name="T29" fmla="*/ 356 h 623"/>
                <a:gd name="T30" fmla="*/ 3 w 253"/>
                <a:gd name="T31" fmla="*/ 383 h 623"/>
                <a:gd name="T32" fmla="*/ 3 w 253"/>
                <a:gd name="T33" fmla="*/ 410 h 623"/>
                <a:gd name="T34" fmla="*/ 7 w 253"/>
                <a:gd name="T35" fmla="*/ 435 h 623"/>
                <a:gd name="T36" fmla="*/ 15 w 253"/>
                <a:gd name="T37" fmla="*/ 466 h 623"/>
                <a:gd name="T38" fmla="*/ 29 w 253"/>
                <a:gd name="T39" fmla="*/ 495 h 623"/>
                <a:gd name="T40" fmla="*/ 41 w 253"/>
                <a:gd name="T41" fmla="*/ 521 h 623"/>
                <a:gd name="T42" fmla="*/ 56 w 253"/>
                <a:gd name="T43" fmla="*/ 546 h 623"/>
                <a:gd name="T44" fmla="*/ 72 w 253"/>
                <a:gd name="T45" fmla="*/ 562 h 623"/>
                <a:gd name="T46" fmla="*/ 87 w 253"/>
                <a:gd name="T47" fmla="*/ 581 h 623"/>
                <a:gd name="T48" fmla="*/ 100 w 253"/>
                <a:gd name="T49" fmla="*/ 600 h 623"/>
                <a:gd name="T50" fmla="*/ 124 w 253"/>
                <a:gd name="T51" fmla="*/ 622 h 623"/>
                <a:gd name="T52" fmla="*/ 147 w 253"/>
                <a:gd name="T53" fmla="*/ 603 h 623"/>
                <a:gd name="T54" fmla="*/ 170 w 253"/>
                <a:gd name="T55" fmla="*/ 577 h 623"/>
                <a:gd name="T56" fmla="*/ 187 w 253"/>
                <a:gd name="T57" fmla="*/ 549 h 623"/>
                <a:gd name="T58" fmla="*/ 202 w 253"/>
                <a:gd name="T59" fmla="*/ 523 h 623"/>
                <a:gd name="T60" fmla="*/ 214 w 253"/>
                <a:gd name="T61" fmla="*/ 499 h 623"/>
                <a:gd name="T62" fmla="*/ 226 w 253"/>
                <a:gd name="T63" fmla="*/ 475 h 623"/>
                <a:gd name="T64" fmla="*/ 233 w 253"/>
                <a:gd name="T65" fmla="*/ 454 h 623"/>
                <a:gd name="T66" fmla="*/ 243 w 253"/>
                <a:gd name="T67" fmla="*/ 427 h 623"/>
                <a:gd name="T68" fmla="*/ 247 w 253"/>
                <a:gd name="T69" fmla="*/ 399 h 623"/>
                <a:gd name="T70" fmla="*/ 247 w 253"/>
                <a:gd name="T71" fmla="*/ 365 h 623"/>
                <a:gd name="T72" fmla="*/ 250 w 253"/>
                <a:gd name="T73" fmla="*/ 336 h 623"/>
                <a:gd name="T74" fmla="*/ 252 w 253"/>
                <a:gd name="T75" fmla="*/ 305 h 623"/>
                <a:gd name="T76" fmla="*/ 252 w 253"/>
                <a:gd name="T77" fmla="*/ 279 h 623"/>
                <a:gd name="T78" fmla="*/ 247 w 253"/>
                <a:gd name="T79" fmla="*/ 252 h 623"/>
                <a:gd name="T80" fmla="*/ 245 w 253"/>
                <a:gd name="T81" fmla="*/ 228 h 623"/>
                <a:gd name="T82" fmla="*/ 238 w 253"/>
                <a:gd name="T83" fmla="*/ 202 h 623"/>
                <a:gd name="T84" fmla="*/ 231 w 253"/>
                <a:gd name="T85" fmla="*/ 173 h 623"/>
                <a:gd name="T86" fmla="*/ 215 w 253"/>
                <a:gd name="T87" fmla="*/ 144 h 623"/>
                <a:gd name="T88" fmla="*/ 207 w 253"/>
                <a:gd name="T89" fmla="*/ 117 h 623"/>
                <a:gd name="T90" fmla="*/ 195 w 253"/>
                <a:gd name="T91" fmla="*/ 94 h 623"/>
                <a:gd name="T92" fmla="*/ 178 w 253"/>
                <a:gd name="T93" fmla="*/ 65 h 623"/>
                <a:gd name="T94" fmla="*/ 159 w 253"/>
                <a:gd name="T95" fmla="*/ 43 h 623"/>
                <a:gd name="T96" fmla="*/ 142 w 253"/>
                <a:gd name="T97" fmla="*/ 22 h 623"/>
                <a:gd name="T98" fmla="*/ 115 w 253"/>
                <a:gd name="T99" fmla="*/ 0 h 6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3"/>
                <a:gd name="T151" fmla="*/ 0 h 623"/>
                <a:gd name="T152" fmla="*/ 253 w 253"/>
                <a:gd name="T153" fmla="*/ 623 h 6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3" h="623">
                  <a:moveTo>
                    <a:pt x="115" y="0"/>
                  </a:moveTo>
                  <a:lnTo>
                    <a:pt x="101" y="17"/>
                  </a:lnTo>
                  <a:lnTo>
                    <a:pt x="87" y="38"/>
                  </a:lnTo>
                  <a:lnTo>
                    <a:pt x="67" y="65"/>
                  </a:lnTo>
                  <a:lnTo>
                    <a:pt x="58" y="91"/>
                  </a:lnTo>
                  <a:lnTo>
                    <a:pt x="43" y="118"/>
                  </a:lnTo>
                  <a:lnTo>
                    <a:pt x="35" y="138"/>
                  </a:lnTo>
                  <a:lnTo>
                    <a:pt x="26" y="165"/>
                  </a:lnTo>
                  <a:lnTo>
                    <a:pt x="17" y="190"/>
                  </a:lnTo>
                  <a:lnTo>
                    <a:pt x="8" y="220"/>
                  </a:lnTo>
                  <a:lnTo>
                    <a:pt x="3" y="250"/>
                  </a:lnTo>
                  <a:lnTo>
                    <a:pt x="0" y="275"/>
                  </a:lnTo>
                  <a:lnTo>
                    <a:pt x="0" y="302"/>
                  </a:lnTo>
                  <a:lnTo>
                    <a:pt x="1" y="330"/>
                  </a:lnTo>
                  <a:lnTo>
                    <a:pt x="2" y="356"/>
                  </a:lnTo>
                  <a:lnTo>
                    <a:pt x="3" y="383"/>
                  </a:lnTo>
                  <a:lnTo>
                    <a:pt x="3" y="410"/>
                  </a:lnTo>
                  <a:lnTo>
                    <a:pt x="7" y="435"/>
                  </a:lnTo>
                  <a:lnTo>
                    <a:pt x="15" y="466"/>
                  </a:lnTo>
                  <a:lnTo>
                    <a:pt x="29" y="495"/>
                  </a:lnTo>
                  <a:lnTo>
                    <a:pt x="41" y="521"/>
                  </a:lnTo>
                  <a:lnTo>
                    <a:pt x="56" y="546"/>
                  </a:lnTo>
                  <a:lnTo>
                    <a:pt x="72" y="562"/>
                  </a:lnTo>
                  <a:lnTo>
                    <a:pt x="87" y="581"/>
                  </a:lnTo>
                  <a:lnTo>
                    <a:pt x="100" y="600"/>
                  </a:lnTo>
                  <a:lnTo>
                    <a:pt x="124" y="622"/>
                  </a:lnTo>
                  <a:lnTo>
                    <a:pt x="147" y="603"/>
                  </a:lnTo>
                  <a:lnTo>
                    <a:pt x="170" y="577"/>
                  </a:lnTo>
                  <a:lnTo>
                    <a:pt x="187" y="549"/>
                  </a:lnTo>
                  <a:lnTo>
                    <a:pt x="202" y="523"/>
                  </a:lnTo>
                  <a:lnTo>
                    <a:pt x="214" y="499"/>
                  </a:lnTo>
                  <a:lnTo>
                    <a:pt x="226" y="475"/>
                  </a:lnTo>
                  <a:lnTo>
                    <a:pt x="233" y="454"/>
                  </a:lnTo>
                  <a:lnTo>
                    <a:pt x="243" y="427"/>
                  </a:lnTo>
                  <a:lnTo>
                    <a:pt x="247" y="399"/>
                  </a:lnTo>
                  <a:lnTo>
                    <a:pt x="247" y="365"/>
                  </a:lnTo>
                  <a:lnTo>
                    <a:pt x="250" y="336"/>
                  </a:lnTo>
                  <a:lnTo>
                    <a:pt x="252" y="305"/>
                  </a:lnTo>
                  <a:lnTo>
                    <a:pt x="252" y="279"/>
                  </a:lnTo>
                  <a:lnTo>
                    <a:pt x="247" y="252"/>
                  </a:lnTo>
                  <a:lnTo>
                    <a:pt x="245" y="228"/>
                  </a:lnTo>
                  <a:lnTo>
                    <a:pt x="238" y="202"/>
                  </a:lnTo>
                  <a:lnTo>
                    <a:pt x="231" y="173"/>
                  </a:lnTo>
                  <a:lnTo>
                    <a:pt x="215" y="144"/>
                  </a:lnTo>
                  <a:lnTo>
                    <a:pt x="207" y="117"/>
                  </a:lnTo>
                  <a:lnTo>
                    <a:pt x="195" y="94"/>
                  </a:lnTo>
                  <a:lnTo>
                    <a:pt x="178" y="65"/>
                  </a:lnTo>
                  <a:lnTo>
                    <a:pt x="159" y="43"/>
                  </a:lnTo>
                  <a:lnTo>
                    <a:pt x="142" y="22"/>
                  </a:lnTo>
                  <a:lnTo>
                    <a:pt x="115" y="0"/>
                  </a:lnTo>
                </a:path>
              </a:pathLst>
            </a:custGeom>
            <a:solidFill>
              <a:srgbClr val="FFFF99"/>
            </a:solidFill>
            <a:ln w="12700" cap="rnd">
              <a:solidFill>
                <a:srgbClr val="000000"/>
              </a:solidFill>
              <a:round/>
              <a:headEnd/>
              <a:tailEnd/>
            </a:ln>
          </p:spPr>
          <p:txBody>
            <a:bodyPr/>
            <a:lstStyle/>
            <a:p>
              <a:endParaRPr lang="en-US"/>
            </a:p>
          </p:txBody>
        </p:sp>
      </p:grpSp>
      <p:grpSp>
        <p:nvGrpSpPr>
          <p:cNvPr id="5" name="Group 24"/>
          <p:cNvGrpSpPr>
            <a:grpSpLocks/>
          </p:cNvGrpSpPr>
          <p:nvPr/>
        </p:nvGrpSpPr>
        <p:grpSpPr bwMode="auto">
          <a:xfrm>
            <a:off x="5791200" y="4343400"/>
            <a:ext cx="2362200" cy="1295400"/>
            <a:chOff x="2160" y="2352"/>
            <a:chExt cx="1488" cy="816"/>
          </a:xfrm>
        </p:grpSpPr>
        <p:sp>
          <p:nvSpPr>
            <p:cNvPr id="19468" name="Rectangle 25"/>
            <p:cNvSpPr>
              <a:spLocks noChangeArrowheads="1"/>
            </p:cNvSpPr>
            <p:nvPr/>
          </p:nvSpPr>
          <p:spPr bwMode="auto">
            <a:xfrm>
              <a:off x="2160" y="2352"/>
              <a:ext cx="1488" cy="816"/>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19469" name="Oval 26"/>
            <p:cNvSpPr>
              <a:spLocks noChangeArrowheads="1"/>
            </p:cNvSpPr>
            <p:nvPr/>
          </p:nvSpPr>
          <p:spPr bwMode="auto">
            <a:xfrm>
              <a:off x="2304" y="2496"/>
              <a:ext cx="576" cy="576"/>
            </a:xfrm>
            <a:prstGeom prst="ellipse">
              <a:avLst/>
            </a:prstGeom>
            <a:solidFill>
              <a:srgbClr val="FFFF99"/>
            </a:solidFill>
            <a:ln w="12700">
              <a:solidFill>
                <a:srgbClr val="000000"/>
              </a:solidFill>
              <a:round/>
              <a:headEnd/>
              <a:tailEnd/>
            </a:ln>
          </p:spPr>
          <p:txBody>
            <a:bodyPr wrap="none" anchor="ctr"/>
            <a:lstStyle/>
            <a:p>
              <a:pPr eaLnBrk="1" hangingPunct="1"/>
              <a:r>
                <a:rPr lang="en-US">
                  <a:latin typeface="Tahoma" charset="0"/>
                </a:rPr>
                <a:t>A</a:t>
              </a:r>
            </a:p>
          </p:txBody>
        </p:sp>
        <p:sp>
          <p:nvSpPr>
            <p:cNvPr id="19470" name="Oval 27"/>
            <p:cNvSpPr>
              <a:spLocks noChangeArrowheads="1"/>
            </p:cNvSpPr>
            <p:nvPr/>
          </p:nvSpPr>
          <p:spPr bwMode="auto">
            <a:xfrm>
              <a:off x="2976" y="2496"/>
              <a:ext cx="576" cy="576"/>
            </a:xfrm>
            <a:prstGeom prst="ellipse">
              <a:avLst/>
            </a:prstGeom>
            <a:solidFill>
              <a:srgbClr val="FFFF99"/>
            </a:solidFill>
            <a:ln w="12700">
              <a:solidFill>
                <a:srgbClr val="000000"/>
              </a:solidFill>
              <a:round/>
              <a:headEnd/>
              <a:tailEnd/>
            </a:ln>
          </p:spPr>
          <p:txBody>
            <a:bodyPr wrap="none" anchor="ctr"/>
            <a:lstStyle/>
            <a:p>
              <a:pPr eaLnBrk="1" hangingPunct="1"/>
              <a:r>
                <a:rPr lang="en-US">
                  <a:latin typeface="Tahoma" charset="0"/>
                </a:rPr>
                <a:t>B</a:t>
              </a:r>
            </a:p>
          </p:txBody>
        </p:sp>
      </p:grpSp>
      <p:sp>
        <p:nvSpPr>
          <p:cNvPr id="26" name="Date Placeholder 25"/>
          <p:cNvSpPr>
            <a:spLocks noGrp="1"/>
          </p:cNvSpPr>
          <p:nvPr>
            <p:ph type="dt" sz="half" idx="10"/>
          </p:nvPr>
        </p:nvSpPr>
        <p:spPr/>
        <p:txBody>
          <a:bodyPr/>
          <a:lstStyle/>
          <a:p>
            <a:fld id="{5FF9C2CF-08FD-4959-A333-F5204EA614D0}" type="datetime1">
              <a:rPr lang="en-US" smtClean="0"/>
              <a:pPr/>
              <a:t>2/26/2013</a:t>
            </a:fld>
            <a:endParaRPr lang="en-US"/>
          </a:p>
        </p:txBody>
      </p:sp>
      <p:sp>
        <p:nvSpPr>
          <p:cNvPr id="27" name="Footer Placeholder 26"/>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altLang="zh-CN">
                <a:ea typeface="SimSun" pitchFamily="2" charset="-122"/>
              </a:rPr>
              <a:t>Contingency Table</a:t>
            </a:r>
          </a:p>
        </p:txBody>
      </p:sp>
      <p:sp>
        <p:nvSpPr>
          <p:cNvPr id="29699" name="Rectangle 3"/>
          <p:cNvSpPr>
            <a:spLocks noGrp="1" noChangeArrowheads="1"/>
          </p:cNvSpPr>
          <p:nvPr>
            <p:ph type="body" sz="half" idx="1"/>
          </p:nvPr>
        </p:nvSpPr>
        <p:spPr>
          <a:xfrm>
            <a:off x="241300" y="914400"/>
            <a:ext cx="8750300" cy="6400800"/>
          </a:xfrm>
        </p:spPr>
        <p:txBody>
          <a:bodyPr/>
          <a:lstStyle/>
          <a:p>
            <a:r>
              <a:rPr lang="en-US" altLang="zh-CN" sz="2400" dirty="0">
                <a:ea typeface="SimSun" pitchFamily="2" charset="-122"/>
              </a:rPr>
              <a:t>A cross classification of </a:t>
            </a:r>
            <a:r>
              <a:rPr lang="en-US" altLang="zh-CN" sz="2400" b="1" i="1" dirty="0">
                <a:ea typeface="SimSun" pitchFamily="2" charset="-122"/>
              </a:rPr>
              <a:t>two categorized</a:t>
            </a:r>
            <a:r>
              <a:rPr lang="en-US" altLang="zh-CN" sz="2400" dirty="0">
                <a:ea typeface="SimSun" pitchFamily="2" charset="-122"/>
              </a:rPr>
              <a:t> variables. </a:t>
            </a:r>
          </a:p>
          <a:p>
            <a:r>
              <a:rPr lang="en-US" altLang="zh-CN" sz="2000" dirty="0">
                <a:ea typeface="SimSun" pitchFamily="2" charset="-122"/>
              </a:rPr>
              <a:t>Why are some mutual fund managers more successful than others? </a:t>
            </a:r>
            <a:endParaRPr lang="en-US" altLang="zh-CN" sz="2000" dirty="0" smtClean="0">
              <a:ea typeface="SimSun" pitchFamily="2" charset="-122"/>
            </a:endParaRPr>
          </a:p>
          <a:p>
            <a:r>
              <a:rPr lang="en-US" altLang="zh-CN" sz="2000" dirty="0" smtClean="0">
                <a:ea typeface="SimSun" pitchFamily="2" charset="-122"/>
              </a:rPr>
              <a:t>One </a:t>
            </a:r>
            <a:r>
              <a:rPr lang="en-US" altLang="zh-CN" sz="2000" dirty="0">
                <a:ea typeface="SimSun" pitchFamily="2" charset="-122"/>
              </a:rPr>
              <a:t>possible factor is whether the manager earned </a:t>
            </a:r>
            <a:r>
              <a:rPr lang="en-US" altLang="zh-CN" sz="2000" dirty="0" smtClean="0">
                <a:ea typeface="SimSun" pitchFamily="2" charset="-122"/>
              </a:rPr>
              <a:t>an MBA</a:t>
            </a:r>
            <a:r>
              <a:rPr lang="en-US" altLang="zh-CN" sz="2000" dirty="0">
                <a:ea typeface="SimSun" pitchFamily="2" charset="-122"/>
              </a:rPr>
              <a:t>. The following table compares mutual fund performance against whether the fund manager earned </a:t>
            </a:r>
            <a:r>
              <a:rPr lang="en-US" altLang="zh-CN" sz="2000" dirty="0" smtClean="0">
                <a:ea typeface="SimSun" pitchFamily="2" charset="-122"/>
              </a:rPr>
              <a:t>an </a:t>
            </a:r>
            <a:r>
              <a:rPr lang="en-US" altLang="zh-CN" sz="2000" dirty="0">
                <a:ea typeface="SimSun" pitchFamily="2" charset="-122"/>
              </a:rPr>
              <a:t>MBA</a:t>
            </a:r>
            <a:r>
              <a:rPr lang="en-US" altLang="zh-CN" sz="2000" dirty="0" smtClean="0">
                <a:ea typeface="SimSun" pitchFamily="2" charset="-122"/>
              </a:rPr>
              <a:t>:</a:t>
            </a:r>
            <a:endParaRPr lang="en-US" altLang="zh-CN" sz="2000" dirty="0">
              <a:ea typeface="SimSun" pitchFamily="2" charset="-122"/>
            </a:endParaRPr>
          </a:p>
        </p:txBody>
      </p:sp>
      <p:graphicFrame>
        <p:nvGraphicFramePr>
          <p:cNvPr id="29776" name="Group 80"/>
          <p:cNvGraphicFramePr>
            <a:graphicFrameLocks noGrp="1"/>
          </p:cNvGraphicFramePr>
          <p:nvPr>
            <p:ph sz="half" idx="2"/>
          </p:nvPr>
        </p:nvGraphicFramePr>
        <p:xfrm>
          <a:off x="762000" y="2667000"/>
          <a:ext cx="8153400" cy="2352676"/>
        </p:xfrm>
        <a:graphic>
          <a:graphicData uri="http://schemas.openxmlformats.org/drawingml/2006/table">
            <a:tbl>
              <a:tblPr/>
              <a:tblGrid>
                <a:gridCol w="1724025"/>
                <a:gridCol w="2466975"/>
                <a:gridCol w="2514600"/>
                <a:gridCol w="1447800"/>
              </a:tblGrid>
              <a:tr h="5476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pitchFamily="18"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ahoma" pitchFamily="34" charset="0"/>
                          <a:ea typeface="SimSun" pitchFamily="2" charset="-122"/>
                        </a:rPr>
                        <a:t>Succeed</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Fail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Total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601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MBA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657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Not MBA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ahoma" pitchFamily="34" charset="0"/>
                          <a:ea typeface="SimSun" pitchFamily="2" charset="-122"/>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Tahoma" pitchFamily="34" charset="0"/>
                          <a:ea typeface="SimSun" pitchFamily="2" charset="-122"/>
                        </a:rPr>
                        <a:t>1.00</a:t>
                      </a:r>
                      <a:endParaRPr kumimoji="0" lang="en-US" altLang="zh-CN" sz="2000" b="1" i="0" u="none" strike="noStrike" cap="none" normalizeH="0" baseline="0" smtClean="0">
                        <a:ln>
                          <a:noFill/>
                        </a:ln>
                        <a:solidFill>
                          <a:schemeClr val="tx1"/>
                        </a:solidFill>
                        <a:effectLst/>
                        <a:latin typeface="Tahoma"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3" name="Date Placeholder 32"/>
          <p:cNvSpPr>
            <a:spLocks noGrp="1"/>
          </p:cNvSpPr>
          <p:nvPr>
            <p:ph type="dt" sz="half" idx="10"/>
          </p:nvPr>
        </p:nvSpPr>
        <p:spPr/>
        <p:txBody>
          <a:bodyPr/>
          <a:lstStyle/>
          <a:p>
            <a:fld id="{CCE2C539-DC24-4972-BDB2-28F7F77D1EC0}" type="datetime1">
              <a:rPr lang="en-US" altLang="zh-CN" smtClean="0"/>
              <a:pPr/>
              <a:t>2/26/2013</a:t>
            </a:fld>
            <a:endParaRPr lang="en-US" altLang="zh-CN"/>
          </a:p>
        </p:txBody>
      </p:sp>
      <p:sp>
        <p:nvSpPr>
          <p:cNvPr id="34" name="Footer Placeholder 33"/>
          <p:cNvSpPr>
            <a:spLocks noGrp="1"/>
          </p:cNvSpPr>
          <p:nvPr>
            <p:ph type="ftr" sz="quarter" idx="11"/>
          </p:nvPr>
        </p:nvSpPr>
        <p:spPr/>
        <p:txBody>
          <a:bodyPr/>
          <a:lstStyle/>
          <a:p>
            <a:r>
              <a:rPr lang="en-US" altLang="zh-CN" smtClean="0"/>
              <a:t>Towson University - J. Jung</a:t>
            </a:r>
            <a:endParaRPr lang="en-US" altLang="zh-CN"/>
          </a:p>
        </p:txBody>
      </p:sp>
      <p:sp>
        <p:nvSpPr>
          <p:cNvPr id="32" name="Slide Number Placeholder 6"/>
          <p:cNvSpPr>
            <a:spLocks noGrp="1"/>
          </p:cNvSpPr>
          <p:nvPr>
            <p:ph type="sldNum" sz="quarter" idx="12"/>
          </p:nvPr>
        </p:nvSpPr>
        <p:spPr/>
        <p:txBody>
          <a:bodyPr/>
          <a:lstStyle/>
          <a:p>
            <a:r>
              <a:rPr lang="en-US" altLang="zh-CN"/>
              <a:t>6.</a:t>
            </a:r>
            <a:fld id="{DBC5E779-EBEA-44ED-B390-21B16E20D7BC}" type="slidenum">
              <a:rPr lang="en-US" altLang="zh-CN"/>
              <a:pPr/>
              <a:t>17</a:t>
            </a:fld>
            <a:endParaRPr lang="en-US" altLang="zh-CN"/>
          </a:p>
        </p:txBody>
      </p:sp>
      <p:sp>
        <p:nvSpPr>
          <p:cNvPr id="29762" name="AutoShape 66"/>
          <p:cNvSpPr>
            <a:spLocks noChangeArrowheads="1"/>
          </p:cNvSpPr>
          <p:nvPr/>
        </p:nvSpPr>
        <p:spPr bwMode="auto">
          <a:xfrm>
            <a:off x="152400" y="5410200"/>
            <a:ext cx="3733800" cy="838200"/>
          </a:xfrm>
          <a:prstGeom prst="wedgeRectCallout">
            <a:avLst>
              <a:gd name="adj1" fmla="val 31661"/>
              <a:gd name="adj2" fmla="val -211641"/>
            </a:avLst>
          </a:prstGeom>
          <a:solidFill>
            <a:srgbClr val="CCFFCC"/>
          </a:solidFill>
          <a:ln w="9525">
            <a:solidFill>
              <a:schemeClr val="tx1"/>
            </a:solidFill>
            <a:miter lim="800000"/>
            <a:headEnd/>
            <a:tailEnd/>
          </a:ln>
          <a:effectLst/>
        </p:spPr>
        <p:txBody>
          <a:bodyPr anchor="ctr"/>
          <a:lstStyle/>
          <a:p>
            <a:pPr algn="l"/>
            <a:r>
              <a:rPr lang="en-US" altLang="zh-CN" sz="1400" dirty="0">
                <a:latin typeface="Tahoma" pitchFamily="34" charset="0"/>
                <a:ea typeface="SimSun" pitchFamily="2" charset="-122"/>
              </a:rPr>
              <a:t>E.g. This is the probability that a mutual fund outperforms </a:t>
            </a:r>
            <a:r>
              <a:rPr lang="en-US" altLang="zh-CN" sz="1400" b="1" dirty="0">
                <a:latin typeface="Tahoma" pitchFamily="34" charset="0"/>
                <a:ea typeface="SimSun" pitchFamily="2" charset="-122"/>
              </a:rPr>
              <a:t>AND</a:t>
            </a:r>
            <a:r>
              <a:rPr lang="en-US" altLang="zh-CN" sz="1400" dirty="0">
                <a:latin typeface="Tahoma" pitchFamily="34" charset="0"/>
                <a:ea typeface="SimSun" pitchFamily="2" charset="-122"/>
              </a:rPr>
              <a:t> the manager was in a MBA program; it’s a</a:t>
            </a:r>
            <a:r>
              <a:rPr lang="en-US" altLang="zh-CN" sz="1400" b="1" dirty="0">
                <a:latin typeface="Tahoma" pitchFamily="34" charset="0"/>
                <a:ea typeface="SimSun" pitchFamily="2" charset="-122"/>
              </a:rPr>
              <a:t> joint probability</a:t>
            </a:r>
            <a:r>
              <a:rPr lang="en-US" altLang="zh-CN" sz="1400" dirty="0">
                <a:latin typeface="Tahoma" pitchFamily="34" charset="0"/>
                <a:ea typeface="SimSun" pitchFamily="2" charset="-122"/>
              </a:rPr>
              <a:t>.</a:t>
            </a:r>
          </a:p>
        </p:txBody>
      </p:sp>
      <p:sp>
        <p:nvSpPr>
          <p:cNvPr id="9" name="TextBox 8"/>
          <p:cNvSpPr txBox="1"/>
          <p:nvPr/>
        </p:nvSpPr>
        <p:spPr>
          <a:xfrm>
            <a:off x="4648200" y="5257800"/>
            <a:ext cx="3124200" cy="1200329"/>
          </a:xfrm>
          <a:prstGeom prst="rect">
            <a:avLst/>
          </a:prstGeom>
          <a:noFill/>
        </p:spPr>
        <p:txBody>
          <a:bodyPr wrap="square" rtlCol="0">
            <a:spAutoFit/>
          </a:bodyPr>
          <a:lstStyle/>
          <a:p>
            <a:r>
              <a:rPr lang="en-US" b="1" dirty="0" smtClean="0"/>
              <a:t>Succeed: </a:t>
            </a:r>
            <a:r>
              <a:rPr lang="en-US" dirty="0" smtClean="0"/>
              <a:t>means manager outperformed the market</a:t>
            </a:r>
          </a:p>
          <a:p>
            <a:r>
              <a:rPr lang="en-US" b="1" dirty="0" smtClean="0"/>
              <a:t>Fail: </a:t>
            </a:r>
            <a:r>
              <a:rPr lang="en-US" dirty="0" smtClean="0"/>
              <a:t>manager did NOT outperform the market</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274638"/>
            <a:ext cx="8229600" cy="792162"/>
          </a:xfrm>
        </p:spPr>
        <p:txBody>
          <a:bodyPr/>
          <a:lstStyle/>
          <a:p>
            <a:r>
              <a:rPr lang="en-US" altLang="zh-CN" dirty="0">
                <a:ea typeface="SimSun" pitchFamily="2" charset="-122"/>
              </a:rPr>
              <a:t>Marginal Probabilities…</a:t>
            </a:r>
          </a:p>
        </p:txBody>
      </p:sp>
      <p:sp>
        <p:nvSpPr>
          <p:cNvPr id="31747" name="Rectangle 3"/>
          <p:cNvSpPr>
            <a:spLocks noGrp="1" noChangeArrowheads="1"/>
          </p:cNvSpPr>
          <p:nvPr>
            <p:ph idx="1"/>
          </p:nvPr>
        </p:nvSpPr>
        <p:spPr>
          <a:xfrm>
            <a:off x="457200" y="1066800"/>
            <a:ext cx="8229600" cy="1143001"/>
          </a:xfrm>
        </p:spPr>
        <p:txBody>
          <a:bodyPr>
            <a:normAutofit fontScale="85000" lnSpcReduction="20000"/>
          </a:bodyPr>
          <a:lstStyle/>
          <a:p>
            <a:r>
              <a:rPr lang="en-US" altLang="zh-CN" b="1" i="1" dirty="0">
                <a:ea typeface="SimSun" pitchFamily="2" charset="-122"/>
              </a:rPr>
              <a:t>Marginal probabilities</a:t>
            </a:r>
            <a:r>
              <a:rPr lang="en-US" altLang="zh-CN" dirty="0">
                <a:ea typeface="SimSun" pitchFamily="2" charset="-122"/>
              </a:rPr>
              <a:t> are computed by adding across rows and down columns; that is they are calculated in the </a:t>
            </a:r>
            <a:r>
              <a:rPr lang="en-US" altLang="zh-CN" b="1" i="1" dirty="0">
                <a:ea typeface="SimSun" pitchFamily="2" charset="-122"/>
              </a:rPr>
              <a:t>margins</a:t>
            </a:r>
            <a:r>
              <a:rPr lang="en-US" altLang="zh-CN" dirty="0">
                <a:ea typeface="SimSun" pitchFamily="2" charset="-122"/>
              </a:rPr>
              <a:t> of the table:</a:t>
            </a:r>
          </a:p>
        </p:txBody>
      </p:sp>
      <p:sp>
        <p:nvSpPr>
          <p:cNvPr id="40" name="Date Placeholder 39"/>
          <p:cNvSpPr>
            <a:spLocks noGrp="1"/>
          </p:cNvSpPr>
          <p:nvPr>
            <p:ph type="dt" sz="half" idx="10"/>
          </p:nvPr>
        </p:nvSpPr>
        <p:spPr/>
        <p:txBody>
          <a:bodyPr/>
          <a:lstStyle/>
          <a:p>
            <a:fld id="{F39F6B62-F8E9-4178-B39D-D74551E0060B}" type="datetime1">
              <a:rPr lang="en-US" altLang="zh-CN" smtClean="0"/>
              <a:pPr/>
              <a:t>2/26/2013</a:t>
            </a:fld>
            <a:endParaRPr lang="en-US" altLang="zh-CN"/>
          </a:p>
        </p:txBody>
      </p:sp>
      <p:sp>
        <p:nvSpPr>
          <p:cNvPr id="41" name="Footer Placeholder 40"/>
          <p:cNvSpPr>
            <a:spLocks noGrp="1"/>
          </p:cNvSpPr>
          <p:nvPr>
            <p:ph type="ftr" sz="quarter" idx="11"/>
          </p:nvPr>
        </p:nvSpPr>
        <p:spPr/>
        <p:txBody>
          <a:bodyPr/>
          <a:lstStyle/>
          <a:p>
            <a:r>
              <a:rPr lang="en-US" altLang="zh-CN" smtClean="0"/>
              <a:t>Towson University - J. Jung</a:t>
            </a:r>
            <a:endParaRPr lang="en-US" altLang="zh-CN"/>
          </a:p>
        </p:txBody>
      </p:sp>
      <p:sp>
        <p:nvSpPr>
          <p:cNvPr id="39" name="Slide Number Placeholder 5"/>
          <p:cNvSpPr>
            <a:spLocks noGrp="1"/>
          </p:cNvSpPr>
          <p:nvPr>
            <p:ph type="sldNum" sz="quarter" idx="12"/>
          </p:nvPr>
        </p:nvSpPr>
        <p:spPr/>
        <p:txBody>
          <a:bodyPr/>
          <a:lstStyle/>
          <a:p>
            <a:r>
              <a:rPr lang="en-US" altLang="zh-CN"/>
              <a:t>6.</a:t>
            </a:r>
            <a:fld id="{F34AA0A7-962B-4A70-B2BB-BCA894B5DA0B}" type="slidenum">
              <a:rPr lang="en-US" altLang="zh-CN"/>
              <a:pPr/>
              <a:t>18</a:t>
            </a:fld>
            <a:endParaRPr lang="en-US" altLang="zh-CN"/>
          </a:p>
        </p:txBody>
      </p:sp>
      <p:graphicFrame>
        <p:nvGraphicFramePr>
          <p:cNvPr id="31844" name="Group 100"/>
          <p:cNvGraphicFramePr>
            <a:graphicFrameLocks noGrp="1"/>
          </p:cNvGraphicFramePr>
          <p:nvPr/>
        </p:nvGraphicFramePr>
        <p:xfrm>
          <a:off x="152400" y="3124200"/>
          <a:ext cx="8001000" cy="1906588"/>
        </p:xfrm>
        <a:graphic>
          <a:graphicData uri="http://schemas.openxmlformats.org/drawingml/2006/table">
            <a:tbl>
              <a:tblPr/>
              <a:tblGrid>
                <a:gridCol w="1905000"/>
                <a:gridCol w="2138363"/>
                <a:gridCol w="2586037"/>
                <a:gridCol w="13716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Succeed (B</a:t>
                      </a:r>
                      <a:r>
                        <a:rPr kumimoji="0" lang="en-US" altLang="zh-CN" sz="2400" b="0" i="0" u="none" strike="noStrike" cap="none" normalizeH="0" baseline="-25000" smtClean="0">
                          <a:ln>
                            <a:noFill/>
                          </a:ln>
                          <a:solidFill>
                            <a:schemeClr val="tx1"/>
                          </a:solidFill>
                          <a:effectLst/>
                          <a:latin typeface="Tahoma" pitchFamily="34" charset="0"/>
                          <a:ea typeface="SimSun" pitchFamily="2" charset="-122"/>
                        </a:rPr>
                        <a:t>1</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Not Succeed (B</a:t>
                      </a:r>
                      <a:r>
                        <a:rPr kumimoji="0" lang="en-US" altLang="zh-CN" sz="2400" b="0" i="0" u="none" strike="noStrike" cap="none" normalizeH="0" baseline="-25000" smtClean="0">
                          <a:ln>
                            <a:noFill/>
                          </a:ln>
                          <a:solidFill>
                            <a:schemeClr val="tx1"/>
                          </a:solidFill>
                          <a:effectLst/>
                          <a:latin typeface="Tahoma" pitchFamily="34" charset="0"/>
                          <a:ea typeface="SimSun" pitchFamily="2" charset="-122"/>
                        </a:rPr>
                        <a:t>2</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P(A</a:t>
                      </a:r>
                      <a:r>
                        <a:rPr kumimoji="0" lang="en-US" altLang="zh-CN" sz="2400" b="0" i="0" u="none" strike="noStrike" cap="none" normalizeH="0" baseline="-25000" smtClean="0">
                          <a:ln>
                            <a:noFill/>
                          </a:ln>
                          <a:solidFill>
                            <a:schemeClr val="tx1"/>
                          </a:solidFill>
                          <a:effectLst/>
                          <a:latin typeface="Tahoma" pitchFamily="34" charset="0"/>
                          <a:ea typeface="SimSun" pitchFamily="2" charset="-122"/>
                        </a:rPr>
                        <a:t>i</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MBA (A</a:t>
                      </a:r>
                      <a:r>
                        <a:rPr kumimoji="0" lang="en-US" altLang="zh-CN" sz="2400" b="0" i="0" u="none" strike="noStrike" cap="none" normalizeH="0" baseline="-25000" smtClean="0">
                          <a:ln>
                            <a:noFill/>
                          </a:ln>
                          <a:solidFill>
                            <a:schemeClr val="tx1"/>
                          </a:solidFill>
                          <a:effectLst/>
                          <a:latin typeface="Tahoma" pitchFamily="34" charset="0"/>
                          <a:ea typeface="SimSun" pitchFamily="2" charset="-122"/>
                        </a:rPr>
                        <a:t>1</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Not MBA(A</a:t>
                      </a:r>
                      <a:r>
                        <a:rPr kumimoji="0" lang="en-US" altLang="zh-CN" sz="2400" b="0" i="0" u="none" strike="noStrike" cap="none" normalizeH="0" baseline="-25000" smtClean="0">
                          <a:ln>
                            <a:noFill/>
                          </a:ln>
                          <a:solidFill>
                            <a:schemeClr val="tx1"/>
                          </a:solidFill>
                          <a:effectLst/>
                          <a:latin typeface="Tahoma" pitchFamily="34" charset="0"/>
                          <a:ea typeface="SimSun" pitchFamily="2" charset="-122"/>
                        </a:rPr>
                        <a:t>2</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74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P(B</a:t>
                      </a:r>
                      <a:r>
                        <a:rPr kumimoji="0" lang="en-US" altLang="zh-CN" sz="2400" b="0" i="0" u="none" strike="noStrike" cap="none" normalizeH="0" baseline="-25000" smtClean="0">
                          <a:ln>
                            <a:noFill/>
                          </a:ln>
                          <a:solidFill>
                            <a:schemeClr val="tx1"/>
                          </a:solidFill>
                          <a:effectLst/>
                          <a:latin typeface="Tahoma" pitchFamily="34" charset="0"/>
                          <a:ea typeface="SimSun" pitchFamily="2" charset="-122"/>
                        </a:rPr>
                        <a:t>j</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Tahoma" pitchFamily="34" charset="0"/>
                          <a:ea typeface="SimSun" pitchFamily="2" charset="-122"/>
                        </a:rPr>
                        <a:t>1.00</a:t>
                      </a:r>
                      <a:endParaRPr kumimoji="0" lang="en-US" altLang="zh-CN" sz="2000" b="1" i="0" u="none" strike="noStrike" cap="none" normalizeH="0" baseline="0" smtClean="0">
                        <a:ln>
                          <a:noFill/>
                        </a:ln>
                        <a:solidFill>
                          <a:schemeClr val="tx1"/>
                        </a:solidFill>
                        <a:effectLst/>
                        <a:latin typeface="Tahoma"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1820" name="Text Box 76"/>
          <p:cNvSpPr txBox="1">
            <a:spLocks noChangeArrowheads="1"/>
          </p:cNvSpPr>
          <p:nvPr/>
        </p:nvSpPr>
        <p:spPr bwMode="auto">
          <a:xfrm>
            <a:off x="360363" y="5410200"/>
            <a:ext cx="2981325" cy="457200"/>
          </a:xfrm>
          <a:prstGeom prst="rect">
            <a:avLst/>
          </a:prstGeom>
          <a:noFill/>
          <a:ln w="9525">
            <a:noFill/>
            <a:miter lim="800000"/>
            <a:headEnd/>
            <a:tailEnd/>
          </a:ln>
          <a:effectLst/>
        </p:spPr>
        <p:txBody>
          <a:bodyPr wrap="none" anchor="ctr">
            <a:spAutoFit/>
          </a:bodyPr>
          <a:lstStyle/>
          <a:p>
            <a:r>
              <a:rPr lang="en-US" altLang="zh-CN">
                <a:ea typeface="SimSun" pitchFamily="2" charset="-122"/>
              </a:rPr>
              <a:t>P(Succeed) = .11 + .06</a:t>
            </a:r>
          </a:p>
        </p:txBody>
      </p:sp>
      <p:sp>
        <p:nvSpPr>
          <p:cNvPr id="31821" name="Text Box 77"/>
          <p:cNvSpPr txBox="1">
            <a:spLocks noChangeArrowheads="1"/>
          </p:cNvSpPr>
          <p:nvPr/>
        </p:nvSpPr>
        <p:spPr bwMode="auto">
          <a:xfrm>
            <a:off x="2139950" y="2057400"/>
            <a:ext cx="3195638" cy="457200"/>
          </a:xfrm>
          <a:prstGeom prst="rect">
            <a:avLst/>
          </a:prstGeom>
          <a:noFill/>
          <a:ln w="9525">
            <a:noFill/>
            <a:miter lim="800000"/>
            <a:headEnd/>
            <a:tailEnd/>
          </a:ln>
          <a:effectLst/>
        </p:spPr>
        <p:txBody>
          <a:bodyPr wrap="none" anchor="ctr">
            <a:spAutoFit/>
          </a:bodyPr>
          <a:lstStyle/>
          <a:p>
            <a:r>
              <a:rPr lang="en-US" altLang="zh-CN">
                <a:ea typeface="SimSun" pitchFamily="2" charset="-122"/>
              </a:rPr>
              <a:t>P(Not MBA) = .06 + .54</a:t>
            </a:r>
          </a:p>
        </p:txBody>
      </p:sp>
      <p:sp>
        <p:nvSpPr>
          <p:cNvPr id="31822" name="Line 78"/>
          <p:cNvSpPr>
            <a:spLocks noChangeShapeType="1"/>
          </p:cNvSpPr>
          <p:nvPr/>
        </p:nvSpPr>
        <p:spPr bwMode="auto">
          <a:xfrm>
            <a:off x="4495800" y="2438400"/>
            <a:ext cx="2590800" cy="1828800"/>
          </a:xfrm>
          <a:prstGeom prst="line">
            <a:avLst/>
          </a:prstGeom>
          <a:noFill/>
          <a:ln w="9525">
            <a:solidFill>
              <a:srgbClr val="0000FF"/>
            </a:solidFill>
            <a:round/>
            <a:headEnd/>
            <a:tailEnd type="arrow" w="med" len="lg"/>
          </a:ln>
          <a:effectLst/>
        </p:spPr>
        <p:txBody>
          <a:bodyPr wrap="none" anchor="ctr"/>
          <a:lstStyle/>
          <a:p>
            <a:endParaRPr lang="en-US"/>
          </a:p>
        </p:txBody>
      </p:sp>
      <p:sp>
        <p:nvSpPr>
          <p:cNvPr id="31823" name="Line 79"/>
          <p:cNvSpPr>
            <a:spLocks noChangeShapeType="1"/>
          </p:cNvSpPr>
          <p:nvPr/>
        </p:nvSpPr>
        <p:spPr bwMode="auto">
          <a:xfrm flipV="1">
            <a:off x="1219200" y="4876800"/>
            <a:ext cx="1524000" cy="685800"/>
          </a:xfrm>
          <a:prstGeom prst="line">
            <a:avLst/>
          </a:prstGeom>
          <a:noFill/>
          <a:ln w="9525">
            <a:solidFill>
              <a:srgbClr val="0000FF"/>
            </a:solidFill>
            <a:round/>
            <a:headEnd/>
            <a:tailEnd type="arrow" w="med" len="lg"/>
          </a:ln>
          <a:effectLst/>
        </p:spPr>
        <p:txBody>
          <a:bodyPr wrap="none" anchor="ctr"/>
          <a:lstStyle/>
          <a:p>
            <a:endParaRPr lang="en-US"/>
          </a:p>
        </p:txBody>
      </p:sp>
      <p:sp>
        <p:nvSpPr>
          <p:cNvPr id="31824" name="Text Box 80"/>
          <p:cNvSpPr txBox="1">
            <a:spLocks noChangeArrowheads="1"/>
          </p:cNvSpPr>
          <p:nvPr/>
        </p:nvSpPr>
        <p:spPr bwMode="auto">
          <a:xfrm>
            <a:off x="762000" y="5867400"/>
            <a:ext cx="2927350" cy="641350"/>
          </a:xfrm>
          <a:prstGeom prst="rect">
            <a:avLst/>
          </a:prstGeom>
          <a:noFill/>
          <a:ln w="9525">
            <a:noFill/>
            <a:miter lim="800000"/>
            <a:headEnd/>
            <a:tailEnd/>
          </a:ln>
          <a:effectLst/>
        </p:spPr>
        <p:txBody>
          <a:bodyPr wrap="none" anchor="ctr">
            <a:spAutoFit/>
          </a:bodyPr>
          <a:lstStyle/>
          <a:p>
            <a:r>
              <a:rPr lang="zh-CN" altLang="en-US" sz="1800">
                <a:ea typeface="SimSun" pitchFamily="2" charset="-122"/>
              </a:rPr>
              <a:t>“</a:t>
            </a:r>
            <a:r>
              <a:rPr lang="en-US" altLang="zh-CN" sz="1800">
                <a:ea typeface="SimSun" pitchFamily="2" charset="-122"/>
              </a:rPr>
              <a:t>what’s the probability a fund</a:t>
            </a:r>
          </a:p>
          <a:p>
            <a:r>
              <a:rPr lang="en-US" altLang="zh-CN" sz="1800">
                <a:ea typeface="SimSun" pitchFamily="2" charset="-122"/>
              </a:rPr>
              <a:t>outperforms the market?”</a:t>
            </a:r>
          </a:p>
        </p:txBody>
      </p:sp>
      <p:sp>
        <p:nvSpPr>
          <p:cNvPr id="31825" name="Text Box 81"/>
          <p:cNvSpPr txBox="1">
            <a:spLocks noChangeArrowheads="1"/>
          </p:cNvSpPr>
          <p:nvPr/>
        </p:nvSpPr>
        <p:spPr bwMode="auto">
          <a:xfrm>
            <a:off x="1447800" y="2438400"/>
            <a:ext cx="2927350" cy="641350"/>
          </a:xfrm>
          <a:prstGeom prst="rect">
            <a:avLst/>
          </a:prstGeom>
          <a:noFill/>
          <a:ln w="9525">
            <a:noFill/>
            <a:miter lim="800000"/>
            <a:headEnd/>
            <a:tailEnd/>
          </a:ln>
          <a:effectLst/>
        </p:spPr>
        <p:txBody>
          <a:bodyPr wrap="none" anchor="ctr">
            <a:spAutoFit/>
          </a:bodyPr>
          <a:lstStyle/>
          <a:p>
            <a:r>
              <a:rPr lang="zh-CN" altLang="en-US" sz="1800" dirty="0">
                <a:ea typeface="SimSun" pitchFamily="2" charset="-122"/>
              </a:rPr>
              <a:t>“</a:t>
            </a:r>
            <a:r>
              <a:rPr lang="en-US" altLang="zh-CN" sz="1800" dirty="0">
                <a:ea typeface="SimSun" pitchFamily="2" charset="-122"/>
              </a:rPr>
              <a:t>what’s the probability a fund</a:t>
            </a:r>
          </a:p>
          <a:p>
            <a:r>
              <a:rPr lang="en-US" altLang="zh-CN" sz="1800" dirty="0">
                <a:ea typeface="SimSun" pitchFamily="2" charset="-122"/>
              </a:rPr>
              <a:t>manager isn’t from a MBA?”</a:t>
            </a:r>
          </a:p>
        </p:txBody>
      </p:sp>
      <p:sp>
        <p:nvSpPr>
          <p:cNvPr id="31826" name="Line 82"/>
          <p:cNvSpPr>
            <a:spLocks noChangeShapeType="1"/>
          </p:cNvSpPr>
          <p:nvPr/>
        </p:nvSpPr>
        <p:spPr bwMode="auto">
          <a:xfrm flipV="1">
            <a:off x="7086600" y="5029200"/>
            <a:ext cx="152398" cy="533400"/>
          </a:xfrm>
          <a:prstGeom prst="line">
            <a:avLst/>
          </a:prstGeom>
          <a:noFill/>
          <a:ln w="9525">
            <a:solidFill>
              <a:srgbClr val="FF0000"/>
            </a:solidFill>
            <a:round/>
            <a:headEnd/>
            <a:tailEnd type="arrow" w="med" len="lg"/>
          </a:ln>
          <a:effectLst/>
        </p:spPr>
        <p:txBody>
          <a:bodyPr wrap="none" anchor="ctr"/>
          <a:lstStyle/>
          <a:p>
            <a:endParaRPr lang="en-US"/>
          </a:p>
        </p:txBody>
      </p:sp>
      <p:sp>
        <p:nvSpPr>
          <p:cNvPr id="31827" name="Text Box 83"/>
          <p:cNvSpPr txBox="1">
            <a:spLocks noChangeArrowheads="1"/>
          </p:cNvSpPr>
          <p:nvPr/>
        </p:nvSpPr>
        <p:spPr bwMode="auto">
          <a:xfrm>
            <a:off x="4953000" y="5502275"/>
            <a:ext cx="2895600" cy="641350"/>
          </a:xfrm>
          <a:prstGeom prst="rect">
            <a:avLst/>
          </a:prstGeom>
          <a:noFill/>
          <a:ln w="9525">
            <a:noFill/>
            <a:miter lim="800000"/>
            <a:headEnd/>
            <a:tailEnd/>
          </a:ln>
          <a:effectLst/>
        </p:spPr>
        <p:txBody>
          <a:bodyPr wrap="none" anchor="ctr">
            <a:spAutoFit/>
          </a:bodyPr>
          <a:lstStyle/>
          <a:p>
            <a:r>
              <a:rPr lang="en-US" altLang="zh-CN" sz="1800">
                <a:ea typeface="SimSun" pitchFamily="2" charset="-122"/>
              </a:rPr>
              <a:t>BOTH margins must add to 1</a:t>
            </a:r>
          </a:p>
          <a:p>
            <a:r>
              <a:rPr lang="en-US" altLang="zh-CN" sz="1800">
                <a:ea typeface="SimSun" pitchFamily="2" charset="-122"/>
              </a:rPr>
              <a:t>(useful error check)</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zh-CN">
                <a:ea typeface="SimSun" pitchFamily="2" charset="-122"/>
              </a:rPr>
              <a:t>Conditional Probability</a:t>
            </a:r>
          </a:p>
        </p:txBody>
      </p:sp>
      <p:sp>
        <p:nvSpPr>
          <p:cNvPr id="32771" name="Rectangle 3"/>
          <p:cNvSpPr>
            <a:spLocks noGrp="1" noChangeArrowheads="1"/>
          </p:cNvSpPr>
          <p:nvPr>
            <p:ph idx="1"/>
          </p:nvPr>
        </p:nvSpPr>
        <p:spPr>
          <a:xfrm>
            <a:off x="457200" y="1600201"/>
            <a:ext cx="8229600" cy="3048000"/>
          </a:xfrm>
        </p:spPr>
        <p:txBody>
          <a:bodyPr>
            <a:normAutofit fontScale="85000" lnSpcReduction="20000"/>
          </a:bodyPr>
          <a:lstStyle/>
          <a:p>
            <a:r>
              <a:rPr lang="en-US" altLang="zh-CN" b="1" i="1" dirty="0">
                <a:ea typeface="SimSun" pitchFamily="2" charset="-122"/>
              </a:rPr>
              <a:t>Conditional probability</a:t>
            </a:r>
            <a:r>
              <a:rPr lang="en-US" altLang="zh-CN" dirty="0">
                <a:ea typeface="SimSun" pitchFamily="2" charset="-122"/>
              </a:rPr>
              <a:t> is used to determine how two events are related; that is, we can determine the probability of one event </a:t>
            </a:r>
            <a:r>
              <a:rPr lang="en-US" altLang="zh-CN" b="1" i="1" dirty="0">
                <a:ea typeface="SimSun" pitchFamily="2" charset="-122"/>
              </a:rPr>
              <a:t>given</a:t>
            </a:r>
            <a:r>
              <a:rPr lang="en-US" altLang="zh-CN" dirty="0">
                <a:ea typeface="SimSun" pitchFamily="2" charset="-122"/>
              </a:rPr>
              <a:t> the occurrence of another related event.</a:t>
            </a:r>
          </a:p>
          <a:p>
            <a:endParaRPr lang="en-US" altLang="zh-CN" dirty="0">
              <a:ea typeface="SimSun" pitchFamily="2" charset="-122"/>
            </a:endParaRPr>
          </a:p>
          <a:p>
            <a:r>
              <a:rPr lang="en-US" altLang="zh-CN" dirty="0">
                <a:ea typeface="SimSun" pitchFamily="2" charset="-122"/>
              </a:rPr>
              <a:t>Conditional probabilities are written as </a:t>
            </a:r>
            <a:r>
              <a:rPr lang="en-US" altLang="zh-CN" b="1" dirty="0">
                <a:ea typeface="SimSun" pitchFamily="2" charset="-122"/>
              </a:rPr>
              <a:t>P(A | B)</a:t>
            </a:r>
            <a:r>
              <a:rPr lang="en-US" altLang="zh-CN" dirty="0">
                <a:ea typeface="SimSun" pitchFamily="2" charset="-122"/>
              </a:rPr>
              <a:t> and read as “the probability of A </a:t>
            </a:r>
            <a:r>
              <a:rPr lang="en-US" altLang="zh-CN" i="1" dirty="0">
                <a:ea typeface="SimSun" pitchFamily="2" charset="-122"/>
              </a:rPr>
              <a:t>given</a:t>
            </a:r>
            <a:r>
              <a:rPr lang="en-US" altLang="zh-CN" dirty="0">
                <a:ea typeface="SimSun" pitchFamily="2" charset="-122"/>
              </a:rPr>
              <a:t> B” and is calculated as:</a:t>
            </a:r>
          </a:p>
          <a:p>
            <a:endParaRPr lang="en-US" altLang="zh-CN" dirty="0">
              <a:ea typeface="SimSun" pitchFamily="2" charset="-122"/>
            </a:endParaRPr>
          </a:p>
          <a:p>
            <a:endParaRPr lang="zh-CN" altLang="en-US" dirty="0">
              <a:ea typeface="SimSun" pitchFamily="2" charset="-122"/>
            </a:endParaRPr>
          </a:p>
        </p:txBody>
      </p:sp>
      <p:sp>
        <p:nvSpPr>
          <p:cNvPr id="6" name="Date Placeholder 5"/>
          <p:cNvSpPr>
            <a:spLocks noGrp="1"/>
          </p:cNvSpPr>
          <p:nvPr>
            <p:ph type="dt" sz="half" idx="10"/>
          </p:nvPr>
        </p:nvSpPr>
        <p:spPr/>
        <p:txBody>
          <a:bodyPr/>
          <a:lstStyle/>
          <a:p>
            <a:fld id="{04BB1371-3706-44B5-BB36-EEFAB57BC5AC}" type="datetime1">
              <a:rPr lang="en-US" altLang="zh-CN" smtClean="0"/>
              <a:pPr/>
              <a:t>2/26/2013</a:t>
            </a:fld>
            <a:endParaRPr lang="en-US" altLang="zh-CN"/>
          </a:p>
        </p:txBody>
      </p:sp>
      <p:sp>
        <p:nvSpPr>
          <p:cNvPr id="7" name="Footer Placeholder 6"/>
          <p:cNvSpPr>
            <a:spLocks noGrp="1"/>
          </p:cNvSpPr>
          <p:nvPr>
            <p:ph type="ftr" sz="quarter" idx="11"/>
          </p:nvPr>
        </p:nvSpPr>
        <p:spPr/>
        <p:txBody>
          <a:bodyPr/>
          <a:lstStyle/>
          <a:p>
            <a:r>
              <a:rPr lang="en-US" altLang="zh-CN" smtClean="0"/>
              <a:t>Towson University - J. Jung</a:t>
            </a:r>
            <a:endParaRPr lang="en-US" altLang="zh-CN"/>
          </a:p>
        </p:txBody>
      </p:sp>
      <p:sp>
        <p:nvSpPr>
          <p:cNvPr id="5" name="Slide Number Placeholder 5"/>
          <p:cNvSpPr>
            <a:spLocks noGrp="1"/>
          </p:cNvSpPr>
          <p:nvPr>
            <p:ph type="sldNum" sz="quarter" idx="12"/>
          </p:nvPr>
        </p:nvSpPr>
        <p:spPr/>
        <p:txBody>
          <a:bodyPr/>
          <a:lstStyle/>
          <a:p>
            <a:r>
              <a:rPr lang="en-US" altLang="zh-CN"/>
              <a:t>6.</a:t>
            </a:r>
            <a:fld id="{F1A1B6D8-4EA9-4052-BBEE-D9AB4D93AE04}" type="slidenum">
              <a:rPr lang="en-US" altLang="zh-CN"/>
              <a:pPr/>
              <a:t>19</a:t>
            </a:fld>
            <a:endParaRPr lang="en-US" altLang="zh-CN"/>
          </a:p>
        </p:txBody>
      </p:sp>
      <p:pic>
        <p:nvPicPr>
          <p:cNvPr id="32772" name="Picture 4"/>
          <p:cNvPicPr>
            <a:picLocks noChangeAspect="1" noChangeArrowheads="1"/>
          </p:cNvPicPr>
          <p:nvPr/>
        </p:nvPicPr>
        <p:blipFill>
          <a:blip r:embed="rId3" cstate="print"/>
          <a:srcRect/>
          <a:stretch>
            <a:fillRect/>
          </a:stretch>
        </p:blipFill>
        <p:spPr bwMode="auto">
          <a:xfrm>
            <a:off x="2133600" y="4572000"/>
            <a:ext cx="3873500" cy="11811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274638"/>
            <a:ext cx="8229600" cy="868362"/>
          </a:xfrm>
        </p:spPr>
        <p:txBody>
          <a:bodyPr/>
          <a:lstStyle/>
          <a:p>
            <a:r>
              <a:rPr lang="en-US" altLang="zh-CN" dirty="0">
                <a:ea typeface="SimSun" pitchFamily="2" charset="-122"/>
              </a:rPr>
              <a:t>Random </a:t>
            </a:r>
            <a:r>
              <a:rPr lang="en-US" altLang="zh-CN" dirty="0" smtClean="0">
                <a:ea typeface="SimSun" pitchFamily="2" charset="-122"/>
              </a:rPr>
              <a:t>Experiment</a:t>
            </a:r>
            <a:endParaRPr lang="en-US" altLang="zh-CN" dirty="0">
              <a:ea typeface="SimSun" pitchFamily="2" charset="-122"/>
            </a:endParaRPr>
          </a:p>
        </p:txBody>
      </p:sp>
      <p:sp>
        <p:nvSpPr>
          <p:cNvPr id="3075" name="Rectangle 3"/>
          <p:cNvSpPr>
            <a:spLocks noGrp="1" noChangeArrowheads="1"/>
          </p:cNvSpPr>
          <p:nvPr>
            <p:ph idx="1"/>
          </p:nvPr>
        </p:nvSpPr>
        <p:spPr>
          <a:xfrm>
            <a:off x="457200" y="1066801"/>
            <a:ext cx="8229600" cy="914400"/>
          </a:xfrm>
        </p:spPr>
        <p:txBody>
          <a:bodyPr>
            <a:normAutofit fontScale="92500" lnSpcReduction="10000"/>
          </a:bodyPr>
          <a:lstStyle/>
          <a:p>
            <a:pPr>
              <a:buNone/>
            </a:pPr>
            <a:r>
              <a:rPr lang="en-US" altLang="zh-CN" dirty="0" smtClean="0">
                <a:ea typeface="SimSun" pitchFamily="2" charset="-122"/>
              </a:rPr>
              <a:t>A </a:t>
            </a:r>
            <a:r>
              <a:rPr lang="en-US" altLang="zh-CN" b="1" i="1" dirty="0" smtClean="0">
                <a:ea typeface="SimSun" pitchFamily="2" charset="-122"/>
              </a:rPr>
              <a:t>Random Experiment</a:t>
            </a:r>
            <a:r>
              <a:rPr lang="en-US" altLang="zh-CN" dirty="0" smtClean="0">
                <a:ea typeface="SimSun" pitchFamily="2" charset="-122"/>
              </a:rPr>
              <a:t> </a:t>
            </a:r>
            <a:r>
              <a:rPr lang="en-US" altLang="zh-CN" dirty="0">
                <a:ea typeface="SimSun" pitchFamily="2" charset="-122"/>
              </a:rPr>
              <a:t>is an action or process that leads to one of several possible </a:t>
            </a:r>
            <a:r>
              <a:rPr lang="en-US" altLang="zh-CN" b="1" dirty="0">
                <a:ea typeface="SimSun" pitchFamily="2" charset="-122"/>
              </a:rPr>
              <a:t>outcomes</a:t>
            </a:r>
            <a:r>
              <a:rPr lang="en-US" altLang="zh-CN" dirty="0">
                <a:ea typeface="SimSun" pitchFamily="2" charset="-122"/>
              </a:rPr>
              <a:t>. </a:t>
            </a:r>
          </a:p>
        </p:txBody>
      </p:sp>
      <p:sp>
        <p:nvSpPr>
          <p:cNvPr id="25" name="Date Placeholder 24"/>
          <p:cNvSpPr>
            <a:spLocks noGrp="1"/>
          </p:cNvSpPr>
          <p:nvPr>
            <p:ph type="dt" sz="half" idx="10"/>
          </p:nvPr>
        </p:nvSpPr>
        <p:spPr/>
        <p:txBody>
          <a:bodyPr/>
          <a:lstStyle/>
          <a:p>
            <a:fld id="{19B02F93-D560-4A52-A91F-66E4C7F27FFE}" type="datetime1">
              <a:rPr lang="en-US" altLang="zh-CN" smtClean="0"/>
              <a:pPr/>
              <a:t>2/26/2013</a:t>
            </a:fld>
            <a:endParaRPr lang="en-US" altLang="zh-CN"/>
          </a:p>
        </p:txBody>
      </p:sp>
      <p:sp>
        <p:nvSpPr>
          <p:cNvPr id="26" name="Footer Placeholder 25"/>
          <p:cNvSpPr>
            <a:spLocks noGrp="1"/>
          </p:cNvSpPr>
          <p:nvPr>
            <p:ph type="ftr" sz="quarter" idx="11"/>
          </p:nvPr>
        </p:nvSpPr>
        <p:spPr/>
        <p:txBody>
          <a:bodyPr/>
          <a:lstStyle/>
          <a:p>
            <a:r>
              <a:rPr lang="en-US" altLang="zh-CN" smtClean="0"/>
              <a:t>Towson University - J. Jung</a:t>
            </a:r>
            <a:endParaRPr lang="en-US" altLang="zh-CN"/>
          </a:p>
        </p:txBody>
      </p:sp>
      <p:sp>
        <p:nvSpPr>
          <p:cNvPr id="24" name="Slide Number Placeholder 5"/>
          <p:cNvSpPr>
            <a:spLocks noGrp="1"/>
          </p:cNvSpPr>
          <p:nvPr>
            <p:ph type="sldNum" sz="quarter" idx="12"/>
          </p:nvPr>
        </p:nvSpPr>
        <p:spPr/>
        <p:txBody>
          <a:bodyPr/>
          <a:lstStyle/>
          <a:p>
            <a:r>
              <a:rPr lang="en-US" altLang="zh-CN"/>
              <a:t>6.</a:t>
            </a:r>
            <a:fld id="{F1EF0047-46CF-48D4-B9C9-F0E3D21F053F}" type="slidenum">
              <a:rPr lang="en-US" altLang="zh-CN"/>
              <a:pPr/>
              <a:t>2</a:t>
            </a:fld>
            <a:endParaRPr lang="en-US" altLang="zh-CN"/>
          </a:p>
        </p:txBody>
      </p:sp>
      <p:graphicFrame>
        <p:nvGraphicFramePr>
          <p:cNvPr id="3102" name="Group 30"/>
          <p:cNvGraphicFramePr>
            <a:graphicFrameLocks noGrp="1"/>
          </p:cNvGraphicFramePr>
          <p:nvPr/>
        </p:nvGraphicFramePr>
        <p:xfrm>
          <a:off x="1143000" y="2133600"/>
          <a:ext cx="6858000" cy="4064000"/>
        </p:xfrm>
        <a:graphic>
          <a:graphicData uri="http://schemas.openxmlformats.org/drawingml/2006/table">
            <a:tbl>
              <a:tblPr/>
              <a:tblGrid>
                <a:gridCol w="3429000"/>
                <a:gridCol w="3429000"/>
              </a:tblGrid>
              <a:tr h="8128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bg1"/>
                          </a:solidFill>
                          <a:effectLst/>
                          <a:latin typeface="Tahoma" pitchFamily="34" charset="0"/>
                          <a:ea typeface="SimSun" pitchFamily="2" charset="-122"/>
                        </a:rPr>
                        <a:t>Experiment</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bg1"/>
                          </a:solidFill>
                          <a:effectLst/>
                          <a:latin typeface="Tahoma" pitchFamily="34" charset="0"/>
                          <a:ea typeface="SimSun" pitchFamily="2" charset="-122"/>
                        </a:rPr>
                        <a:t>Outcomes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pitchFamily="18" charset="0"/>
                          <a:ea typeface="SimSun" pitchFamily="2" charset="-122"/>
                        </a:rPr>
                        <a:t>Flip a coin</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pitchFamily="18" charset="0"/>
                          <a:ea typeface="SimSun" pitchFamily="2" charset="-122"/>
                        </a:rPr>
                        <a:t>Heads, Tails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pitchFamily="18" charset="0"/>
                          <a:ea typeface="SimSun" pitchFamily="2" charset="-122"/>
                        </a:rPr>
                        <a:t>Exam Marks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pitchFamily="18" charset="0"/>
                          <a:ea typeface="SimSun" pitchFamily="2" charset="-122"/>
                        </a:rPr>
                        <a:t>Numbers: 0, 1, 2, ..., 100</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pitchFamily="18" charset="0"/>
                          <a:ea typeface="SimSun" pitchFamily="2" charset="-122"/>
                        </a:rPr>
                        <a:t>Assembly Time</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pitchFamily="18" charset="0"/>
                          <a:ea typeface="SimSun" pitchFamily="2" charset="-122"/>
                        </a:rPr>
                        <a:t>t &gt; 0 seconds</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2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pitchFamily="18" charset="0"/>
                          <a:ea typeface="SimSun" pitchFamily="2" charset="-122"/>
                        </a:rPr>
                        <a:t>Course Grades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imes" pitchFamily="18" charset="0"/>
                          <a:ea typeface="SimSun" pitchFamily="2" charset="-122"/>
                        </a:rPr>
                        <a:t>F, D, C, B, A, A+</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2"/>
          <p:cNvSpPr>
            <a:spLocks noGrp="1" noChangeArrowheads="1"/>
          </p:cNvSpPr>
          <p:nvPr>
            <p:ph type="title"/>
          </p:nvPr>
        </p:nvSpPr>
        <p:spPr/>
        <p:txBody>
          <a:bodyPr/>
          <a:lstStyle/>
          <a:p>
            <a:pPr eaLnBrk="1" hangingPunct="1"/>
            <a:r>
              <a:rPr lang="en-US" smtClean="0"/>
              <a:t>Conditional Probability…</a:t>
            </a:r>
          </a:p>
        </p:txBody>
      </p:sp>
      <p:sp>
        <p:nvSpPr>
          <p:cNvPr id="24580" name="Rectangle 3"/>
          <p:cNvSpPr>
            <a:spLocks noGrp="1" noChangeArrowheads="1"/>
          </p:cNvSpPr>
          <p:nvPr>
            <p:ph idx="1"/>
          </p:nvPr>
        </p:nvSpPr>
        <p:spPr>
          <a:xfrm>
            <a:off x="457200" y="1371600"/>
            <a:ext cx="8229600" cy="1143001"/>
          </a:xfrm>
        </p:spPr>
        <p:txBody>
          <a:bodyPr>
            <a:normAutofit fontScale="85000" lnSpcReduction="10000"/>
          </a:bodyPr>
          <a:lstStyle/>
          <a:p>
            <a:pPr marL="0" indent="0" eaLnBrk="1" hangingPunct="1">
              <a:buFontTx/>
              <a:buNone/>
            </a:pPr>
            <a:r>
              <a:rPr lang="en-US" dirty="0" smtClean="0"/>
              <a:t>Again, the probability of an event </a:t>
            </a:r>
            <a:r>
              <a:rPr lang="en-US" b="1" i="1" dirty="0" smtClean="0"/>
              <a:t>given</a:t>
            </a:r>
            <a:r>
              <a:rPr lang="en-US" dirty="0" smtClean="0"/>
              <a:t> that another event has occurred is called a conditional probability…</a:t>
            </a:r>
          </a:p>
        </p:txBody>
      </p:sp>
      <p:sp>
        <p:nvSpPr>
          <p:cNvPr id="10" name="Slide Number Placeholder 5"/>
          <p:cNvSpPr>
            <a:spLocks noGrp="1"/>
          </p:cNvSpPr>
          <p:nvPr>
            <p:ph type="sldNum" sz="quarter" idx="12"/>
          </p:nvPr>
        </p:nvSpPr>
        <p:spPr/>
        <p:txBody>
          <a:bodyPr/>
          <a:lstStyle/>
          <a:p>
            <a:pPr>
              <a:defRPr/>
            </a:pPr>
            <a:r>
              <a:rPr lang="en-US"/>
              <a:t>6.</a:t>
            </a:r>
            <a:fld id="{85019641-5631-43A5-A148-7C8505026F42}" type="slidenum">
              <a:rPr lang="en-US"/>
              <a:pPr>
                <a:defRPr/>
              </a:pPr>
              <a:t>20</a:t>
            </a:fld>
            <a:endParaRPr lang="en-US"/>
          </a:p>
        </p:txBody>
      </p:sp>
      <p:pic>
        <p:nvPicPr>
          <p:cNvPr id="24581" name="Picture 4"/>
          <p:cNvPicPr>
            <a:picLocks noChangeAspect="1" noChangeArrowheads="1"/>
          </p:cNvPicPr>
          <p:nvPr/>
        </p:nvPicPr>
        <p:blipFill>
          <a:blip r:embed="rId3" cstate="print"/>
          <a:srcRect/>
          <a:stretch>
            <a:fillRect/>
          </a:stretch>
        </p:blipFill>
        <p:spPr bwMode="auto">
          <a:xfrm>
            <a:off x="2635250" y="2247900"/>
            <a:ext cx="3873500" cy="1181100"/>
          </a:xfrm>
          <a:prstGeom prst="rect">
            <a:avLst/>
          </a:prstGeom>
          <a:noFill/>
          <a:ln w="9525">
            <a:noFill/>
            <a:miter lim="800000"/>
            <a:headEnd/>
            <a:tailEnd/>
          </a:ln>
        </p:spPr>
      </p:pic>
      <p:pic>
        <p:nvPicPr>
          <p:cNvPr id="24582" name="Picture 5"/>
          <p:cNvPicPr>
            <a:picLocks noChangeAspect="1" noChangeArrowheads="1"/>
          </p:cNvPicPr>
          <p:nvPr/>
        </p:nvPicPr>
        <p:blipFill>
          <a:blip r:embed="rId4" cstate="print"/>
          <a:srcRect/>
          <a:stretch>
            <a:fillRect/>
          </a:stretch>
        </p:blipFill>
        <p:spPr bwMode="auto">
          <a:xfrm>
            <a:off x="2667000" y="4038600"/>
            <a:ext cx="3848100" cy="1155700"/>
          </a:xfrm>
          <a:prstGeom prst="rect">
            <a:avLst/>
          </a:prstGeom>
          <a:noFill/>
          <a:ln w="9525">
            <a:noFill/>
            <a:miter lim="800000"/>
            <a:headEnd/>
            <a:tailEnd/>
          </a:ln>
        </p:spPr>
      </p:pic>
      <p:sp>
        <p:nvSpPr>
          <p:cNvPr id="24583" name="Line 6"/>
          <p:cNvSpPr>
            <a:spLocks noChangeShapeType="1"/>
          </p:cNvSpPr>
          <p:nvPr/>
        </p:nvSpPr>
        <p:spPr bwMode="auto">
          <a:xfrm>
            <a:off x="3276600" y="2971800"/>
            <a:ext cx="609600" cy="1447800"/>
          </a:xfrm>
          <a:prstGeom prst="line">
            <a:avLst/>
          </a:prstGeom>
          <a:noFill/>
          <a:ln w="9525">
            <a:solidFill>
              <a:srgbClr val="0000FF"/>
            </a:solidFill>
            <a:round/>
            <a:headEnd/>
            <a:tailEnd type="arrow" w="med" len="lg"/>
          </a:ln>
        </p:spPr>
        <p:txBody>
          <a:bodyPr wrap="none" anchor="ctr"/>
          <a:lstStyle/>
          <a:p>
            <a:endParaRPr lang="en-US"/>
          </a:p>
        </p:txBody>
      </p:sp>
      <p:sp>
        <p:nvSpPr>
          <p:cNvPr id="24584" name="Line 7"/>
          <p:cNvSpPr>
            <a:spLocks noChangeShapeType="1"/>
          </p:cNvSpPr>
          <p:nvPr/>
        </p:nvSpPr>
        <p:spPr bwMode="auto">
          <a:xfrm flipH="1">
            <a:off x="3276600" y="2971800"/>
            <a:ext cx="609600" cy="1447800"/>
          </a:xfrm>
          <a:prstGeom prst="line">
            <a:avLst/>
          </a:prstGeom>
          <a:noFill/>
          <a:ln w="9525">
            <a:solidFill>
              <a:srgbClr val="FF0000"/>
            </a:solidFill>
            <a:round/>
            <a:headEnd/>
            <a:tailEnd type="arrow" w="med" len="lg"/>
          </a:ln>
        </p:spPr>
        <p:txBody>
          <a:bodyPr wrap="none" anchor="ctr"/>
          <a:lstStyle/>
          <a:p>
            <a:endParaRPr lang="en-US"/>
          </a:p>
        </p:txBody>
      </p:sp>
      <p:sp>
        <p:nvSpPr>
          <p:cNvPr id="24585" name="Freeform 8"/>
          <p:cNvSpPr>
            <a:spLocks/>
          </p:cNvSpPr>
          <p:nvPr/>
        </p:nvSpPr>
        <p:spPr bwMode="auto">
          <a:xfrm>
            <a:off x="6096000" y="3124200"/>
            <a:ext cx="1917700" cy="1752600"/>
          </a:xfrm>
          <a:custGeom>
            <a:avLst/>
            <a:gdLst>
              <a:gd name="T0" fmla="*/ 0 w 1208"/>
              <a:gd name="T1" fmla="*/ 0 h 1104"/>
              <a:gd name="T2" fmla="*/ 1905000 w 1208"/>
              <a:gd name="T3" fmla="*/ 838200 h 1104"/>
              <a:gd name="T4" fmla="*/ 76200 w 1208"/>
              <a:gd name="T5" fmla="*/ 1752600 h 1104"/>
              <a:gd name="T6" fmla="*/ 0 60000 65536"/>
              <a:gd name="T7" fmla="*/ 0 60000 65536"/>
              <a:gd name="T8" fmla="*/ 0 60000 65536"/>
              <a:gd name="T9" fmla="*/ 0 w 1208"/>
              <a:gd name="T10" fmla="*/ 0 h 1104"/>
              <a:gd name="T11" fmla="*/ 1208 w 1208"/>
              <a:gd name="T12" fmla="*/ 1104 h 1104"/>
            </a:gdLst>
            <a:ahLst/>
            <a:cxnLst>
              <a:cxn ang="T6">
                <a:pos x="T0" y="T1"/>
              </a:cxn>
              <a:cxn ang="T7">
                <a:pos x="T2" y="T3"/>
              </a:cxn>
              <a:cxn ang="T8">
                <a:pos x="T4" y="T5"/>
              </a:cxn>
            </a:cxnLst>
            <a:rect l="T9" t="T10" r="T11" b="T12"/>
            <a:pathLst>
              <a:path w="1208" h="1104">
                <a:moveTo>
                  <a:pt x="0" y="0"/>
                </a:moveTo>
                <a:cubicBezTo>
                  <a:pt x="596" y="172"/>
                  <a:pt x="1192" y="344"/>
                  <a:pt x="1200" y="528"/>
                </a:cubicBezTo>
                <a:cubicBezTo>
                  <a:pt x="1208" y="712"/>
                  <a:pt x="628" y="908"/>
                  <a:pt x="48" y="1104"/>
                </a:cubicBezTo>
              </a:path>
            </a:pathLst>
          </a:custGeom>
          <a:noFill/>
          <a:ln w="19050">
            <a:solidFill>
              <a:srgbClr val="800080"/>
            </a:solidFill>
            <a:round/>
            <a:headEnd type="arrow" w="lg" len="lg"/>
            <a:tailEnd type="arrow" w="lg" len="lg"/>
          </a:ln>
        </p:spPr>
        <p:txBody>
          <a:bodyPr wrap="none" anchor="ctr"/>
          <a:lstStyle/>
          <a:p>
            <a:endParaRPr lang="en-US"/>
          </a:p>
        </p:txBody>
      </p:sp>
      <p:sp>
        <p:nvSpPr>
          <p:cNvPr id="24586" name="Text Box 9"/>
          <p:cNvSpPr txBox="1">
            <a:spLocks noChangeArrowheads="1"/>
          </p:cNvSpPr>
          <p:nvPr/>
        </p:nvSpPr>
        <p:spPr bwMode="auto">
          <a:xfrm>
            <a:off x="914400" y="5791200"/>
            <a:ext cx="7569060" cy="523220"/>
          </a:xfrm>
          <a:prstGeom prst="rect">
            <a:avLst/>
          </a:prstGeom>
          <a:noFill/>
          <a:ln w="9525">
            <a:noFill/>
            <a:miter lim="800000"/>
            <a:headEnd/>
            <a:tailEnd/>
          </a:ln>
        </p:spPr>
        <p:txBody>
          <a:bodyPr wrap="none" anchor="ctr">
            <a:spAutoFit/>
          </a:bodyPr>
          <a:lstStyle/>
          <a:p>
            <a:r>
              <a:rPr lang="en-US" sz="2800" dirty="0"/>
              <a:t>Note how “A given B” and “B given A” are related…</a:t>
            </a:r>
          </a:p>
        </p:txBody>
      </p:sp>
      <p:sp>
        <p:nvSpPr>
          <p:cNvPr id="11" name="Date Placeholder 10"/>
          <p:cNvSpPr>
            <a:spLocks noGrp="1"/>
          </p:cNvSpPr>
          <p:nvPr>
            <p:ph type="dt" sz="half" idx="10"/>
          </p:nvPr>
        </p:nvSpPr>
        <p:spPr/>
        <p:txBody>
          <a:bodyPr/>
          <a:lstStyle/>
          <a:p>
            <a:fld id="{5C1AF094-1F6D-4A88-B763-537434D8B3C6}" type="datetime1">
              <a:rPr lang="en-US" smtClean="0"/>
              <a:pPr/>
              <a:t>2/26/2013</a:t>
            </a:fld>
            <a:endParaRPr lang="en-US"/>
          </a:p>
        </p:txBody>
      </p:sp>
      <p:sp>
        <p:nvSpPr>
          <p:cNvPr id="12" name="Footer Placeholder 11"/>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Conditional Probability…</a:t>
            </a:r>
            <a:endParaRPr lang="en-US" dirty="0"/>
          </a:p>
        </p:txBody>
      </p:sp>
      <p:sp>
        <p:nvSpPr>
          <p:cNvPr id="3" name="Content Placeholder 2"/>
          <p:cNvSpPr>
            <a:spLocks noGrp="1"/>
          </p:cNvSpPr>
          <p:nvPr>
            <p:ph idx="1"/>
          </p:nvPr>
        </p:nvSpPr>
        <p:spPr/>
        <p:txBody>
          <a:bodyPr/>
          <a:lstStyle/>
          <a:p>
            <a:pPr marL="0" indent="0">
              <a:buNone/>
            </a:pPr>
            <a:r>
              <a:rPr lang="en-US" dirty="0" smtClean="0"/>
              <a:t>Example 6.2  What’s the probability that a fund will outperform the market </a:t>
            </a:r>
            <a:r>
              <a:rPr lang="en-US" b="1" i="1" dirty="0" smtClean="0"/>
              <a:t>given</a:t>
            </a:r>
            <a:r>
              <a:rPr lang="en-US" dirty="0" smtClean="0"/>
              <a:t> that the manager graduated from a top-20 MBA program?</a:t>
            </a:r>
          </a:p>
          <a:p>
            <a:pPr lvl="1">
              <a:buNone/>
            </a:pPr>
            <a:r>
              <a:rPr lang="en-US" sz="1800" dirty="0" smtClean="0"/>
              <a:t>Recall:</a:t>
            </a:r>
          </a:p>
          <a:p>
            <a:pPr lvl="1">
              <a:buNone/>
            </a:pPr>
            <a:r>
              <a:rPr lang="en-US" sz="1800" dirty="0" smtClean="0">
                <a:solidFill>
                  <a:srgbClr val="FF0000"/>
                </a:solidFill>
              </a:rPr>
              <a:t>A</a:t>
            </a:r>
            <a:r>
              <a:rPr lang="en-US" sz="1800" baseline="-25000" dirty="0" smtClean="0">
                <a:solidFill>
                  <a:srgbClr val="FF0000"/>
                </a:solidFill>
              </a:rPr>
              <a:t>1</a:t>
            </a:r>
            <a:r>
              <a:rPr lang="en-US" sz="1800" dirty="0" smtClean="0">
                <a:solidFill>
                  <a:srgbClr val="FF0000"/>
                </a:solidFill>
              </a:rPr>
              <a:t> = Fund manager graduated from a top-20 MBA program</a:t>
            </a:r>
            <a:endParaRPr lang="en-US" sz="1800" dirty="0" smtClean="0"/>
          </a:p>
          <a:p>
            <a:pPr lvl="1">
              <a:buNone/>
            </a:pPr>
            <a:r>
              <a:rPr lang="en-US" sz="1800" dirty="0" smtClean="0"/>
              <a:t>A</a:t>
            </a:r>
            <a:r>
              <a:rPr lang="en-US" sz="1800" baseline="-25000" dirty="0" smtClean="0"/>
              <a:t>2</a:t>
            </a:r>
            <a:r>
              <a:rPr lang="en-US" sz="1800" dirty="0" smtClean="0"/>
              <a:t> = Fund manager did not graduate from a top-20 MBA program</a:t>
            </a:r>
          </a:p>
          <a:p>
            <a:pPr lvl="1">
              <a:buNone/>
            </a:pPr>
            <a:r>
              <a:rPr lang="en-US" sz="1800" dirty="0" smtClean="0">
                <a:solidFill>
                  <a:srgbClr val="0000FF"/>
                </a:solidFill>
              </a:rPr>
              <a:t>B</a:t>
            </a:r>
            <a:r>
              <a:rPr lang="en-US" sz="1800" baseline="-25000" dirty="0" smtClean="0">
                <a:solidFill>
                  <a:srgbClr val="0000FF"/>
                </a:solidFill>
              </a:rPr>
              <a:t>1</a:t>
            </a:r>
            <a:r>
              <a:rPr lang="en-US" sz="1800" dirty="0" smtClean="0">
                <a:solidFill>
                  <a:srgbClr val="0000FF"/>
                </a:solidFill>
              </a:rPr>
              <a:t> = Fund outperforms the market </a:t>
            </a:r>
          </a:p>
          <a:p>
            <a:pPr lvl="1">
              <a:buNone/>
            </a:pPr>
            <a:r>
              <a:rPr lang="en-US" sz="1800" dirty="0" smtClean="0"/>
              <a:t>B</a:t>
            </a:r>
            <a:r>
              <a:rPr lang="en-US" sz="1800" baseline="-25000" dirty="0" smtClean="0"/>
              <a:t>2</a:t>
            </a:r>
            <a:r>
              <a:rPr lang="en-US" sz="1800" dirty="0" smtClean="0"/>
              <a:t> = Fund does not outperform the market</a:t>
            </a:r>
          </a:p>
          <a:p>
            <a:pPr marL="0" indent="0">
              <a:buNone/>
            </a:pPr>
            <a:r>
              <a:rPr lang="en-US" dirty="0" smtClean="0"/>
              <a:t>Thus, we want to know “what is </a:t>
            </a:r>
            <a:r>
              <a:rPr lang="en-US" b="1" dirty="0" smtClean="0"/>
              <a:t>P(</a:t>
            </a:r>
            <a:r>
              <a:rPr lang="en-US" b="1" dirty="0" smtClean="0">
                <a:solidFill>
                  <a:srgbClr val="0000FF"/>
                </a:solidFill>
              </a:rPr>
              <a:t>B</a:t>
            </a:r>
            <a:r>
              <a:rPr lang="en-US" b="1" baseline="-25000" dirty="0" smtClean="0">
                <a:solidFill>
                  <a:srgbClr val="0000FF"/>
                </a:solidFill>
              </a:rPr>
              <a:t>1</a:t>
            </a:r>
            <a:r>
              <a:rPr lang="en-US" b="1" dirty="0" smtClean="0"/>
              <a:t> | </a:t>
            </a:r>
            <a:r>
              <a:rPr lang="en-US" b="1" dirty="0" smtClean="0">
                <a:solidFill>
                  <a:srgbClr val="FF0000"/>
                </a:solidFill>
              </a:rPr>
              <a:t>A</a:t>
            </a:r>
            <a:r>
              <a:rPr lang="en-US" b="1" baseline="-25000" dirty="0" smtClean="0">
                <a:solidFill>
                  <a:srgbClr val="FF0000"/>
                </a:solidFill>
              </a:rPr>
              <a:t>1</a:t>
            </a:r>
            <a:r>
              <a:rPr lang="en-US" b="1" dirty="0" smtClean="0"/>
              <a:t>)</a:t>
            </a:r>
            <a:r>
              <a:rPr lang="en-US" dirty="0" smtClean="0"/>
              <a:t> ?”</a:t>
            </a:r>
          </a:p>
          <a:p>
            <a:endParaRPr lang="en-US" dirty="0"/>
          </a:p>
        </p:txBody>
      </p:sp>
      <p:sp>
        <p:nvSpPr>
          <p:cNvPr id="4" name="Date Placeholder 3"/>
          <p:cNvSpPr>
            <a:spLocks noGrp="1"/>
          </p:cNvSpPr>
          <p:nvPr>
            <p:ph type="dt" sz="half" idx="10"/>
          </p:nvPr>
        </p:nvSpPr>
        <p:spPr/>
        <p:txBody>
          <a:bodyPr/>
          <a:lstStyle/>
          <a:p>
            <a:fld id="{3360826F-4E86-49C1-8F1E-FF66FA6F4A06}" type="datetime1">
              <a:rPr lang="en-US" smtClean="0"/>
              <a:pPr/>
              <a:t>2/26/2013</a:t>
            </a:fld>
            <a:endParaRPr lang="en-US"/>
          </a:p>
        </p:txBody>
      </p:sp>
      <p:sp>
        <p:nvSpPr>
          <p:cNvPr id="5" name="Slide Number Placeholder 4"/>
          <p:cNvSpPr>
            <a:spLocks noGrp="1"/>
          </p:cNvSpPr>
          <p:nvPr>
            <p:ph type="sldNum" sz="quarter" idx="12"/>
          </p:nvPr>
        </p:nvSpPr>
        <p:spPr/>
        <p:txBody>
          <a:bodyPr/>
          <a:lstStyle/>
          <a:p>
            <a:fld id="{CBA5D123-82F1-4CCB-9922-66EC971AEC25}" type="slidenum">
              <a:rPr lang="en-US" smtClean="0"/>
              <a:pPr/>
              <a:t>21</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274638"/>
            <a:ext cx="8229600" cy="868362"/>
          </a:xfrm>
        </p:spPr>
        <p:txBody>
          <a:bodyPr/>
          <a:lstStyle/>
          <a:p>
            <a:r>
              <a:rPr lang="en-US" altLang="zh-CN" dirty="0">
                <a:ea typeface="SimSun" pitchFamily="2" charset="-122"/>
              </a:rPr>
              <a:t>Conditional Probability</a:t>
            </a:r>
          </a:p>
        </p:txBody>
      </p:sp>
      <p:sp>
        <p:nvSpPr>
          <p:cNvPr id="37891" name="Rectangle 3"/>
          <p:cNvSpPr>
            <a:spLocks noGrp="1" noChangeArrowheads="1"/>
          </p:cNvSpPr>
          <p:nvPr>
            <p:ph idx="1"/>
          </p:nvPr>
        </p:nvSpPr>
        <p:spPr>
          <a:xfrm>
            <a:off x="241300" y="914400"/>
            <a:ext cx="8902700" cy="762000"/>
          </a:xfrm>
        </p:spPr>
        <p:txBody>
          <a:bodyPr/>
          <a:lstStyle/>
          <a:p>
            <a:pPr>
              <a:lnSpc>
                <a:spcPct val="90000"/>
              </a:lnSpc>
            </a:pPr>
            <a:r>
              <a:rPr lang="en-US" altLang="zh-CN" sz="2400" dirty="0">
                <a:ea typeface="SimSun" pitchFamily="2" charset="-122"/>
              </a:rPr>
              <a:t>What’s the probability that a fund succeed </a:t>
            </a:r>
            <a:r>
              <a:rPr lang="en-US" altLang="zh-CN" sz="2400" b="1" i="1" dirty="0">
                <a:ea typeface="SimSun" pitchFamily="2" charset="-122"/>
              </a:rPr>
              <a:t>given</a:t>
            </a:r>
            <a:r>
              <a:rPr lang="en-US" altLang="zh-CN" sz="2400" dirty="0">
                <a:ea typeface="SimSun" pitchFamily="2" charset="-122"/>
              </a:rPr>
              <a:t> that the manager graduated from </a:t>
            </a:r>
            <a:r>
              <a:rPr lang="en-US" altLang="zh-CN" sz="2400" dirty="0" smtClean="0">
                <a:ea typeface="SimSun" pitchFamily="2" charset="-122"/>
              </a:rPr>
              <a:t>an MBA </a:t>
            </a:r>
            <a:r>
              <a:rPr lang="en-US" altLang="zh-CN" sz="2400" dirty="0">
                <a:ea typeface="SimSun" pitchFamily="2" charset="-122"/>
              </a:rPr>
              <a:t>program?</a:t>
            </a:r>
          </a:p>
          <a:p>
            <a:pPr>
              <a:lnSpc>
                <a:spcPct val="90000"/>
              </a:lnSpc>
            </a:pPr>
            <a:endParaRPr lang="zh-CN" altLang="en-US" sz="2000" dirty="0">
              <a:ea typeface="SimSun" pitchFamily="2" charset="-122"/>
            </a:endParaRPr>
          </a:p>
        </p:txBody>
      </p:sp>
      <p:sp>
        <p:nvSpPr>
          <p:cNvPr id="36" name="Date Placeholder 35"/>
          <p:cNvSpPr>
            <a:spLocks noGrp="1"/>
          </p:cNvSpPr>
          <p:nvPr>
            <p:ph type="dt" sz="half" idx="10"/>
          </p:nvPr>
        </p:nvSpPr>
        <p:spPr/>
        <p:txBody>
          <a:bodyPr/>
          <a:lstStyle/>
          <a:p>
            <a:fld id="{4DCBEBD1-5703-462B-B4C5-716081125E62}" type="datetime1">
              <a:rPr lang="en-US" altLang="zh-CN" smtClean="0"/>
              <a:pPr/>
              <a:t>2/26/2013</a:t>
            </a:fld>
            <a:endParaRPr lang="en-US" altLang="zh-CN"/>
          </a:p>
        </p:txBody>
      </p:sp>
      <p:sp>
        <p:nvSpPr>
          <p:cNvPr id="37" name="Footer Placeholder 36"/>
          <p:cNvSpPr>
            <a:spLocks noGrp="1"/>
          </p:cNvSpPr>
          <p:nvPr>
            <p:ph type="ftr" sz="quarter" idx="11"/>
          </p:nvPr>
        </p:nvSpPr>
        <p:spPr/>
        <p:txBody>
          <a:bodyPr/>
          <a:lstStyle/>
          <a:p>
            <a:r>
              <a:rPr lang="en-US" altLang="zh-CN" smtClean="0"/>
              <a:t>Towson University - J. Jung</a:t>
            </a:r>
            <a:endParaRPr lang="en-US" altLang="zh-CN"/>
          </a:p>
        </p:txBody>
      </p:sp>
      <p:sp>
        <p:nvSpPr>
          <p:cNvPr id="35" name="Slide Number Placeholder 5"/>
          <p:cNvSpPr>
            <a:spLocks noGrp="1"/>
          </p:cNvSpPr>
          <p:nvPr>
            <p:ph type="sldNum" sz="quarter" idx="12"/>
          </p:nvPr>
        </p:nvSpPr>
        <p:spPr/>
        <p:txBody>
          <a:bodyPr/>
          <a:lstStyle/>
          <a:p>
            <a:r>
              <a:rPr lang="en-US" altLang="zh-CN"/>
              <a:t>6.</a:t>
            </a:r>
            <a:fld id="{89F0DDD0-A2B6-4A58-87B0-966ADC771B29}" type="slidenum">
              <a:rPr lang="en-US" altLang="zh-CN"/>
              <a:pPr/>
              <a:t>22</a:t>
            </a:fld>
            <a:endParaRPr lang="en-US" altLang="zh-CN"/>
          </a:p>
        </p:txBody>
      </p:sp>
      <p:pic>
        <p:nvPicPr>
          <p:cNvPr id="37893" name="Picture 5"/>
          <p:cNvPicPr>
            <a:picLocks noChangeAspect="1" noChangeArrowheads="1"/>
          </p:cNvPicPr>
          <p:nvPr/>
        </p:nvPicPr>
        <p:blipFill>
          <a:blip r:embed="rId3" cstate="print"/>
          <a:srcRect/>
          <a:stretch>
            <a:fillRect/>
          </a:stretch>
        </p:blipFill>
        <p:spPr bwMode="auto">
          <a:xfrm>
            <a:off x="1143000" y="4038600"/>
            <a:ext cx="6045200" cy="1117600"/>
          </a:xfrm>
          <a:prstGeom prst="rect">
            <a:avLst/>
          </a:prstGeom>
          <a:noFill/>
        </p:spPr>
      </p:pic>
      <p:sp>
        <p:nvSpPr>
          <p:cNvPr id="37894" name="Text Box 6"/>
          <p:cNvSpPr txBox="1">
            <a:spLocks noChangeArrowheads="1"/>
          </p:cNvSpPr>
          <p:nvPr/>
        </p:nvSpPr>
        <p:spPr bwMode="auto">
          <a:xfrm>
            <a:off x="304800" y="5334000"/>
            <a:ext cx="8763000" cy="1200329"/>
          </a:xfrm>
          <a:prstGeom prst="rect">
            <a:avLst/>
          </a:prstGeom>
          <a:noFill/>
          <a:ln w="9525">
            <a:noFill/>
            <a:miter lim="800000"/>
            <a:headEnd/>
            <a:tailEnd/>
          </a:ln>
          <a:effectLst/>
        </p:spPr>
        <p:txBody>
          <a:bodyPr wrap="square" anchor="ctr">
            <a:spAutoFit/>
          </a:bodyPr>
          <a:lstStyle/>
          <a:p>
            <a:pPr>
              <a:buFont typeface="Arial" pitchFamily="34" charset="0"/>
              <a:buChar char="•"/>
            </a:pPr>
            <a:r>
              <a:rPr lang="en-US" altLang="zh-CN" sz="2400" dirty="0" smtClean="0">
                <a:ea typeface="SimSun" pitchFamily="2" charset="-122"/>
              </a:rPr>
              <a:t> Thus</a:t>
            </a:r>
            <a:r>
              <a:rPr lang="en-US" altLang="zh-CN" sz="2400" dirty="0">
                <a:ea typeface="SimSun" pitchFamily="2" charset="-122"/>
              </a:rPr>
              <a:t>, there is a </a:t>
            </a:r>
            <a:r>
              <a:rPr lang="en-US" altLang="zh-CN" sz="2400" b="1" dirty="0">
                <a:solidFill>
                  <a:srgbClr val="C00000"/>
                </a:solidFill>
                <a:ea typeface="SimSun" pitchFamily="2" charset="-122"/>
              </a:rPr>
              <a:t>27.5%</a:t>
            </a:r>
            <a:r>
              <a:rPr lang="en-US" altLang="zh-CN" sz="2400" dirty="0">
                <a:ea typeface="SimSun" pitchFamily="2" charset="-122"/>
              </a:rPr>
              <a:t> chance that that a fund will succeed given that the manager graduated from a MBA program.</a:t>
            </a:r>
          </a:p>
          <a:p>
            <a:endParaRPr lang="zh-CN" altLang="en-US" sz="2400" dirty="0">
              <a:ea typeface="SimSun" pitchFamily="2" charset="-122"/>
            </a:endParaRPr>
          </a:p>
        </p:txBody>
      </p:sp>
      <p:graphicFrame>
        <p:nvGraphicFramePr>
          <p:cNvPr id="37926" name="Group 38"/>
          <p:cNvGraphicFramePr>
            <a:graphicFrameLocks noGrp="1"/>
          </p:cNvGraphicFramePr>
          <p:nvPr/>
        </p:nvGraphicFramePr>
        <p:xfrm>
          <a:off x="990600" y="1752600"/>
          <a:ext cx="7086600" cy="1906588"/>
        </p:xfrm>
        <a:graphic>
          <a:graphicData uri="http://schemas.openxmlformats.org/drawingml/2006/table">
            <a:tbl>
              <a:tblPr/>
              <a:tblGrid>
                <a:gridCol w="1600200"/>
                <a:gridCol w="1981200"/>
                <a:gridCol w="1752600"/>
                <a:gridCol w="1752600"/>
              </a:tblGrid>
              <a:tr h="5334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smtClean="0">
                        <a:ln>
                          <a:noFill/>
                        </a:ln>
                        <a:solidFill>
                          <a:schemeClr val="tx1"/>
                        </a:solidFill>
                        <a:effectLst/>
                        <a:latin typeface="Times" pitchFamily="18"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B</a:t>
                      </a:r>
                      <a:r>
                        <a:rPr kumimoji="0" lang="en-US" altLang="zh-CN" sz="2400" b="0" i="0" u="none" strike="noStrike" cap="none" normalizeH="0" baseline="-25000" smtClean="0">
                          <a:ln>
                            <a:noFill/>
                          </a:ln>
                          <a:solidFill>
                            <a:schemeClr val="tx1"/>
                          </a:solidFill>
                          <a:effectLst/>
                          <a:latin typeface="Tahoma" pitchFamily="34" charset="0"/>
                          <a:ea typeface="SimSun" pitchFamily="2" charset="-122"/>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B</a:t>
                      </a:r>
                      <a:r>
                        <a:rPr kumimoji="0" lang="en-US" altLang="zh-CN" sz="2400" b="0" i="0" u="none" strike="noStrike" cap="none" normalizeH="0" baseline="-25000" smtClean="0">
                          <a:ln>
                            <a:noFill/>
                          </a:ln>
                          <a:solidFill>
                            <a:schemeClr val="tx1"/>
                          </a:solidFill>
                          <a:effectLst/>
                          <a:latin typeface="Tahoma" pitchFamily="34" charset="0"/>
                          <a:ea typeface="SimSun" pitchFamily="2" charset="-122"/>
                        </a:rPr>
                        <a:t>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P(A</a:t>
                      </a:r>
                      <a:r>
                        <a:rPr kumimoji="0" lang="en-US" altLang="zh-CN" sz="2400" b="0" i="0" u="none" strike="noStrike" cap="none" normalizeH="0" baseline="-25000" smtClean="0">
                          <a:ln>
                            <a:noFill/>
                          </a:ln>
                          <a:solidFill>
                            <a:schemeClr val="tx1"/>
                          </a:solidFill>
                          <a:effectLst/>
                          <a:latin typeface="Tahoma" pitchFamily="34" charset="0"/>
                          <a:ea typeface="SimSun" pitchFamily="2" charset="-122"/>
                        </a:rPr>
                        <a:t>i</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A</a:t>
                      </a:r>
                      <a:r>
                        <a:rPr kumimoji="0" lang="en-US" altLang="zh-CN" sz="2400" b="0" i="0" u="none" strike="noStrike" cap="none" normalizeH="0" baseline="-25000" smtClean="0">
                          <a:ln>
                            <a:noFill/>
                          </a:ln>
                          <a:solidFill>
                            <a:schemeClr val="tx1"/>
                          </a:solidFill>
                          <a:effectLst/>
                          <a:latin typeface="Tahoma" pitchFamily="34" charset="0"/>
                          <a:ea typeface="SimSun" pitchFamily="2" charset="-122"/>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A</a:t>
                      </a:r>
                      <a:r>
                        <a:rPr kumimoji="0" lang="en-US" altLang="zh-CN" sz="2400" b="0" i="0" u="none" strike="noStrike" cap="none" normalizeH="0" baseline="-25000" smtClean="0">
                          <a:ln>
                            <a:noFill/>
                          </a:ln>
                          <a:solidFill>
                            <a:schemeClr val="tx1"/>
                          </a:solidFill>
                          <a:effectLst/>
                          <a:latin typeface="Tahoma" pitchFamily="34" charset="0"/>
                          <a:ea typeface="SimSun" pitchFamily="2" charset="-122"/>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374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P(B</a:t>
                      </a:r>
                      <a:r>
                        <a:rPr kumimoji="0" lang="en-US" altLang="zh-CN" sz="2400" b="0" i="0" u="none" strike="noStrike" cap="none" normalizeH="0" baseline="-25000" smtClean="0">
                          <a:ln>
                            <a:noFill/>
                          </a:ln>
                          <a:solidFill>
                            <a:schemeClr val="tx1"/>
                          </a:solidFill>
                          <a:effectLst/>
                          <a:latin typeface="Tahoma" pitchFamily="34" charset="0"/>
                          <a:ea typeface="SimSun" pitchFamily="2" charset="-122"/>
                        </a:rPr>
                        <a:t>j</a:t>
                      </a:r>
                      <a:r>
                        <a:rPr kumimoji="0" lang="en-US" altLang="zh-CN" sz="2400" b="0" i="0" u="none" strike="noStrike" cap="none" normalizeH="0" baseline="0" smtClean="0">
                          <a:ln>
                            <a:noFill/>
                          </a:ln>
                          <a:solidFill>
                            <a:schemeClr val="tx1"/>
                          </a:solidFill>
                          <a:effectLst/>
                          <a:latin typeface="Tahoma" pitchFamily="34" charset="0"/>
                          <a:ea typeface="SimSun" pitchFamily="2"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Tahoma" pitchFamily="34" charset="0"/>
                          <a:ea typeface="SimSun" pitchFamily="2" charset="-122"/>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rgbClr val="FF0000"/>
                          </a:solidFill>
                          <a:effectLst/>
                          <a:latin typeface="Tahoma" pitchFamily="34" charset="0"/>
                          <a:ea typeface="SimSun" pitchFamily="2" charset="-122"/>
                        </a:rPr>
                        <a:t>1.00</a:t>
                      </a:r>
                      <a:endParaRPr kumimoji="0" lang="en-US" altLang="zh-CN" sz="2000" b="1" i="0" u="none" strike="noStrike" cap="none" normalizeH="0" baseline="0" smtClean="0">
                        <a:ln>
                          <a:noFill/>
                        </a:ln>
                        <a:solidFill>
                          <a:schemeClr val="tx1"/>
                        </a:solidFill>
                        <a:effectLst/>
                        <a:latin typeface="Tahoma"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7922" name="Line 34"/>
          <p:cNvSpPr>
            <a:spLocks noChangeShapeType="1"/>
          </p:cNvSpPr>
          <p:nvPr/>
        </p:nvSpPr>
        <p:spPr bwMode="auto">
          <a:xfrm flipH="1" flipV="1">
            <a:off x="3810000" y="2590800"/>
            <a:ext cx="533400" cy="1600200"/>
          </a:xfrm>
          <a:prstGeom prst="line">
            <a:avLst/>
          </a:prstGeom>
          <a:noFill/>
          <a:ln w="9525">
            <a:solidFill>
              <a:srgbClr val="0000FF"/>
            </a:solidFill>
            <a:round/>
            <a:headEnd/>
            <a:tailEnd type="arrow" w="med" len="lg"/>
          </a:ln>
          <a:effectLst/>
        </p:spPr>
        <p:txBody>
          <a:bodyPr wrap="none" anchor="ctr"/>
          <a:lstStyle/>
          <a:p>
            <a:endParaRPr lang="en-US"/>
          </a:p>
        </p:txBody>
      </p:sp>
      <p:sp>
        <p:nvSpPr>
          <p:cNvPr id="37923" name="Line 35"/>
          <p:cNvSpPr>
            <a:spLocks noChangeShapeType="1"/>
          </p:cNvSpPr>
          <p:nvPr/>
        </p:nvSpPr>
        <p:spPr bwMode="auto">
          <a:xfrm flipV="1">
            <a:off x="4648200" y="2667000"/>
            <a:ext cx="2438400" cy="2133600"/>
          </a:xfrm>
          <a:prstGeom prst="line">
            <a:avLst/>
          </a:prstGeom>
          <a:noFill/>
          <a:ln w="9525">
            <a:solidFill>
              <a:srgbClr val="FF0000"/>
            </a:solidFill>
            <a:round/>
            <a:headEnd/>
            <a:tailEnd type="arrow" w="med" len="lg"/>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ltLang="zh-CN">
                <a:ea typeface="SimSun" pitchFamily="2" charset="-122"/>
              </a:rPr>
              <a:t>Independence</a:t>
            </a:r>
          </a:p>
        </p:txBody>
      </p:sp>
      <p:sp>
        <p:nvSpPr>
          <p:cNvPr id="38915" name="Rectangle 3"/>
          <p:cNvSpPr>
            <a:spLocks noGrp="1" noChangeArrowheads="1"/>
          </p:cNvSpPr>
          <p:nvPr>
            <p:ph idx="1"/>
          </p:nvPr>
        </p:nvSpPr>
        <p:spPr>
          <a:xfrm>
            <a:off x="457200" y="1295400"/>
            <a:ext cx="8229600" cy="4830763"/>
          </a:xfrm>
        </p:spPr>
        <p:txBody>
          <a:bodyPr>
            <a:normAutofit/>
          </a:bodyPr>
          <a:lstStyle/>
          <a:p>
            <a:r>
              <a:rPr lang="en-US" altLang="zh-CN" sz="2400" dirty="0">
                <a:ea typeface="SimSun" pitchFamily="2" charset="-122"/>
              </a:rPr>
              <a:t>Event A and B are </a:t>
            </a:r>
            <a:r>
              <a:rPr lang="en-US" altLang="zh-CN" sz="2400" b="1" i="1" dirty="0">
                <a:ea typeface="SimSun" pitchFamily="2" charset="-122"/>
              </a:rPr>
              <a:t>independent</a:t>
            </a:r>
            <a:r>
              <a:rPr lang="en-US" altLang="zh-CN" sz="2400" dirty="0">
                <a:ea typeface="SimSun" pitchFamily="2" charset="-122"/>
              </a:rPr>
              <a:t>, if the probability of one event is </a:t>
            </a:r>
            <a:r>
              <a:rPr lang="en-US" altLang="zh-CN" sz="2400" b="1" i="1" dirty="0">
                <a:ea typeface="SimSun" pitchFamily="2" charset="-122"/>
              </a:rPr>
              <a:t>not affected</a:t>
            </a:r>
            <a:r>
              <a:rPr lang="en-US" altLang="zh-CN" sz="2400" dirty="0">
                <a:ea typeface="SimSun" pitchFamily="2" charset="-122"/>
              </a:rPr>
              <a:t> by the occurrence of the other event. That is, if</a:t>
            </a:r>
          </a:p>
          <a:p>
            <a:pPr>
              <a:buNone/>
            </a:pPr>
            <a:r>
              <a:rPr lang="en-US" altLang="zh-CN" sz="2400" dirty="0" smtClean="0">
                <a:ea typeface="SimSun" pitchFamily="2" charset="-122"/>
              </a:rPr>
              <a:t>	</a:t>
            </a:r>
            <a:r>
              <a:rPr lang="en-US" altLang="zh-CN" sz="2400" dirty="0">
                <a:ea typeface="SimSun" pitchFamily="2" charset="-122"/>
              </a:rPr>
              <a:t>	P(A|B) = P(A)		or 	P(B|A) = P(B)</a:t>
            </a:r>
          </a:p>
          <a:p>
            <a:r>
              <a:rPr lang="en-US" altLang="zh-CN" sz="2400" dirty="0">
                <a:ea typeface="SimSun" pitchFamily="2" charset="-122"/>
              </a:rPr>
              <a:t>For example, we saw that</a:t>
            </a:r>
          </a:p>
          <a:p>
            <a:pPr>
              <a:buNone/>
            </a:pPr>
            <a:r>
              <a:rPr lang="en-US" altLang="zh-CN" sz="2400" dirty="0" smtClean="0">
                <a:ea typeface="SimSun" pitchFamily="2" charset="-122"/>
              </a:rPr>
              <a:t>		P(B</a:t>
            </a:r>
            <a:r>
              <a:rPr lang="en-US" altLang="zh-CN" sz="2400" baseline="-25000" dirty="0" smtClean="0">
                <a:ea typeface="SimSun" pitchFamily="2" charset="-122"/>
              </a:rPr>
              <a:t>1</a:t>
            </a:r>
            <a:r>
              <a:rPr lang="en-US" altLang="zh-CN" sz="2400" dirty="0" smtClean="0">
                <a:ea typeface="SimSun" pitchFamily="2" charset="-122"/>
              </a:rPr>
              <a:t> </a:t>
            </a:r>
            <a:r>
              <a:rPr lang="en-US" altLang="zh-CN" sz="2400" dirty="0">
                <a:ea typeface="SimSun" pitchFamily="2" charset="-122"/>
              </a:rPr>
              <a:t>| A</a:t>
            </a:r>
            <a:r>
              <a:rPr lang="en-US" altLang="zh-CN" sz="2400" baseline="-25000" dirty="0">
                <a:ea typeface="SimSun" pitchFamily="2" charset="-122"/>
              </a:rPr>
              <a:t>1</a:t>
            </a:r>
            <a:r>
              <a:rPr lang="en-US" altLang="zh-CN" sz="2400" dirty="0">
                <a:ea typeface="SimSun" pitchFamily="2" charset="-122"/>
              </a:rPr>
              <a:t>) </a:t>
            </a:r>
            <a:r>
              <a:rPr lang="en-US" altLang="zh-CN" sz="2400" dirty="0" smtClean="0">
                <a:ea typeface="SimSun" pitchFamily="2" charset="-122"/>
              </a:rPr>
              <a:t>= 0.275</a:t>
            </a:r>
            <a:endParaRPr lang="en-US" altLang="zh-CN" sz="2400" dirty="0">
              <a:ea typeface="SimSun" pitchFamily="2" charset="-122"/>
            </a:endParaRPr>
          </a:p>
          <a:p>
            <a:endParaRPr lang="en-US" altLang="zh-CN" sz="2400" dirty="0">
              <a:ea typeface="SimSun" pitchFamily="2" charset="-122"/>
            </a:endParaRPr>
          </a:p>
          <a:p>
            <a:r>
              <a:rPr lang="en-US" altLang="zh-CN" sz="2400" dirty="0">
                <a:ea typeface="SimSun" pitchFamily="2" charset="-122"/>
              </a:rPr>
              <a:t>The marginal probability for B</a:t>
            </a:r>
            <a:r>
              <a:rPr lang="en-US" altLang="zh-CN" sz="2400" baseline="-25000" dirty="0">
                <a:ea typeface="SimSun" pitchFamily="2" charset="-122"/>
              </a:rPr>
              <a:t>1</a:t>
            </a:r>
            <a:r>
              <a:rPr lang="en-US" altLang="zh-CN" sz="2400" dirty="0">
                <a:ea typeface="SimSun" pitchFamily="2" charset="-122"/>
              </a:rPr>
              <a:t> is: P(B</a:t>
            </a:r>
            <a:r>
              <a:rPr lang="en-US" altLang="zh-CN" sz="2400" baseline="-25000" dirty="0">
                <a:ea typeface="SimSun" pitchFamily="2" charset="-122"/>
              </a:rPr>
              <a:t>1</a:t>
            </a:r>
            <a:r>
              <a:rPr lang="en-US" altLang="zh-CN" sz="2400" dirty="0">
                <a:ea typeface="SimSun" pitchFamily="2" charset="-122"/>
              </a:rPr>
              <a:t>) = 0.17</a:t>
            </a:r>
          </a:p>
          <a:p>
            <a:r>
              <a:rPr lang="en-US" altLang="zh-CN" sz="2400" dirty="0">
                <a:ea typeface="SimSun" pitchFamily="2" charset="-122"/>
              </a:rPr>
              <a:t>Since P(B</a:t>
            </a:r>
            <a:r>
              <a:rPr lang="en-US" altLang="zh-CN" sz="2400" baseline="-25000" dirty="0">
                <a:ea typeface="SimSun" pitchFamily="2" charset="-122"/>
              </a:rPr>
              <a:t>1</a:t>
            </a:r>
            <a:r>
              <a:rPr lang="en-US" altLang="zh-CN" sz="2400" dirty="0">
                <a:ea typeface="SimSun" pitchFamily="2" charset="-122"/>
              </a:rPr>
              <a:t>|A</a:t>
            </a:r>
            <a:r>
              <a:rPr lang="en-US" altLang="zh-CN" sz="2400" baseline="-25000" dirty="0">
                <a:ea typeface="SimSun" pitchFamily="2" charset="-122"/>
              </a:rPr>
              <a:t>1</a:t>
            </a:r>
            <a:r>
              <a:rPr lang="en-US" altLang="zh-CN" sz="2400" dirty="0">
                <a:ea typeface="SimSun" pitchFamily="2" charset="-122"/>
              </a:rPr>
              <a:t>) ≠ P(B</a:t>
            </a:r>
            <a:r>
              <a:rPr lang="en-US" altLang="zh-CN" sz="2400" baseline="-25000" dirty="0">
                <a:ea typeface="SimSun" pitchFamily="2" charset="-122"/>
              </a:rPr>
              <a:t>1</a:t>
            </a:r>
            <a:r>
              <a:rPr lang="en-US" altLang="zh-CN" sz="2400" dirty="0">
                <a:ea typeface="SimSun" pitchFamily="2" charset="-122"/>
              </a:rPr>
              <a:t>), B</a:t>
            </a:r>
            <a:r>
              <a:rPr lang="en-US" altLang="zh-CN" sz="2400" baseline="-25000" dirty="0">
                <a:ea typeface="SimSun" pitchFamily="2" charset="-122"/>
              </a:rPr>
              <a:t>1</a:t>
            </a:r>
            <a:r>
              <a:rPr lang="en-US" altLang="zh-CN" sz="2400" dirty="0">
                <a:ea typeface="SimSun" pitchFamily="2" charset="-122"/>
              </a:rPr>
              <a:t> and A</a:t>
            </a:r>
            <a:r>
              <a:rPr lang="en-US" altLang="zh-CN" sz="2400" baseline="-25000" dirty="0">
                <a:ea typeface="SimSun" pitchFamily="2" charset="-122"/>
              </a:rPr>
              <a:t>1</a:t>
            </a:r>
            <a:r>
              <a:rPr lang="en-US" altLang="zh-CN" sz="2400" dirty="0">
                <a:ea typeface="SimSun" pitchFamily="2" charset="-122"/>
              </a:rPr>
              <a:t> are </a:t>
            </a:r>
            <a:r>
              <a:rPr lang="en-US" altLang="zh-CN" sz="2400" b="1" i="1" u="sng" dirty="0">
                <a:ea typeface="SimSun" pitchFamily="2" charset="-122"/>
              </a:rPr>
              <a:t>not independent</a:t>
            </a:r>
            <a:r>
              <a:rPr lang="en-US" altLang="zh-CN" sz="2400" dirty="0">
                <a:ea typeface="SimSun" pitchFamily="2" charset="-122"/>
              </a:rPr>
              <a:t> events</a:t>
            </a:r>
            <a:r>
              <a:rPr lang="en-US" altLang="zh-CN" sz="2400" dirty="0" smtClean="0">
                <a:ea typeface="SimSun" pitchFamily="2" charset="-122"/>
              </a:rPr>
              <a:t>.</a:t>
            </a:r>
            <a:endParaRPr lang="en-US" altLang="zh-CN" sz="2400" dirty="0">
              <a:ea typeface="SimSun" pitchFamily="2" charset="-122"/>
            </a:endParaRPr>
          </a:p>
          <a:p>
            <a:r>
              <a:rPr lang="en-US" altLang="zh-CN" sz="2400" dirty="0">
                <a:ea typeface="SimSun" pitchFamily="2" charset="-122"/>
              </a:rPr>
              <a:t>Stated another way, they are </a:t>
            </a:r>
            <a:r>
              <a:rPr lang="en-US" altLang="zh-CN" sz="2400" b="1" i="1" dirty="0">
                <a:ea typeface="SimSun" pitchFamily="2" charset="-122"/>
              </a:rPr>
              <a:t>dependent</a:t>
            </a:r>
            <a:r>
              <a:rPr lang="en-US" altLang="zh-CN" sz="2400" dirty="0">
                <a:ea typeface="SimSun" pitchFamily="2" charset="-122"/>
              </a:rPr>
              <a:t>. That is, the probability of one event (B</a:t>
            </a:r>
            <a:r>
              <a:rPr lang="en-US" altLang="zh-CN" sz="2400" baseline="-25000" dirty="0">
                <a:ea typeface="SimSun" pitchFamily="2" charset="-122"/>
              </a:rPr>
              <a:t>1</a:t>
            </a:r>
            <a:r>
              <a:rPr lang="en-US" altLang="zh-CN" sz="2400" dirty="0">
                <a:ea typeface="SimSun" pitchFamily="2" charset="-122"/>
              </a:rPr>
              <a:t>) </a:t>
            </a:r>
            <a:r>
              <a:rPr lang="en-US" altLang="zh-CN" sz="2400" b="1" i="1" dirty="0">
                <a:ea typeface="SimSun" pitchFamily="2" charset="-122"/>
              </a:rPr>
              <a:t>is affected</a:t>
            </a:r>
            <a:r>
              <a:rPr lang="en-US" altLang="zh-CN" sz="2400" dirty="0">
                <a:ea typeface="SimSun" pitchFamily="2" charset="-122"/>
              </a:rPr>
              <a:t> by the occurrence of the other event (A</a:t>
            </a:r>
            <a:r>
              <a:rPr lang="en-US" altLang="zh-CN" sz="2400" baseline="-25000" dirty="0">
                <a:ea typeface="SimSun" pitchFamily="2" charset="-122"/>
              </a:rPr>
              <a:t>1</a:t>
            </a:r>
            <a:r>
              <a:rPr lang="en-US" altLang="zh-CN" sz="2400" dirty="0">
                <a:ea typeface="SimSun" pitchFamily="2" charset="-122"/>
              </a:rPr>
              <a:t>).</a:t>
            </a:r>
          </a:p>
          <a:p>
            <a:endParaRPr lang="en-US" altLang="zh-CN" sz="2400" dirty="0">
              <a:ea typeface="SimSun" pitchFamily="2" charset="-122"/>
            </a:endParaRPr>
          </a:p>
        </p:txBody>
      </p:sp>
      <p:sp>
        <p:nvSpPr>
          <p:cNvPr id="5" name="Date Placeholder 4"/>
          <p:cNvSpPr>
            <a:spLocks noGrp="1"/>
          </p:cNvSpPr>
          <p:nvPr>
            <p:ph type="dt" sz="half" idx="10"/>
          </p:nvPr>
        </p:nvSpPr>
        <p:spPr/>
        <p:txBody>
          <a:bodyPr/>
          <a:lstStyle/>
          <a:p>
            <a:fld id="{011DEBD3-1A89-41BC-83A9-1E7A8009A9D1}" type="datetime1">
              <a:rPr lang="en-US" altLang="zh-CN" smtClean="0"/>
              <a:pPr/>
              <a:t>2/26/2013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6.</a:t>
            </a:r>
            <a:fld id="{EBE7A259-6689-4D08-96B7-70FD6D8E373B}" type="slidenum">
              <a:rPr lang="en-US" altLang="zh-CN"/>
              <a:pPr/>
              <a:t>23</a:t>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Union…</a:t>
            </a:r>
            <a:endParaRPr lang="en-US" dirty="0"/>
          </a:p>
        </p:txBody>
      </p:sp>
      <p:sp>
        <p:nvSpPr>
          <p:cNvPr id="3" name="Content Placeholder 2"/>
          <p:cNvSpPr>
            <a:spLocks noGrp="1"/>
          </p:cNvSpPr>
          <p:nvPr>
            <p:ph idx="1"/>
          </p:nvPr>
        </p:nvSpPr>
        <p:spPr/>
        <p:txBody>
          <a:bodyPr/>
          <a:lstStyle/>
          <a:p>
            <a:pPr marL="0" indent="0">
              <a:buNone/>
            </a:pPr>
            <a:r>
              <a:rPr lang="en-US" dirty="0" smtClean="0"/>
              <a:t>We stated earlier that the union of two events is denoted as:</a:t>
            </a:r>
          </a:p>
          <a:p>
            <a:pPr marL="0" indent="0">
              <a:buNone/>
            </a:pPr>
            <a:r>
              <a:rPr lang="en-US" b="1" dirty="0" smtClean="0"/>
              <a:t>A or B</a:t>
            </a:r>
            <a:r>
              <a:rPr lang="en-US" dirty="0" smtClean="0"/>
              <a:t>. We can use this concept to answer questions like:</a:t>
            </a:r>
          </a:p>
          <a:p>
            <a:pPr marL="0" indent="0">
              <a:buNone/>
            </a:pPr>
            <a:endParaRPr lang="en-US" dirty="0" smtClean="0"/>
          </a:p>
          <a:p>
            <a:pPr marL="0" indent="0">
              <a:buNone/>
            </a:pPr>
            <a:r>
              <a:rPr lang="en-US" dirty="0" smtClean="0"/>
              <a:t>Determine the probability that a fund outperforms the market </a:t>
            </a:r>
            <a:r>
              <a:rPr lang="en-US" b="1" i="1" dirty="0" smtClean="0"/>
              <a:t>or</a:t>
            </a:r>
            <a:r>
              <a:rPr lang="en-US" dirty="0" smtClean="0"/>
              <a:t> the manager graduated from a top-20 MBA program.</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B850405D-8503-4F28-8E74-F6C7A3AC7E96}" type="datetime1">
              <a:rPr lang="en-US" smtClean="0"/>
              <a:pPr/>
              <a:t>2/26/2013</a:t>
            </a:fld>
            <a:endParaRPr lang="en-US"/>
          </a:p>
        </p:txBody>
      </p:sp>
      <p:sp>
        <p:nvSpPr>
          <p:cNvPr id="5" name="Slide Number Placeholder 4"/>
          <p:cNvSpPr>
            <a:spLocks noGrp="1"/>
          </p:cNvSpPr>
          <p:nvPr>
            <p:ph type="sldNum" sz="quarter" idx="12"/>
          </p:nvPr>
        </p:nvSpPr>
        <p:spPr/>
        <p:txBody>
          <a:bodyPr/>
          <a:lstStyle/>
          <a:p>
            <a:fld id="{CBA5D123-82F1-4CCB-9922-66EC971AEC25}" type="slidenum">
              <a:rPr lang="en-US" smtClean="0"/>
              <a:pPr/>
              <a:t>24</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Union…</a:t>
            </a:r>
            <a:endParaRPr lang="en-US" dirty="0"/>
          </a:p>
        </p:txBody>
      </p:sp>
      <p:sp>
        <p:nvSpPr>
          <p:cNvPr id="5" name="Rectangle 3"/>
          <p:cNvSpPr txBox="1">
            <a:spLocks noChangeArrowheads="1"/>
          </p:cNvSpPr>
          <p:nvPr/>
        </p:nvSpPr>
        <p:spPr>
          <a:xfrm>
            <a:off x="241300" y="1219200"/>
            <a:ext cx="8902700" cy="5486400"/>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Determine the probability that a fund outperforms (B</a:t>
            </a:r>
            <a:r>
              <a:rPr kumimoji="0" lang="en-US" sz="2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p>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2000" b="1" i="1" u="none" strike="noStrike" kern="1200" cap="none" spc="0" normalizeH="0" baseline="0" noProof="0" dirty="0" smtClean="0">
                <a:ln>
                  <a:noFill/>
                </a:ln>
                <a:solidFill>
                  <a:schemeClr val="tx1"/>
                </a:solidFill>
                <a:effectLst/>
                <a:uLnTx/>
                <a:uFillTx/>
                <a:latin typeface="+mn-lt"/>
                <a:ea typeface="+mn-ea"/>
                <a:cs typeface="+mn-cs"/>
              </a:rPr>
              <a:t>or</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  the manager graduated from a top-20 MBA program (A</a:t>
            </a:r>
            <a:r>
              <a:rPr kumimoji="0" lang="en-US" sz="2000" b="0" i="0" u="none" strike="noStrike" kern="1200" cap="none" spc="0" normalizeH="0" baseline="-25000" noProof="0" dirty="0" smtClean="0">
                <a:ln>
                  <a:noFill/>
                </a:ln>
                <a:solidFill>
                  <a:schemeClr val="tx1"/>
                </a:solidFill>
                <a:effectLst/>
                <a:uLnTx/>
                <a:uFillTx/>
                <a:latin typeface="+mn-lt"/>
                <a:ea typeface="+mn-ea"/>
                <a:cs typeface="+mn-cs"/>
              </a:rPr>
              <a:t>1</a:t>
            </a:r>
            <a:r>
              <a:rPr kumimoji="0" lang="en-US" sz="2000" b="0" i="0" u="none" strike="noStrike" kern="1200" cap="none" spc="0" normalizeH="0" baseline="0" noProof="0" dirty="0" smtClean="0">
                <a:ln>
                  <a:noFill/>
                </a:ln>
                <a:solidFill>
                  <a:schemeClr val="tx1"/>
                </a:solidFill>
                <a:effectLst/>
                <a:uLnTx/>
                <a:uFillTx/>
                <a:latin typeface="+mn-lt"/>
                <a:ea typeface="+mn-ea"/>
                <a:cs typeface="+mn-cs"/>
              </a:rPr>
              <a:t>).</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graphicFrame>
        <p:nvGraphicFramePr>
          <p:cNvPr id="6" name="Group 39"/>
          <p:cNvGraphicFramePr>
            <a:graphicFrameLocks noGrp="1"/>
          </p:cNvGraphicFramePr>
          <p:nvPr/>
        </p:nvGraphicFramePr>
        <p:xfrm>
          <a:off x="990600" y="3429000"/>
          <a:ext cx="7086600" cy="1901826"/>
        </p:xfrm>
        <a:graphic>
          <a:graphicData uri="http://schemas.openxmlformats.org/drawingml/2006/table">
            <a:tbl>
              <a:tblPr/>
              <a:tblGrid>
                <a:gridCol w="1600200"/>
                <a:gridCol w="1981200"/>
                <a:gridCol w="1752600"/>
                <a:gridCol w="1752600"/>
              </a:tblGrid>
              <a:tr h="5286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rPr>
                        <a:t>B</a:t>
                      </a:r>
                      <a:r>
                        <a:rPr kumimoji="0" lang="en-US" sz="2400" b="0" i="0" u="none" strike="noStrike" cap="none" normalizeH="0" baseline="-25000" smtClean="0">
                          <a:ln>
                            <a:noFill/>
                          </a:ln>
                          <a:solidFill>
                            <a:schemeClr val="tx1"/>
                          </a:solidFill>
                          <a:effectLst/>
                          <a:latin typeface="Tahoma" pitchFamily="34" charset="0"/>
                        </a:rPr>
                        <a:t>1</a:t>
                      </a:r>
                      <a:endParaRPr kumimoji="0" lang="en-US" sz="24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rPr>
                        <a:t>B</a:t>
                      </a:r>
                      <a:r>
                        <a:rPr kumimoji="0" lang="en-US" sz="2400" b="0" i="0" u="none" strike="noStrike" cap="none" normalizeH="0" baseline="-25000" smtClean="0">
                          <a:ln>
                            <a:noFill/>
                          </a:ln>
                          <a:solidFill>
                            <a:schemeClr val="tx1"/>
                          </a:solidFill>
                          <a:effectLst/>
                          <a:latin typeface="Tahoma" pitchFamily="34" charset="0"/>
                        </a:rPr>
                        <a:t>2</a:t>
                      </a:r>
                      <a:endParaRPr kumimoji="0" lang="en-US" sz="2400" b="0" i="0" u="none" strike="noStrike" cap="none" normalizeH="0" baseline="0" smtClean="0">
                        <a:ln>
                          <a:noFill/>
                        </a:ln>
                        <a:solidFill>
                          <a:schemeClr val="tx1"/>
                        </a:solidFill>
                        <a:effectLst/>
                        <a:latin typeface="Tahoma"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2"/>
                          </a:solidFill>
                          <a:effectLst/>
                          <a:latin typeface="Tahoma" pitchFamily="34" charset="0"/>
                        </a:rPr>
                        <a:t>P(A</a:t>
                      </a:r>
                      <a:r>
                        <a:rPr kumimoji="0" lang="en-US" sz="2400" b="0" i="0" u="none" strike="noStrike" cap="none" normalizeH="0" baseline="-25000" dirty="0" smtClean="0">
                          <a:ln>
                            <a:noFill/>
                          </a:ln>
                          <a:solidFill>
                            <a:schemeClr val="bg2"/>
                          </a:solidFill>
                          <a:effectLst/>
                          <a:latin typeface="Tahoma" pitchFamily="34" charset="0"/>
                        </a:rPr>
                        <a:t>i</a:t>
                      </a:r>
                      <a:r>
                        <a:rPr kumimoji="0" lang="en-US" sz="2400" b="0" i="0" u="none" strike="noStrike" cap="none" normalizeH="0" baseline="0" dirty="0" smtClean="0">
                          <a:ln>
                            <a:noFill/>
                          </a:ln>
                          <a:solidFill>
                            <a:schemeClr val="bg2"/>
                          </a:solidFill>
                          <a:effectLst/>
                          <a:latin typeface="Tahoma" pitchFamily="34" charset="0"/>
                        </a:rPr>
                        <a:t>)</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r>
              <a:tr h="4095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rPr>
                        <a:t>A</a:t>
                      </a:r>
                      <a:r>
                        <a:rPr kumimoji="0" lang="en-US" sz="2400" b="0" i="0" u="none" strike="noStrike" cap="none" normalizeH="0" baseline="-25000" smtClean="0">
                          <a:ln>
                            <a:noFill/>
                          </a:ln>
                          <a:solidFill>
                            <a:schemeClr val="tx1"/>
                          </a:solidFill>
                          <a:effectLst/>
                          <a:latin typeface="Tahoma" pitchFamily="34" charset="0"/>
                        </a:rPr>
                        <a:t>1</a:t>
                      </a:r>
                      <a:endParaRPr kumimoji="0" lang="en-US" sz="24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rPr>
                        <a:t>.11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rPr>
                        <a:t>.29</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ahoma" pitchFamily="34" charset="0"/>
                        </a:rPr>
                        <a:t>.40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ahoma" pitchFamily="34" charset="0"/>
                        </a:rPr>
                        <a:t>A</a:t>
                      </a:r>
                      <a:r>
                        <a:rPr kumimoji="0" lang="en-US" sz="2400" b="0" i="0" u="none" strike="noStrike" cap="none" normalizeH="0" baseline="-25000" smtClean="0">
                          <a:ln>
                            <a:noFill/>
                          </a:ln>
                          <a:solidFill>
                            <a:schemeClr val="tx1"/>
                          </a:solidFill>
                          <a:effectLst/>
                          <a:latin typeface="Tahoma" pitchFamily="34" charset="0"/>
                        </a:rPr>
                        <a:t>2</a:t>
                      </a:r>
                      <a:endParaRPr kumimoji="0" lang="en-US" sz="2400" b="0" i="0" u="none" strike="noStrike" cap="none" normalizeH="0" baseline="0" smtClean="0">
                        <a:ln>
                          <a:noFill/>
                        </a:ln>
                        <a:solidFill>
                          <a:schemeClr val="tx1"/>
                        </a:solidFill>
                        <a:effectLst/>
                        <a:latin typeface="Tahoma"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rPr>
                        <a:t>.06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smtClean="0">
                          <a:ln>
                            <a:noFill/>
                          </a:ln>
                          <a:solidFill>
                            <a:schemeClr val="tx1"/>
                          </a:solidFill>
                          <a:effectLst/>
                          <a:latin typeface="Tahoma" pitchFamily="34" charset="0"/>
                        </a:rPr>
                        <a:t>.54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ahoma" pitchFamily="34" charset="0"/>
                        </a:rPr>
                        <a:t>.60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r>
              <a:tr h="374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ahoma" pitchFamily="34" charset="0"/>
                        </a:rPr>
                        <a:t>P(</a:t>
                      </a:r>
                      <a:r>
                        <a:rPr kumimoji="0" lang="en-US" sz="2400" b="0" i="0" u="none" strike="noStrike" cap="none" normalizeH="0" baseline="0" dirty="0" err="1" smtClean="0">
                          <a:ln>
                            <a:noFill/>
                          </a:ln>
                          <a:solidFill>
                            <a:schemeClr val="tx1"/>
                          </a:solidFill>
                          <a:effectLst/>
                          <a:latin typeface="Tahoma" pitchFamily="34" charset="0"/>
                        </a:rPr>
                        <a:t>B</a:t>
                      </a:r>
                      <a:r>
                        <a:rPr kumimoji="0" lang="en-US" sz="2400" b="0" i="0" u="none" strike="noStrike" cap="none" normalizeH="0" baseline="-25000" dirty="0" err="1" smtClean="0">
                          <a:ln>
                            <a:noFill/>
                          </a:ln>
                          <a:solidFill>
                            <a:schemeClr val="tx1"/>
                          </a:solidFill>
                          <a:effectLst/>
                          <a:latin typeface="Tahoma" pitchFamily="34" charset="0"/>
                        </a:rPr>
                        <a:t>j</a:t>
                      </a:r>
                      <a:r>
                        <a:rPr kumimoji="0" lang="en-US" sz="2400" b="0" i="0" u="none" strike="noStrike" cap="none" normalizeH="0" baseline="0" dirty="0" smtClean="0">
                          <a:ln>
                            <a:noFill/>
                          </a:ln>
                          <a:solidFill>
                            <a:schemeClr val="tx1"/>
                          </a:solidFill>
                          <a:effectLst/>
                          <a:latin typeface="Tahoma" pitchFamily="34"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ahoma" pitchFamily="34" charset="0"/>
                        </a:rPr>
                        <a:t>.17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ahoma" pitchFamily="34" charset="0"/>
                        </a:rPr>
                        <a:t>.83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C000"/>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smtClean="0">
                          <a:ln>
                            <a:noFill/>
                          </a:ln>
                          <a:solidFill>
                            <a:schemeClr val="tx1"/>
                          </a:solidFill>
                          <a:effectLst/>
                          <a:latin typeface="Tahoma" pitchFamily="3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2">
                        <a:lumMod val="50000"/>
                      </a:schemeClr>
                    </a:solidFill>
                  </a:tcPr>
                </a:tc>
              </a:tr>
            </a:tbl>
          </a:graphicData>
        </a:graphic>
      </p:graphicFrame>
      <p:sp>
        <p:nvSpPr>
          <p:cNvPr id="7" name="Rectangle 31"/>
          <p:cNvSpPr>
            <a:spLocks noChangeArrowheads="1"/>
          </p:cNvSpPr>
          <p:nvPr/>
        </p:nvSpPr>
        <p:spPr bwMode="auto">
          <a:xfrm>
            <a:off x="0" y="2209800"/>
            <a:ext cx="9144000" cy="2286000"/>
          </a:xfrm>
          <a:prstGeom prst="rect">
            <a:avLst/>
          </a:prstGeom>
          <a:noFill/>
          <a:ln w="9525">
            <a:noFill/>
            <a:miter lim="800000"/>
            <a:headEnd/>
            <a:tailEnd/>
          </a:ln>
        </p:spPr>
        <p:txBody>
          <a:bodyPr/>
          <a:lstStyle/>
          <a:p>
            <a:pPr marL="342900" indent="-342900" algn="l" eaLnBrk="1" hangingPunct="1">
              <a:spcBef>
                <a:spcPct val="20000"/>
              </a:spcBef>
            </a:pPr>
            <a:r>
              <a:rPr lang="en-US" sz="2800" dirty="0"/>
              <a:t>A</a:t>
            </a:r>
            <a:r>
              <a:rPr lang="en-US" sz="2800" baseline="-25000" dirty="0"/>
              <a:t>1</a:t>
            </a:r>
            <a:r>
              <a:rPr lang="en-US" sz="2800" dirty="0"/>
              <a:t> or B</a:t>
            </a:r>
            <a:r>
              <a:rPr lang="en-US" sz="2800" baseline="-25000" dirty="0"/>
              <a:t>1</a:t>
            </a:r>
            <a:r>
              <a:rPr lang="en-US" sz="2800" dirty="0"/>
              <a:t> occurs whenever: </a:t>
            </a:r>
          </a:p>
          <a:p>
            <a:pPr marL="342900" indent="-342900" algn="l" eaLnBrk="1" hangingPunct="1">
              <a:spcBef>
                <a:spcPct val="20000"/>
              </a:spcBef>
            </a:pPr>
            <a:r>
              <a:rPr lang="en-US" sz="2400" dirty="0">
                <a:solidFill>
                  <a:srgbClr val="008080"/>
                </a:solidFill>
              </a:rPr>
              <a:t>A</a:t>
            </a:r>
            <a:r>
              <a:rPr lang="en-US" sz="2400" baseline="-25000" dirty="0">
                <a:solidFill>
                  <a:srgbClr val="008080"/>
                </a:solidFill>
              </a:rPr>
              <a:t>1</a:t>
            </a:r>
            <a:r>
              <a:rPr lang="en-US" sz="2400" dirty="0">
                <a:solidFill>
                  <a:srgbClr val="008080"/>
                </a:solidFill>
              </a:rPr>
              <a:t> and B</a:t>
            </a:r>
            <a:r>
              <a:rPr lang="en-US" sz="2400" baseline="-25000" dirty="0">
                <a:solidFill>
                  <a:srgbClr val="008080"/>
                </a:solidFill>
              </a:rPr>
              <a:t>1</a:t>
            </a:r>
            <a:r>
              <a:rPr lang="en-US" sz="2400" dirty="0">
                <a:solidFill>
                  <a:srgbClr val="008080"/>
                </a:solidFill>
              </a:rPr>
              <a:t> </a:t>
            </a:r>
            <a:r>
              <a:rPr lang="en-US" sz="2400" dirty="0"/>
              <a:t>occurs,</a:t>
            </a:r>
            <a:r>
              <a:rPr lang="en-US" sz="2400" dirty="0">
                <a:solidFill>
                  <a:srgbClr val="008080"/>
                </a:solidFill>
              </a:rPr>
              <a:t> </a:t>
            </a:r>
            <a:r>
              <a:rPr lang="en-US" sz="2400" dirty="0">
                <a:solidFill>
                  <a:srgbClr val="FF0000"/>
                </a:solidFill>
              </a:rPr>
              <a:t>A</a:t>
            </a:r>
            <a:r>
              <a:rPr lang="en-US" sz="2400" baseline="-25000" dirty="0">
                <a:solidFill>
                  <a:srgbClr val="FF0000"/>
                </a:solidFill>
              </a:rPr>
              <a:t>1</a:t>
            </a:r>
            <a:r>
              <a:rPr lang="en-US" sz="2400" dirty="0">
                <a:solidFill>
                  <a:srgbClr val="FF0000"/>
                </a:solidFill>
              </a:rPr>
              <a:t> and B</a:t>
            </a:r>
            <a:r>
              <a:rPr lang="en-US" sz="2400" baseline="-25000" dirty="0">
                <a:solidFill>
                  <a:srgbClr val="FF0000"/>
                </a:solidFill>
              </a:rPr>
              <a:t>2</a:t>
            </a:r>
            <a:r>
              <a:rPr lang="en-US" sz="2400" dirty="0">
                <a:solidFill>
                  <a:srgbClr val="008080"/>
                </a:solidFill>
              </a:rPr>
              <a:t> </a:t>
            </a:r>
            <a:r>
              <a:rPr lang="en-US" sz="2400" dirty="0"/>
              <a:t>occurs, or</a:t>
            </a:r>
            <a:r>
              <a:rPr lang="en-US" sz="2400" dirty="0">
                <a:solidFill>
                  <a:srgbClr val="008080"/>
                </a:solidFill>
              </a:rPr>
              <a:t> </a:t>
            </a:r>
            <a:r>
              <a:rPr lang="en-US" sz="2400" dirty="0">
                <a:solidFill>
                  <a:srgbClr val="660099"/>
                </a:solidFill>
              </a:rPr>
              <a:t>A</a:t>
            </a:r>
            <a:r>
              <a:rPr lang="en-US" sz="2400" baseline="-25000" dirty="0">
                <a:solidFill>
                  <a:srgbClr val="660099"/>
                </a:solidFill>
              </a:rPr>
              <a:t>2</a:t>
            </a:r>
            <a:r>
              <a:rPr lang="en-US" sz="2400" dirty="0">
                <a:solidFill>
                  <a:srgbClr val="660099"/>
                </a:solidFill>
              </a:rPr>
              <a:t> and B</a:t>
            </a:r>
            <a:r>
              <a:rPr lang="en-US" sz="2400" baseline="-25000" dirty="0">
                <a:solidFill>
                  <a:srgbClr val="660099"/>
                </a:solidFill>
              </a:rPr>
              <a:t>1</a:t>
            </a:r>
            <a:r>
              <a:rPr lang="en-US" sz="2400" dirty="0">
                <a:solidFill>
                  <a:srgbClr val="008080"/>
                </a:solidFill>
              </a:rPr>
              <a:t> </a:t>
            </a:r>
            <a:r>
              <a:rPr lang="en-US" sz="2400" dirty="0"/>
              <a:t>occurs…</a:t>
            </a:r>
            <a:endParaRPr lang="en-US" sz="3600" dirty="0"/>
          </a:p>
          <a:p>
            <a:pPr marL="342900" indent="-342900" algn="l" eaLnBrk="1" hangingPunct="1">
              <a:spcBef>
                <a:spcPct val="20000"/>
              </a:spcBef>
            </a:pPr>
            <a:r>
              <a:rPr lang="en-US" sz="2800" dirty="0"/>
              <a:t> </a:t>
            </a:r>
          </a:p>
          <a:p>
            <a:pPr marL="342900" indent="-342900" algn="l" eaLnBrk="1" hangingPunct="1">
              <a:spcBef>
                <a:spcPct val="20000"/>
              </a:spcBef>
            </a:pPr>
            <a:endParaRPr lang="en-US" sz="2800" dirty="0"/>
          </a:p>
        </p:txBody>
      </p:sp>
      <p:sp>
        <p:nvSpPr>
          <p:cNvPr id="8" name="Line 32"/>
          <p:cNvSpPr>
            <a:spLocks noChangeShapeType="1"/>
          </p:cNvSpPr>
          <p:nvPr/>
        </p:nvSpPr>
        <p:spPr bwMode="auto">
          <a:xfrm>
            <a:off x="76200" y="3124200"/>
            <a:ext cx="1295400" cy="0"/>
          </a:xfrm>
          <a:prstGeom prst="line">
            <a:avLst/>
          </a:prstGeom>
          <a:noFill/>
          <a:ln w="38100">
            <a:solidFill>
              <a:srgbClr val="008080"/>
            </a:solidFill>
            <a:round/>
            <a:headEnd/>
            <a:tailEnd type="none" w="lg" len="med"/>
          </a:ln>
        </p:spPr>
        <p:txBody>
          <a:bodyPr wrap="none" anchor="ctr"/>
          <a:lstStyle/>
          <a:p>
            <a:endParaRPr lang="en-US"/>
          </a:p>
        </p:txBody>
      </p:sp>
      <p:sp>
        <p:nvSpPr>
          <p:cNvPr id="9" name="Line 33"/>
          <p:cNvSpPr>
            <a:spLocks noChangeShapeType="1"/>
          </p:cNvSpPr>
          <p:nvPr/>
        </p:nvSpPr>
        <p:spPr bwMode="auto">
          <a:xfrm>
            <a:off x="762000" y="3124200"/>
            <a:ext cx="2374900" cy="1066800"/>
          </a:xfrm>
          <a:prstGeom prst="line">
            <a:avLst/>
          </a:prstGeom>
          <a:noFill/>
          <a:ln w="38100">
            <a:solidFill>
              <a:srgbClr val="008080"/>
            </a:solidFill>
            <a:round/>
            <a:headEnd/>
            <a:tailEnd type="stealth" w="lg" len="med"/>
          </a:ln>
        </p:spPr>
        <p:txBody>
          <a:bodyPr wrap="none" anchor="ctr"/>
          <a:lstStyle/>
          <a:p>
            <a:endParaRPr lang="en-US"/>
          </a:p>
        </p:txBody>
      </p:sp>
      <p:sp>
        <p:nvSpPr>
          <p:cNvPr id="10" name="Line 34"/>
          <p:cNvSpPr>
            <a:spLocks noChangeShapeType="1"/>
          </p:cNvSpPr>
          <p:nvPr/>
        </p:nvSpPr>
        <p:spPr bwMode="auto">
          <a:xfrm>
            <a:off x="2362200" y="3124200"/>
            <a:ext cx="1600200" cy="0"/>
          </a:xfrm>
          <a:prstGeom prst="line">
            <a:avLst/>
          </a:prstGeom>
          <a:noFill/>
          <a:ln w="38100">
            <a:solidFill>
              <a:srgbClr val="FF0000"/>
            </a:solidFill>
            <a:round/>
            <a:headEnd/>
            <a:tailEnd type="none" w="lg" len="med"/>
          </a:ln>
        </p:spPr>
        <p:txBody>
          <a:bodyPr wrap="none" anchor="ctr"/>
          <a:lstStyle/>
          <a:p>
            <a:endParaRPr lang="en-US"/>
          </a:p>
        </p:txBody>
      </p:sp>
      <p:sp>
        <p:nvSpPr>
          <p:cNvPr id="11" name="Line 35"/>
          <p:cNvSpPr>
            <a:spLocks noChangeShapeType="1"/>
          </p:cNvSpPr>
          <p:nvPr/>
        </p:nvSpPr>
        <p:spPr bwMode="auto">
          <a:xfrm>
            <a:off x="3048000" y="3124200"/>
            <a:ext cx="1981200" cy="1066800"/>
          </a:xfrm>
          <a:prstGeom prst="line">
            <a:avLst/>
          </a:prstGeom>
          <a:noFill/>
          <a:ln w="38100">
            <a:solidFill>
              <a:srgbClr val="FF0000"/>
            </a:solidFill>
            <a:round/>
            <a:headEnd/>
            <a:tailEnd type="stealth" w="lg" len="med"/>
          </a:ln>
        </p:spPr>
        <p:txBody>
          <a:bodyPr wrap="none" anchor="ctr"/>
          <a:lstStyle/>
          <a:p>
            <a:endParaRPr lang="en-US"/>
          </a:p>
        </p:txBody>
      </p:sp>
      <p:sp>
        <p:nvSpPr>
          <p:cNvPr id="12" name="Line 36"/>
          <p:cNvSpPr>
            <a:spLocks noChangeShapeType="1"/>
          </p:cNvSpPr>
          <p:nvPr/>
        </p:nvSpPr>
        <p:spPr bwMode="auto">
          <a:xfrm>
            <a:off x="4876800" y="3124200"/>
            <a:ext cx="1371600" cy="0"/>
          </a:xfrm>
          <a:prstGeom prst="line">
            <a:avLst/>
          </a:prstGeom>
          <a:noFill/>
          <a:ln w="38100">
            <a:solidFill>
              <a:srgbClr val="660099"/>
            </a:solidFill>
            <a:round/>
            <a:headEnd/>
            <a:tailEnd type="none" w="lg" len="med"/>
          </a:ln>
        </p:spPr>
        <p:txBody>
          <a:bodyPr wrap="none" anchor="ctr"/>
          <a:lstStyle/>
          <a:p>
            <a:endParaRPr lang="en-US"/>
          </a:p>
        </p:txBody>
      </p:sp>
      <p:sp>
        <p:nvSpPr>
          <p:cNvPr id="13" name="Line 37"/>
          <p:cNvSpPr>
            <a:spLocks noChangeShapeType="1"/>
          </p:cNvSpPr>
          <p:nvPr/>
        </p:nvSpPr>
        <p:spPr bwMode="auto">
          <a:xfrm flipH="1">
            <a:off x="4038600" y="3124200"/>
            <a:ext cx="1524000" cy="1524000"/>
          </a:xfrm>
          <a:prstGeom prst="line">
            <a:avLst/>
          </a:prstGeom>
          <a:noFill/>
          <a:ln w="38100">
            <a:solidFill>
              <a:srgbClr val="660099"/>
            </a:solidFill>
            <a:round/>
            <a:headEnd/>
            <a:tailEnd type="stealth" w="lg" len="med"/>
          </a:ln>
        </p:spPr>
        <p:txBody>
          <a:bodyPr wrap="none" anchor="ctr"/>
          <a:lstStyle/>
          <a:p>
            <a:endParaRPr lang="en-US"/>
          </a:p>
        </p:txBody>
      </p:sp>
      <p:sp>
        <p:nvSpPr>
          <p:cNvPr id="14" name="Text Box 38"/>
          <p:cNvSpPr txBox="1">
            <a:spLocks noChangeArrowheads="1"/>
          </p:cNvSpPr>
          <p:nvPr/>
        </p:nvSpPr>
        <p:spPr bwMode="auto">
          <a:xfrm>
            <a:off x="1882775" y="5791200"/>
            <a:ext cx="5094664" cy="461665"/>
          </a:xfrm>
          <a:prstGeom prst="rect">
            <a:avLst/>
          </a:prstGeom>
          <a:noFill/>
          <a:ln w="38100">
            <a:noFill/>
            <a:miter lim="800000"/>
            <a:headEnd/>
            <a:tailEnd type="none" w="lg" len="med"/>
          </a:ln>
        </p:spPr>
        <p:txBody>
          <a:bodyPr wrap="none" anchor="ctr">
            <a:spAutoFit/>
          </a:bodyPr>
          <a:lstStyle/>
          <a:p>
            <a:pPr eaLnBrk="1" hangingPunct="1"/>
            <a:r>
              <a:rPr lang="en-US" sz="2400" dirty="0">
                <a:latin typeface="Tahoma" charset="0"/>
              </a:rPr>
              <a:t>P(A</a:t>
            </a:r>
            <a:r>
              <a:rPr lang="en-US" sz="2400" baseline="-25000" dirty="0">
                <a:latin typeface="Tahoma" charset="0"/>
              </a:rPr>
              <a:t>1</a:t>
            </a:r>
            <a:r>
              <a:rPr lang="en-US" sz="2400" dirty="0">
                <a:latin typeface="Tahoma" charset="0"/>
              </a:rPr>
              <a:t> or B</a:t>
            </a:r>
            <a:r>
              <a:rPr lang="en-US" sz="2400" baseline="-25000" dirty="0">
                <a:latin typeface="Tahoma" charset="0"/>
              </a:rPr>
              <a:t>1</a:t>
            </a:r>
            <a:r>
              <a:rPr lang="en-US" sz="2400" dirty="0">
                <a:latin typeface="Tahoma" charset="0"/>
              </a:rPr>
              <a:t>) =</a:t>
            </a:r>
            <a:r>
              <a:rPr lang="en-US" sz="2400" dirty="0">
                <a:solidFill>
                  <a:srgbClr val="660099"/>
                </a:solidFill>
                <a:latin typeface="Tahoma" charset="0"/>
              </a:rPr>
              <a:t> </a:t>
            </a:r>
            <a:r>
              <a:rPr lang="en-US" sz="2400" dirty="0">
                <a:solidFill>
                  <a:srgbClr val="008080"/>
                </a:solidFill>
                <a:latin typeface="Tahoma" charset="0"/>
              </a:rPr>
              <a:t>.11</a:t>
            </a:r>
            <a:r>
              <a:rPr lang="en-US" sz="2400" dirty="0">
                <a:solidFill>
                  <a:srgbClr val="660099"/>
                </a:solidFill>
                <a:latin typeface="Tahoma" charset="0"/>
              </a:rPr>
              <a:t> </a:t>
            </a:r>
            <a:r>
              <a:rPr lang="en-US" sz="2400" dirty="0">
                <a:latin typeface="Tahoma" charset="0"/>
              </a:rPr>
              <a:t>+</a:t>
            </a:r>
            <a:r>
              <a:rPr lang="en-US" sz="2400" dirty="0">
                <a:solidFill>
                  <a:srgbClr val="660099"/>
                </a:solidFill>
                <a:latin typeface="Tahoma" charset="0"/>
              </a:rPr>
              <a:t> </a:t>
            </a:r>
            <a:r>
              <a:rPr lang="en-US" sz="2400" dirty="0">
                <a:solidFill>
                  <a:srgbClr val="FF0000"/>
                </a:solidFill>
                <a:latin typeface="Tahoma" charset="0"/>
              </a:rPr>
              <a:t>.06</a:t>
            </a:r>
            <a:r>
              <a:rPr lang="en-US" sz="2400" dirty="0">
                <a:solidFill>
                  <a:srgbClr val="660099"/>
                </a:solidFill>
                <a:latin typeface="Tahoma" charset="0"/>
              </a:rPr>
              <a:t> </a:t>
            </a:r>
            <a:r>
              <a:rPr lang="en-US" sz="2400" dirty="0">
                <a:latin typeface="Tahoma" charset="0"/>
              </a:rPr>
              <a:t>+</a:t>
            </a:r>
            <a:r>
              <a:rPr lang="en-US" sz="2400" dirty="0">
                <a:solidFill>
                  <a:srgbClr val="660099"/>
                </a:solidFill>
                <a:latin typeface="Tahoma" charset="0"/>
              </a:rPr>
              <a:t> .29 </a:t>
            </a:r>
            <a:r>
              <a:rPr lang="en-US" sz="2400" dirty="0">
                <a:latin typeface="Tahoma" charset="0"/>
              </a:rPr>
              <a:t>=</a:t>
            </a:r>
            <a:r>
              <a:rPr lang="en-US" sz="2400" dirty="0">
                <a:solidFill>
                  <a:srgbClr val="660099"/>
                </a:solidFill>
                <a:latin typeface="Tahoma" charset="0"/>
              </a:rPr>
              <a:t> </a:t>
            </a:r>
            <a:r>
              <a:rPr lang="en-US" sz="2400" b="1" dirty="0">
                <a:solidFill>
                  <a:srgbClr val="0000FF"/>
                </a:solidFill>
                <a:latin typeface="Tahoma" charset="0"/>
              </a:rPr>
              <a:t>.46</a:t>
            </a:r>
          </a:p>
        </p:txBody>
      </p:sp>
      <p:sp>
        <p:nvSpPr>
          <p:cNvPr id="15" name="Date Placeholder 14"/>
          <p:cNvSpPr>
            <a:spLocks noGrp="1"/>
          </p:cNvSpPr>
          <p:nvPr>
            <p:ph type="dt" sz="half" idx="10"/>
          </p:nvPr>
        </p:nvSpPr>
        <p:spPr/>
        <p:txBody>
          <a:bodyPr/>
          <a:lstStyle/>
          <a:p>
            <a:fld id="{DD004F32-652A-49B4-A1D0-010DDBA09B26}" type="datetime1">
              <a:rPr lang="en-US" smtClean="0"/>
              <a:pPr/>
              <a:t>2/26/2013</a:t>
            </a:fld>
            <a:endParaRPr lang="en-US"/>
          </a:p>
        </p:txBody>
      </p:sp>
      <p:sp>
        <p:nvSpPr>
          <p:cNvPr id="16" name="Slide Number Placeholder 15"/>
          <p:cNvSpPr>
            <a:spLocks noGrp="1"/>
          </p:cNvSpPr>
          <p:nvPr>
            <p:ph type="sldNum" sz="quarter" idx="12"/>
          </p:nvPr>
        </p:nvSpPr>
        <p:spPr/>
        <p:txBody>
          <a:bodyPr/>
          <a:lstStyle/>
          <a:p>
            <a:fld id="{CBA5D123-82F1-4CCB-9922-66EC971AEC25}" type="slidenum">
              <a:rPr lang="en-US" smtClean="0"/>
              <a:pPr/>
              <a:t>25</a:t>
            </a:fld>
            <a:endParaRPr lang="en-US"/>
          </a:p>
        </p:txBody>
      </p:sp>
      <p:sp>
        <p:nvSpPr>
          <p:cNvPr id="17" name="Footer Placeholder 16"/>
          <p:cNvSpPr>
            <a:spLocks noGrp="1"/>
          </p:cNvSpPr>
          <p:nvPr>
            <p:ph type="ftr" sz="quarter" idx="11"/>
          </p:nvPr>
        </p:nvSpPr>
        <p:spPr/>
        <p:txBody>
          <a:bodyPr/>
          <a:lstStyle/>
          <a:p>
            <a:r>
              <a:rPr lang="en-US" smtClean="0"/>
              <a:t>Towson University - J. Jung</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altLang="zh-CN" dirty="0">
                <a:ea typeface="SimSun" pitchFamily="2" charset="-122"/>
              </a:rPr>
              <a:t>Probability Rules and Trees…</a:t>
            </a:r>
          </a:p>
        </p:txBody>
      </p:sp>
      <p:sp>
        <p:nvSpPr>
          <p:cNvPr id="45059" name="Rectangle 3"/>
          <p:cNvSpPr>
            <a:spLocks noGrp="1" noChangeArrowheads="1"/>
          </p:cNvSpPr>
          <p:nvPr>
            <p:ph idx="1"/>
          </p:nvPr>
        </p:nvSpPr>
        <p:spPr/>
        <p:txBody>
          <a:bodyPr>
            <a:normAutofit/>
          </a:bodyPr>
          <a:lstStyle/>
          <a:p>
            <a:r>
              <a:rPr lang="en-US" altLang="zh-CN" dirty="0">
                <a:ea typeface="SimSun" pitchFamily="2" charset="-122"/>
              </a:rPr>
              <a:t>We introduce three rules that enable us to calculate the probability of more complex events from the probability of simpler events</a:t>
            </a:r>
            <a:r>
              <a:rPr lang="en-US" altLang="zh-CN" dirty="0" smtClean="0">
                <a:ea typeface="SimSun" pitchFamily="2" charset="-122"/>
              </a:rPr>
              <a:t>…</a:t>
            </a:r>
            <a:endParaRPr lang="en-US" altLang="zh-CN" dirty="0">
              <a:ea typeface="SimSun" pitchFamily="2" charset="-122"/>
            </a:endParaRPr>
          </a:p>
          <a:p>
            <a:pPr marL="514350" indent="-514350">
              <a:buFont typeface="+mj-lt"/>
              <a:buAutoNum type="arabicPeriod"/>
            </a:pPr>
            <a:r>
              <a:rPr lang="en-US" altLang="zh-CN" dirty="0">
                <a:ea typeface="SimSun" pitchFamily="2" charset="-122"/>
              </a:rPr>
              <a:t>The Complement </a:t>
            </a:r>
            <a:r>
              <a:rPr lang="en-US" altLang="zh-CN" dirty="0" smtClean="0">
                <a:ea typeface="SimSun" pitchFamily="2" charset="-122"/>
              </a:rPr>
              <a:t>Rule</a:t>
            </a:r>
            <a:endParaRPr lang="en-US" altLang="zh-CN" dirty="0">
              <a:ea typeface="SimSun" pitchFamily="2" charset="-122"/>
            </a:endParaRPr>
          </a:p>
          <a:p>
            <a:pPr marL="514350" indent="-514350">
              <a:buFont typeface="+mj-lt"/>
              <a:buAutoNum type="arabicPeriod"/>
            </a:pPr>
            <a:r>
              <a:rPr lang="en-US" altLang="zh-CN" dirty="0">
                <a:ea typeface="SimSun" pitchFamily="2" charset="-122"/>
              </a:rPr>
              <a:t>The Multiplication </a:t>
            </a:r>
            <a:r>
              <a:rPr lang="en-US" altLang="zh-CN" dirty="0" smtClean="0">
                <a:ea typeface="SimSun" pitchFamily="2" charset="-122"/>
              </a:rPr>
              <a:t>Rule</a:t>
            </a:r>
          </a:p>
          <a:p>
            <a:pPr marL="514350" indent="-514350">
              <a:buFont typeface="+mj-lt"/>
              <a:buAutoNum type="arabicPeriod"/>
            </a:pPr>
            <a:r>
              <a:rPr lang="en-US" altLang="zh-CN" dirty="0" smtClean="0">
                <a:ea typeface="SimSun" pitchFamily="2" charset="-122"/>
              </a:rPr>
              <a:t>The Addition Rule</a:t>
            </a:r>
            <a:endParaRPr lang="en-US" altLang="zh-CN" dirty="0">
              <a:ea typeface="SimSun" pitchFamily="2" charset="-122"/>
            </a:endParaRPr>
          </a:p>
          <a:p>
            <a:endParaRPr lang="en-US" altLang="zh-CN" dirty="0">
              <a:ea typeface="SimSun" pitchFamily="2" charset="-122"/>
            </a:endParaRPr>
          </a:p>
        </p:txBody>
      </p:sp>
      <p:sp>
        <p:nvSpPr>
          <p:cNvPr id="5" name="Date Placeholder 4"/>
          <p:cNvSpPr>
            <a:spLocks noGrp="1"/>
          </p:cNvSpPr>
          <p:nvPr>
            <p:ph type="dt" sz="half" idx="10"/>
          </p:nvPr>
        </p:nvSpPr>
        <p:spPr/>
        <p:txBody>
          <a:bodyPr/>
          <a:lstStyle/>
          <a:p>
            <a:fld id="{C787232F-F7B9-4A84-B0E0-20F3B92AC3C1}" type="datetime1">
              <a:rPr lang="en-US" altLang="zh-CN" smtClean="0"/>
              <a:pPr/>
              <a:t>2/26/2013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6.</a:t>
            </a:r>
            <a:fld id="{9A47D83E-FD93-4A45-8D5E-240F78A95964}" type="slidenum">
              <a:rPr lang="en-US" altLang="zh-CN"/>
              <a:pPr/>
              <a:t>26</a:t>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zh-CN" dirty="0" smtClean="0">
                <a:ea typeface="SimSun" pitchFamily="2" charset="-122"/>
              </a:rPr>
              <a:t>1 Complement </a:t>
            </a:r>
            <a:r>
              <a:rPr lang="en-US" altLang="zh-CN" dirty="0">
                <a:ea typeface="SimSun" pitchFamily="2" charset="-122"/>
              </a:rPr>
              <a:t>Rule…</a:t>
            </a:r>
          </a:p>
        </p:txBody>
      </p:sp>
      <p:sp>
        <p:nvSpPr>
          <p:cNvPr id="46083" name="Rectangle 3"/>
          <p:cNvSpPr>
            <a:spLocks noGrp="1" noChangeArrowheads="1"/>
          </p:cNvSpPr>
          <p:nvPr>
            <p:ph idx="1"/>
          </p:nvPr>
        </p:nvSpPr>
        <p:spPr/>
        <p:txBody>
          <a:bodyPr>
            <a:normAutofit fontScale="77500" lnSpcReduction="20000"/>
          </a:bodyPr>
          <a:lstStyle/>
          <a:p>
            <a:r>
              <a:rPr lang="en-US" altLang="zh-CN" dirty="0">
                <a:ea typeface="SimSun" pitchFamily="2" charset="-122"/>
              </a:rPr>
              <a:t>The complement of an event A is the event that occurs when A does not occur. </a:t>
            </a:r>
          </a:p>
          <a:p>
            <a:endParaRPr lang="en-US" altLang="zh-CN" dirty="0">
              <a:ea typeface="SimSun" pitchFamily="2" charset="-122"/>
            </a:endParaRPr>
          </a:p>
          <a:p>
            <a:r>
              <a:rPr lang="en-US" altLang="zh-CN" dirty="0">
                <a:ea typeface="SimSun" pitchFamily="2" charset="-122"/>
              </a:rPr>
              <a:t>The </a:t>
            </a:r>
            <a:r>
              <a:rPr lang="en-US" altLang="zh-CN" b="1" i="1" dirty="0">
                <a:ea typeface="SimSun" pitchFamily="2" charset="-122"/>
              </a:rPr>
              <a:t>complement rule</a:t>
            </a:r>
            <a:r>
              <a:rPr lang="en-US" altLang="zh-CN" dirty="0">
                <a:ea typeface="SimSun" pitchFamily="2" charset="-122"/>
              </a:rPr>
              <a:t> gives us the probability of an event NOT occurring. That is:</a:t>
            </a:r>
          </a:p>
          <a:p>
            <a:endParaRPr lang="en-US" altLang="zh-CN" dirty="0">
              <a:ea typeface="SimSun" pitchFamily="2" charset="-122"/>
            </a:endParaRPr>
          </a:p>
          <a:p>
            <a:pPr>
              <a:buNone/>
            </a:pPr>
            <a:r>
              <a:rPr lang="en-US" altLang="zh-CN" dirty="0" smtClean="0">
                <a:ea typeface="SimSun" pitchFamily="2" charset="-122"/>
              </a:rPr>
              <a:t>		P(A</a:t>
            </a:r>
            <a:r>
              <a:rPr lang="en-US" altLang="zh-CN" baseline="30000" dirty="0" smtClean="0">
                <a:ea typeface="SimSun" pitchFamily="2" charset="-122"/>
              </a:rPr>
              <a:t>C</a:t>
            </a:r>
            <a:r>
              <a:rPr lang="en-US" altLang="zh-CN" dirty="0">
                <a:ea typeface="SimSun" pitchFamily="2" charset="-122"/>
              </a:rPr>
              <a:t>) = 1 – P(A)</a:t>
            </a:r>
          </a:p>
          <a:p>
            <a:endParaRPr lang="en-US" altLang="zh-CN" dirty="0">
              <a:ea typeface="SimSun" pitchFamily="2" charset="-122"/>
            </a:endParaRPr>
          </a:p>
          <a:p>
            <a:r>
              <a:rPr lang="en-US" altLang="zh-CN" dirty="0">
                <a:ea typeface="SimSun" pitchFamily="2" charset="-122"/>
              </a:rPr>
              <a:t>For example, in the simple roll of a die, the probability of the number “1” being rolled is 1/6. The probability that some number other than “1” will be rolled is 1 – 1/6 = 5/6.</a:t>
            </a:r>
          </a:p>
          <a:p>
            <a:endParaRPr lang="zh-CN" altLang="en-US" dirty="0">
              <a:ea typeface="SimSun" pitchFamily="2" charset="-122"/>
            </a:endParaRPr>
          </a:p>
        </p:txBody>
      </p:sp>
      <p:sp>
        <p:nvSpPr>
          <p:cNvPr id="5" name="Date Placeholder 4"/>
          <p:cNvSpPr>
            <a:spLocks noGrp="1"/>
          </p:cNvSpPr>
          <p:nvPr>
            <p:ph type="dt" sz="half" idx="10"/>
          </p:nvPr>
        </p:nvSpPr>
        <p:spPr/>
        <p:txBody>
          <a:bodyPr/>
          <a:lstStyle/>
          <a:p>
            <a:fld id="{511E9472-09E8-416C-952E-8E926E750421}" type="datetime1">
              <a:rPr lang="en-US" altLang="zh-CN" smtClean="0"/>
              <a:pPr/>
              <a:t>2/26/2013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6.</a:t>
            </a:r>
            <a:fld id="{BB2A50FC-37B7-4748-81F7-3AA9FC4939D6}" type="slidenum">
              <a:rPr lang="en-US" altLang="zh-CN"/>
              <a:pPr/>
              <a:t>27</a:t>
            </a:fld>
            <a:endParaRPr lang="en-US" altLang="zh-CN"/>
          </a:p>
        </p:txBody>
      </p:sp>
      <p:sp>
        <p:nvSpPr>
          <p:cNvPr id="8" name="Rectangle 4"/>
          <p:cNvSpPr>
            <a:spLocks noChangeArrowheads="1"/>
          </p:cNvSpPr>
          <p:nvPr/>
        </p:nvSpPr>
        <p:spPr bwMode="auto">
          <a:xfrm>
            <a:off x="4626799" y="3200400"/>
            <a:ext cx="2743200" cy="1143000"/>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9" name="Oval 5"/>
          <p:cNvSpPr>
            <a:spLocks noChangeArrowheads="1"/>
          </p:cNvSpPr>
          <p:nvPr/>
        </p:nvSpPr>
        <p:spPr bwMode="auto">
          <a:xfrm>
            <a:off x="4724400" y="3276600"/>
            <a:ext cx="1285722" cy="906517"/>
          </a:xfrm>
          <a:prstGeom prst="ellipse">
            <a:avLst/>
          </a:prstGeom>
          <a:solidFill>
            <a:srgbClr val="FFFF99"/>
          </a:solidFill>
          <a:ln w="12700">
            <a:solidFill>
              <a:srgbClr val="000000"/>
            </a:solidFill>
            <a:round/>
            <a:headEnd/>
            <a:tailEnd/>
          </a:ln>
        </p:spPr>
        <p:txBody>
          <a:bodyPr wrap="none" anchor="ctr"/>
          <a:lstStyle/>
          <a:p>
            <a:pPr eaLnBrk="1" hangingPunct="1"/>
            <a:r>
              <a:rPr lang="en-US" sz="4800" dirty="0">
                <a:latin typeface="Tahoma" charset="0"/>
              </a:rPr>
              <a:t>A</a:t>
            </a:r>
          </a:p>
        </p:txBody>
      </p:sp>
      <p:sp>
        <p:nvSpPr>
          <p:cNvPr id="10" name="Oval 6"/>
          <p:cNvSpPr>
            <a:spLocks noChangeArrowheads="1"/>
          </p:cNvSpPr>
          <p:nvPr/>
        </p:nvSpPr>
        <p:spPr bwMode="auto">
          <a:xfrm>
            <a:off x="5864537" y="3302876"/>
            <a:ext cx="1270999" cy="906517"/>
          </a:xfrm>
          <a:prstGeom prst="ellipse">
            <a:avLst/>
          </a:prstGeom>
          <a:noFill/>
          <a:ln w="12700">
            <a:noFill/>
            <a:round/>
            <a:headEnd/>
            <a:tailEnd/>
          </a:ln>
        </p:spPr>
        <p:txBody>
          <a:bodyPr wrap="none" anchor="ctr"/>
          <a:lstStyle/>
          <a:p>
            <a:pPr eaLnBrk="1" hangingPunct="1"/>
            <a:r>
              <a:rPr lang="en-US" sz="4800" dirty="0">
                <a:latin typeface="Tahoma" charset="0"/>
              </a:rPr>
              <a:t>A</a:t>
            </a:r>
            <a:r>
              <a:rPr lang="en-US" sz="4800" baseline="30000" dirty="0">
                <a:latin typeface="Tahoma" charset="0"/>
              </a:rPr>
              <a:t>c</a:t>
            </a:r>
            <a:endParaRPr lang="en-US" sz="4800" dirty="0">
              <a:latin typeface="Tahoma"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274638"/>
            <a:ext cx="8229600" cy="792162"/>
          </a:xfrm>
        </p:spPr>
        <p:txBody>
          <a:bodyPr/>
          <a:lstStyle/>
          <a:p>
            <a:r>
              <a:rPr lang="en-US" altLang="zh-CN" dirty="0" smtClean="0">
                <a:ea typeface="SimSun" pitchFamily="2" charset="-122"/>
              </a:rPr>
              <a:t>2 Multiplication </a:t>
            </a:r>
            <a:r>
              <a:rPr lang="en-US" altLang="zh-CN" dirty="0">
                <a:ea typeface="SimSun" pitchFamily="2" charset="-122"/>
              </a:rPr>
              <a:t>Rule…</a:t>
            </a:r>
          </a:p>
        </p:txBody>
      </p:sp>
      <p:sp>
        <p:nvSpPr>
          <p:cNvPr id="47107" name="Rectangle 3"/>
          <p:cNvSpPr>
            <a:spLocks noGrp="1" noChangeArrowheads="1"/>
          </p:cNvSpPr>
          <p:nvPr>
            <p:ph idx="1"/>
          </p:nvPr>
        </p:nvSpPr>
        <p:spPr>
          <a:xfrm>
            <a:off x="457200" y="1219201"/>
            <a:ext cx="8229600" cy="1219200"/>
          </a:xfrm>
        </p:spPr>
        <p:txBody>
          <a:bodyPr>
            <a:normAutofit fontScale="92500" lnSpcReduction="20000"/>
          </a:bodyPr>
          <a:lstStyle/>
          <a:p>
            <a:r>
              <a:rPr lang="en-US" altLang="zh-CN" dirty="0">
                <a:ea typeface="SimSun" pitchFamily="2" charset="-122"/>
              </a:rPr>
              <a:t>The </a:t>
            </a:r>
            <a:r>
              <a:rPr lang="en-US" altLang="zh-CN" b="1" i="1" dirty="0">
                <a:ea typeface="SimSun" pitchFamily="2" charset="-122"/>
              </a:rPr>
              <a:t>multiplication rule</a:t>
            </a:r>
            <a:r>
              <a:rPr lang="en-US" altLang="zh-CN" dirty="0">
                <a:ea typeface="SimSun" pitchFamily="2" charset="-122"/>
              </a:rPr>
              <a:t> is used to calculate the </a:t>
            </a:r>
            <a:r>
              <a:rPr lang="en-US" altLang="zh-CN" b="1" i="1" dirty="0">
                <a:solidFill>
                  <a:srgbClr val="0000FF"/>
                </a:solidFill>
                <a:ea typeface="SimSun" pitchFamily="2" charset="-122"/>
              </a:rPr>
              <a:t>joint probability</a:t>
            </a:r>
            <a:r>
              <a:rPr lang="en-US" altLang="zh-CN" dirty="0">
                <a:ea typeface="SimSun" pitchFamily="2" charset="-122"/>
              </a:rPr>
              <a:t> of two events. It is based on the formula for conditional probability defined earlier:</a:t>
            </a:r>
          </a:p>
        </p:txBody>
      </p:sp>
      <p:sp>
        <p:nvSpPr>
          <p:cNvPr id="7" name="Date Placeholder 6"/>
          <p:cNvSpPr>
            <a:spLocks noGrp="1"/>
          </p:cNvSpPr>
          <p:nvPr>
            <p:ph type="dt" sz="half" idx="10"/>
          </p:nvPr>
        </p:nvSpPr>
        <p:spPr/>
        <p:txBody>
          <a:bodyPr/>
          <a:lstStyle/>
          <a:p>
            <a:fld id="{B035B275-6F9A-4F08-AF1A-3FBDB33A07FC}" type="datetime1">
              <a:rPr lang="en-US" altLang="zh-CN" smtClean="0"/>
              <a:pPr/>
              <a:t>2/26/2013</a:t>
            </a:fld>
            <a:endParaRPr lang="en-US" altLang="zh-CN"/>
          </a:p>
        </p:txBody>
      </p:sp>
      <p:sp>
        <p:nvSpPr>
          <p:cNvPr id="8" name="Footer Placeholder 7"/>
          <p:cNvSpPr>
            <a:spLocks noGrp="1"/>
          </p:cNvSpPr>
          <p:nvPr>
            <p:ph type="ftr" sz="quarter" idx="11"/>
          </p:nvPr>
        </p:nvSpPr>
        <p:spPr/>
        <p:txBody>
          <a:bodyPr/>
          <a:lstStyle/>
          <a:p>
            <a:r>
              <a:rPr lang="en-US" altLang="zh-CN" smtClean="0"/>
              <a:t>Towson University - J. Jung</a:t>
            </a:r>
            <a:endParaRPr lang="en-US" altLang="zh-CN"/>
          </a:p>
        </p:txBody>
      </p:sp>
      <p:sp>
        <p:nvSpPr>
          <p:cNvPr id="6" name="Slide Number Placeholder 5"/>
          <p:cNvSpPr>
            <a:spLocks noGrp="1"/>
          </p:cNvSpPr>
          <p:nvPr>
            <p:ph type="sldNum" sz="quarter" idx="12"/>
          </p:nvPr>
        </p:nvSpPr>
        <p:spPr/>
        <p:txBody>
          <a:bodyPr/>
          <a:lstStyle/>
          <a:p>
            <a:r>
              <a:rPr lang="en-US" altLang="zh-CN"/>
              <a:t>6.</a:t>
            </a:r>
            <a:fld id="{EACFD249-52D7-49B4-BBF1-A5C222F8BA2E}" type="slidenum">
              <a:rPr lang="en-US" altLang="zh-CN"/>
              <a:pPr/>
              <a:t>28</a:t>
            </a:fld>
            <a:endParaRPr lang="en-US" altLang="zh-CN"/>
          </a:p>
        </p:txBody>
      </p:sp>
      <p:pic>
        <p:nvPicPr>
          <p:cNvPr id="47108" name="Picture 4"/>
          <p:cNvPicPr>
            <a:picLocks noChangeAspect="1" noChangeArrowheads="1"/>
          </p:cNvPicPr>
          <p:nvPr/>
        </p:nvPicPr>
        <p:blipFill>
          <a:blip r:embed="rId3" cstate="print"/>
          <a:srcRect/>
          <a:stretch>
            <a:fillRect/>
          </a:stretch>
        </p:blipFill>
        <p:spPr bwMode="auto">
          <a:xfrm>
            <a:off x="2362200" y="2438400"/>
            <a:ext cx="3873500" cy="1181100"/>
          </a:xfrm>
          <a:prstGeom prst="rect">
            <a:avLst/>
          </a:prstGeom>
          <a:noFill/>
        </p:spPr>
      </p:pic>
      <p:sp>
        <p:nvSpPr>
          <p:cNvPr id="47109" name="Text Box 5"/>
          <p:cNvSpPr txBox="1">
            <a:spLocks noChangeArrowheads="1"/>
          </p:cNvSpPr>
          <p:nvPr/>
        </p:nvSpPr>
        <p:spPr bwMode="auto">
          <a:xfrm>
            <a:off x="533401" y="3581400"/>
            <a:ext cx="8077200" cy="2677656"/>
          </a:xfrm>
          <a:prstGeom prst="rect">
            <a:avLst/>
          </a:prstGeom>
          <a:noFill/>
          <a:ln w="9525">
            <a:noFill/>
            <a:miter lim="800000"/>
            <a:headEnd/>
            <a:tailEnd/>
          </a:ln>
          <a:effectLst/>
        </p:spPr>
        <p:txBody>
          <a:bodyPr wrap="square" anchor="ctr">
            <a:spAutoFit/>
          </a:bodyPr>
          <a:lstStyle/>
          <a:p>
            <a:pPr algn="l">
              <a:buFont typeface="Arial" pitchFamily="34" charset="0"/>
              <a:buChar char="•"/>
            </a:pPr>
            <a:r>
              <a:rPr lang="en-US" altLang="zh-CN" sz="2400" dirty="0" smtClean="0">
                <a:ea typeface="SimSun" pitchFamily="2" charset="-122"/>
              </a:rPr>
              <a:t>  If </a:t>
            </a:r>
            <a:r>
              <a:rPr lang="en-US" altLang="zh-CN" sz="2400" dirty="0">
                <a:ea typeface="SimSun" pitchFamily="2" charset="-122"/>
              </a:rPr>
              <a:t>we multiply both sides of the equation by P(B) we have:</a:t>
            </a:r>
          </a:p>
          <a:p>
            <a:pPr algn="l"/>
            <a:endParaRPr lang="en-US" altLang="zh-CN" sz="2400" dirty="0">
              <a:ea typeface="SimSun" pitchFamily="2" charset="-122"/>
            </a:endParaRPr>
          </a:p>
          <a:p>
            <a:pPr algn="l"/>
            <a:r>
              <a:rPr lang="en-US" altLang="zh-CN" sz="2400" b="1" dirty="0" smtClean="0">
                <a:ea typeface="SimSun" pitchFamily="2" charset="-122"/>
              </a:rPr>
              <a:t>	P(A </a:t>
            </a:r>
            <a:r>
              <a:rPr lang="en-US" altLang="zh-CN" sz="2400" b="1" dirty="0">
                <a:ea typeface="SimSun" pitchFamily="2" charset="-122"/>
              </a:rPr>
              <a:t>and B) = P(A | B)•P(B)</a:t>
            </a:r>
            <a:endParaRPr lang="en-US" altLang="zh-CN" sz="2400" dirty="0">
              <a:ea typeface="SimSun" pitchFamily="2" charset="-122"/>
            </a:endParaRPr>
          </a:p>
          <a:p>
            <a:pPr algn="l"/>
            <a:endParaRPr lang="en-US" altLang="zh-CN" sz="2400" dirty="0">
              <a:ea typeface="SimSun" pitchFamily="2" charset="-122"/>
            </a:endParaRPr>
          </a:p>
          <a:p>
            <a:pPr algn="l">
              <a:buFont typeface="Arial" pitchFamily="34" charset="0"/>
              <a:buChar char="•"/>
            </a:pPr>
            <a:r>
              <a:rPr lang="en-US" altLang="zh-CN" sz="2400" dirty="0" smtClean="0">
                <a:ea typeface="SimSun" pitchFamily="2" charset="-122"/>
              </a:rPr>
              <a:t>  Likewise</a:t>
            </a:r>
            <a:r>
              <a:rPr lang="en-US" altLang="zh-CN" sz="2400" dirty="0">
                <a:ea typeface="SimSun" pitchFamily="2" charset="-122"/>
              </a:rPr>
              <a:t>, P(A and B) = P(B | A) • P(A</a:t>
            </a:r>
            <a:r>
              <a:rPr lang="en-US" altLang="zh-CN" sz="2400" dirty="0" smtClean="0">
                <a:ea typeface="SimSun" pitchFamily="2" charset="-122"/>
              </a:rPr>
              <a:t>)</a:t>
            </a:r>
            <a:endParaRPr lang="en-US" altLang="zh-CN" sz="2400" dirty="0">
              <a:ea typeface="SimSun" pitchFamily="2" charset="-122"/>
            </a:endParaRPr>
          </a:p>
          <a:p>
            <a:pPr algn="l">
              <a:buFont typeface="Arial" pitchFamily="34" charset="0"/>
              <a:buChar char="•"/>
            </a:pPr>
            <a:r>
              <a:rPr lang="en-US" altLang="zh-CN" sz="2400" dirty="0" smtClean="0">
                <a:ea typeface="SimSun" pitchFamily="2" charset="-122"/>
              </a:rPr>
              <a:t>  If </a:t>
            </a:r>
            <a:r>
              <a:rPr lang="en-US" altLang="zh-CN" sz="2400" dirty="0">
                <a:ea typeface="SimSun" pitchFamily="2" charset="-122"/>
              </a:rPr>
              <a:t>A and B are independent events, </a:t>
            </a:r>
            <a:r>
              <a:rPr lang="en-US" altLang="zh-CN" sz="2400" dirty="0" smtClean="0">
                <a:ea typeface="SimSun" pitchFamily="2" charset="-122"/>
              </a:rPr>
              <a:t>then </a:t>
            </a:r>
            <a:br>
              <a:rPr lang="en-US" altLang="zh-CN" sz="2400" dirty="0" smtClean="0">
                <a:ea typeface="SimSun" pitchFamily="2" charset="-122"/>
              </a:rPr>
            </a:br>
            <a:r>
              <a:rPr lang="en-US" altLang="zh-CN" sz="2400" dirty="0" smtClean="0">
                <a:ea typeface="SimSun" pitchFamily="2" charset="-122"/>
              </a:rPr>
              <a:t>	P(A </a:t>
            </a:r>
            <a:r>
              <a:rPr lang="en-US" altLang="zh-CN" sz="2400" dirty="0">
                <a:ea typeface="SimSun" pitchFamily="2" charset="-122"/>
              </a:rPr>
              <a:t>and B) = P(A)•P(B)</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altLang="zh-CN" dirty="0" smtClean="0">
                <a:ea typeface="SimSun" pitchFamily="2" charset="-122"/>
              </a:rPr>
              <a:t>Example</a:t>
            </a:r>
            <a:endParaRPr lang="en-US" altLang="zh-CN" dirty="0">
              <a:ea typeface="SimSun" pitchFamily="2" charset="-122"/>
            </a:endParaRPr>
          </a:p>
        </p:txBody>
      </p:sp>
      <p:sp>
        <p:nvSpPr>
          <p:cNvPr id="48131" name="Rectangle 3"/>
          <p:cNvSpPr>
            <a:spLocks noGrp="1" noChangeArrowheads="1"/>
          </p:cNvSpPr>
          <p:nvPr>
            <p:ph idx="1"/>
          </p:nvPr>
        </p:nvSpPr>
        <p:spPr/>
        <p:txBody>
          <a:bodyPr>
            <a:normAutofit fontScale="77500" lnSpcReduction="20000"/>
          </a:bodyPr>
          <a:lstStyle/>
          <a:p>
            <a:r>
              <a:rPr lang="en-US" altLang="zh-CN" dirty="0">
                <a:ea typeface="SimSun" pitchFamily="2" charset="-122"/>
              </a:rPr>
              <a:t>A graduate statistics course has seven male and three female students. The professor wants to select two students at random to help her conduct a research project. What is the probability that the two students chosen are female?</a:t>
            </a:r>
          </a:p>
          <a:p>
            <a:endParaRPr lang="en-US" altLang="zh-CN" dirty="0">
              <a:ea typeface="SimSun" pitchFamily="2" charset="-122"/>
            </a:endParaRPr>
          </a:p>
          <a:p>
            <a:r>
              <a:rPr lang="en-US" altLang="zh-CN" dirty="0">
                <a:ea typeface="SimSun" pitchFamily="2" charset="-122"/>
              </a:rPr>
              <a:t>Let A represent the event that the first student is female</a:t>
            </a:r>
          </a:p>
          <a:p>
            <a:endParaRPr lang="en-US" altLang="zh-CN" dirty="0">
              <a:ea typeface="SimSun" pitchFamily="2" charset="-122"/>
            </a:endParaRPr>
          </a:p>
          <a:p>
            <a:r>
              <a:rPr lang="en-US" altLang="zh-CN" dirty="0">
                <a:ea typeface="SimSun" pitchFamily="2" charset="-122"/>
              </a:rPr>
              <a:t>P(A) = 3/10 = .30</a:t>
            </a:r>
          </a:p>
          <a:p>
            <a:endParaRPr lang="en-US" altLang="zh-CN" dirty="0">
              <a:ea typeface="SimSun" pitchFamily="2" charset="-122"/>
            </a:endParaRPr>
          </a:p>
          <a:p>
            <a:r>
              <a:rPr lang="en-US" altLang="zh-CN" dirty="0">
                <a:ea typeface="SimSun" pitchFamily="2" charset="-122"/>
              </a:rPr>
              <a:t>What about the second student? </a:t>
            </a:r>
          </a:p>
        </p:txBody>
      </p:sp>
      <p:sp>
        <p:nvSpPr>
          <p:cNvPr id="5" name="Date Placeholder 4"/>
          <p:cNvSpPr>
            <a:spLocks noGrp="1"/>
          </p:cNvSpPr>
          <p:nvPr>
            <p:ph type="dt" sz="half" idx="10"/>
          </p:nvPr>
        </p:nvSpPr>
        <p:spPr/>
        <p:txBody>
          <a:bodyPr/>
          <a:lstStyle/>
          <a:p>
            <a:fld id="{C6016A2F-72D4-4401-B4CD-25179AF14F74}" type="datetime1">
              <a:rPr lang="en-US" altLang="zh-CN" smtClean="0"/>
              <a:pPr/>
              <a:t>2/26/2013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6.</a:t>
            </a:r>
            <a:fld id="{2A498229-F51D-4C48-995B-61B7808225E9}" type="slidenum">
              <a:rPr lang="en-US" altLang="zh-CN"/>
              <a:pPr/>
              <a:t>29</a:t>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zh-CN" dirty="0">
                <a:ea typeface="SimSun" pitchFamily="2" charset="-122"/>
              </a:rPr>
              <a:t>Sample Space</a:t>
            </a:r>
          </a:p>
        </p:txBody>
      </p:sp>
      <p:sp>
        <p:nvSpPr>
          <p:cNvPr id="9219" name="Rectangle 3"/>
          <p:cNvSpPr>
            <a:spLocks noGrp="1" noChangeArrowheads="1"/>
          </p:cNvSpPr>
          <p:nvPr>
            <p:ph idx="1"/>
          </p:nvPr>
        </p:nvSpPr>
        <p:spPr>
          <a:xfrm>
            <a:off x="457200" y="1295400"/>
            <a:ext cx="8229600" cy="5410199"/>
          </a:xfrm>
        </p:spPr>
        <p:txBody>
          <a:bodyPr>
            <a:normAutofit/>
          </a:bodyPr>
          <a:lstStyle/>
          <a:p>
            <a:pPr marL="533400" indent="-533400"/>
            <a:r>
              <a:rPr lang="en-US" altLang="zh-CN" sz="2800" dirty="0">
                <a:ea typeface="SimSun" pitchFamily="2" charset="-122"/>
              </a:rPr>
              <a:t>A </a:t>
            </a:r>
            <a:r>
              <a:rPr lang="en-US" altLang="zh-CN" sz="2800" dirty="0" smtClean="0">
                <a:ea typeface="SimSun" pitchFamily="2" charset="-122"/>
              </a:rPr>
              <a:t>list </a:t>
            </a:r>
            <a:r>
              <a:rPr lang="en-US" altLang="zh-CN" sz="2800" dirty="0">
                <a:ea typeface="SimSun" pitchFamily="2" charset="-122"/>
              </a:rPr>
              <a:t>of exhaustive and mutually exclusive outcomes is called a </a:t>
            </a:r>
            <a:r>
              <a:rPr lang="en-US" altLang="zh-CN" sz="2800" b="1" i="1" dirty="0">
                <a:ea typeface="SimSun" pitchFamily="2" charset="-122"/>
              </a:rPr>
              <a:t>sample </a:t>
            </a:r>
            <a:r>
              <a:rPr lang="en-US" altLang="zh-CN" sz="2800" b="1" i="1" dirty="0" smtClean="0">
                <a:ea typeface="SimSun" pitchFamily="2" charset="-122"/>
              </a:rPr>
              <a:t>space, </a:t>
            </a:r>
            <a:r>
              <a:rPr lang="en-US" altLang="zh-CN" sz="2800" dirty="0" smtClean="0">
                <a:ea typeface="SimSun" pitchFamily="2" charset="-122"/>
              </a:rPr>
              <a:t>denoted </a:t>
            </a:r>
            <a:r>
              <a:rPr lang="en-US" altLang="zh-CN" sz="2800" dirty="0">
                <a:ea typeface="SimSun" pitchFamily="2" charset="-122"/>
              </a:rPr>
              <a:t>by S.</a:t>
            </a:r>
          </a:p>
          <a:p>
            <a:pPr marL="933450" lvl="1" indent="-533400"/>
            <a:r>
              <a:rPr lang="en-US" altLang="zh-CN" sz="2400" b="1" i="1" dirty="0">
                <a:ea typeface="SimSun" pitchFamily="2" charset="-122"/>
              </a:rPr>
              <a:t>Exhaustive: </a:t>
            </a:r>
            <a:r>
              <a:rPr lang="en-US" altLang="zh-CN" sz="2400" dirty="0">
                <a:ea typeface="SimSun" pitchFamily="2" charset="-122"/>
              </a:rPr>
              <a:t>ALL possible outcomes </a:t>
            </a:r>
            <a:r>
              <a:rPr lang="en-US" altLang="zh-CN" sz="2400" dirty="0" smtClean="0">
                <a:ea typeface="SimSun" pitchFamily="2" charset="-122"/>
              </a:rPr>
              <a:t>are included</a:t>
            </a:r>
            <a:endParaRPr lang="en-US" altLang="zh-CN" sz="2400" dirty="0">
              <a:ea typeface="SimSun" pitchFamily="2" charset="-122"/>
            </a:endParaRPr>
          </a:p>
          <a:p>
            <a:pPr marL="933450" lvl="1" indent="-533400"/>
            <a:r>
              <a:rPr lang="en-US" altLang="zh-CN" sz="2400" b="1" i="1" dirty="0">
                <a:ea typeface="SimSun" pitchFamily="2" charset="-122"/>
              </a:rPr>
              <a:t>Mutually exclusive: </a:t>
            </a:r>
            <a:r>
              <a:rPr lang="en-US" altLang="zh-CN" sz="2400" dirty="0">
                <a:ea typeface="SimSun" pitchFamily="2" charset="-122"/>
              </a:rPr>
              <a:t>no two outcomes can occur at the same </a:t>
            </a:r>
            <a:r>
              <a:rPr lang="en-US" altLang="zh-CN" sz="2400" dirty="0" smtClean="0">
                <a:ea typeface="SimSun" pitchFamily="2" charset="-122"/>
              </a:rPr>
              <a:t>time</a:t>
            </a:r>
            <a:endParaRPr lang="en-US" altLang="zh-CN" sz="2400" dirty="0">
              <a:ea typeface="SimSun" pitchFamily="2" charset="-122"/>
            </a:endParaRPr>
          </a:p>
          <a:p>
            <a:pPr marL="533400" indent="-533400"/>
            <a:r>
              <a:rPr lang="en-US" altLang="zh-CN" sz="2800" dirty="0">
                <a:ea typeface="SimSun" pitchFamily="2" charset="-122"/>
              </a:rPr>
              <a:t>The outcomes are denoted by O</a:t>
            </a:r>
            <a:r>
              <a:rPr lang="en-US" altLang="zh-CN" sz="2800" baseline="-25000" dirty="0">
                <a:ea typeface="SimSun" pitchFamily="2" charset="-122"/>
              </a:rPr>
              <a:t>1</a:t>
            </a:r>
            <a:r>
              <a:rPr lang="en-US" altLang="zh-CN" sz="2800" dirty="0">
                <a:ea typeface="SimSun" pitchFamily="2" charset="-122"/>
              </a:rPr>
              <a:t>, O</a:t>
            </a:r>
            <a:r>
              <a:rPr lang="en-US" altLang="zh-CN" sz="2800" baseline="-25000" dirty="0">
                <a:ea typeface="SimSun" pitchFamily="2" charset="-122"/>
              </a:rPr>
              <a:t>2</a:t>
            </a:r>
            <a:r>
              <a:rPr lang="en-US" altLang="zh-CN" sz="2800" dirty="0">
                <a:ea typeface="SimSun" pitchFamily="2" charset="-122"/>
              </a:rPr>
              <a:t>, …, O</a:t>
            </a:r>
            <a:r>
              <a:rPr lang="en-US" altLang="zh-CN" sz="2800" baseline="-25000" dirty="0">
                <a:ea typeface="SimSun" pitchFamily="2" charset="-122"/>
              </a:rPr>
              <a:t>k</a:t>
            </a:r>
            <a:endParaRPr lang="en-US" altLang="zh-CN" sz="2800" dirty="0">
              <a:ea typeface="SimSun" pitchFamily="2" charset="-122"/>
            </a:endParaRPr>
          </a:p>
          <a:p>
            <a:pPr marL="533400" indent="-533400"/>
            <a:r>
              <a:rPr lang="en-US" altLang="zh-CN" sz="2800" dirty="0">
                <a:ea typeface="SimSun" pitchFamily="2" charset="-122"/>
              </a:rPr>
              <a:t>We can represent the sample space and its outcomes as:</a:t>
            </a:r>
          </a:p>
          <a:p>
            <a:pPr marL="533400" indent="-533400"/>
            <a:r>
              <a:rPr lang="en-US" altLang="zh-CN" sz="2800" dirty="0">
                <a:ea typeface="SimSun" pitchFamily="2" charset="-122"/>
              </a:rPr>
              <a:t>S = {O</a:t>
            </a:r>
            <a:r>
              <a:rPr lang="en-US" altLang="zh-CN" sz="2800" baseline="-25000" dirty="0">
                <a:ea typeface="SimSun" pitchFamily="2" charset="-122"/>
              </a:rPr>
              <a:t>1</a:t>
            </a:r>
            <a:r>
              <a:rPr lang="en-US" altLang="zh-CN" sz="2800" dirty="0">
                <a:ea typeface="SimSun" pitchFamily="2" charset="-122"/>
              </a:rPr>
              <a:t>, O</a:t>
            </a:r>
            <a:r>
              <a:rPr lang="en-US" altLang="zh-CN" sz="2800" baseline="-25000" dirty="0">
                <a:ea typeface="SimSun" pitchFamily="2" charset="-122"/>
              </a:rPr>
              <a:t>2</a:t>
            </a:r>
            <a:r>
              <a:rPr lang="en-US" altLang="zh-CN" sz="2800" dirty="0">
                <a:ea typeface="SimSun" pitchFamily="2" charset="-122"/>
              </a:rPr>
              <a:t>, …, </a:t>
            </a:r>
            <a:r>
              <a:rPr lang="en-US" altLang="zh-CN" sz="2800" dirty="0" smtClean="0">
                <a:ea typeface="SimSun" pitchFamily="2" charset="-122"/>
              </a:rPr>
              <a:t>O</a:t>
            </a:r>
            <a:r>
              <a:rPr lang="en-US" altLang="zh-CN" sz="2800" baseline="-25000" dirty="0" smtClean="0">
                <a:ea typeface="SimSun" pitchFamily="2" charset="-122"/>
              </a:rPr>
              <a:t>k</a:t>
            </a:r>
            <a:r>
              <a:rPr lang="en-US" altLang="zh-CN" sz="2800" dirty="0" smtClean="0">
                <a:ea typeface="SimSun" pitchFamily="2" charset="-122"/>
              </a:rPr>
              <a:t>}</a:t>
            </a:r>
          </a:p>
          <a:p>
            <a:pPr marL="533400" indent="-533400"/>
            <a:r>
              <a:rPr lang="en-US" altLang="zh-CN" sz="2800" dirty="0" smtClean="0">
                <a:ea typeface="SimSun" pitchFamily="2" charset="-122"/>
              </a:rPr>
              <a:t>Example: coin flip sample space: </a:t>
            </a:r>
            <a:r>
              <a:rPr lang="en-US" altLang="zh-CN" sz="2800" dirty="0">
                <a:ea typeface="SimSun" pitchFamily="2" charset="-122"/>
              </a:rPr>
              <a:t>S</a:t>
            </a:r>
            <a:r>
              <a:rPr lang="en-US" altLang="zh-CN" sz="2800" dirty="0">
                <a:ea typeface="SimSun" pitchFamily="2" charset="-122"/>
              </a:rPr>
              <a:t>={</a:t>
            </a:r>
            <a:r>
              <a:rPr lang="en-US" altLang="zh-CN" sz="2800" dirty="0" smtClean="0">
                <a:ea typeface="SimSun" pitchFamily="2" charset="-122"/>
              </a:rPr>
              <a:t>heads, </a:t>
            </a:r>
            <a:r>
              <a:rPr lang="en-US" altLang="zh-CN" sz="2800" dirty="0">
                <a:ea typeface="SimSun" pitchFamily="2" charset="-122"/>
              </a:rPr>
              <a:t>tail</a:t>
            </a:r>
            <a:r>
              <a:rPr lang="en-US" altLang="zh-CN" sz="2800" dirty="0">
                <a:ea typeface="SimSun" pitchFamily="2" charset="-122"/>
              </a:rPr>
              <a:t>}</a:t>
            </a:r>
            <a:r>
              <a:rPr lang="en-US" altLang="zh-CN" sz="2800" dirty="0">
                <a:ea typeface="SimSun" pitchFamily="2" charset="-122"/>
              </a:rPr>
              <a:t>	</a:t>
            </a:r>
          </a:p>
        </p:txBody>
      </p:sp>
      <p:sp>
        <p:nvSpPr>
          <p:cNvPr id="5" name="Date Placeholder 4"/>
          <p:cNvSpPr>
            <a:spLocks noGrp="1"/>
          </p:cNvSpPr>
          <p:nvPr>
            <p:ph type="dt" sz="half" idx="10"/>
          </p:nvPr>
        </p:nvSpPr>
        <p:spPr/>
        <p:txBody>
          <a:bodyPr/>
          <a:lstStyle/>
          <a:p>
            <a:fld id="{B3007747-B42E-4FCE-84E1-5C5E2B6F97F2}" type="datetime1">
              <a:rPr lang="en-US" altLang="zh-CN" smtClean="0"/>
              <a:pPr/>
              <a:t>2/26/2013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dirty="0"/>
              <a:t>6.</a:t>
            </a:r>
            <a:fld id="{193E203C-9C9D-4D28-8218-20A464520201}" type="slidenum">
              <a:rPr lang="en-US" altLang="zh-CN"/>
              <a:pPr/>
              <a:t>3</a:t>
            </a:fld>
            <a:endParaRPr lang="en-US" altLang="zh-CN"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altLang="zh-CN" dirty="0" smtClean="0">
                <a:ea typeface="SimSun" pitchFamily="2" charset="-122"/>
              </a:rPr>
              <a:t>Example</a:t>
            </a:r>
            <a:endParaRPr lang="en-US" altLang="zh-CN" dirty="0">
              <a:ea typeface="SimSun" pitchFamily="2" charset="-122"/>
            </a:endParaRPr>
          </a:p>
        </p:txBody>
      </p:sp>
      <p:sp>
        <p:nvSpPr>
          <p:cNvPr id="49155" name="Rectangle 3"/>
          <p:cNvSpPr>
            <a:spLocks noGrp="1" noChangeArrowheads="1"/>
          </p:cNvSpPr>
          <p:nvPr>
            <p:ph idx="1"/>
          </p:nvPr>
        </p:nvSpPr>
        <p:spPr/>
        <p:txBody>
          <a:bodyPr/>
          <a:lstStyle/>
          <a:p>
            <a:r>
              <a:rPr lang="en-US" altLang="zh-CN">
                <a:ea typeface="SimSun" pitchFamily="2" charset="-122"/>
              </a:rPr>
              <a:t>Let B represent the event that the second student is female</a:t>
            </a:r>
          </a:p>
          <a:p>
            <a:endParaRPr lang="en-US" altLang="zh-CN">
              <a:ea typeface="SimSun" pitchFamily="2" charset="-122"/>
            </a:endParaRPr>
          </a:p>
          <a:p>
            <a:r>
              <a:rPr lang="en-US" altLang="zh-CN">
                <a:ea typeface="SimSun" pitchFamily="2" charset="-122"/>
              </a:rPr>
              <a:t>P(B | A) = 2/9 = .22</a:t>
            </a:r>
          </a:p>
          <a:p>
            <a:endParaRPr lang="en-US" altLang="zh-CN">
              <a:ea typeface="SimSun" pitchFamily="2" charset="-122"/>
            </a:endParaRPr>
          </a:p>
          <a:p>
            <a:r>
              <a:rPr lang="en-US" altLang="zh-CN">
                <a:ea typeface="SimSun" pitchFamily="2" charset="-122"/>
              </a:rPr>
              <a:t>That is, the probability of choosing a female student </a:t>
            </a:r>
            <a:r>
              <a:rPr lang="en-US" altLang="zh-CN" b="1" i="1">
                <a:ea typeface="SimSun" pitchFamily="2" charset="-122"/>
              </a:rPr>
              <a:t>given</a:t>
            </a:r>
            <a:r>
              <a:rPr lang="en-US" altLang="zh-CN">
                <a:ea typeface="SimSun" pitchFamily="2" charset="-122"/>
              </a:rPr>
              <a:t> that the first student chosen is 2 (females) / 9 (remaining students) = 2/9</a:t>
            </a:r>
          </a:p>
        </p:txBody>
      </p:sp>
      <p:sp>
        <p:nvSpPr>
          <p:cNvPr id="5" name="Date Placeholder 4"/>
          <p:cNvSpPr>
            <a:spLocks noGrp="1"/>
          </p:cNvSpPr>
          <p:nvPr>
            <p:ph type="dt" sz="half" idx="10"/>
          </p:nvPr>
        </p:nvSpPr>
        <p:spPr/>
        <p:txBody>
          <a:bodyPr/>
          <a:lstStyle/>
          <a:p>
            <a:fld id="{18D5BB02-CC02-4BD2-8C86-9467A14B6543}" type="datetime1">
              <a:rPr lang="en-US" altLang="zh-CN" smtClean="0"/>
              <a:pPr/>
              <a:t>2/26/2013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6.</a:t>
            </a:r>
            <a:fld id="{67F041D3-1970-4B5E-968D-8A9C99267220}" type="slidenum">
              <a:rPr lang="en-US" altLang="zh-CN"/>
              <a:pPr/>
              <a:t>30</a:t>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altLang="zh-CN" dirty="0" smtClean="0">
                <a:ea typeface="SimSun" pitchFamily="2" charset="-122"/>
              </a:rPr>
              <a:t>Example</a:t>
            </a:r>
            <a:endParaRPr lang="en-US" altLang="zh-CN" dirty="0">
              <a:ea typeface="SimSun" pitchFamily="2" charset="-122"/>
            </a:endParaRPr>
          </a:p>
        </p:txBody>
      </p:sp>
      <p:sp>
        <p:nvSpPr>
          <p:cNvPr id="50179" name="Rectangle 3"/>
          <p:cNvSpPr>
            <a:spLocks noGrp="1" noChangeArrowheads="1"/>
          </p:cNvSpPr>
          <p:nvPr>
            <p:ph idx="1"/>
          </p:nvPr>
        </p:nvSpPr>
        <p:spPr/>
        <p:txBody>
          <a:bodyPr>
            <a:normAutofit fontScale="85000" lnSpcReduction="20000"/>
          </a:bodyPr>
          <a:lstStyle/>
          <a:p>
            <a:pPr>
              <a:lnSpc>
                <a:spcPct val="90000"/>
              </a:lnSpc>
            </a:pPr>
            <a:r>
              <a:rPr lang="en-US" altLang="zh-CN" dirty="0">
                <a:ea typeface="SimSun" pitchFamily="2" charset="-122"/>
              </a:rPr>
              <a:t>A graduate statistics course has seven male and three female students. The professor wants to select two students at random to help her conduct a research project. </a:t>
            </a:r>
            <a:r>
              <a:rPr lang="en-US" altLang="zh-CN" b="1" dirty="0">
                <a:solidFill>
                  <a:srgbClr val="0000FF"/>
                </a:solidFill>
                <a:ea typeface="SimSun" pitchFamily="2" charset="-122"/>
              </a:rPr>
              <a:t>What is the probability that the two students chosen are female?</a:t>
            </a:r>
            <a:endParaRPr lang="en-US" altLang="zh-CN" dirty="0">
              <a:ea typeface="SimSun" pitchFamily="2" charset="-122"/>
            </a:endParaRPr>
          </a:p>
          <a:p>
            <a:pPr>
              <a:lnSpc>
                <a:spcPct val="90000"/>
              </a:lnSpc>
            </a:pPr>
            <a:endParaRPr lang="en-US" altLang="zh-CN" dirty="0">
              <a:ea typeface="SimSun" pitchFamily="2" charset="-122"/>
            </a:endParaRPr>
          </a:p>
          <a:p>
            <a:pPr>
              <a:lnSpc>
                <a:spcPct val="90000"/>
              </a:lnSpc>
            </a:pPr>
            <a:r>
              <a:rPr lang="en-US" altLang="zh-CN" dirty="0">
                <a:ea typeface="SimSun" pitchFamily="2" charset="-122"/>
              </a:rPr>
              <a:t>Thus, we want to answer the question: what is </a:t>
            </a:r>
            <a:r>
              <a:rPr lang="en-US" altLang="zh-CN" b="1" dirty="0">
                <a:ea typeface="SimSun" pitchFamily="2" charset="-122"/>
              </a:rPr>
              <a:t>P(A and B)</a:t>
            </a:r>
            <a:r>
              <a:rPr lang="en-US" altLang="zh-CN" dirty="0">
                <a:ea typeface="SimSun" pitchFamily="2" charset="-122"/>
              </a:rPr>
              <a:t> ?</a:t>
            </a:r>
          </a:p>
          <a:p>
            <a:pPr>
              <a:lnSpc>
                <a:spcPct val="90000"/>
              </a:lnSpc>
            </a:pPr>
            <a:endParaRPr lang="en-US" altLang="zh-CN" dirty="0">
              <a:ea typeface="SimSun" pitchFamily="2" charset="-122"/>
            </a:endParaRPr>
          </a:p>
          <a:p>
            <a:pPr>
              <a:lnSpc>
                <a:spcPct val="90000"/>
              </a:lnSpc>
            </a:pPr>
            <a:r>
              <a:rPr lang="en-US" altLang="zh-CN" dirty="0">
                <a:ea typeface="SimSun" pitchFamily="2" charset="-122"/>
              </a:rPr>
              <a:t>P(A and B) = P(A)•P(B|A) = (3/10)(2/9) = 6/90 = .067</a:t>
            </a:r>
          </a:p>
          <a:p>
            <a:pPr>
              <a:lnSpc>
                <a:spcPct val="90000"/>
              </a:lnSpc>
            </a:pPr>
            <a:endParaRPr lang="en-US" altLang="zh-CN" dirty="0">
              <a:ea typeface="SimSun" pitchFamily="2" charset="-122"/>
            </a:endParaRPr>
          </a:p>
          <a:p>
            <a:pPr>
              <a:lnSpc>
                <a:spcPct val="90000"/>
              </a:lnSpc>
            </a:pPr>
            <a:r>
              <a:rPr lang="en-US" altLang="zh-CN" i="1" dirty="0">
                <a:ea typeface="SimSun" pitchFamily="2" charset="-122"/>
              </a:rPr>
              <a:t>“There is a 6.7% chance that the professor will choose two female students from her grad class of 10.”</a:t>
            </a:r>
            <a:endParaRPr lang="en-US" altLang="zh-CN" dirty="0">
              <a:ea typeface="SimSun" pitchFamily="2" charset="-122"/>
            </a:endParaRPr>
          </a:p>
        </p:txBody>
      </p:sp>
      <p:sp>
        <p:nvSpPr>
          <p:cNvPr id="5" name="Date Placeholder 4"/>
          <p:cNvSpPr>
            <a:spLocks noGrp="1"/>
          </p:cNvSpPr>
          <p:nvPr>
            <p:ph type="dt" sz="half" idx="10"/>
          </p:nvPr>
        </p:nvSpPr>
        <p:spPr/>
        <p:txBody>
          <a:bodyPr/>
          <a:lstStyle/>
          <a:p>
            <a:fld id="{952C190F-683A-4196-99CB-4FA401342CFA}" type="datetime1">
              <a:rPr lang="en-US" altLang="zh-CN" smtClean="0"/>
              <a:pPr/>
              <a:t>2/26/2013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6.</a:t>
            </a:r>
            <a:fld id="{8FA0D842-81A9-4C4B-8D7B-4A4B0425F65B}" type="slidenum">
              <a:rPr lang="en-US" altLang="zh-CN"/>
              <a:pPr/>
              <a:t>31</a:t>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altLang="zh-CN" dirty="0" smtClean="0">
                <a:ea typeface="SimSun" pitchFamily="2" charset="-122"/>
              </a:rPr>
              <a:t>Example</a:t>
            </a:r>
            <a:endParaRPr lang="en-US" altLang="zh-CN" dirty="0">
              <a:ea typeface="SimSun" pitchFamily="2" charset="-122"/>
            </a:endParaRPr>
          </a:p>
        </p:txBody>
      </p:sp>
      <p:sp>
        <p:nvSpPr>
          <p:cNvPr id="71683" name="Rectangle 3"/>
          <p:cNvSpPr>
            <a:spLocks noGrp="1" noChangeArrowheads="1"/>
          </p:cNvSpPr>
          <p:nvPr>
            <p:ph idx="1"/>
          </p:nvPr>
        </p:nvSpPr>
        <p:spPr/>
        <p:txBody>
          <a:bodyPr>
            <a:normAutofit fontScale="77500" lnSpcReduction="20000"/>
          </a:bodyPr>
          <a:lstStyle/>
          <a:p>
            <a:r>
              <a:rPr lang="en-US" altLang="zh-CN" dirty="0">
                <a:ea typeface="SimSun" pitchFamily="2" charset="-122"/>
              </a:rPr>
              <a:t>The professor in Example 6.5 is unavailable. Her replacement will teach two classes. His style is to select one student at random and pick on him or her in the class. What is the probability that the two students chosen are female?</a:t>
            </a:r>
          </a:p>
          <a:p>
            <a:endParaRPr lang="en-US" altLang="zh-CN" dirty="0">
              <a:ea typeface="SimSun" pitchFamily="2" charset="-122"/>
            </a:endParaRPr>
          </a:p>
          <a:p>
            <a:r>
              <a:rPr lang="en-US" altLang="zh-CN" dirty="0">
                <a:ea typeface="SimSun" pitchFamily="2" charset="-122"/>
              </a:rPr>
              <a:t>Let A represent the event </a:t>
            </a:r>
            <a:r>
              <a:rPr lang="en-US" altLang="zh-CN">
                <a:ea typeface="SimSun" pitchFamily="2" charset="-122"/>
              </a:rPr>
              <a:t>that </a:t>
            </a:r>
            <a:r>
              <a:rPr lang="en-US" altLang="zh-CN" smtClean="0">
                <a:ea typeface="SimSun" pitchFamily="2" charset="-122"/>
              </a:rPr>
              <a:t>the first </a:t>
            </a:r>
            <a:r>
              <a:rPr lang="en-US" altLang="zh-CN" dirty="0" smtClean="0">
                <a:ea typeface="SimSun" pitchFamily="2" charset="-122"/>
              </a:rPr>
              <a:t>student </a:t>
            </a:r>
            <a:r>
              <a:rPr lang="en-US" altLang="zh-CN" dirty="0">
                <a:ea typeface="SimSun" pitchFamily="2" charset="-122"/>
              </a:rPr>
              <a:t>picked at random </a:t>
            </a:r>
            <a:r>
              <a:rPr lang="en-US" altLang="zh-CN" dirty="0" smtClean="0">
                <a:ea typeface="SimSun" pitchFamily="2" charset="-122"/>
              </a:rPr>
              <a:t>is </a:t>
            </a:r>
            <a:r>
              <a:rPr lang="en-US" altLang="zh-CN" dirty="0">
                <a:ea typeface="SimSun" pitchFamily="2" charset="-122"/>
              </a:rPr>
              <a:t>female</a:t>
            </a:r>
          </a:p>
          <a:p>
            <a:endParaRPr lang="en-US" altLang="zh-CN" dirty="0">
              <a:ea typeface="SimSun" pitchFamily="2" charset="-122"/>
            </a:endParaRPr>
          </a:p>
          <a:p>
            <a:r>
              <a:rPr lang="en-US" altLang="zh-CN" dirty="0">
                <a:ea typeface="SimSun" pitchFamily="2" charset="-122"/>
              </a:rPr>
              <a:t>P(A) = 3/10 = .30</a:t>
            </a:r>
          </a:p>
          <a:p>
            <a:endParaRPr lang="en-US" altLang="zh-CN" dirty="0">
              <a:ea typeface="SimSun" pitchFamily="2" charset="-122"/>
            </a:endParaRPr>
          </a:p>
          <a:p>
            <a:r>
              <a:rPr lang="en-US" altLang="zh-CN" dirty="0">
                <a:ea typeface="SimSun" pitchFamily="2" charset="-122"/>
              </a:rPr>
              <a:t>What about the second class? </a:t>
            </a:r>
          </a:p>
        </p:txBody>
      </p:sp>
      <p:sp>
        <p:nvSpPr>
          <p:cNvPr id="5" name="Date Placeholder 4"/>
          <p:cNvSpPr>
            <a:spLocks noGrp="1"/>
          </p:cNvSpPr>
          <p:nvPr>
            <p:ph type="dt" sz="half" idx="10"/>
          </p:nvPr>
        </p:nvSpPr>
        <p:spPr/>
        <p:txBody>
          <a:bodyPr/>
          <a:lstStyle/>
          <a:p>
            <a:fld id="{49E20AD5-869F-4EE4-85FB-F7A0B45B3E94}" type="datetime1">
              <a:rPr lang="en-US" altLang="zh-CN" smtClean="0"/>
              <a:pPr/>
              <a:t>2/26/2013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6.</a:t>
            </a:r>
            <a:fld id="{86D9920A-3F99-4D04-9BF0-E759B6BAD988}" type="slidenum">
              <a:rPr lang="en-US" altLang="zh-CN"/>
              <a:pPr/>
              <a:t>32</a:t>
            </a:fld>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altLang="zh-CN" dirty="0" smtClean="0">
                <a:ea typeface="SimSun" pitchFamily="2" charset="-122"/>
              </a:rPr>
              <a:t>Example</a:t>
            </a:r>
            <a:endParaRPr lang="en-US" altLang="zh-CN" dirty="0">
              <a:ea typeface="SimSun" pitchFamily="2" charset="-122"/>
            </a:endParaRPr>
          </a:p>
        </p:txBody>
      </p:sp>
      <p:sp>
        <p:nvSpPr>
          <p:cNvPr id="72707" name="Rectangle 3"/>
          <p:cNvSpPr>
            <a:spLocks noGrp="1" noChangeArrowheads="1"/>
          </p:cNvSpPr>
          <p:nvPr>
            <p:ph idx="1"/>
          </p:nvPr>
        </p:nvSpPr>
        <p:spPr/>
        <p:txBody>
          <a:bodyPr/>
          <a:lstStyle/>
          <a:p>
            <a:r>
              <a:rPr lang="en-US" altLang="zh-CN">
                <a:ea typeface="SimSun" pitchFamily="2" charset="-122"/>
              </a:rPr>
              <a:t>Let B represent the event that the second student is female. Because the same student in the first class can be picked again for the second class</a:t>
            </a:r>
          </a:p>
          <a:p>
            <a:endParaRPr lang="en-US" altLang="zh-CN">
              <a:ea typeface="SimSun" pitchFamily="2" charset="-122"/>
            </a:endParaRPr>
          </a:p>
          <a:p>
            <a:r>
              <a:rPr lang="en-US" altLang="zh-CN">
                <a:ea typeface="SimSun" pitchFamily="2" charset="-122"/>
              </a:rPr>
              <a:t>P(B | A) = P(B) = 3/10 = .30</a:t>
            </a:r>
          </a:p>
          <a:p>
            <a:endParaRPr lang="zh-CN" altLang="en-US">
              <a:ea typeface="SimSun" pitchFamily="2" charset="-122"/>
            </a:endParaRPr>
          </a:p>
        </p:txBody>
      </p:sp>
      <p:sp>
        <p:nvSpPr>
          <p:cNvPr id="5" name="Date Placeholder 4"/>
          <p:cNvSpPr>
            <a:spLocks noGrp="1"/>
          </p:cNvSpPr>
          <p:nvPr>
            <p:ph type="dt" sz="half" idx="10"/>
          </p:nvPr>
        </p:nvSpPr>
        <p:spPr/>
        <p:txBody>
          <a:bodyPr/>
          <a:lstStyle/>
          <a:p>
            <a:fld id="{DA7B8FB2-DC33-4D62-95C1-FD89622CD879}" type="datetime1">
              <a:rPr lang="en-US" altLang="zh-CN" smtClean="0"/>
              <a:pPr/>
              <a:t>2/26/2013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6.</a:t>
            </a:r>
            <a:fld id="{64D79838-ED59-4679-AA79-DB9C663DDE3A}" type="slidenum">
              <a:rPr lang="en-US" altLang="zh-CN"/>
              <a:pPr/>
              <a:t>33</a:t>
            </a:fld>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altLang="zh-CN" dirty="0" smtClean="0">
                <a:ea typeface="SimSun" pitchFamily="2" charset="-122"/>
              </a:rPr>
              <a:t>Example</a:t>
            </a:r>
            <a:endParaRPr lang="en-US" altLang="zh-CN" dirty="0">
              <a:ea typeface="SimSun" pitchFamily="2" charset="-122"/>
            </a:endParaRPr>
          </a:p>
        </p:txBody>
      </p:sp>
      <p:sp>
        <p:nvSpPr>
          <p:cNvPr id="73731" name="Rectangle 3"/>
          <p:cNvSpPr>
            <a:spLocks noGrp="1" noChangeArrowheads="1"/>
          </p:cNvSpPr>
          <p:nvPr>
            <p:ph idx="1"/>
          </p:nvPr>
        </p:nvSpPr>
        <p:spPr/>
        <p:txBody>
          <a:bodyPr>
            <a:normAutofit fontScale="92500" lnSpcReduction="20000"/>
          </a:bodyPr>
          <a:lstStyle/>
          <a:p>
            <a:pPr>
              <a:lnSpc>
                <a:spcPct val="90000"/>
              </a:lnSpc>
            </a:pPr>
            <a:r>
              <a:rPr lang="en-US" altLang="zh-CN" b="1" dirty="0">
                <a:solidFill>
                  <a:srgbClr val="0000FF"/>
                </a:solidFill>
                <a:ea typeface="SimSun" pitchFamily="2" charset="-122"/>
              </a:rPr>
              <a:t>What is the probability that the two students chosen are female?</a:t>
            </a:r>
            <a:endParaRPr lang="en-US" altLang="zh-CN" dirty="0">
              <a:ea typeface="SimSun" pitchFamily="2" charset="-122"/>
            </a:endParaRPr>
          </a:p>
          <a:p>
            <a:pPr>
              <a:lnSpc>
                <a:spcPct val="90000"/>
              </a:lnSpc>
            </a:pPr>
            <a:endParaRPr lang="en-US" altLang="zh-CN" dirty="0">
              <a:ea typeface="SimSun" pitchFamily="2" charset="-122"/>
            </a:endParaRPr>
          </a:p>
          <a:p>
            <a:pPr>
              <a:lnSpc>
                <a:spcPct val="90000"/>
              </a:lnSpc>
            </a:pPr>
            <a:r>
              <a:rPr lang="en-US" altLang="zh-CN" dirty="0">
                <a:ea typeface="SimSun" pitchFamily="2" charset="-122"/>
              </a:rPr>
              <a:t>Thus, we want to answer the question: what is </a:t>
            </a:r>
            <a:r>
              <a:rPr lang="en-US" altLang="zh-CN" b="1" dirty="0">
                <a:ea typeface="SimSun" pitchFamily="2" charset="-122"/>
              </a:rPr>
              <a:t>P(A and B)</a:t>
            </a:r>
            <a:r>
              <a:rPr lang="en-US" altLang="zh-CN" dirty="0">
                <a:ea typeface="SimSun" pitchFamily="2" charset="-122"/>
              </a:rPr>
              <a:t> ?</a:t>
            </a:r>
          </a:p>
          <a:p>
            <a:pPr>
              <a:lnSpc>
                <a:spcPct val="90000"/>
              </a:lnSpc>
            </a:pPr>
            <a:endParaRPr lang="en-US" altLang="zh-CN" dirty="0">
              <a:ea typeface="SimSun" pitchFamily="2" charset="-122"/>
            </a:endParaRPr>
          </a:p>
          <a:p>
            <a:pPr>
              <a:lnSpc>
                <a:spcPct val="90000"/>
              </a:lnSpc>
              <a:buNone/>
            </a:pPr>
            <a:r>
              <a:rPr lang="en-US" altLang="zh-CN" dirty="0">
                <a:ea typeface="SimSun" pitchFamily="2" charset="-122"/>
              </a:rPr>
              <a:t>P(A and B) = P(A)•P(B) = (3/10)(3/10) = 9/100 = .09</a:t>
            </a:r>
          </a:p>
          <a:p>
            <a:pPr>
              <a:lnSpc>
                <a:spcPct val="90000"/>
              </a:lnSpc>
            </a:pPr>
            <a:endParaRPr lang="en-US" altLang="zh-CN" dirty="0">
              <a:ea typeface="SimSun" pitchFamily="2" charset="-122"/>
            </a:endParaRPr>
          </a:p>
          <a:p>
            <a:pPr>
              <a:lnSpc>
                <a:spcPct val="90000"/>
              </a:lnSpc>
            </a:pPr>
            <a:r>
              <a:rPr lang="en-US" altLang="zh-CN" i="1" dirty="0">
                <a:ea typeface="SimSun" pitchFamily="2" charset="-122"/>
              </a:rPr>
              <a:t>“There is a 9% chance that the replacement professor will choose two female students from his two classes.”</a:t>
            </a:r>
            <a:endParaRPr lang="en-US" altLang="zh-CN" dirty="0">
              <a:ea typeface="SimSun" pitchFamily="2" charset="-122"/>
            </a:endParaRPr>
          </a:p>
        </p:txBody>
      </p:sp>
      <p:sp>
        <p:nvSpPr>
          <p:cNvPr id="5" name="Date Placeholder 4"/>
          <p:cNvSpPr>
            <a:spLocks noGrp="1"/>
          </p:cNvSpPr>
          <p:nvPr>
            <p:ph type="dt" sz="half" idx="10"/>
          </p:nvPr>
        </p:nvSpPr>
        <p:spPr/>
        <p:txBody>
          <a:bodyPr/>
          <a:lstStyle/>
          <a:p>
            <a:fld id="{710E4A22-9FA6-42A4-8B0B-A8E5B2C947D9}" type="datetime1">
              <a:rPr lang="en-US" altLang="zh-CN" smtClean="0"/>
              <a:pPr/>
              <a:t>2/26/2013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6.</a:t>
            </a:r>
            <a:fld id="{ECD2A127-E0AA-4DA6-B07A-5DEF498A0B03}" type="slidenum">
              <a:rPr lang="en-US" altLang="zh-CN"/>
              <a:pPr/>
              <a:t>34</a:t>
            </a:fld>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US" altLang="zh-CN" dirty="0" smtClean="0">
                <a:ea typeface="SimSun" pitchFamily="2" charset="-122"/>
              </a:rPr>
              <a:t>3 Addition </a:t>
            </a:r>
            <a:r>
              <a:rPr lang="en-US" altLang="zh-CN" dirty="0">
                <a:ea typeface="SimSun" pitchFamily="2" charset="-122"/>
              </a:rPr>
              <a:t>Rule…</a:t>
            </a:r>
          </a:p>
        </p:txBody>
      </p:sp>
      <p:sp>
        <p:nvSpPr>
          <p:cNvPr id="89091" name="Rectangle 3"/>
          <p:cNvSpPr>
            <a:spLocks noGrp="1" noChangeArrowheads="1"/>
          </p:cNvSpPr>
          <p:nvPr>
            <p:ph idx="1"/>
          </p:nvPr>
        </p:nvSpPr>
        <p:spPr>
          <a:xfrm>
            <a:off x="457200" y="1600201"/>
            <a:ext cx="8229600" cy="2057400"/>
          </a:xfrm>
        </p:spPr>
        <p:txBody>
          <a:bodyPr>
            <a:normAutofit lnSpcReduction="10000"/>
          </a:bodyPr>
          <a:lstStyle/>
          <a:p>
            <a:r>
              <a:rPr lang="en-US" altLang="zh-CN" dirty="0">
                <a:ea typeface="SimSun" pitchFamily="2" charset="-122"/>
              </a:rPr>
              <a:t>The probability of event A </a:t>
            </a:r>
            <a:r>
              <a:rPr lang="en-US" altLang="zh-CN" b="1" i="1" dirty="0">
                <a:ea typeface="SimSun" pitchFamily="2" charset="-122"/>
              </a:rPr>
              <a:t>or</a:t>
            </a:r>
            <a:r>
              <a:rPr lang="en-US" altLang="zh-CN" dirty="0">
                <a:ea typeface="SimSun" pitchFamily="2" charset="-122"/>
              </a:rPr>
              <a:t> B </a:t>
            </a:r>
            <a:r>
              <a:rPr lang="en-US" altLang="zh-CN" b="1" i="1" dirty="0">
                <a:ea typeface="SimSun" pitchFamily="2" charset="-122"/>
              </a:rPr>
              <a:t>or</a:t>
            </a:r>
            <a:r>
              <a:rPr lang="en-US" altLang="zh-CN" dirty="0">
                <a:ea typeface="SimSun" pitchFamily="2" charset="-122"/>
              </a:rPr>
              <a:t> both A and B occurring; i.e. the union of A and B.</a:t>
            </a:r>
          </a:p>
          <a:p>
            <a:pPr>
              <a:buNone/>
            </a:pPr>
            <a:r>
              <a:rPr lang="en-US" altLang="zh-CN" dirty="0">
                <a:ea typeface="SimSun" pitchFamily="2" charset="-122"/>
              </a:rPr>
              <a:t>	</a:t>
            </a:r>
          </a:p>
          <a:p>
            <a:pPr>
              <a:buNone/>
            </a:pPr>
            <a:r>
              <a:rPr lang="en-US" altLang="zh-CN" dirty="0">
                <a:ea typeface="SimSun" pitchFamily="2" charset="-122"/>
              </a:rPr>
              <a:t>	</a:t>
            </a:r>
            <a:r>
              <a:rPr lang="en-US" altLang="zh-CN" dirty="0" smtClean="0">
                <a:ea typeface="SimSun" pitchFamily="2" charset="-122"/>
              </a:rPr>
              <a:t>	P(A </a:t>
            </a:r>
            <a:r>
              <a:rPr lang="en-US" altLang="zh-CN" dirty="0">
                <a:ea typeface="SimSun" pitchFamily="2" charset="-122"/>
              </a:rPr>
              <a:t>or B) = P(A) + P(B) – P(A and B)</a:t>
            </a:r>
          </a:p>
          <a:p>
            <a:endParaRPr lang="zh-CN" altLang="en-US" dirty="0">
              <a:ea typeface="SimSun" pitchFamily="2" charset="-122"/>
            </a:endParaRPr>
          </a:p>
        </p:txBody>
      </p:sp>
      <p:sp>
        <p:nvSpPr>
          <p:cNvPr id="5" name="Date Placeholder 4"/>
          <p:cNvSpPr>
            <a:spLocks noGrp="1"/>
          </p:cNvSpPr>
          <p:nvPr>
            <p:ph type="dt" sz="half" idx="10"/>
          </p:nvPr>
        </p:nvSpPr>
        <p:spPr/>
        <p:txBody>
          <a:bodyPr/>
          <a:lstStyle/>
          <a:p>
            <a:fld id="{644E27AC-FA1B-44B8-A4EE-2830618AF36A}" type="datetime1">
              <a:rPr lang="en-US" altLang="zh-CN" smtClean="0"/>
              <a:pPr/>
              <a:t>2/26/2013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6.</a:t>
            </a:r>
            <a:fld id="{14F17094-F053-40F2-B1E3-5AB094F965C8}" type="slidenum">
              <a:rPr lang="en-US" altLang="zh-CN"/>
              <a:pPr/>
              <a:t>35</a:t>
            </a:fld>
            <a:endParaRPr lang="en-US" altLang="zh-CN"/>
          </a:p>
        </p:txBody>
      </p:sp>
      <p:sp>
        <p:nvSpPr>
          <p:cNvPr id="7" name="Rectangle 4"/>
          <p:cNvSpPr>
            <a:spLocks noChangeArrowheads="1"/>
          </p:cNvSpPr>
          <p:nvPr/>
        </p:nvSpPr>
        <p:spPr bwMode="auto">
          <a:xfrm>
            <a:off x="381000" y="3910012"/>
            <a:ext cx="1981200" cy="1295400"/>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8" name="Oval 5"/>
          <p:cNvSpPr>
            <a:spLocks noChangeArrowheads="1"/>
          </p:cNvSpPr>
          <p:nvPr/>
        </p:nvSpPr>
        <p:spPr bwMode="auto">
          <a:xfrm>
            <a:off x="609600" y="4138612"/>
            <a:ext cx="914400" cy="914400"/>
          </a:xfrm>
          <a:prstGeom prst="ellipse">
            <a:avLst/>
          </a:prstGeom>
          <a:solidFill>
            <a:srgbClr val="FFFF99"/>
          </a:solidFill>
          <a:ln w="12700">
            <a:solidFill>
              <a:srgbClr val="000000"/>
            </a:solidFill>
            <a:round/>
            <a:headEnd/>
            <a:tailEnd/>
          </a:ln>
        </p:spPr>
        <p:txBody>
          <a:bodyPr wrap="none" anchor="ctr"/>
          <a:lstStyle/>
          <a:p>
            <a:pPr eaLnBrk="1" hangingPunct="1"/>
            <a:r>
              <a:rPr lang="en-US" sz="3600">
                <a:latin typeface="Tahoma" charset="0"/>
              </a:rPr>
              <a:t>A</a:t>
            </a:r>
          </a:p>
        </p:txBody>
      </p:sp>
      <p:sp>
        <p:nvSpPr>
          <p:cNvPr id="9" name="Oval 6"/>
          <p:cNvSpPr>
            <a:spLocks noChangeArrowheads="1"/>
          </p:cNvSpPr>
          <p:nvPr/>
        </p:nvSpPr>
        <p:spPr bwMode="auto">
          <a:xfrm>
            <a:off x="1295400" y="4138612"/>
            <a:ext cx="914400" cy="914400"/>
          </a:xfrm>
          <a:prstGeom prst="ellipse">
            <a:avLst/>
          </a:prstGeom>
          <a:solidFill>
            <a:srgbClr val="FFFF99"/>
          </a:solidFill>
          <a:ln w="12700">
            <a:solidFill>
              <a:srgbClr val="000000"/>
            </a:solidFill>
            <a:round/>
            <a:headEnd/>
            <a:tailEnd/>
          </a:ln>
        </p:spPr>
        <p:txBody>
          <a:bodyPr wrap="none" anchor="ctr"/>
          <a:lstStyle/>
          <a:p>
            <a:pPr eaLnBrk="1" hangingPunct="1"/>
            <a:r>
              <a:rPr lang="en-US" sz="3600">
                <a:latin typeface="Tahoma" charset="0"/>
              </a:rPr>
              <a:t>B</a:t>
            </a:r>
          </a:p>
        </p:txBody>
      </p:sp>
      <p:sp>
        <p:nvSpPr>
          <p:cNvPr id="10" name="Freeform 7"/>
          <p:cNvSpPr>
            <a:spLocks/>
          </p:cNvSpPr>
          <p:nvPr/>
        </p:nvSpPr>
        <p:spPr bwMode="auto">
          <a:xfrm>
            <a:off x="1308100" y="4291012"/>
            <a:ext cx="173038" cy="684213"/>
          </a:xfrm>
          <a:custGeom>
            <a:avLst/>
            <a:gdLst>
              <a:gd name="T0" fmla="*/ 78654 w 253"/>
              <a:gd name="T1" fmla="*/ 0 h 623"/>
              <a:gd name="T2" fmla="*/ 69078 w 253"/>
              <a:gd name="T3" fmla="*/ 18670 h 623"/>
              <a:gd name="T4" fmla="*/ 59503 w 253"/>
              <a:gd name="T5" fmla="*/ 41734 h 623"/>
              <a:gd name="T6" fmla="*/ 45824 w 253"/>
              <a:gd name="T7" fmla="*/ 71387 h 623"/>
              <a:gd name="T8" fmla="*/ 39669 w 253"/>
              <a:gd name="T9" fmla="*/ 99941 h 623"/>
              <a:gd name="T10" fmla="*/ 29410 w 253"/>
              <a:gd name="T11" fmla="*/ 129594 h 623"/>
              <a:gd name="T12" fmla="*/ 23938 w 253"/>
              <a:gd name="T13" fmla="*/ 151559 h 623"/>
              <a:gd name="T14" fmla="*/ 17783 w 253"/>
              <a:gd name="T15" fmla="*/ 181212 h 623"/>
              <a:gd name="T16" fmla="*/ 11627 w 253"/>
              <a:gd name="T17" fmla="*/ 208668 h 623"/>
              <a:gd name="T18" fmla="*/ 5472 w 253"/>
              <a:gd name="T19" fmla="*/ 241616 h 623"/>
              <a:gd name="T20" fmla="*/ 2052 w 253"/>
              <a:gd name="T21" fmla="*/ 274564 h 623"/>
              <a:gd name="T22" fmla="*/ 0 w 253"/>
              <a:gd name="T23" fmla="*/ 302020 h 623"/>
              <a:gd name="T24" fmla="*/ 0 w 253"/>
              <a:gd name="T25" fmla="*/ 331673 h 623"/>
              <a:gd name="T26" fmla="*/ 684 w 253"/>
              <a:gd name="T27" fmla="*/ 362424 h 623"/>
              <a:gd name="T28" fmla="*/ 1368 w 253"/>
              <a:gd name="T29" fmla="*/ 390979 h 623"/>
              <a:gd name="T30" fmla="*/ 2052 w 253"/>
              <a:gd name="T31" fmla="*/ 420632 h 623"/>
              <a:gd name="T32" fmla="*/ 2052 w 253"/>
              <a:gd name="T33" fmla="*/ 450285 h 623"/>
              <a:gd name="T34" fmla="*/ 4788 w 253"/>
              <a:gd name="T35" fmla="*/ 477741 h 623"/>
              <a:gd name="T36" fmla="*/ 10259 w 253"/>
              <a:gd name="T37" fmla="*/ 511787 h 623"/>
              <a:gd name="T38" fmla="*/ 19834 w 253"/>
              <a:gd name="T39" fmla="*/ 543636 h 623"/>
              <a:gd name="T40" fmla="*/ 28042 w 253"/>
              <a:gd name="T41" fmla="*/ 572191 h 623"/>
              <a:gd name="T42" fmla="*/ 38301 w 253"/>
              <a:gd name="T43" fmla="*/ 599647 h 623"/>
              <a:gd name="T44" fmla="*/ 49244 w 253"/>
              <a:gd name="T45" fmla="*/ 617219 h 623"/>
              <a:gd name="T46" fmla="*/ 59503 w 253"/>
              <a:gd name="T47" fmla="*/ 638086 h 623"/>
              <a:gd name="T48" fmla="*/ 68394 w 253"/>
              <a:gd name="T49" fmla="*/ 658953 h 623"/>
              <a:gd name="T50" fmla="*/ 84809 w 253"/>
              <a:gd name="T51" fmla="*/ 683115 h 623"/>
              <a:gd name="T52" fmla="*/ 100540 w 253"/>
              <a:gd name="T53" fmla="*/ 662248 h 623"/>
              <a:gd name="T54" fmla="*/ 116271 w 253"/>
              <a:gd name="T55" fmla="*/ 633693 h 623"/>
              <a:gd name="T56" fmla="*/ 127898 w 253"/>
              <a:gd name="T57" fmla="*/ 602942 h 623"/>
              <a:gd name="T58" fmla="*/ 138157 w 253"/>
              <a:gd name="T59" fmla="*/ 574388 h 623"/>
              <a:gd name="T60" fmla="*/ 146364 w 253"/>
              <a:gd name="T61" fmla="*/ 548029 h 623"/>
              <a:gd name="T62" fmla="*/ 154571 w 253"/>
              <a:gd name="T63" fmla="*/ 521671 h 623"/>
              <a:gd name="T64" fmla="*/ 159359 w 253"/>
              <a:gd name="T65" fmla="*/ 498608 h 623"/>
              <a:gd name="T66" fmla="*/ 166199 w 253"/>
              <a:gd name="T67" fmla="*/ 468955 h 623"/>
              <a:gd name="T68" fmla="*/ 168934 w 253"/>
              <a:gd name="T69" fmla="*/ 438204 h 623"/>
              <a:gd name="T70" fmla="*/ 168934 w 253"/>
              <a:gd name="T71" fmla="*/ 400863 h 623"/>
              <a:gd name="T72" fmla="*/ 170986 w 253"/>
              <a:gd name="T73" fmla="*/ 369014 h 623"/>
              <a:gd name="T74" fmla="*/ 172354 w 253"/>
              <a:gd name="T75" fmla="*/ 334968 h 623"/>
              <a:gd name="T76" fmla="*/ 172354 w 253"/>
              <a:gd name="T77" fmla="*/ 306413 h 623"/>
              <a:gd name="T78" fmla="*/ 168934 w 253"/>
              <a:gd name="T79" fmla="*/ 276760 h 623"/>
              <a:gd name="T80" fmla="*/ 167566 w 253"/>
              <a:gd name="T81" fmla="*/ 250402 h 623"/>
              <a:gd name="T82" fmla="*/ 162779 w 253"/>
              <a:gd name="T83" fmla="*/ 221848 h 623"/>
              <a:gd name="T84" fmla="*/ 157991 w 253"/>
              <a:gd name="T85" fmla="*/ 189998 h 623"/>
              <a:gd name="T86" fmla="*/ 147048 w 253"/>
              <a:gd name="T87" fmla="*/ 158149 h 623"/>
              <a:gd name="T88" fmla="*/ 141577 w 253"/>
              <a:gd name="T89" fmla="*/ 128496 h 623"/>
              <a:gd name="T90" fmla="*/ 133369 w 253"/>
              <a:gd name="T91" fmla="*/ 103236 h 623"/>
              <a:gd name="T92" fmla="*/ 121742 w 253"/>
              <a:gd name="T93" fmla="*/ 71387 h 623"/>
              <a:gd name="T94" fmla="*/ 108747 w 253"/>
              <a:gd name="T95" fmla="*/ 47225 h 623"/>
              <a:gd name="T96" fmla="*/ 97120 w 253"/>
              <a:gd name="T97" fmla="*/ 24162 h 623"/>
              <a:gd name="T98" fmla="*/ 78654 w 253"/>
              <a:gd name="T99" fmla="*/ 0 h 6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3"/>
              <a:gd name="T151" fmla="*/ 0 h 623"/>
              <a:gd name="T152" fmla="*/ 253 w 253"/>
              <a:gd name="T153" fmla="*/ 623 h 6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3" h="623">
                <a:moveTo>
                  <a:pt x="115" y="0"/>
                </a:moveTo>
                <a:lnTo>
                  <a:pt x="101" y="17"/>
                </a:lnTo>
                <a:lnTo>
                  <a:pt x="87" y="38"/>
                </a:lnTo>
                <a:lnTo>
                  <a:pt x="67" y="65"/>
                </a:lnTo>
                <a:lnTo>
                  <a:pt x="58" y="91"/>
                </a:lnTo>
                <a:lnTo>
                  <a:pt x="43" y="118"/>
                </a:lnTo>
                <a:lnTo>
                  <a:pt x="35" y="138"/>
                </a:lnTo>
                <a:lnTo>
                  <a:pt x="26" y="165"/>
                </a:lnTo>
                <a:lnTo>
                  <a:pt x="17" y="190"/>
                </a:lnTo>
                <a:lnTo>
                  <a:pt x="8" y="220"/>
                </a:lnTo>
                <a:lnTo>
                  <a:pt x="3" y="250"/>
                </a:lnTo>
                <a:lnTo>
                  <a:pt x="0" y="275"/>
                </a:lnTo>
                <a:lnTo>
                  <a:pt x="0" y="302"/>
                </a:lnTo>
                <a:lnTo>
                  <a:pt x="1" y="330"/>
                </a:lnTo>
                <a:lnTo>
                  <a:pt x="2" y="356"/>
                </a:lnTo>
                <a:lnTo>
                  <a:pt x="3" y="383"/>
                </a:lnTo>
                <a:lnTo>
                  <a:pt x="3" y="410"/>
                </a:lnTo>
                <a:lnTo>
                  <a:pt x="7" y="435"/>
                </a:lnTo>
                <a:lnTo>
                  <a:pt x="15" y="466"/>
                </a:lnTo>
                <a:lnTo>
                  <a:pt x="29" y="495"/>
                </a:lnTo>
                <a:lnTo>
                  <a:pt x="41" y="521"/>
                </a:lnTo>
                <a:lnTo>
                  <a:pt x="56" y="546"/>
                </a:lnTo>
                <a:lnTo>
                  <a:pt x="72" y="562"/>
                </a:lnTo>
                <a:lnTo>
                  <a:pt x="87" y="581"/>
                </a:lnTo>
                <a:lnTo>
                  <a:pt x="100" y="600"/>
                </a:lnTo>
                <a:lnTo>
                  <a:pt x="124" y="622"/>
                </a:lnTo>
                <a:lnTo>
                  <a:pt x="147" y="603"/>
                </a:lnTo>
                <a:lnTo>
                  <a:pt x="170" y="577"/>
                </a:lnTo>
                <a:lnTo>
                  <a:pt x="187" y="549"/>
                </a:lnTo>
                <a:lnTo>
                  <a:pt x="202" y="523"/>
                </a:lnTo>
                <a:lnTo>
                  <a:pt x="214" y="499"/>
                </a:lnTo>
                <a:lnTo>
                  <a:pt x="226" y="475"/>
                </a:lnTo>
                <a:lnTo>
                  <a:pt x="233" y="454"/>
                </a:lnTo>
                <a:lnTo>
                  <a:pt x="243" y="427"/>
                </a:lnTo>
                <a:lnTo>
                  <a:pt x="247" y="399"/>
                </a:lnTo>
                <a:lnTo>
                  <a:pt x="247" y="365"/>
                </a:lnTo>
                <a:lnTo>
                  <a:pt x="250" y="336"/>
                </a:lnTo>
                <a:lnTo>
                  <a:pt x="252" y="305"/>
                </a:lnTo>
                <a:lnTo>
                  <a:pt x="252" y="279"/>
                </a:lnTo>
                <a:lnTo>
                  <a:pt x="247" y="252"/>
                </a:lnTo>
                <a:lnTo>
                  <a:pt x="245" y="228"/>
                </a:lnTo>
                <a:lnTo>
                  <a:pt x="238" y="202"/>
                </a:lnTo>
                <a:lnTo>
                  <a:pt x="231" y="173"/>
                </a:lnTo>
                <a:lnTo>
                  <a:pt x="215" y="144"/>
                </a:lnTo>
                <a:lnTo>
                  <a:pt x="207" y="117"/>
                </a:lnTo>
                <a:lnTo>
                  <a:pt x="195" y="94"/>
                </a:lnTo>
                <a:lnTo>
                  <a:pt x="178" y="65"/>
                </a:lnTo>
                <a:lnTo>
                  <a:pt x="159" y="43"/>
                </a:lnTo>
                <a:lnTo>
                  <a:pt x="142" y="22"/>
                </a:lnTo>
                <a:lnTo>
                  <a:pt x="115" y="0"/>
                </a:lnTo>
              </a:path>
            </a:pathLst>
          </a:custGeom>
          <a:solidFill>
            <a:srgbClr val="FFFF99"/>
          </a:solidFill>
          <a:ln w="12700" cap="rnd">
            <a:solidFill>
              <a:srgbClr val="000000"/>
            </a:solidFill>
            <a:round/>
            <a:headEnd/>
            <a:tailEnd/>
          </a:ln>
        </p:spPr>
        <p:txBody>
          <a:bodyPr/>
          <a:lstStyle/>
          <a:p>
            <a:endParaRPr lang="en-US"/>
          </a:p>
        </p:txBody>
      </p:sp>
      <p:sp>
        <p:nvSpPr>
          <p:cNvPr id="11" name="Rectangle 8"/>
          <p:cNvSpPr>
            <a:spLocks noChangeArrowheads="1"/>
          </p:cNvSpPr>
          <p:nvPr/>
        </p:nvSpPr>
        <p:spPr bwMode="auto">
          <a:xfrm>
            <a:off x="2895600" y="3910012"/>
            <a:ext cx="1295400" cy="1295400"/>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12" name="Oval 9"/>
          <p:cNvSpPr>
            <a:spLocks noChangeArrowheads="1"/>
          </p:cNvSpPr>
          <p:nvPr/>
        </p:nvSpPr>
        <p:spPr bwMode="auto">
          <a:xfrm>
            <a:off x="3124200" y="4138612"/>
            <a:ext cx="914400" cy="914400"/>
          </a:xfrm>
          <a:prstGeom prst="ellipse">
            <a:avLst/>
          </a:prstGeom>
          <a:solidFill>
            <a:srgbClr val="FFFF99"/>
          </a:solidFill>
          <a:ln w="12700">
            <a:solidFill>
              <a:srgbClr val="000000"/>
            </a:solidFill>
            <a:round/>
            <a:headEnd/>
            <a:tailEnd/>
          </a:ln>
        </p:spPr>
        <p:txBody>
          <a:bodyPr wrap="none" anchor="ctr"/>
          <a:lstStyle/>
          <a:p>
            <a:pPr eaLnBrk="1" hangingPunct="1"/>
            <a:r>
              <a:rPr lang="en-US" sz="3600">
                <a:latin typeface="Tahoma" charset="0"/>
              </a:rPr>
              <a:t>A</a:t>
            </a:r>
          </a:p>
        </p:txBody>
      </p:sp>
      <p:sp>
        <p:nvSpPr>
          <p:cNvPr id="13" name="Rectangle 10"/>
          <p:cNvSpPr>
            <a:spLocks noChangeArrowheads="1"/>
          </p:cNvSpPr>
          <p:nvPr/>
        </p:nvSpPr>
        <p:spPr bwMode="auto">
          <a:xfrm>
            <a:off x="4648200" y="3910012"/>
            <a:ext cx="1295400" cy="1295400"/>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14" name="Oval 11"/>
          <p:cNvSpPr>
            <a:spLocks noChangeArrowheads="1"/>
          </p:cNvSpPr>
          <p:nvPr/>
        </p:nvSpPr>
        <p:spPr bwMode="auto">
          <a:xfrm>
            <a:off x="4876800" y="4138612"/>
            <a:ext cx="914400" cy="914400"/>
          </a:xfrm>
          <a:prstGeom prst="ellipse">
            <a:avLst/>
          </a:prstGeom>
          <a:solidFill>
            <a:srgbClr val="FFFF99"/>
          </a:solidFill>
          <a:ln w="12700">
            <a:solidFill>
              <a:srgbClr val="000000"/>
            </a:solidFill>
            <a:round/>
            <a:headEnd/>
            <a:tailEnd/>
          </a:ln>
        </p:spPr>
        <p:txBody>
          <a:bodyPr wrap="none" anchor="ctr"/>
          <a:lstStyle/>
          <a:p>
            <a:pPr eaLnBrk="1" hangingPunct="1"/>
            <a:r>
              <a:rPr lang="en-US" sz="3600">
                <a:latin typeface="Tahoma" charset="0"/>
              </a:rPr>
              <a:t>B</a:t>
            </a:r>
          </a:p>
        </p:txBody>
      </p:sp>
      <p:sp>
        <p:nvSpPr>
          <p:cNvPr id="15" name="Text Box 12"/>
          <p:cNvSpPr txBox="1">
            <a:spLocks noChangeArrowheads="1"/>
          </p:cNvSpPr>
          <p:nvPr/>
        </p:nvSpPr>
        <p:spPr bwMode="auto">
          <a:xfrm>
            <a:off x="2408238" y="4275137"/>
            <a:ext cx="517525" cy="642938"/>
          </a:xfrm>
          <a:prstGeom prst="rect">
            <a:avLst/>
          </a:prstGeom>
          <a:noFill/>
          <a:ln w="38100">
            <a:noFill/>
            <a:miter lim="800000"/>
            <a:headEnd/>
            <a:tailEnd type="none" w="lg" len="med"/>
          </a:ln>
        </p:spPr>
        <p:txBody>
          <a:bodyPr wrap="none" anchor="ctr">
            <a:spAutoFit/>
          </a:bodyPr>
          <a:lstStyle/>
          <a:p>
            <a:pPr eaLnBrk="1" hangingPunct="1"/>
            <a:r>
              <a:rPr lang="en-US" sz="3600">
                <a:latin typeface="Tahoma" charset="0"/>
              </a:rPr>
              <a:t>=</a:t>
            </a:r>
          </a:p>
        </p:txBody>
      </p:sp>
      <p:sp>
        <p:nvSpPr>
          <p:cNvPr id="16" name="Text Box 13"/>
          <p:cNvSpPr txBox="1">
            <a:spLocks noChangeArrowheads="1"/>
          </p:cNvSpPr>
          <p:nvPr/>
        </p:nvSpPr>
        <p:spPr bwMode="auto">
          <a:xfrm>
            <a:off x="4130675" y="4200525"/>
            <a:ext cx="517525" cy="642937"/>
          </a:xfrm>
          <a:prstGeom prst="rect">
            <a:avLst/>
          </a:prstGeom>
          <a:noFill/>
          <a:ln w="38100">
            <a:noFill/>
            <a:miter lim="800000"/>
            <a:headEnd/>
            <a:tailEnd type="none" w="lg" len="med"/>
          </a:ln>
        </p:spPr>
        <p:txBody>
          <a:bodyPr wrap="none" anchor="ctr">
            <a:spAutoFit/>
          </a:bodyPr>
          <a:lstStyle/>
          <a:p>
            <a:pPr eaLnBrk="1" hangingPunct="1"/>
            <a:r>
              <a:rPr lang="en-US" sz="3600">
                <a:latin typeface="Tahoma" charset="0"/>
              </a:rPr>
              <a:t>+</a:t>
            </a:r>
          </a:p>
        </p:txBody>
      </p:sp>
      <p:sp>
        <p:nvSpPr>
          <p:cNvPr id="17" name="Text Box 14"/>
          <p:cNvSpPr txBox="1">
            <a:spLocks noChangeArrowheads="1"/>
          </p:cNvSpPr>
          <p:nvPr/>
        </p:nvSpPr>
        <p:spPr bwMode="auto">
          <a:xfrm>
            <a:off x="5930900" y="4200525"/>
            <a:ext cx="546100" cy="642937"/>
          </a:xfrm>
          <a:prstGeom prst="rect">
            <a:avLst/>
          </a:prstGeom>
          <a:noFill/>
          <a:ln w="38100">
            <a:noFill/>
            <a:miter lim="800000"/>
            <a:headEnd/>
            <a:tailEnd type="none" w="lg" len="med"/>
          </a:ln>
        </p:spPr>
        <p:txBody>
          <a:bodyPr anchor="ctr">
            <a:spAutoFit/>
          </a:bodyPr>
          <a:lstStyle/>
          <a:p>
            <a:pPr eaLnBrk="1" hangingPunct="1"/>
            <a:r>
              <a:rPr lang="en-US" sz="3600">
                <a:latin typeface="Tahoma" charset="0"/>
              </a:rPr>
              <a:t>–</a:t>
            </a:r>
          </a:p>
        </p:txBody>
      </p:sp>
      <p:sp>
        <p:nvSpPr>
          <p:cNvPr id="18" name="Rectangle 15"/>
          <p:cNvSpPr>
            <a:spLocks noChangeArrowheads="1"/>
          </p:cNvSpPr>
          <p:nvPr/>
        </p:nvSpPr>
        <p:spPr bwMode="auto">
          <a:xfrm>
            <a:off x="6477000" y="3910012"/>
            <a:ext cx="685800" cy="1295400"/>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19" name="Freeform 16"/>
          <p:cNvSpPr>
            <a:spLocks/>
          </p:cNvSpPr>
          <p:nvPr/>
        </p:nvSpPr>
        <p:spPr bwMode="auto">
          <a:xfrm>
            <a:off x="6705600" y="4214812"/>
            <a:ext cx="173038" cy="684213"/>
          </a:xfrm>
          <a:custGeom>
            <a:avLst/>
            <a:gdLst>
              <a:gd name="T0" fmla="*/ 78654 w 253"/>
              <a:gd name="T1" fmla="*/ 0 h 623"/>
              <a:gd name="T2" fmla="*/ 69078 w 253"/>
              <a:gd name="T3" fmla="*/ 18670 h 623"/>
              <a:gd name="T4" fmla="*/ 59503 w 253"/>
              <a:gd name="T5" fmla="*/ 41734 h 623"/>
              <a:gd name="T6" fmla="*/ 45824 w 253"/>
              <a:gd name="T7" fmla="*/ 71387 h 623"/>
              <a:gd name="T8" fmla="*/ 39669 w 253"/>
              <a:gd name="T9" fmla="*/ 99941 h 623"/>
              <a:gd name="T10" fmla="*/ 29410 w 253"/>
              <a:gd name="T11" fmla="*/ 129594 h 623"/>
              <a:gd name="T12" fmla="*/ 23938 w 253"/>
              <a:gd name="T13" fmla="*/ 151559 h 623"/>
              <a:gd name="T14" fmla="*/ 17783 w 253"/>
              <a:gd name="T15" fmla="*/ 181212 h 623"/>
              <a:gd name="T16" fmla="*/ 11627 w 253"/>
              <a:gd name="T17" fmla="*/ 208668 h 623"/>
              <a:gd name="T18" fmla="*/ 5472 w 253"/>
              <a:gd name="T19" fmla="*/ 241616 h 623"/>
              <a:gd name="T20" fmla="*/ 2052 w 253"/>
              <a:gd name="T21" fmla="*/ 274564 h 623"/>
              <a:gd name="T22" fmla="*/ 0 w 253"/>
              <a:gd name="T23" fmla="*/ 302020 h 623"/>
              <a:gd name="T24" fmla="*/ 0 w 253"/>
              <a:gd name="T25" fmla="*/ 331673 h 623"/>
              <a:gd name="T26" fmla="*/ 684 w 253"/>
              <a:gd name="T27" fmla="*/ 362424 h 623"/>
              <a:gd name="T28" fmla="*/ 1368 w 253"/>
              <a:gd name="T29" fmla="*/ 390979 h 623"/>
              <a:gd name="T30" fmla="*/ 2052 w 253"/>
              <a:gd name="T31" fmla="*/ 420632 h 623"/>
              <a:gd name="T32" fmla="*/ 2052 w 253"/>
              <a:gd name="T33" fmla="*/ 450285 h 623"/>
              <a:gd name="T34" fmla="*/ 4788 w 253"/>
              <a:gd name="T35" fmla="*/ 477741 h 623"/>
              <a:gd name="T36" fmla="*/ 10259 w 253"/>
              <a:gd name="T37" fmla="*/ 511787 h 623"/>
              <a:gd name="T38" fmla="*/ 19834 w 253"/>
              <a:gd name="T39" fmla="*/ 543636 h 623"/>
              <a:gd name="T40" fmla="*/ 28042 w 253"/>
              <a:gd name="T41" fmla="*/ 572191 h 623"/>
              <a:gd name="T42" fmla="*/ 38301 w 253"/>
              <a:gd name="T43" fmla="*/ 599647 h 623"/>
              <a:gd name="T44" fmla="*/ 49244 w 253"/>
              <a:gd name="T45" fmla="*/ 617219 h 623"/>
              <a:gd name="T46" fmla="*/ 59503 w 253"/>
              <a:gd name="T47" fmla="*/ 638086 h 623"/>
              <a:gd name="T48" fmla="*/ 68394 w 253"/>
              <a:gd name="T49" fmla="*/ 658953 h 623"/>
              <a:gd name="T50" fmla="*/ 84809 w 253"/>
              <a:gd name="T51" fmla="*/ 683115 h 623"/>
              <a:gd name="T52" fmla="*/ 100540 w 253"/>
              <a:gd name="T53" fmla="*/ 662248 h 623"/>
              <a:gd name="T54" fmla="*/ 116271 w 253"/>
              <a:gd name="T55" fmla="*/ 633693 h 623"/>
              <a:gd name="T56" fmla="*/ 127898 w 253"/>
              <a:gd name="T57" fmla="*/ 602942 h 623"/>
              <a:gd name="T58" fmla="*/ 138157 w 253"/>
              <a:gd name="T59" fmla="*/ 574388 h 623"/>
              <a:gd name="T60" fmla="*/ 146364 w 253"/>
              <a:gd name="T61" fmla="*/ 548029 h 623"/>
              <a:gd name="T62" fmla="*/ 154571 w 253"/>
              <a:gd name="T63" fmla="*/ 521671 h 623"/>
              <a:gd name="T64" fmla="*/ 159359 w 253"/>
              <a:gd name="T65" fmla="*/ 498608 h 623"/>
              <a:gd name="T66" fmla="*/ 166199 w 253"/>
              <a:gd name="T67" fmla="*/ 468955 h 623"/>
              <a:gd name="T68" fmla="*/ 168934 w 253"/>
              <a:gd name="T69" fmla="*/ 438204 h 623"/>
              <a:gd name="T70" fmla="*/ 168934 w 253"/>
              <a:gd name="T71" fmla="*/ 400863 h 623"/>
              <a:gd name="T72" fmla="*/ 170986 w 253"/>
              <a:gd name="T73" fmla="*/ 369014 h 623"/>
              <a:gd name="T74" fmla="*/ 172354 w 253"/>
              <a:gd name="T75" fmla="*/ 334968 h 623"/>
              <a:gd name="T76" fmla="*/ 172354 w 253"/>
              <a:gd name="T77" fmla="*/ 306413 h 623"/>
              <a:gd name="T78" fmla="*/ 168934 w 253"/>
              <a:gd name="T79" fmla="*/ 276760 h 623"/>
              <a:gd name="T80" fmla="*/ 167566 w 253"/>
              <a:gd name="T81" fmla="*/ 250402 h 623"/>
              <a:gd name="T82" fmla="*/ 162779 w 253"/>
              <a:gd name="T83" fmla="*/ 221848 h 623"/>
              <a:gd name="T84" fmla="*/ 157991 w 253"/>
              <a:gd name="T85" fmla="*/ 189998 h 623"/>
              <a:gd name="T86" fmla="*/ 147048 w 253"/>
              <a:gd name="T87" fmla="*/ 158149 h 623"/>
              <a:gd name="T88" fmla="*/ 141577 w 253"/>
              <a:gd name="T89" fmla="*/ 128496 h 623"/>
              <a:gd name="T90" fmla="*/ 133369 w 253"/>
              <a:gd name="T91" fmla="*/ 103236 h 623"/>
              <a:gd name="T92" fmla="*/ 121742 w 253"/>
              <a:gd name="T93" fmla="*/ 71387 h 623"/>
              <a:gd name="T94" fmla="*/ 108747 w 253"/>
              <a:gd name="T95" fmla="*/ 47225 h 623"/>
              <a:gd name="T96" fmla="*/ 97120 w 253"/>
              <a:gd name="T97" fmla="*/ 24162 h 623"/>
              <a:gd name="T98" fmla="*/ 78654 w 253"/>
              <a:gd name="T99" fmla="*/ 0 h 62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253"/>
              <a:gd name="T151" fmla="*/ 0 h 623"/>
              <a:gd name="T152" fmla="*/ 253 w 253"/>
              <a:gd name="T153" fmla="*/ 623 h 623"/>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253" h="623">
                <a:moveTo>
                  <a:pt x="115" y="0"/>
                </a:moveTo>
                <a:lnTo>
                  <a:pt x="101" y="17"/>
                </a:lnTo>
                <a:lnTo>
                  <a:pt x="87" y="38"/>
                </a:lnTo>
                <a:lnTo>
                  <a:pt x="67" y="65"/>
                </a:lnTo>
                <a:lnTo>
                  <a:pt x="58" y="91"/>
                </a:lnTo>
                <a:lnTo>
                  <a:pt x="43" y="118"/>
                </a:lnTo>
                <a:lnTo>
                  <a:pt x="35" y="138"/>
                </a:lnTo>
                <a:lnTo>
                  <a:pt x="26" y="165"/>
                </a:lnTo>
                <a:lnTo>
                  <a:pt x="17" y="190"/>
                </a:lnTo>
                <a:lnTo>
                  <a:pt x="8" y="220"/>
                </a:lnTo>
                <a:lnTo>
                  <a:pt x="3" y="250"/>
                </a:lnTo>
                <a:lnTo>
                  <a:pt x="0" y="275"/>
                </a:lnTo>
                <a:lnTo>
                  <a:pt x="0" y="302"/>
                </a:lnTo>
                <a:lnTo>
                  <a:pt x="1" y="330"/>
                </a:lnTo>
                <a:lnTo>
                  <a:pt x="2" y="356"/>
                </a:lnTo>
                <a:lnTo>
                  <a:pt x="3" y="383"/>
                </a:lnTo>
                <a:lnTo>
                  <a:pt x="3" y="410"/>
                </a:lnTo>
                <a:lnTo>
                  <a:pt x="7" y="435"/>
                </a:lnTo>
                <a:lnTo>
                  <a:pt x="15" y="466"/>
                </a:lnTo>
                <a:lnTo>
                  <a:pt x="29" y="495"/>
                </a:lnTo>
                <a:lnTo>
                  <a:pt x="41" y="521"/>
                </a:lnTo>
                <a:lnTo>
                  <a:pt x="56" y="546"/>
                </a:lnTo>
                <a:lnTo>
                  <a:pt x="72" y="562"/>
                </a:lnTo>
                <a:lnTo>
                  <a:pt x="87" y="581"/>
                </a:lnTo>
                <a:lnTo>
                  <a:pt x="100" y="600"/>
                </a:lnTo>
                <a:lnTo>
                  <a:pt x="124" y="622"/>
                </a:lnTo>
                <a:lnTo>
                  <a:pt x="147" y="603"/>
                </a:lnTo>
                <a:lnTo>
                  <a:pt x="170" y="577"/>
                </a:lnTo>
                <a:lnTo>
                  <a:pt x="187" y="549"/>
                </a:lnTo>
                <a:lnTo>
                  <a:pt x="202" y="523"/>
                </a:lnTo>
                <a:lnTo>
                  <a:pt x="214" y="499"/>
                </a:lnTo>
                <a:lnTo>
                  <a:pt x="226" y="475"/>
                </a:lnTo>
                <a:lnTo>
                  <a:pt x="233" y="454"/>
                </a:lnTo>
                <a:lnTo>
                  <a:pt x="243" y="427"/>
                </a:lnTo>
                <a:lnTo>
                  <a:pt x="247" y="399"/>
                </a:lnTo>
                <a:lnTo>
                  <a:pt x="247" y="365"/>
                </a:lnTo>
                <a:lnTo>
                  <a:pt x="250" y="336"/>
                </a:lnTo>
                <a:lnTo>
                  <a:pt x="252" y="305"/>
                </a:lnTo>
                <a:lnTo>
                  <a:pt x="252" y="279"/>
                </a:lnTo>
                <a:lnTo>
                  <a:pt x="247" y="252"/>
                </a:lnTo>
                <a:lnTo>
                  <a:pt x="245" y="228"/>
                </a:lnTo>
                <a:lnTo>
                  <a:pt x="238" y="202"/>
                </a:lnTo>
                <a:lnTo>
                  <a:pt x="231" y="173"/>
                </a:lnTo>
                <a:lnTo>
                  <a:pt x="215" y="144"/>
                </a:lnTo>
                <a:lnTo>
                  <a:pt x="207" y="117"/>
                </a:lnTo>
                <a:lnTo>
                  <a:pt x="195" y="94"/>
                </a:lnTo>
                <a:lnTo>
                  <a:pt x="178" y="65"/>
                </a:lnTo>
                <a:lnTo>
                  <a:pt x="159" y="43"/>
                </a:lnTo>
                <a:lnTo>
                  <a:pt x="142" y="22"/>
                </a:lnTo>
                <a:lnTo>
                  <a:pt x="115" y="0"/>
                </a:lnTo>
              </a:path>
            </a:pathLst>
          </a:custGeom>
          <a:solidFill>
            <a:srgbClr val="FFFF99"/>
          </a:solidFill>
          <a:ln w="12700" cap="rnd">
            <a:solidFill>
              <a:srgbClr val="000000"/>
            </a:solidFill>
            <a:round/>
            <a:headEnd/>
            <a:tailEnd/>
          </a:ln>
        </p:spPr>
        <p:txBody>
          <a:bodyPr/>
          <a:lstStyle/>
          <a:p>
            <a:endParaRPr lang="en-US"/>
          </a:p>
        </p:txBody>
      </p:sp>
      <p:sp>
        <p:nvSpPr>
          <p:cNvPr id="20" name="Rectangle 17"/>
          <p:cNvSpPr>
            <a:spLocks noChangeArrowheads="1"/>
          </p:cNvSpPr>
          <p:nvPr/>
        </p:nvSpPr>
        <p:spPr bwMode="auto">
          <a:xfrm>
            <a:off x="990600" y="5662612"/>
            <a:ext cx="5232523" cy="523220"/>
          </a:xfrm>
          <a:prstGeom prst="rect">
            <a:avLst/>
          </a:prstGeom>
          <a:noFill/>
          <a:ln w="9525">
            <a:noFill/>
            <a:miter lim="800000"/>
            <a:headEnd/>
            <a:tailEnd/>
          </a:ln>
        </p:spPr>
        <p:txBody>
          <a:bodyPr wrap="none" anchor="ctr">
            <a:spAutoFit/>
          </a:bodyPr>
          <a:lstStyle/>
          <a:p>
            <a:pPr algn="l" eaLnBrk="1" hangingPunct="1">
              <a:spcBef>
                <a:spcPct val="20000"/>
              </a:spcBef>
            </a:pPr>
            <a:r>
              <a:rPr lang="en-US" sz="2800" dirty="0"/>
              <a:t>P(A or B) = P(A) + P(B) </a:t>
            </a:r>
            <a:r>
              <a:rPr lang="en-US" sz="2800" b="1" dirty="0">
                <a:solidFill>
                  <a:schemeClr val="tx2"/>
                </a:solidFill>
              </a:rPr>
              <a:t>– P(A and B)</a:t>
            </a:r>
          </a:p>
        </p:txBody>
      </p:sp>
      <p:sp>
        <p:nvSpPr>
          <p:cNvPr id="21" name="Text Box 18"/>
          <p:cNvSpPr txBox="1">
            <a:spLocks noChangeArrowheads="1"/>
          </p:cNvSpPr>
          <p:nvPr/>
        </p:nvSpPr>
        <p:spPr bwMode="auto">
          <a:xfrm>
            <a:off x="7005638" y="5429250"/>
            <a:ext cx="2158604" cy="1323439"/>
          </a:xfrm>
          <a:prstGeom prst="rect">
            <a:avLst/>
          </a:prstGeom>
          <a:noFill/>
          <a:ln w="9525">
            <a:solidFill>
              <a:srgbClr val="FF0000"/>
            </a:solidFill>
            <a:miter lim="800000"/>
            <a:headEnd/>
            <a:tailEnd/>
          </a:ln>
        </p:spPr>
        <p:txBody>
          <a:bodyPr wrap="none" anchor="ctr">
            <a:spAutoFit/>
          </a:bodyPr>
          <a:lstStyle/>
          <a:p>
            <a:r>
              <a:rPr lang="en-US" sz="2000" dirty="0"/>
              <a:t>If A and B are</a:t>
            </a:r>
          </a:p>
          <a:p>
            <a:r>
              <a:rPr lang="en-US" sz="2000" dirty="0"/>
              <a:t>mutually exclusive,</a:t>
            </a:r>
          </a:p>
          <a:p>
            <a:r>
              <a:rPr lang="en-US" sz="2000" dirty="0"/>
              <a:t>then this term</a:t>
            </a:r>
          </a:p>
          <a:p>
            <a:r>
              <a:rPr lang="en-US" sz="2000" dirty="0"/>
              <a:t>goes to zero</a:t>
            </a:r>
          </a:p>
        </p:txBody>
      </p:sp>
      <p:sp>
        <p:nvSpPr>
          <p:cNvPr id="22" name="Line 19"/>
          <p:cNvSpPr>
            <a:spLocks noChangeShapeType="1"/>
          </p:cNvSpPr>
          <p:nvPr/>
        </p:nvSpPr>
        <p:spPr bwMode="auto">
          <a:xfrm flipH="1">
            <a:off x="6629400" y="5891212"/>
            <a:ext cx="381000" cy="0"/>
          </a:xfrm>
          <a:prstGeom prst="line">
            <a:avLst/>
          </a:prstGeom>
          <a:noFill/>
          <a:ln w="9525">
            <a:solidFill>
              <a:srgbClr val="FF0000"/>
            </a:solidFill>
            <a:round/>
            <a:headEnd/>
            <a:tailEnd type="arrow" w="med" len="lg"/>
          </a:ln>
        </p:spPr>
        <p:txBody>
          <a:bodyPr wrap="none" anchor="ctr"/>
          <a:lstStyle/>
          <a:p>
            <a:endParaRPr lang="en-US"/>
          </a:p>
        </p:txBody>
      </p:sp>
      <p:sp>
        <p:nvSpPr>
          <p:cNvPr id="23" name="Line 20"/>
          <p:cNvSpPr>
            <a:spLocks noChangeShapeType="1"/>
          </p:cNvSpPr>
          <p:nvPr/>
        </p:nvSpPr>
        <p:spPr bwMode="auto">
          <a:xfrm flipH="1" flipV="1">
            <a:off x="6858000" y="4900612"/>
            <a:ext cx="152400" cy="533400"/>
          </a:xfrm>
          <a:prstGeom prst="line">
            <a:avLst/>
          </a:prstGeom>
          <a:noFill/>
          <a:ln w="9525">
            <a:solidFill>
              <a:srgbClr val="FF0000"/>
            </a:solidFill>
            <a:round/>
            <a:headEnd/>
            <a:tailEnd type="arrow" w="med" len="lg"/>
          </a:ln>
        </p:spPr>
        <p:txBody>
          <a:bodyPr wrap="none" anchor="ctr"/>
          <a:lstStyle/>
          <a:p>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6.7…</a:t>
            </a:r>
            <a:endParaRPr lang="en-US" dirty="0"/>
          </a:p>
        </p:txBody>
      </p:sp>
      <p:sp>
        <p:nvSpPr>
          <p:cNvPr id="3" name="Content Placeholder 2"/>
          <p:cNvSpPr>
            <a:spLocks noGrp="1"/>
          </p:cNvSpPr>
          <p:nvPr>
            <p:ph idx="1"/>
          </p:nvPr>
        </p:nvSpPr>
        <p:spPr/>
        <p:txBody>
          <a:bodyPr>
            <a:normAutofit fontScale="70000" lnSpcReduction="20000"/>
          </a:bodyPr>
          <a:lstStyle/>
          <a:p>
            <a:pPr marL="0" indent="-274320">
              <a:lnSpc>
                <a:spcPct val="120000"/>
              </a:lnSpc>
              <a:buNone/>
            </a:pPr>
            <a:r>
              <a:rPr lang="en-US" dirty="0" smtClean="0"/>
              <a:t>In a large city, two newspapers are published, the Sun and the Post. The circulation departments report that </a:t>
            </a:r>
            <a:r>
              <a:rPr lang="en-US" dirty="0" smtClean="0">
                <a:solidFill>
                  <a:srgbClr val="0000FF"/>
                </a:solidFill>
              </a:rPr>
              <a:t>22% of the city’s households have a subscription to the Sun</a:t>
            </a:r>
            <a:r>
              <a:rPr lang="en-US" dirty="0" smtClean="0"/>
              <a:t> and </a:t>
            </a:r>
            <a:r>
              <a:rPr lang="en-US" dirty="0" smtClean="0">
                <a:solidFill>
                  <a:srgbClr val="FF0000"/>
                </a:solidFill>
              </a:rPr>
              <a:t>35% subscribe to the Post</a:t>
            </a:r>
            <a:r>
              <a:rPr lang="en-US" dirty="0" smtClean="0"/>
              <a:t>. </a:t>
            </a:r>
            <a:r>
              <a:rPr lang="en-US" dirty="0" smtClean="0">
                <a:solidFill>
                  <a:srgbClr val="660099"/>
                </a:solidFill>
              </a:rPr>
              <a:t>A survey reveals that 6% of all households subscribe to both newspapers</a:t>
            </a:r>
            <a:r>
              <a:rPr lang="en-US" dirty="0" smtClean="0"/>
              <a:t>. What proportion of the city’s households subscribe to either newspaper?</a:t>
            </a:r>
          </a:p>
          <a:p>
            <a:pPr marL="0" indent="-274320">
              <a:lnSpc>
                <a:spcPct val="120000"/>
              </a:lnSpc>
              <a:buNone/>
            </a:pPr>
            <a:endParaRPr lang="en-US" b="1" dirty="0" smtClean="0">
              <a:solidFill>
                <a:srgbClr val="0000FF"/>
              </a:solidFill>
            </a:endParaRPr>
          </a:p>
          <a:p>
            <a:pPr marL="0" indent="-274320">
              <a:lnSpc>
                <a:spcPct val="120000"/>
              </a:lnSpc>
              <a:buNone/>
            </a:pPr>
            <a:r>
              <a:rPr lang="en-US" b="1" dirty="0" smtClean="0"/>
              <a:t>P(Sun or Post)</a:t>
            </a:r>
            <a:r>
              <a:rPr lang="en-US" dirty="0" smtClean="0"/>
              <a:t> = P(</a:t>
            </a:r>
            <a:r>
              <a:rPr lang="en-US" dirty="0" smtClean="0">
                <a:solidFill>
                  <a:srgbClr val="0000FF"/>
                </a:solidFill>
              </a:rPr>
              <a:t>Sun</a:t>
            </a:r>
            <a:r>
              <a:rPr lang="en-US" dirty="0" smtClean="0"/>
              <a:t>) + P(</a:t>
            </a:r>
            <a:r>
              <a:rPr lang="en-US" dirty="0" smtClean="0">
                <a:solidFill>
                  <a:srgbClr val="FF0000"/>
                </a:solidFill>
              </a:rPr>
              <a:t>Post</a:t>
            </a:r>
            <a:r>
              <a:rPr lang="en-US" dirty="0" smtClean="0"/>
              <a:t>) – P(</a:t>
            </a:r>
            <a:r>
              <a:rPr lang="en-US" dirty="0" smtClean="0">
                <a:solidFill>
                  <a:srgbClr val="660099"/>
                </a:solidFill>
              </a:rPr>
              <a:t>Sun and Post</a:t>
            </a:r>
            <a:r>
              <a:rPr lang="en-US" dirty="0" smtClean="0"/>
              <a:t>)</a:t>
            </a:r>
          </a:p>
          <a:p>
            <a:pPr marL="0" indent="-274320">
              <a:lnSpc>
                <a:spcPct val="120000"/>
              </a:lnSpc>
              <a:buNone/>
            </a:pPr>
            <a:r>
              <a:rPr lang="en-US" dirty="0" smtClean="0"/>
              <a:t>= </a:t>
            </a:r>
            <a:r>
              <a:rPr lang="en-US" dirty="0" smtClean="0">
                <a:solidFill>
                  <a:srgbClr val="0000FF"/>
                </a:solidFill>
              </a:rPr>
              <a:t>.22</a:t>
            </a:r>
            <a:r>
              <a:rPr lang="en-US" dirty="0" smtClean="0"/>
              <a:t> + </a:t>
            </a:r>
            <a:r>
              <a:rPr lang="en-US" dirty="0" smtClean="0">
                <a:solidFill>
                  <a:srgbClr val="FF0000"/>
                </a:solidFill>
              </a:rPr>
              <a:t>.35</a:t>
            </a:r>
            <a:r>
              <a:rPr lang="en-US" dirty="0" smtClean="0"/>
              <a:t> – </a:t>
            </a:r>
            <a:r>
              <a:rPr lang="en-US" dirty="0" smtClean="0">
                <a:solidFill>
                  <a:srgbClr val="660099"/>
                </a:solidFill>
              </a:rPr>
              <a:t>.06</a:t>
            </a:r>
            <a:r>
              <a:rPr lang="en-US" dirty="0" smtClean="0"/>
              <a:t> = .51</a:t>
            </a:r>
          </a:p>
          <a:p>
            <a:pPr marL="0" indent="-274320">
              <a:lnSpc>
                <a:spcPct val="120000"/>
              </a:lnSpc>
              <a:buNone/>
            </a:pPr>
            <a:endParaRPr lang="en-US" dirty="0" smtClean="0"/>
          </a:p>
          <a:p>
            <a:pPr marL="0" indent="-274320">
              <a:lnSpc>
                <a:spcPct val="120000"/>
              </a:lnSpc>
              <a:buNone/>
            </a:pPr>
            <a:r>
              <a:rPr lang="en-US" i="1" dirty="0" smtClean="0"/>
              <a:t>“There is a 51% probability that a randomly selected household subscribes to one or the other or both papers”</a:t>
            </a:r>
            <a:endParaRPr lang="en-US" dirty="0" smtClean="0"/>
          </a:p>
        </p:txBody>
      </p:sp>
      <p:sp>
        <p:nvSpPr>
          <p:cNvPr id="4" name="Date Placeholder 3"/>
          <p:cNvSpPr>
            <a:spLocks noGrp="1"/>
          </p:cNvSpPr>
          <p:nvPr>
            <p:ph type="dt" sz="half" idx="10"/>
          </p:nvPr>
        </p:nvSpPr>
        <p:spPr/>
        <p:txBody>
          <a:bodyPr/>
          <a:lstStyle/>
          <a:p>
            <a:fld id="{0011871C-46ED-4B4F-9FA0-BBA4EB11B87B}" type="datetime1">
              <a:rPr lang="en-US" smtClean="0"/>
              <a:pPr/>
              <a:t>2/26/2013</a:t>
            </a:fld>
            <a:endParaRPr lang="en-US"/>
          </a:p>
        </p:txBody>
      </p:sp>
      <p:sp>
        <p:nvSpPr>
          <p:cNvPr id="5" name="Slide Number Placeholder 4"/>
          <p:cNvSpPr>
            <a:spLocks noGrp="1"/>
          </p:cNvSpPr>
          <p:nvPr>
            <p:ph type="sldNum" sz="quarter" idx="12"/>
          </p:nvPr>
        </p:nvSpPr>
        <p:spPr/>
        <p:txBody>
          <a:bodyPr/>
          <a:lstStyle/>
          <a:p>
            <a:fld id="{CBA5D123-82F1-4CCB-9922-66EC971AEC25}" type="slidenum">
              <a:rPr lang="en-US" smtClean="0"/>
              <a:pPr/>
              <a:t>36</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Optional</a:t>
            </a:r>
            <a:endParaRPr lang="en-US" dirty="0"/>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E34D42BA-E0AC-4953-B90E-C5A2E7FB16E9}" type="datetime1">
              <a:rPr lang="en-US" smtClean="0"/>
              <a:pPr/>
              <a:t>2/26/2013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CBA5D123-82F1-4CCB-9922-66EC971AEC25}" type="slidenum">
              <a:rPr lang="en-US" smtClean="0"/>
              <a:pPr/>
              <a:t>37</a:t>
            </a:fld>
            <a:endParaRPr lang="en-US"/>
          </a:p>
        </p:txBody>
      </p:sp>
    </p:spTree>
    <p:extLst>
      <p:ext uri="{BB962C8B-B14F-4D97-AF65-F5344CB8AC3E}">
        <p14:creationId xmlns:p14="http://schemas.microsoft.com/office/powerpoint/2010/main" val="7586586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Tree</a:t>
            </a:r>
            <a:endParaRPr lang="en-US" dirty="0"/>
          </a:p>
        </p:txBody>
      </p:sp>
      <p:sp>
        <p:nvSpPr>
          <p:cNvPr id="3" name="Content Placeholder 2"/>
          <p:cNvSpPr>
            <a:spLocks noGrp="1"/>
          </p:cNvSpPr>
          <p:nvPr>
            <p:ph idx="1"/>
          </p:nvPr>
        </p:nvSpPr>
        <p:spPr/>
        <p:txBody>
          <a:bodyPr>
            <a:normAutofit/>
          </a:bodyPr>
          <a:lstStyle/>
          <a:p>
            <a:r>
              <a:rPr lang="en-US" dirty="0" smtClean="0"/>
              <a:t>An effective and simpler method of applying the probability rules is the probability tree, wherein the events in an experiment are represented by lines. </a:t>
            </a:r>
          </a:p>
          <a:p>
            <a:r>
              <a:rPr lang="en-US" dirty="0" smtClean="0"/>
              <a:t>The resulting figure resembles a tree, hence the name. </a:t>
            </a:r>
          </a:p>
          <a:p>
            <a:endParaRPr lang="en-US" dirty="0"/>
          </a:p>
        </p:txBody>
      </p:sp>
      <p:sp>
        <p:nvSpPr>
          <p:cNvPr id="4" name="Date Placeholder 3"/>
          <p:cNvSpPr>
            <a:spLocks noGrp="1"/>
          </p:cNvSpPr>
          <p:nvPr>
            <p:ph type="dt" sz="half" idx="10"/>
          </p:nvPr>
        </p:nvSpPr>
        <p:spPr/>
        <p:txBody>
          <a:bodyPr/>
          <a:lstStyle/>
          <a:p>
            <a:fld id="{E0D64F26-4689-4FD0-B5D1-F084BB12F415}" type="datetime1">
              <a:rPr lang="en-US" smtClean="0"/>
              <a:pPr/>
              <a:t>2/26/2013</a:t>
            </a:fld>
            <a:endParaRPr lang="en-US"/>
          </a:p>
        </p:txBody>
      </p:sp>
      <p:sp>
        <p:nvSpPr>
          <p:cNvPr id="5" name="Slide Number Placeholder 4"/>
          <p:cNvSpPr>
            <a:spLocks noGrp="1"/>
          </p:cNvSpPr>
          <p:nvPr>
            <p:ph type="sldNum" sz="quarter" idx="12"/>
          </p:nvPr>
        </p:nvSpPr>
        <p:spPr/>
        <p:txBody>
          <a:bodyPr/>
          <a:lstStyle/>
          <a:p>
            <a:fld id="{CBA5D123-82F1-4CCB-9922-66EC971AEC25}" type="slidenum">
              <a:rPr lang="en-US" smtClean="0"/>
              <a:pPr/>
              <a:t>38</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ltLang="zh-CN">
                <a:ea typeface="SimSun" pitchFamily="2" charset="-122"/>
              </a:rPr>
              <a:t>Probability Trees…</a:t>
            </a:r>
          </a:p>
        </p:txBody>
      </p:sp>
      <p:sp>
        <p:nvSpPr>
          <p:cNvPr id="55299" name="Rectangle 3"/>
          <p:cNvSpPr>
            <a:spLocks noGrp="1" noChangeArrowheads="1"/>
          </p:cNvSpPr>
          <p:nvPr>
            <p:ph idx="1"/>
          </p:nvPr>
        </p:nvSpPr>
        <p:spPr>
          <a:xfrm>
            <a:off x="457200" y="1219200"/>
            <a:ext cx="8229600" cy="1219200"/>
          </a:xfrm>
        </p:spPr>
        <p:txBody>
          <a:bodyPr>
            <a:normAutofit fontScale="92500"/>
          </a:bodyPr>
          <a:lstStyle/>
          <a:p>
            <a:r>
              <a:rPr lang="en-US" altLang="zh-CN" sz="2400" dirty="0">
                <a:ea typeface="SimSun" pitchFamily="2" charset="-122"/>
              </a:rPr>
              <a:t>A </a:t>
            </a:r>
            <a:r>
              <a:rPr lang="en-US" altLang="zh-CN" sz="2400" b="1" i="1" dirty="0">
                <a:ea typeface="SimSun" pitchFamily="2" charset="-122"/>
              </a:rPr>
              <a:t>probability tree</a:t>
            </a:r>
            <a:r>
              <a:rPr lang="en-US" altLang="zh-CN" sz="2400" dirty="0">
                <a:ea typeface="SimSun" pitchFamily="2" charset="-122"/>
              </a:rPr>
              <a:t> is a simple and effective method of applying the probability rules by representing events in an experiment by lines. The resulting figure resembles a tree. Recall Example 6.5.</a:t>
            </a:r>
          </a:p>
          <a:p>
            <a:endParaRPr lang="en-US" altLang="zh-CN" sz="2400" dirty="0">
              <a:ea typeface="SimSun" pitchFamily="2" charset="-122"/>
            </a:endParaRPr>
          </a:p>
          <a:p>
            <a:endParaRPr lang="en-US" altLang="zh-CN" sz="1800" dirty="0">
              <a:ea typeface="SimSun" pitchFamily="2" charset="-122"/>
            </a:endParaRPr>
          </a:p>
        </p:txBody>
      </p:sp>
      <p:sp>
        <p:nvSpPr>
          <p:cNvPr id="38" name="Date Placeholder 37"/>
          <p:cNvSpPr>
            <a:spLocks noGrp="1"/>
          </p:cNvSpPr>
          <p:nvPr>
            <p:ph type="dt" sz="half" idx="10"/>
          </p:nvPr>
        </p:nvSpPr>
        <p:spPr/>
        <p:txBody>
          <a:bodyPr/>
          <a:lstStyle/>
          <a:p>
            <a:fld id="{55A4B3DF-3080-41C9-918F-B89FB8426B4A}" type="datetime1">
              <a:rPr lang="en-US" altLang="zh-CN" smtClean="0"/>
              <a:pPr/>
              <a:t>2/26/2013</a:t>
            </a:fld>
            <a:endParaRPr lang="en-US" altLang="zh-CN"/>
          </a:p>
        </p:txBody>
      </p:sp>
      <p:sp>
        <p:nvSpPr>
          <p:cNvPr id="39" name="Footer Placeholder 38"/>
          <p:cNvSpPr>
            <a:spLocks noGrp="1"/>
          </p:cNvSpPr>
          <p:nvPr>
            <p:ph type="ftr" sz="quarter" idx="11"/>
          </p:nvPr>
        </p:nvSpPr>
        <p:spPr/>
        <p:txBody>
          <a:bodyPr/>
          <a:lstStyle/>
          <a:p>
            <a:r>
              <a:rPr lang="en-US" altLang="zh-CN" smtClean="0"/>
              <a:t>Towson University - J. Jung</a:t>
            </a:r>
            <a:endParaRPr lang="en-US" altLang="zh-CN"/>
          </a:p>
        </p:txBody>
      </p:sp>
      <p:sp>
        <p:nvSpPr>
          <p:cNvPr id="37" name="Slide Number Placeholder 5"/>
          <p:cNvSpPr>
            <a:spLocks noGrp="1"/>
          </p:cNvSpPr>
          <p:nvPr>
            <p:ph type="sldNum" sz="quarter" idx="12"/>
          </p:nvPr>
        </p:nvSpPr>
        <p:spPr/>
        <p:txBody>
          <a:bodyPr/>
          <a:lstStyle/>
          <a:p>
            <a:r>
              <a:rPr lang="en-US" altLang="zh-CN"/>
              <a:t>6.</a:t>
            </a:r>
            <a:fld id="{056095AF-1384-460F-8932-483E50473098}" type="slidenum">
              <a:rPr lang="en-US" altLang="zh-CN"/>
              <a:pPr/>
              <a:t>39</a:t>
            </a:fld>
            <a:endParaRPr lang="en-US" altLang="zh-CN"/>
          </a:p>
        </p:txBody>
      </p:sp>
      <p:sp>
        <p:nvSpPr>
          <p:cNvPr id="55332" name="Oval 36"/>
          <p:cNvSpPr>
            <a:spLocks noChangeArrowheads="1"/>
          </p:cNvSpPr>
          <p:nvPr/>
        </p:nvSpPr>
        <p:spPr bwMode="auto">
          <a:xfrm>
            <a:off x="6172200" y="2743200"/>
            <a:ext cx="1981200" cy="457200"/>
          </a:xfrm>
          <a:prstGeom prst="ellipse">
            <a:avLst/>
          </a:prstGeom>
          <a:solidFill>
            <a:srgbClr val="FFFF00"/>
          </a:solidFill>
          <a:ln w="9525">
            <a:noFill/>
            <a:round/>
            <a:headEnd/>
            <a:tailEnd/>
          </a:ln>
          <a:effectLst/>
        </p:spPr>
        <p:txBody>
          <a:bodyPr wrap="none" anchor="ctr"/>
          <a:lstStyle/>
          <a:p>
            <a:endParaRPr lang="en-US"/>
          </a:p>
        </p:txBody>
      </p:sp>
      <p:sp>
        <p:nvSpPr>
          <p:cNvPr id="55331" name="Oval 35"/>
          <p:cNvSpPr>
            <a:spLocks noChangeArrowheads="1"/>
          </p:cNvSpPr>
          <p:nvPr/>
        </p:nvSpPr>
        <p:spPr bwMode="auto">
          <a:xfrm rot="-1002918">
            <a:off x="3187700" y="2933700"/>
            <a:ext cx="1905000" cy="381000"/>
          </a:xfrm>
          <a:prstGeom prst="ellipse">
            <a:avLst/>
          </a:prstGeom>
          <a:solidFill>
            <a:srgbClr val="FFFF00"/>
          </a:solidFill>
          <a:ln w="9525">
            <a:noFill/>
            <a:round/>
            <a:headEnd/>
            <a:tailEnd/>
          </a:ln>
          <a:effectLst/>
        </p:spPr>
        <p:txBody>
          <a:bodyPr wrap="none" anchor="ctr"/>
          <a:lstStyle/>
          <a:p>
            <a:endParaRPr lang="en-US"/>
          </a:p>
        </p:txBody>
      </p:sp>
      <p:sp>
        <p:nvSpPr>
          <p:cNvPr id="55330" name="Oval 34"/>
          <p:cNvSpPr>
            <a:spLocks noChangeArrowheads="1"/>
          </p:cNvSpPr>
          <p:nvPr/>
        </p:nvSpPr>
        <p:spPr bwMode="auto">
          <a:xfrm rot="-1161877">
            <a:off x="1295400" y="3505200"/>
            <a:ext cx="1905000" cy="381000"/>
          </a:xfrm>
          <a:prstGeom prst="ellipse">
            <a:avLst/>
          </a:prstGeom>
          <a:solidFill>
            <a:srgbClr val="FFFF00"/>
          </a:solidFill>
          <a:ln w="9525">
            <a:noFill/>
            <a:round/>
            <a:headEnd/>
            <a:tailEnd/>
          </a:ln>
          <a:effectLst/>
        </p:spPr>
        <p:txBody>
          <a:bodyPr wrap="none" anchor="ctr"/>
          <a:lstStyle/>
          <a:p>
            <a:endParaRPr lang="en-US"/>
          </a:p>
        </p:txBody>
      </p:sp>
      <p:sp>
        <p:nvSpPr>
          <p:cNvPr id="55300" name="Text Box 4"/>
          <p:cNvSpPr txBox="1">
            <a:spLocks noChangeArrowheads="1"/>
          </p:cNvSpPr>
          <p:nvPr/>
        </p:nvSpPr>
        <p:spPr bwMode="auto">
          <a:xfrm>
            <a:off x="1066800" y="2438400"/>
            <a:ext cx="1730375" cy="457200"/>
          </a:xfrm>
          <a:prstGeom prst="rect">
            <a:avLst/>
          </a:prstGeom>
          <a:noFill/>
          <a:ln w="9525">
            <a:noFill/>
            <a:miter lim="800000"/>
            <a:headEnd/>
            <a:tailEnd/>
          </a:ln>
          <a:effectLst/>
        </p:spPr>
        <p:txBody>
          <a:bodyPr wrap="none">
            <a:spAutoFit/>
          </a:bodyPr>
          <a:lstStyle/>
          <a:p>
            <a:pPr algn="l"/>
            <a:r>
              <a:rPr lang="en-US" altLang="zh-CN">
                <a:solidFill>
                  <a:schemeClr val="accent2"/>
                </a:solidFill>
                <a:latin typeface="Arial Narrow" pitchFamily="34" charset="0"/>
                <a:ea typeface="SimSun" pitchFamily="2" charset="-122"/>
              </a:rPr>
              <a:t>First selection</a:t>
            </a:r>
          </a:p>
        </p:txBody>
      </p:sp>
      <p:sp>
        <p:nvSpPr>
          <p:cNvPr id="55301" name="Text Box 5"/>
          <p:cNvSpPr txBox="1">
            <a:spLocks noChangeArrowheads="1"/>
          </p:cNvSpPr>
          <p:nvPr/>
        </p:nvSpPr>
        <p:spPr bwMode="auto">
          <a:xfrm>
            <a:off x="3581400" y="2438400"/>
            <a:ext cx="2095500" cy="457200"/>
          </a:xfrm>
          <a:prstGeom prst="rect">
            <a:avLst/>
          </a:prstGeom>
          <a:noFill/>
          <a:ln w="9525">
            <a:noFill/>
            <a:miter lim="800000"/>
            <a:headEnd/>
            <a:tailEnd/>
          </a:ln>
          <a:effectLst/>
        </p:spPr>
        <p:txBody>
          <a:bodyPr wrap="none">
            <a:spAutoFit/>
          </a:bodyPr>
          <a:lstStyle/>
          <a:p>
            <a:pPr algn="l"/>
            <a:r>
              <a:rPr lang="en-US" altLang="zh-CN">
                <a:solidFill>
                  <a:srgbClr val="CC0099"/>
                </a:solidFill>
                <a:latin typeface="Arial Narrow" pitchFamily="34" charset="0"/>
                <a:ea typeface="SimSun" pitchFamily="2" charset="-122"/>
              </a:rPr>
              <a:t>Second selection</a:t>
            </a:r>
          </a:p>
        </p:txBody>
      </p:sp>
      <p:grpSp>
        <p:nvGrpSpPr>
          <p:cNvPr id="2" name="Group 6"/>
          <p:cNvGrpSpPr>
            <a:grpSpLocks/>
          </p:cNvGrpSpPr>
          <p:nvPr/>
        </p:nvGrpSpPr>
        <p:grpSpPr bwMode="auto">
          <a:xfrm>
            <a:off x="1117600" y="2930525"/>
            <a:ext cx="4267200" cy="2784475"/>
            <a:chOff x="1232" y="1632"/>
            <a:chExt cx="2688" cy="1754"/>
          </a:xfrm>
        </p:grpSpPr>
        <p:grpSp>
          <p:nvGrpSpPr>
            <p:cNvPr id="3" name="Group 7"/>
            <p:cNvGrpSpPr>
              <a:grpSpLocks/>
            </p:cNvGrpSpPr>
            <p:nvPr/>
          </p:nvGrpSpPr>
          <p:grpSpPr bwMode="auto">
            <a:xfrm>
              <a:off x="1232" y="2029"/>
              <a:ext cx="1344" cy="960"/>
              <a:chOff x="816" y="2400"/>
              <a:chExt cx="1344" cy="768"/>
            </a:xfrm>
          </p:grpSpPr>
          <p:sp>
            <p:nvSpPr>
              <p:cNvPr id="55304" name="Line 8"/>
              <p:cNvSpPr>
                <a:spLocks noChangeShapeType="1"/>
              </p:cNvSpPr>
              <p:nvPr/>
            </p:nvSpPr>
            <p:spPr bwMode="auto">
              <a:xfrm flipH="1" flipV="1">
                <a:off x="816" y="2784"/>
                <a:ext cx="1344" cy="384"/>
              </a:xfrm>
              <a:prstGeom prst="line">
                <a:avLst/>
              </a:prstGeom>
              <a:noFill/>
              <a:ln w="12700">
                <a:solidFill>
                  <a:schemeClr val="accent2"/>
                </a:solidFill>
                <a:round/>
                <a:headEnd type="oval" w="med" len="med"/>
                <a:tailEnd type="oval" w="med" len="med"/>
              </a:ln>
              <a:effectLst/>
            </p:spPr>
            <p:txBody>
              <a:bodyPr wrap="none" anchor="ctr"/>
              <a:lstStyle/>
              <a:p>
                <a:endParaRPr lang="en-US"/>
              </a:p>
            </p:txBody>
          </p:sp>
          <p:sp>
            <p:nvSpPr>
              <p:cNvPr id="55305" name="Line 9"/>
              <p:cNvSpPr>
                <a:spLocks noChangeShapeType="1"/>
              </p:cNvSpPr>
              <p:nvPr/>
            </p:nvSpPr>
            <p:spPr bwMode="auto">
              <a:xfrm flipV="1">
                <a:off x="816" y="2400"/>
                <a:ext cx="1344" cy="384"/>
              </a:xfrm>
              <a:prstGeom prst="line">
                <a:avLst/>
              </a:prstGeom>
              <a:noFill/>
              <a:ln w="12700">
                <a:solidFill>
                  <a:schemeClr val="accent2"/>
                </a:solidFill>
                <a:round/>
                <a:headEnd type="oval" w="med" len="med"/>
                <a:tailEnd type="oval" w="med" len="med"/>
              </a:ln>
              <a:effectLst/>
            </p:spPr>
            <p:txBody>
              <a:bodyPr wrap="none" anchor="ctr"/>
              <a:lstStyle/>
              <a:p>
                <a:endParaRPr lang="en-US"/>
              </a:p>
            </p:txBody>
          </p:sp>
        </p:grpSp>
        <p:grpSp>
          <p:nvGrpSpPr>
            <p:cNvPr id="4" name="Group 10"/>
            <p:cNvGrpSpPr>
              <a:grpSpLocks/>
            </p:cNvGrpSpPr>
            <p:nvPr/>
          </p:nvGrpSpPr>
          <p:grpSpPr bwMode="auto">
            <a:xfrm>
              <a:off x="2576" y="1645"/>
              <a:ext cx="1344" cy="1728"/>
              <a:chOff x="2576" y="2295"/>
              <a:chExt cx="1344" cy="1728"/>
            </a:xfrm>
          </p:grpSpPr>
          <p:grpSp>
            <p:nvGrpSpPr>
              <p:cNvPr id="5" name="Group 11"/>
              <p:cNvGrpSpPr>
                <a:grpSpLocks/>
              </p:cNvGrpSpPr>
              <p:nvPr/>
            </p:nvGrpSpPr>
            <p:grpSpPr bwMode="auto">
              <a:xfrm>
                <a:off x="2576" y="2295"/>
                <a:ext cx="1344" cy="768"/>
                <a:chOff x="816" y="2400"/>
                <a:chExt cx="1344" cy="768"/>
              </a:xfrm>
            </p:grpSpPr>
            <p:sp>
              <p:nvSpPr>
                <p:cNvPr id="55308" name="Line 12"/>
                <p:cNvSpPr>
                  <a:spLocks noChangeShapeType="1"/>
                </p:cNvSpPr>
                <p:nvPr/>
              </p:nvSpPr>
              <p:spPr bwMode="auto">
                <a:xfrm flipH="1" flipV="1">
                  <a:off x="816" y="2784"/>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sp>
              <p:nvSpPr>
                <p:cNvPr id="55309" name="Line 13"/>
                <p:cNvSpPr>
                  <a:spLocks noChangeShapeType="1"/>
                </p:cNvSpPr>
                <p:nvPr/>
              </p:nvSpPr>
              <p:spPr bwMode="auto">
                <a:xfrm flipV="1">
                  <a:off x="816" y="2400"/>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grpSp>
          <p:grpSp>
            <p:nvGrpSpPr>
              <p:cNvPr id="6" name="Group 14"/>
              <p:cNvGrpSpPr>
                <a:grpSpLocks/>
              </p:cNvGrpSpPr>
              <p:nvPr/>
            </p:nvGrpSpPr>
            <p:grpSpPr bwMode="auto">
              <a:xfrm>
                <a:off x="2576" y="3255"/>
                <a:ext cx="1344" cy="768"/>
                <a:chOff x="816" y="2400"/>
                <a:chExt cx="1344" cy="768"/>
              </a:xfrm>
            </p:grpSpPr>
            <p:sp>
              <p:nvSpPr>
                <p:cNvPr id="55311" name="Line 15"/>
                <p:cNvSpPr>
                  <a:spLocks noChangeShapeType="1"/>
                </p:cNvSpPr>
                <p:nvPr/>
              </p:nvSpPr>
              <p:spPr bwMode="auto">
                <a:xfrm flipH="1" flipV="1">
                  <a:off x="816" y="2784"/>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sp>
              <p:nvSpPr>
                <p:cNvPr id="55312" name="Line 16"/>
                <p:cNvSpPr>
                  <a:spLocks noChangeShapeType="1"/>
                </p:cNvSpPr>
                <p:nvPr/>
              </p:nvSpPr>
              <p:spPr bwMode="auto">
                <a:xfrm flipV="1">
                  <a:off x="816" y="2400"/>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grpSp>
        </p:grpSp>
        <p:sp>
          <p:nvSpPr>
            <p:cNvPr id="55313" name="Text Box 17"/>
            <p:cNvSpPr txBox="1">
              <a:spLocks noChangeArrowheads="1"/>
            </p:cNvSpPr>
            <p:nvPr/>
          </p:nvSpPr>
          <p:spPr bwMode="auto">
            <a:xfrm rot="-1230070">
              <a:off x="1478" y="2026"/>
              <a:ext cx="776" cy="250"/>
            </a:xfrm>
            <a:prstGeom prst="rect">
              <a:avLst/>
            </a:prstGeom>
            <a:noFill/>
            <a:ln w="28575">
              <a:noFill/>
              <a:miter lim="800000"/>
              <a:headEnd/>
              <a:tailEnd/>
            </a:ln>
            <a:effectLst/>
          </p:spPr>
          <p:txBody>
            <a:bodyPr wrap="none">
              <a:spAutoFit/>
            </a:bodyPr>
            <a:lstStyle/>
            <a:p>
              <a:r>
                <a:rPr lang="en-US" altLang="zh-CN" sz="2000">
                  <a:solidFill>
                    <a:schemeClr val="accent2"/>
                  </a:solidFill>
                  <a:latin typeface="Arial Narrow" pitchFamily="34" charset="0"/>
                  <a:ea typeface="SimSun" pitchFamily="2" charset="-122"/>
                </a:rPr>
                <a:t>P(F) = 3/10</a:t>
              </a:r>
            </a:p>
          </p:txBody>
        </p:sp>
        <p:sp>
          <p:nvSpPr>
            <p:cNvPr id="55314" name="Text Box 18"/>
            <p:cNvSpPr txBox="1">
              <a:spLocks noChangeArrowheads="1"/>
            </p:cNvSpPr>
            <p:nvPr/>
          </p:nvSpPr>
          <p:spPr bwMode="auto">
            <a:xfrm rot="1120254">
              <a:off x="1482" y="2736"/>
              <a:ext cx="841" cy="250"/>
            </a:xfrm>
            <a:prstGeom prst="rect">
              <a:avLst/>
            </a:prstGeom>
            <a:noFill/>
            <a:ln w="28575">
              <a:noFill/>
              <a:miter lim="800000"/>
              <a:headEnd/>
              <a:tailEnd/>
            </a:ln>
            <a:effectLst/>
          </p:spPr>
          <p:txBody>
            <a:bodyPr wrap="none">
              <a:spAutoFit/>
            </a:bodyPr>
            <a:lstStyle/>
            <a:p>
              <a:r>
                <a:rPr lang="en-US" altLang="zh-CN" sz="2000">
                  <a:solidFill>
                    <a:schemeClr val="accent2"/>
                  </a:solidFill>
                  <a:latin typeface="Arial Narrow" pitchFamily="34" charset="0"/>
                  <a:ea typeface="SimSun" pitchFamily="2" charset="-122"/>
                </a:rPr>
                <a:t>P( M) = 7/10</a:t>
              </a:r>
            </a:p>
          </p:txBody>
        </p:sp>
        <p:sp>
          <p:nvSpPr>
            <p:cNvPr id="55315" name="Text Box 19"/>
            <p:cNvSpPr txBox="1">
              <a:spLocks noChangeArrowheads="1"/>
            </p:cNvSpPr>
            <p:nvPr/>
          </p:nvSpPr>
          <p:spPr bwMode="auto">
            <a:xfrm rot="-986971">
              <a:off x="2757" y="2592"/>
              <a:ext cx="846" cy="250"/>
            </a:xfrm>
            <a:prstGeom prst="rect">
              <a:avLst/>
            </a:prstGeom>
            <a:noFill/>
            <a:ln w="28575">
              <a:noFill/>
              <a:miter lim="800000"/>
              <a:headEnd/>
              <a:tailEnd/>
            </a:ln>
            <a:effectLst/>
          </p:spPr>
          <p:txBody>
            <a:bodyPr wrap="none">
              <a:spAutoFit/>
            </a:bodyPr>
            <a:lstStyle/>
            <a:p>
              <a:r>
                <a:rPr lang="en-US" altLang="zh-CN" sz="2000">
                  <a:solidFill>
                    <a:srgbClr val="CC0099"/>
                  </a:solidFill>
                  <a:latin typeface="Arial Narrow" pitchFamily="34" charset="0"/>
                  <a:ea typeface="SimSun" pitchFamily="2" charset="-122"/>
                </a:rPr>
                <a:t>P(F|M) = 3/9</a:t>
              </a:r>
            </a:p>
          </p:txBody>
        </p:sp>
        <p:sp>
          <p:nvSpPr>
            <p:cNvPr id="55316" name="Text Box 20"/>
            <p:cNvSpPr txBox="1">
              <a:spLocks noChangeArrowheads="1"/>
            </p:cNvSpPr>
            <p:nvPr/>
          </p:nvSpPr>
          <p:spPr bwMode="auto">
            <a:xfrm rot="-986971">
              <a:off x="2697" y="1632"/>
              <a:ext cx="817" cy="250"/>
            </a:xfrm>
            <a:prstGeom prst="rect">
              <a:avLst/>
            </a:prstGeom>
            <a:noFill/>
            <a:ln w="28575">
              <a:noFill/>
              <a:miter lim="800000"/>
              <a:headEnd/>
              <a:tailEnd/>
            </a:ln>
            <a:effectLst/>
          </p:spPr>
          <p:txBody>
            <a:bodyPr wrap="none">
              <a:spAutoFit/>
            </a:bodyPr>
            <a:lstStyle/>
            <a:p>
              <a:r>
                <a:rPr lang="en-US" altLang="zh-CN" sz="2000">
                  <a:solidFill>
                    <a:srgbClr val="CC0099"/>
                  </a:solidFill>
                  <a:latin typeface="Arial Narrow" pitchFamily="34" charset="0"/>
                  <a:ea typeface="SimSun" pitchFamily="2" charset="-122"/>
                </a:rPr>
                <a:t>P(F|F) = 2/9</a:t>
              </a:r>
            </a:p>
          </p:txBody>
        </p:sp>
        <p:sp>
          <p:nvSpPr>
            <p:cNvPr id="55317" name="Text Box 21"/>
            <p:cNvSpPr txBox="1">
              <a:spLocks noChangeArrowheads="1"/>
            </p:cNvSpPr>
            <p:nvPr/>
          </p:nvSpPr>
          <p:spPr bwMode="auto">
            <a:xfrm rot="812797">
              <a:off x="2727" y="3136"/>
              <a:ext cx="911" cy="250"/>
            </a:xfrm>
            <a:prstGeom prst="rect">
              <a:avLst/>
            </a:prstGeom>
            <a:noFill/>
            <a:ln w="28575">
              <a:noFill/>
              <a:miter lim="800000"/>
              <a:headEnd/>
              <a:tailEnd/>
            </a:ln>
            <a:effectLst/>
          </p:spPr>
          <p:txBody>
            <a:bodyPr wrap="none">
              <a:spAutoFit/>
            </a:bodyPr>
            <a:lstStyle/>
            <a:p>
              <a:r>
                <a:rPr lang="en-US" altLang="zh-CN" sz="2000">
                  <a:solidFill>
                    <a:srgbClr val="CC0099"/>
                  </a:solidFill>
                  <a:latin typeface="Arial Narrow" pitchFamily="34" charset="0"/>
                  <a:ea typeface="SimSun" pitchFamily="2" charset="-122"/>
                </a:rPr>
                <a:t>P( M|M) = 6/9</a:t>
              </a:r>
            </a:p>
          </p:txBody>
        </p:sp>
        <p:sp>
          <p:nvSpPr>
            <p:cNvPr id="55318" name="Text Box 22"/>
            <p:cNvSpPr txBox="1">
              <a:spLocks noChangeArrowheads="1"/>
            </p:cNvSpPr>
            <p:nvPr/>
          </p:nvSpPr>
          <p:spPr bwMode="auto">
            <a:xfrm rot="890510">
              <a:off x="2715" y="2176"/>
              <a:ext cx="882" cy="250"/>
            </a:xfrm>
            <a:prstGeom prst="rect">
              <a:avLst/>
            </a:prstGeom>
            <a:noFill/>
            <a:ln w="28575">
              <a:noFill/>
              <a:miter lim="800000"/>
              <a:headEnd/>
              <a:tailEnd/>
            </a:ln>
            <a:effectLst/>
          </p:spPr>
          <p:txBody>
            <a:bodyPr wrap="none">
              <a:spAutoFit/>
            </a:bodyPr>
            <a:lstStyle/>
            <a:p>
              <a:r>
                <a:rPr lang="en-US" altLang="zh-CN" sz="2000">
                  <a:solidFill>
                    <a:srgbClr val="CC0099"/>
                  </a:solidFill>
                  <a:latin typeface="Arial Narrow" pitchFamily="34" charset="0"/>
                  <a:ea typeface="SimSun" pitchFamily="2" charset="-122"/>
                </a:rPr>
                <a:t>P( M|F) = 7/9</a:t>
              </a:r>
            </a:p>
          </p:txBody>
        </p:sp>
      </p:grpSp>
      <p:sp>
        <p:nvSpPr>
          <p:cNvPr id="55319" name="Line 23"/>
          <p:cNvSpPr>
            <a:spLocks noChangeShapeType="1"/>
          </p:cNvSpPr>
          <p:nvPr/>
        </p:nvSpPr>
        <p:spPr bwMode="auto">
          <a:xfrm>
            <a:off x="3276600" y="2438400"/>
            <a:ext cx="0" cy="3352800"/>
          </a:xfrm>
          <a:prstGeom prst="line">
            <a:avLst/>
          </a:prstGeom>
          <a:noFill/>
          <a:ln w="25400">
            <a:solidFill>
              <a:schemeClr val="tx1"/>
            </a:solidFill>
            <a:prstDash val="sysDot"/>
            <a:round/>
            <a:headEnd/>
            <a:tailEnd/>
          </a:ln>
          <a:effectLst/>
        </p:spPr>
        <p:txBody>
          <a:bodyPr wrap="none" anchor="ctr"/>
          <a:lstStyle/>
          <a:p>
            <a:endParaRPr lang="en-US"/>
          </a:p>
        </p:txBody>
      </p:sp>
      <p:grpSp>
        <p:nvGrpSpPr>
          <p:cNvPr id="7" name="Group 24"/>
          <p:cNvGrpSpPr>
            <a:grpSpLocks/>
          </p:cNvGrpSpPr>
          <p:nvPr/>
        </p:nvGrpSpPr>
        <p:grpSpPr bwMode="auto">
          <a:xfrm>
            <a:off x="6096000" y="2286000"/>
            <a:ext cx="2122488" cy="3657600"/>
            <a:chOff x="3888" y="1859"/>
            <a:chExt cx="1337" cy="2304"/>
          </a:xfrm>
        </p:grpSpPr>
        <p:sp>
          <p:nvSpPr>
            <p:cNvPr id="55321" name="Text Box 25"/>
            <p:cNvSpPr txBox="1">
              <a:spLocks noChangeArrowheads="1"/>
            </p:cNvSpPr>
            <p:nvPr/>
          </p:nvSpPr>
          <p:spPr bwMode="auto">
            <a:xfrm>
              <a:off x="3984" y="2157"/>
              <a:ext cx="1148" cy="256"/>
            </a:xfrm>
            <a:prstGeom prst="rect">
              <a:avLst/>
            </a:prstGeom>
            <a:noFill/>
            <a:ln w="9525">
              <a:solidFill>
                <a:srgbClr val="CC0099"/>
              </a:solidFill>
              <a:miter lim="800000"/>
              <a:headEnd/>
              <a:tailEnd/>
            </a:ln>
            <a:effectLst/>
          </p:spPr>
          <p:txBody>
            <a:bodyPr wrap="none">
              <a:spAutoFit/>
            </a:bodyPr>
            <a:lstStyle/>
            <a:p>
              <a:pPr algn="l"/>
              <a:r>
                <a:rPr lang="en-US" altLang="zh-CN" sz="2000">
                  <a:latin typeface="Arial Narrow" pitchFamily="34" charset="0"/>
                  <a:ea typeface="SimSun" pitchFamily="2" charset="-122"/>
                </a:rPr>
                <a:t>P(FF)=(3/10)(2/9)</a:t>
              </a:r>
            </a:p>
          </p:txBody>
        </p:sp>
        <p:sp>
          <p:nvSpPr>
            <p:cNvPr id="55322" name="Text Box 26"/>
            <p:cNvSpPr txBox="1">
              <a:spLocks noChangeArrowheads="1"/>
            </p:cNvSpPr>
            <p:nvPr/>
          </p:nvSpPr>
          <p:spPr bwMode="auto">
            <a:xfrm>
              <a:off x="3984" y="2935"/>
              <a:ext cx="1177" cy="256"/>
            </a:xfrm>
            <a:prstGeom prst="rect">
              <a:avLst/>
            </a:prstGeom>
            <a:noFill/>
            <a:ln w="9525">
              <a:solidFill>
                <a:srgbClr val="CC0099"/>
              </a:solidFill>
              <a:miter lim="800000"/>
              <a:headEnd/>
              <a:tailEnd/>
            </a:ln>
            <a:effectLst/>
          </p:spPr>
          <p:txBody>
            <a:bodyPr wrap="none">
              <a:spAutoFit/>
            </a:bodyPr>
            <a:lstStyle/>
            <a:p>
              <a:pPr algn="l"/>
              <a:r>
                <a:rPr lang="en-US" altLang="zh-CN" sz="2000">
                  <a:latin typeface="Arial Narrow" pitchFamily="34" charset="0"/>
                  <a:ea typeface="SimSun" pitchFamily="2" charset="-122"/>
                </a:rPr>
                <a:t>P(FM)=(3/10)(7/9)</a:t>
              </a:r>
            </a:p>
          </p:txBody>
        </p:sp>
        <p:sp>
          <p:nvSpPr>
            <p:cNvPr id="55323" name="Text Box 27"/>
            <p:cNvSpPr txBox="1">
              <a:spLocks noChangeArrowheads="1"/>
            </p:cNvSpPr>
            <p:nvPr/>
          </p:nvSpPr>
          <p:spPr bwMode="auto">
            <a:xfrm>
              <a:off x="3984" y="3181"/>
              <a:ext cx="1177" cy="256"/>
            </a:xfrm>
            <a:prstGeom prst="rect">
              <a:avLst/>
            </a:prstGeom>
            <a:noFill/>
            <a:ln w="9525">
              <a:solidFill>
                <a:srgbClr val="CC0099"/>
              </a:solidFill>
              <a:miter lim="800000"/>
              <a:headEnd/>
              <a:tailEnd/>
            </a:ln>
            <a:effectLst/>
          </p:spPr>
          <p:txBody>
            <a:bodyPr wrap="none">
              <a:spAutoFit/>
            </a:bodyPr>
            <a:lstStyle/>
            <a:p>
              <a:pPr algn="l"/>
              <a:r>
                <a:rPr lang="en-US" altLang="zh-CN" sz="2000">
                  <a:latin typeface="Arial Narrow" pitchFamily="34" charset="0"/>
                  <a:ea typeface="SimSun" pitchFamily="2" charset="-122"/>
                </a:rPr>
                <a:t>P(MF)=(7/10)(3/9)</a:t>
              </a:r>
            </a:p>
          </p:txBody>
        </p:sp>
        <p:sp>
          <p:nvSpPr>
            <p:cNvPr id="55324" name="Text Box 28"/>
            <p:cNvSpPr txBox="1">
              <a:spLocks noChangeArrowheads="1"/>
            </p:cNvSpPr>
            <p:nvPr/>
          </p:nvSpPr>
          <p:spPr bwMode="auto">
            <a:xfrm>
              <a:off x="3984" y="3907"/>
              <a:ext cx="1206" cy="256"/>
            </a:xfrm>
            <a:prstGeom prst="rect">
              <a:avLst/>
            </a:prstGeom>
            <a:noFill/>
            <a:ln w="9525">
              <a:solidFill>
                <a:srgbClr val="CC0099"/>
              </a:solidFill>
              <a:miter lim="800000"/>
              <a:headEnd/>
              <a:tailEnd/>
            </a:ln>
            <a:effectLst/>
          </p:spPr>
          <p:txBody>
            <a:bodyPr wrap="none">
              <a:spAutoFit/>
            </a:bodyPr>
            <a:lstStyle/>
            <a:p>
              <a:pPr algn="l"/>
              <a:r>
                <a:rPr lang="en-US" altLang="zh-CN" sz="2000">
                  <a:latin typeface="Arial Narrow" pitchFamily="34" charset="0"/>
                  <a:ea typeface="SimSun" pitchFamily="2" charset="-122"/>
                </a:rPr>
                <a:t>P(MM)=(7/10)(6/9)</a:t>
              </a:r>
            </a:p>
          </p:txBody>
        </p:sp>
        <p:sp>
          <p:nvSpPr>
            <p:cNvPr id="55325" name="Text Box 29"/>
            <p:cNvSpPr txBox="1">
              <a:spLocks noChangeArrowheads="1"/>
            </p:cNvSpPr>
            <p:nvPr/>
          </p:nvSpPr>
          <p:spPr bwMode="auto">
            <a:xfrm>
              <a:off x="3888" y="1859"/>
              <a:ext cx="1337" cy="288"/>
            </a:xfrm>
            <a:prstGeom prst="rect">
              <a:avLst/>
            </a:prstGeom>
            <a:noFill/>
            <a:ln w="28575">
              <a:noFill/>
              <a:miter lim="800000"/>
              <a:headEnd/>
              <a:tailEnd/>
            </a:ln>
            <a:effectLst/>
          </p:spPr>
          <p:txBody>
            <a:bodyPr wrap="none">
              <a:spAutoFit/>
            </a:bodyPr>
            <a:lstStyle/>
            <a:p>
              <a:r>
                <a:rPr lang="en-US" altLang="zh-CN">
                  <a:latin typeface="Arial Narrow" pitchFamily="34" charset="0"/>
                  <a:ea typeface="SimSun" pitchFamily="2" charset="-122"/>
                </a:rPr>
                <a:t>Joint probabilities</a:t>
              </a:r>
            </a:p>
          </p:txBody>
        </p:sp>
      </p:grpSp>
      <p:sp>
        <p:nvSpPr>
          <p:cNvPr id="55326" name="Line 30"/>
          <p:cNvSpPr>
            <a:spLocks noChangeShapeType="1"/>
          </p:cNvSpPr>
          <p:nvPr/>
        </p:nvSpPr>
        <p:spPr bwMode="auto">
          <a:xfrm>
            <a:off x="5410200" y="2971800"/>
            <a:ext cx="838200" cy="0"/>
          </a:xfrm>
          <a:prstGeom prst="line">
            <a:avLst/>
          </a:prstGeom>
          <a:noFill/>
          <a:ln w="9525">
            <a:solidFill>
              <a:srgbClr val="CC0099"/>
            </a:solidFill>
            <a:round/>
            <a:headEnd/>
            <a:tailEnd/>
          </a:ln>
          <a:effectLst/>
        </p:spPr>
        <p:txBody>
          <a:bodyPr wrap="none" anchor="ctr"/>
          <a:lstStyle/>
          <a:p>
            <a:endParaRPr lang="en-US"/>
          </a:p>
        </p:txBody>
      </p:sp>
      <p:sp>
        <p:nvSpPr>
          <p:cNvPr id="55327" name="Line 31"/>
          <p:cNvSpPr>
            <a:spLocks noChangeShapeType="1"/>
          </p:cNvSpPr>
          <p:nvPr/>
        </p:nvSpPr>
        <p:spPr bwMode="auto">
          <a:xfrm>
            <a:off x="5410200" y="4165600"/>
            <a:ext cx="838200" cy="0"/>
          </a:xfrm>
          <a:prstGeom prst="line">
            <a:avLst/>
          </a:prstGeom>
          <a:noFill/>
          <a:ln w="9525">
            <a:solidFill>
              <a:srgbClr val="CC0099"/>
            </a:solidFill>
            <a:round/>
            <a:headEnd/>
            <a:tailEnd/>
          </a:ln>
          <a:effectLst/>
        </p:spPr>
        <p:txBody>
          <a:bodyPr wrap="none" anchor="ctr"/>
          <a:lstStyle/>
          <a:p>
            <a:endParaRPr lang="en-US"/>
          </a:p>
        </p:txBody>
      </p:sp>
      <p:sp>
        <p:nvSpPr>
          <p:cNvPr id="55328" name="Line 32"/>
          <p:cNvSpPr>
            <a:spLocks noChangeShapeType="1"/>
          </p:cNvSpPr>
          <p:nvPr/>
        </p:nvSpPr>
        <p:spPr bwMode="auto">
          <a:xfrm>
            <a:off x="5410200" y="4470400"/>
            <a:ext cx="838200" cy="0"/>
          </a:xfrm>
          <a:prstGeom prst="line">
            <a:avLst/>
          </a:prstGeom>
          <a:noFill/>
          <a:ln w="9525">
            <a:solidFill>
              <a:srgbClr val="CC0099"/>
            </a:solidFill>
            <a:round/>
            <a:headEnd/>
            <a:tailEnd/>
          </a:ln>
          <a:effectLst/>
        </p:spPr>
        <p:txBody>
          <a:bodyPr wrap="none" anchor="ctr"/>
          <a:lstStyle/>
          <a:p>
            <a:endParaRPr lang="en-US"/>
          </a:p>
        </p:txBody>
      </p:sp>
      <p:sp>
        <p:nvSpPr>
          <p:cNvPr id="55329" name="Line 33"/>
          <p:cNvSpPr>
            <a:spLocks noChangeShapeType="1"/>
          </p:cNvSpPr>
          <p:nvPr/>
        </p:nvSpPr>
        <p:spPr bwMode="auto">
          <a:xfrm>
            <a:off x="5410200" y="5702300"/>
            <a:ext cx="838200" cy="0"/>
          </a:xfrm>
          <a:prstGeom prst="line">
            <a:avLst/>
          </a:prstGeom>
          <a:noFill/>
          <a:ln w="9525">
            <a:solidFill>
              <a:srgbClr val="CC0099"/>
            </a:solidFill>
            <a:round/>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274638"/>
            <a:ext cx="8229600" cy="792162"/>
          </a:xfrm>
        </p:spPr>
        <p:txBody>
          <a:bodyPr/>
          <a:lstStyle/>
          <a:p>
            <a:r>
              <a:rPr lang="en-US" altLang="zh-CN" dirty="0">
                <a:ea typeface="SimSun" pitchFamily="2" charset="-122"/>
              </a:rPr>
              <a:t>Probabilities</a:t>
            </a:r>
          </a:p>
        </p:txBody>
      </p:sp>
      <p:sp>
        <p:nvSpPr>
          <p:cNvPr id="11267" name="Rectangle 3"/>
          <p:cNvSpPr>
            <a:spLocks noGrp="1" noChangeArrowheads="1"/>
          </p:cNvSpPr>
          <p:nvPr>
            <p:ph idx="1"/>
          </p:nvPr>
        </p:nvSpPr>
        <p:spPr>
          <a:xfrm>
            <a:off x="228600" y="1143000"/>
            <a:ext cx="8686800" cy="4983163"/>
          </a:xfrm>
        </p:spPr>
        <p:txBody>
          <a:bodyPr>
            <a:normAutofit/>
          </a:bodyPr>
          <a:lstStyle/>
          <a:p>
            <a:pPr marL="533400" indent="-533400"/>
            <a:r>
              <a:rPr lang="en-US" altLang="zh-CN" dirty="0">
                <a:ea typeface="SimSun" pitchFamily="2" charset="-122"/>
              </a:rPr>
              <a:t>Given a sample space S = {O</a:t>
            </a:r>
            <a:r>
              <a:rPr lang="en-US" altLang="zh-CN" baseline="-25000" dirty="0">
                <a:ea typeface="SimSun" pitchFamily="2" charset="-122"/>
              </a:rPr>
              <a:t>1</a:t>
            </a:r>
            <a:r>
              <a:rPr lang="en-US" altLang="zh-CN" dirty="0">
                <a:ea typeface="SimSun" pitchFamily="2" charset="-122"/>
              </a:rPr>
              <a:t>, O</a:t>
            </a:r>
            <a:r>
              <a:rPr lang="en-US" altLang="zh-CN" baseline="-25000" dirty="0">
                <a:ea typeface="SimSun" pitchFamily="2" charset="-122"/>
              </a:rPr>
              <a:t>2</a:t>
            </a:r>
            <a:r>
              <a:rPr lang="en-US" altLang="zh-CN" dirty="0">
                <a:ea typeface="SimSun" pitchFamily="2" charset="-122"/>
              </a:rPr>
              <a:t>, …, O</a:t>
            </a:r>
            <a:r>
              <a:rPr lang="en-US" altLang="zh-CN" baseline="-25000" dirty="0">
                <a:ea typeface="SimSun" pitchFamily="2" charset="-122"/>
              </a:rPr>
              <a:t>k</a:t>
            </a:r>
            <a:r>
              <a:rPr lang="en-US" altLang="zh-CN" dirty="0">
                <a:ea typeface="SimSun" pitchFamily="2" charset="-122"/>
              </a:rPr>
              <a:t>}, the </a:t>
            </a:r>
            <a:r>
              <a:rPr lang="en-US" altLang="zh-CN" b="1" i="1" dirty="0" smtClean="0">
                <a:ea typeface="SimSun" pitchFamily="2" charset="-122"/>
              </a:rPr>
              <a:t>probabilities </a:t>
            </a:r>
            <a:r>
              <a:rPr lang="en-US" altLang="zh-CN" dirty="0" smtClean="0">
                <a:ea typeface="SimSun" pitchFamily="2" charset="-122"/>
              </a:rPr>
              <a:t>assigned </a:t>
            </a:r>
            <a:r>
              <a:rPr lang="en-US" altLang="zh-CN" dirty="0">
                <a:ea typeface="SimSun" pitchFamily="2" charset="-122"/>
              </a:rPr>
              <a:t>to the outcome is a value between zero and one, inclusive, describing the relative possibility (chance or likelihood) the outcome will </a:t>
            </a:r>
            <a:r>
              <a:rPr lang="en-US" altLang="zh-CN" dirty="0" smtClean="0">
                <a:ea typeface="SimSun" pitchFamily="2" charset="-122"/>
              </a:rPr>
              <a:t>occur</a:t>
            </a:r>
            <a:endParaRPr lang="en-US" altLang="zh-CN" dirty="0" smtClean="0">
              <a:ea typeface="SimSun" pitchFamily="2" charset="-122"/>
            </a:endParaRPr>
          </a:p>
          <a:p>
            <a:pPr marL="933450" lvl="1" indent="-533400"/>
            <a:r>
              <a:rPr lang="en-US" altLang="zh-CN" dirty="0" smtClean="0">
                <a:ea typeface="SimSun" pitchFamily="2" charset="-122"/>
              </a:rPr>
              <a:t>Flip </a:t>
            </a:r>
            <a:r>
              <a:rPr lang="en-US" altLang="zh-CN" dirty="0">
                <a:ea typeface="SimSun" pitchFamily="2" charset="-122"/>
              </a:rPr>
              <a:t>a </a:t>
            </a:r>
            <a:r>
              <a:rPr lang="en-US" altLang="zh-CN" dirty="0" smtClean="0">
                <a:ea typeface="SimSun" pitchFamily="2" charset="-122"/>
              </a:rPr>
              <a:t>coin: </a:t>
            </a:r>
            <a:r>
              <a:rPr lang="en-US" altLang="zh-CN" dirty="0">
                <a:ea typeface="SimSun" pitchFamily="2" charset="-122"/>
              </a:rPr>
              <a:t>P(head) = P(tail) = </a:t>
            </a:r>
            <a:r>
              <a:rPr lang="en-US" altLang="zh-CN" dirty="0" smtClean="0">
                <a:ea typeface="SimSun" pitchFamily="2" charset="-122"/>
              </a:rPr>
              <a:t>0.5</a:t>
            </a:r>
          </a:p>
          <a:p>
            <a:pPr marL="533400" indent="-533400"/>
            <a:r>
              <a:rPr lang="en-US" altLang="zh-CN" b="1" dirty="0" smtClean="0">
                <a:ea typeface="SimSun" pitchFamily="2" charset="-122"/>
              </a:rPr>
              <a:t>Probability of occurrence = X / T</a:t>
            </a:r>
          </a:p>
          <a:p>
            <a:pPr marL="933450" lvl="1" indent="-533400"/>
            <a:r>
              <a:rPr lang="en-US" altLang="zh-CN" dirty="0" smtClean="0">
                <a:ea typeface="SimSun" pitchFamily="2" charset="-122"/>
              </a:rPr>
              <a:t>X = number of ways in which event occurs</a:t>
            </a:r>
          </a:p>
          <a:p>
            <a:pPr marL="933450" lvl="1" indent="-533400"/>
            <a:r>
              <a:rPr lang="en-US" altLang="zh-CN" dirty="0" smtClean="0">
                <a:ea typeface="SimSun" pitchFamily="2" charset="-122"/>
              </a:rPr>
              <a:t>T = total number of possible outcomes</a:t>
            </a:r>
            <a:endParaRPr lang="en-US" altLang="zh-CN" dirty="0" smtClean="0">
              <a:ea typeface="SimSun" pitchFamily="2" charset="-122"/>
            </a:endParaRPr>
          </a:p>
          <a:p>
            <a:pPr marL="933450" lvl="1" indent="-533400">
              <a:buNone/>
            </a:pPr>
            <a:endParaRPr lang="en-US" altLang="zh-CN" dirty="0" smtClean="0">
              <a:ea typeface="SimSun" pitchFamily="2" charset="-122"/>
            </a:endParaRPr>
          </a:p>
          <a:p>
            <a:pPr marL="533400" indent="-533400"/>
            <a:endParaRPr lang="zh-CN" altLang="en-US" dirty="0">
              <a:ea typeface="SimSun" pitchFamily="2" charset="-122"/>
            </a:endParaRPr>
          </a:p>
        </p:txBody>
      </p:sp>
      <p:sp>
        <p:nvSpPr>
          <p:cNvPr id="6" name="Date Placeholder 5"/>
          <p:cNvSpPr>
            <a:spLocks noGrp="1"/>
          </p:cNvSpPr>
          <p:nvPr>
            <p:ph type="dt" sz="half" idx="10"/>
          </p:nvPr>
        </p:nvSpPr>
        <p:spPr/>
        <p:txBody>
          <a:bodyPr/>
          <a:lstStyle/>
          <a:p>
            <a:fld id="{46B386F5-3A4F-4DEE-AB59-F0745BFE5548}" type="datetime1">
              <a:rPr lang="en-US" altLang="zh-CN" smtClean="0"/>
              <a:pPr/>
              <a:t>2/26/2013</a:t>
            </a:fld>
            <a:endParaRPr lang="en-US" altLang="zh-CN"/>
          </a:p>
        </p:txBody>
      </p:sp>
      <p:sp>
        <p:nvSpPr>
          <p:cNvPr id="7" name="Footer Placeholder 6"/>
          <p:cNvSpPr>
            <a:spLocks noGrp="1"/>
          </p:cNvSpPr>
          <p:nvPr>
            <p:ph type="ftr" sz="quarter" idx="11"/>
          </p:nvPr>
        </p:nvSpPr>
        <p:spPr/>
        <p:txBody>
          <a:bodyPr/>
          <a:lstStyle/>
          <a:p>
            <a:r>
              <a:rPr lang="en-US" altLang="zh-CN" smtClean="0"/>
              <a:t>Towson University - J. Jung</a:t>
            </a:r>
            <a:endParaRPr lang="en-US" altLang="zh-CN"/>
          </a:p>
        </p:txBody>
      </p:sp>
      <p:sp>
        <p:nvSpPr>
          <p:cNvPr id="5" name="Slide Number Placeholder 5"/>
          <p:cNvSpPr>
            <a:spLocks noGrp="1"/>
          </p:cNvSpPr>
          <p:nvPr>
            <p:ph type="sldNum" sz="quarter" idx="12"/>
          </p:nvPr>
        </p:nvSpPr>
        <p:spPr/>
        <p:txBody>
          <a:bodyPr/>
          <a:lstStyle/>
          <a:p>
            <a:r>
              <a:rPr lang="en-US" altLang="zh-CN"/>
              <a:t>6.</a:t>
            </a:r>
            <a:fld id="{42BE494E-689B-4580-BA2D-52568ADDD71C}" type="slidenum">
              <a:rPr lang="en-US" altLang="zh-CN"/>
              <a:pPr/>
              <a:t>4</a:t>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a:ea typeface="SimSun" pitchFamily="2" charset="-122"/>
              </a:rPr>
              <a:t>Probability Trees…</a:t>
            </a:r>
          </a:p>
        </p:txBody>
      </p:sp>
      <p:sp>
        <p:nvSpPr>
          <p:cNvPr id="56323" name="Rectangle 3"/>
          <p:cNvSpPr>
            <a:spLocks noGrp="1" noChangeArrowheads="1"/>
          </p:cNvSpPr>
          <p:nvPr>
            <p:ph idx="1"/>
          </p:nvPr>
        </p:nvSpPr>
        <p:spPr>
          <a:xfrm>
            <a:off x="457200" y="1295400"/>
            <a:ext cx="7848600" cy="838200"/>
          </a:xfrm>
        </p:spPr>
        <p:txBody>
          <a:bodyPr>
            <a:normAutofit fontScale="85000" lnSpcReduction="10000"/>
          </a:bodyPr>
          <a:lstStyle/>
          <a:p>
            <a:r>
              <a:rPr lang="en-US" altLang="zh-CN" dirty="0">
                <a:ea typeface="SimSun" pitchFamily="2" charset="-122"/>
              </a:rPr>
              <a:t>The probabilities associated with any set of branches from one “node” must add up to 1.00…</a:t>
            </a:r>
          </a:p>
        </p:txBody>
      </p:sp>
      <p:sp>
        <p:nvSpPr>
          <p:cNvPr id="30" name="Date Placeholder 29"/>
          <p:cNvSpPr>
            <a:spLocks noGrp="1"/>
          </p:cNvSpPr>
          <p:nvPr>
            <p:ph type="dt" sz="half" idx="10"/>
          </p:nvPr>
        </p:nvSpPr>
        <p:spPr/>
        <p:txBody>
          <a:bodyPr/>
          <a:lstStyle/>
          <a:p>
            <a:fld id="{CA0ECCEB-EE8E-4F40-9356-8413942344BA}" type="datetime1">
              <a:rPr lang="en-US" altLang="zh-CN" smtClean="0"/>
              <a:pPr/>
              <a:t>2/26/2013</a:t>
            </a:fld>
            <a:endParaRPr lang="en-US" altLang="zh-CN"/>
          </a:p>
        </p:txBody>
      </p:sp>
      <p:sp>
        <p:nvSpPr>
          <p:cNvPr id="31" name="Footer Placeholder 30"/>
          <p:cNvSpPr>
            <a:spLocks noGrp="1"/>
          </p:cNvSpPr>
          <p:nvPr>
            <p:ph type="ftr" sz="quarter" idx="11"/>
          </p:nvPr>
        </p:nvSpPr>
        <p:spPr/>
        <p:txBody>
          <a:bodyPr/>
          <a:lstStyle/>
          <a:p>
            <a:r>
              <a:rPr lang="en-US" altLang="zh-CN" smtClean="0"/>
              <a:t>Towson University - J. Jung</a:t>
            </a:r>
            <a:endParaRPr lang="en-US" altLang="zh-CN"/>
          </a:p>
        </p:txBody>
      </p:sp>
      <p:sp>
        <p:nvSpPr>
          <p:cNvPr id="29" name="Slide Number Placeholder 5"/>
          <p:cNvSpPr>
            <a:spLocks noGrp="1"/>
          </p:cNvSpPr>
          <p:nvPr>
            <p:ph type="sldNum" sz="quarter" idx="12"/>
          </p:nvPr>
        </p:nvSpPr>
        <p:spPr/>
        <p:txBody>
          <a:bodyPr/>
          <a:lstStyle/>
          <a:p>
            <a:r>
              <a:rPr lang="en-US" altLang="zh-CN"/>
              <a:t>6.</a:t>
            </a:r>
            <a:fld id="{427B106A-74EB-4129-AF1D-C0294F866D32}" type="slidenum">
              <a:rPr lang="en-US" altLang="zh-CN"/>
              <a:pPr/>
              <a:t>40</a:t>
            </a:fld>
            <a:endParaRPr lang="en-US" altLang="zh-CN"/>
          </a:p>
        </p:txBody>
      </p:sp>
      <p:sp>
        <p:nvSpPr>
          <p:cNvPr id="56348" name="AutoShape 28"/>
          <p:cNvSpPr>
            <a:spLocks noChangeArrowheads="1"/>
          </p:cNvSpPr>
          <p:nvPr/>
        </p:nvSpPr>
        <p:spPr bwMode="auto">
          <a:xfrm>
            <a:off x="4419600" y="4419600"/>
            <a:ext cx="3962400" cy="1371600"/>
          </a:xfrm>
          <a:prstGeom prst="roundRect">
            <a:avLst>
              <a:gd name="adj" fmla="val 16667"/>
            </a:avLst>
          </a:prstGeom>
          <a:solidFill>
            <a:srgbClr val="CCFFFF"/>
          </a:solidFill>
          <a:ln w="9525">
            <a:noFill/>
            <a:round/>
            <a:headEnd/>
            <a:tailEnd/>
          </a:ln>
          <a:effectLst/>
        </p:spPr>
        <p:txBody>
          <a:bodyPr wrap="none" anchor="ctr"/>
          <a:lstStyle/>
          <a:p>
            <a:pPr algn="r"/>
            <a:r>
              <a:rPr lang="en-US" altLang="zh-CN">
                <a:ea typeface="SimSun" pitchFamily="2" charset="-122"/>
              </a:rPr>
              <a:t>3/9 + 6/9</a:t>
            </a:r>
          </a:p>
          <a:p>
            <a:pPr algn="r"/>
            <a:r>
              <a:rPr lang="en-US" altLang="zh-CN">
                <a:ea typeface="SimSun" pitchFamily="2" charset="-122"/>
              </a:rPr>
              <a:t>= 9/9 = 1</a:t>
            </a:r>
          </a:p>
        </p:txBody>
      </p:sp>
      <p:sp>
        <p:nvSpPr>
          <p:cNvPr id="56347" name="AutoShape 27"/>
          <p:cNvSpPr>
            <a:spLocks noChangeArrowheads="1"/>
          </p:cNvSpPr>
          <p:nvPr/>
        </p:nvSpPr>
        <p:spPr bwMode="auto">
          <a:xfrm>
            <a:off x="4419600" y="2819400"/>
            <a:ext cx="3962400" cy="1371600"/>
          </a:xfrm>
          <a:prstGeom prst="roundRect">
            <a:avLst>
              <a:gd name="adj" fmla="val 16667"/>
            </a:avLst>
          </a:prstGeom>
          <a:solidFill>
            <a:srgbClr val="CCFFCC"/>
          </a:solidFill>
          <a:ln w="9525">
            <a:noFill/>
            <a:round/>
            <a:headEnd/>
            <a:tailEnd/>
          </a:ln>
          <a:effectLst/>
        </p:spPr>
        <p:txBody>
          <a:bodyPr wrap="none" anchor="ctr"/>
          <a:lstStyle/>
          <a:p>
            <a:pPr algn="r"/>
            <a:r>
              <a:rPr lang="en-US" altLang="zh-CN">
                <a:ea typeface="SimSun" pitchFamily="2" charset="-122"/>
              </a:rPr>
              <a:t>2/9 + 7/9</a:t>
            </a:r>
          </a:p>
          <a:p>
            <a:pPr algn="r"/>
            <a:r>
              <a:rPr lang="en-US" altLang="zh-CN">
                <a:ea typeface="SimSun" pitchFamily="2" charset="-122"/>
              </a:rPr>
              <a:t>= 9/9 = 1</a:t>
            </a:r>
          </a:p>
        </p:txBody>
      </p:sp>
      <p:sp>
        <p:nvSpPr>
          <p:cNvPr id="56345" name="AutoShape 25"/>
          <p:cNvSpPr>
            <a:spLocks noChangeArrowheads="1"/>
          </p:cNvSpPr>
          <p:nvPr/>
        </p:nvSpPr>
        <p:spPr bwMode="auto">
          <a:xfrm>
            <a:off x="2438400" y="3048000"/>
            <a:ext cx="1524000" cy="3352800"/>
          </a:xfrm>
          <a:prstGeom prst="roundRect">
            <a:avLst>
              <a:gd name="adj" fmla="val 16667"/>
            </a:avLst>
          </a:prstGeom>
          <a:solidFill>
            <a:srgbClr val="FFFF99"/>
          </a:solidFill>
          <a:ln w="9525">
            <a:noFill/>
            <a:round/>
            <a:headEnd/>
            <a:tailEnd/>
          </a:ln>
          <a:effectLst/>
        </p:spPr>
        <p:txBody>
          <a:bodyPr wrap="none" anchor="b"/>
          <a:lstStyle/>
          <a:p>
            <a:r>
              <a:rPr lang="en-US" altLang="zh-CN">
                <a:ea typeface="SimSun" pitchFamily="2" charset="-122"/>
              </a:rPr>
              <a:t>3/10 + 7/10</a:t>
            </a:r>
          </a:p>
          <a:p>
            <a:r>
              <a:rPr lang="en-US" altLang="zh-CN">
                <a:ea typeface="SimSun" pitchFamily="2" charset="-122"/>
              </a:rPr>
              <a:t>= 10/10 = 1</a:t>
            </a:r>
          </a:p>
        </p:txBody>
      </p:sp>
      <p:sp>
        <p:nvSpPr>
          <p:cNvPr id="56324" name="Text Box 4"/>
          <p:cNvSpPr txBox="1">
            <a:spLocks noChangeArrowheads="1"/>
          </p:cNvSpPr>
          <p:nvPr/>
        </p:nvSpPr>
        <p:spPr bwMode="auto">
          <a:xfrm>
            <a:off x="2159000" y="2403475"/>
            <a:ext cx="1730375" cy="457200"/>
          </a:xfrm>
          <a:prstGeom prst="rect">
            <a:avLst/>
          </a:prstGeom>
          <a:noFill/>
          <a:ln w="9525">
            <a:noFill/>
            <a:miter lim="800000"/>
            <a:headEnd/>
            <a:tailEnd/>
          </a:ln>
          <a:effectLst/>
        </p:spPr>
        <p:txBody>
          <a:bodyPr wrap="none">
            <a:spAutoFit/>
          </a:bodyPr>
          <a:lstStyle/>
          <a:p>
            <a:pPr algn="l"/>
            <a:r>
              <a:rPr lang="en-US" altLang="zh-CN">
                <a:solidFill>
                  <a:schemeClr val="accent2"/>
                </a:solidFill>
                <a:latin typeface="Arial Narrow" pitchFamily="34" charset="0"/>
                <a:ea typeface="SimSun" pitchFamily="2" charset="-122"/>
              </a:rPr>
              <a:t>First selection</a:t>
            </a:r>
          </a:p>
        </p:txBody>
      </p:sp>
      <p:sp>
        <p:nvSpPr>
          <p:cNvPr id="56325" name="Text Box 5"/>
          <p:cNvSpPr txBox="1">
            <a:spLocks noChangeArrowheads="1"/>
          </p:cNvSpPr>
          <p:nvPr/>
        </p:nvSpPr>
        <p:spPr bwMode="auto">
          <a:xfrm>
            <a:off x="4673600" y="2403475"/>
            <a:ext cx="2095500" cy="457200"/>
          </a:xfrm>
          <a:prstGeom prst="rect">
            <a:avLst/>
          </a:prstGeom>
          <a:noFill/>
          <a:ln w="9525">
            <a:noFill/>
            <a:miter lim="800000"/>
            <a:headEnd/>
            <a:tailEnd/>
          </a:ln>
          <a:effectLst/>
        </p:spPr>
        <p:txBody>
          <a:bodyPr wrap="none">
            <a:spAutoFit/>
          </a:bodyPr>
          <a:lstStyle/>
          <a:p>
            <a:pPr algn="l"/>
            <a:r>
              <a:rPr lang="en-US" altLang="zh-CN">
                <a:solidFill>
                  <a:srgbClr val="CC0099"/>
                </a:solidFill>
                <a:latin typeface="Arial Narrow" pitchFamily="34" charset="0"/>
                <a:ea typeface="SimSun" pitchFamily="2" charset="-122"/>
              </a:rPr>
              <a:t>Second selection</a:t>
            </a:r>
          </a:p>
        </p:txBody>
      </p:sp>
      <p:grpSp>
        <p:nvGrpSpPr>
          <p:cNvPr id="2" name="Group 6"/>
          <p:cNvGrpSpPr>
            <a:grpSpLocks/>
          </p:cNvGrpSpPr>
          <p:nvPr/>
        </p:nvGrpSpPr>
        <p:grpSpPr bwMode="auto">
          <a:xfrm>
            <a:off x="2209800" y="2895600"/>
            <a:ext cx="4267200" cy="2784475"/>
            <a:chOff x="1232" y="1632"/>
            <a:chExt cx="2688" cy="1754"/>
          </a:xfrm>
        </p:grpSpPr>
        <p:grpSp>
          <p:nvGrpSpPr>
            <p:cNvPr id="3" name="Group 7"/>
            <p:cNvGrpSpPr>
              <a:grpSpLocks/>
            </p:cNvGrpSpPr>
            <p:nvPr/>
          </p:nvGrpSpPr>
          <p:grpSpPr bwMode="auto">
            <a:xfrm>
              <a:off x="1232" y="2029"/>
              <a:ext cx="1344" cy="960"/>
              <a:chOff x="816" y="2400"/>
              <a:chExt cx="1344" cy="768"/>
            </a:xfrm>
          </p:grpSpPr>
          <p:sp>
            <p:nvSpPr>
              <p:cNvPr id="56328" name="Line 8"/>
              <p:cNvSpPr>
                <a:spLocks noChangeShapeType="1"/>
              </p:cNvSpPr>
              <p:nvPr/>
            </p:nvSpPr>
            <p:spPr bwMode="auto">
              <a:xfrm flipH="1" flipV="1">
                <a:off x="816" y="2784"/>
                <a:ext cx="1344" cy="384"/>
              </a:xfrm>
              <a:prstGeom prst="line">
                <a:avLst/>
              </a:prstGeom>
              <a:noFill/>
              <a:ln w="12700">
                <a:solidFill>
                  <a:schemeClr val="accent2"/>
                </a:solidFill>
                <a:round/>
                <a:headEnd type="oval" w="med" len="med"/>
                <a:tailEnd type="oval" w="med" len="med"/>
              </a:ln>
              <a:effectLst/>
            </p:spPr>
            <p:txBody>
              <a:bodyPr wrap="none" anchor="ctr"/>
              <a:lstStyle/>
              <a:p>
                <a:endParaRPr lang="en-US"/>
              </a:p>
            </p:txBody>
          </p:sp>
          <p:sp>
            <p:nvSpPr>
              <p:cNvPr id="56329" name="Line 9"/>
              <p:cNvSpPr>
                <a:spLocks noChangeShapeType="1"/>
              </p:cNvSpPr>
              <p:nvPr/>
            </p:nvSpPr>
            <p:spPr bwMode="auto">
              <a:xfrm flipV="1">
                <a:off x="816" y="2400"/>
                <a:ext cx="1344" cy="384"/>
              </a:xfrm>
              <a:prstGeom prst="line">
                <a:avLst/>
              </a:prstGeom>
              <a:noFill/>
              <a:ln w="12700">
                <a:solidFill>
                  <a:schemeClr val="accent2"/>
                </a:solidFill>
                <a:round/>
                <a:headEnd type="oval" w="med" len="med"/>
                <a:tailEnd type="oval" w="med" len="med"/>
              </a:ln>
              <a:effectLst/>
            </p:spPr>
            <p:txBody>
              <a:bodyPr wrap="none" anchor="ctr"/>
              <a:lstStyle/>
              <a:p>
                <a:endParaRPr lang="en-US"/>
              </a:p>
            </p:txBody>
          </p:sp>
        </p:grpSp>
        <p:grpSp>
          <p:nvGrpSpPr>
            <p:cNvPr id="4" name="Group 10"/>
            <p:cNvGrpSpPr>
              <a:grpSpLocks/>
            </p:cNvGrpSpPr>
            <p:nvPr/>
          </p:nvGrpSpPr>
          <p:grpSpPr bwMode="auto">
            <a:xfrm>
              <a:off x="2576" y="1645"/>
              <a:ext cx="1344" cy="1728"/>
              <a:chOff x="2576" y="2295"/>
              <a:chExt cx="1344" cy="1728"/>
            </a:xfrm>
          </p:grpSpPr>
          <p:grpSp>
            <p:nvGrpSpPr>
              <p:cNvPr id="5" name="Group 11"/>
              <p:cNvGrpSpPr>
                <a:grpSpLocks/>
              </p:cNvGrpSpPr>
              <p:nvPr/>
            </p:nvGrpSpPr>
            <p:grpSpPr bwMode="auto">
              <a:xfrm>
                <a:off x="2576" y="2295"/>
                <a:ext cx="1344" cy="768"/>
                <a:chOff x="816" y="2400"/>
                <a:chExt cx="1344" cy="768"/>
              </a:xfrm>
            </p:grpSpPr>
            <p:sp>
              <p:nvSpPr>
                <p:cNvPr id="56332" name="Line 12"/>
                <p:cNvSpPr>
                  <a:spLocks noChangeShapeType="1"/>
                </p:cNvSpPr>
                <p:nvPr/>
              </p:nvSpPr>
              <p:spPr bwMode="auto">
                <a:xfrm flipH="1" flipV="1">
                  <a:off x="816" y="2784"/>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sp>
              <p:nvSpPr>
                <p:cNvPr id="56333" name="Line 13"/>
                <p:cNvSpPr>
                  <a:spLocks noChangeShapeType="1"/>
                </p:cNvSpPr>
                <p:nvPr/>
              </p:nvSpPr>
              <p:spPr bwMode="auto">
                <a:xfrm flipV="1">
                  <a:off x="816" y="2400"/>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grpSp>
          <p:grpSp>
            <p:nvGrpSpPr>
              <p:cNvPr id="6" name="Group 14"/>
              <p:cNvGrpSpPr>
                <a:grpSpLocks/>
              </p:cNvGrpSpPr>
              <p:nvPr/>
            </p:nvGrpSpPr>
            <p:grpSpPr bwMode="auto">
              <a:xfrm>
                <a:off x="2576" y="3255"/>
                <a:ext cx="1344" cy="768"/>
                <a:chOff x="816" y="2400"/>
                <a:chExt cx="1344" cy="768"/>
              </a:xfrm>
            </p:grpSpPr>
            <p:sp>
              <p:nvSpPr>
                <p:cNvPr id="56335" name="Line 15"/>
                <p:cNvSpPr>
                  <a:spLocks noChangeShapeType="1"/>
                </p:cNvSpPr>
                <p:nvPr/>
              </p:nvSpPr>
              <p:spPr bwMode="auto">
                <a:xfrm flipH="1" flipV="1">
                  <a:off x="816" y="2784"/>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sp>
              <p:nvSpPr>
                <p:cNvPr id="56336" name="Line 16"/>
                <p:cNvSpPr>
                  <a:spLocks noChangeShapeType="1"/>
                </p:cNvSpPr>
                <p:nvPr/>
              </p:nvSpPr>
              <p:spPr bwMode="auto">
                <a:xfrm flipV="1">
                  <a:off x="816" y="2400"/>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grpSp>
        </p:grpSp>
        <p:sp>
          <p:nvSpPr>
            <p:cNvPr id="56337" name="Text Box 17"/>
            <p:cNvSpPr txBox="1">
              <a:spLocks noChangeArrowheads="1"/>
            </p:cNvSpPr>
            <p:nvPr/>
          </p:nvSpPr>
          <p:spPr bwMode="auto">
            <a:xfrm rot="-1230070">
              <a:off x="1478" y="2026"/>
              <a:ext cx="776" cy="250"/>
            </a:xfrm>
            <a:prstGeom prst="rect">
              <a:avLst/>
            </a:prstGeom>
            <a:noFill/>
            <a:ln w="28575">
              <a:noFill/>
              <a:miter lim="800000"/>
              <a:headEnd/>
              <a:tailEnd/>
            </a:ln>
            <a:effectLst/>
          </p:spPr>
          <p:txBody>
            <a:bodyPr wrap="none">
              <a:spAutoFit/>
            </a:bodyPr>
            <a:lstStyle/>
            <a:p>
              <a:r>
                <a:rPr lang="en-US" altLang="zh-CN" sz="2000" dirty="0">
                  <a:solidFill>
                    <a:schemeClr val="accent2"/>
                  </a:solidFill>
                  <a:latin typeface="Arial Narrow" pitchFamily="34" charset="0"/>
                  <a:ea typeface="SimSun" pitchFamily="2" charset="-122"/>
                </a:rPr>
                <a:t>P(F) = 3/10</a:t>
              </a:r>
            </a:p>
          </p:txBody>
        </p:sp>
        <p:sp>
          <p:nvSpPr>
            <p:cNvPr id="56338" name="Text Box 18"/>
            <p:cNvSpPr txBox="1">
              <a:spLocks noChangeArrowheads="1"/>
            </p:cNvSpPr>
            <p:nvPr/>
          </p:nvSpPr>
          <p:spPr bwMode="auto">
            <a:xfrm rot="1120254">
              <a:off x="1482" y="2736"/>
              <a:ext cx="841" cy="250"/>
            </a:xfrm>
            <a:prstGeom prst="rect">
              <a:avLst/>
            </a:prstGeom>
            <a:noFill/>
            <a:ln w="28575">
              <a:noFill/>
              <a:miter lim="800000"/>
              <a:headEnd/>
              <a:tailEnd/>
            </a:ln>
            <a:effectLst/>
          </p:spPr>
          <p:txBody>
            <a:bodyPr wrap="none">
              <a:spAutoFit/>
            </a:bodyPr>
            <a:lstStyle/>
            <a:p>
              <a:r>
                <a:rPr lang="en-US" altLang="zh-CN" sz="2000">
                  <a:solidFill>
                    <a:schemeClr val="accent2"/>
                  </a:solidFill>
                  <a:latin typeface="Arial Narrow" pitchFamily="34" charset="0"/>
                  <a:ea typeface="SimSun" pitchFamily="2" charset="-122"/>
                </a:rPr>
                <a:t>P( M) = 7/10</a:t>
              </a:r>
            </a:p>
          </p:txBody>
        </p:sp>
        <p:sp>
          <p:nvSpPr>
            <p:cNvPr id="56339" name="Text Box 19"/>
            <p:cNvSpPr txBox="1">
              <a:spLocks noChangeArrowheads="1"/>
            </p:cNvSpPr>
            <p:nvPr/>
          </p:nvSpPr>
          <p:spPr bwMode="auto">
            <a:xfrm rot="-986971">
              <a:off x="2757" y="2592"/>
              <a:ext cx="846" cy="250"/>
            </a:xfrm>
            <a:prstGeom prst="rect">
              <a:avLst/>
            </a:prstGeom>
            <a:noFill/>
            <a:ln w="28575">
              <a:noFill/>
              <a:miter lim="800000"/>
              <a:headEnd/>
              <a:tailEnd/>
            </a:ln>
            <a:effectLst/>
          </p:spPr>
          <p:txBody>
            <a:bodyPr wrap="none">
              <a:spAutoFit/>
            </a:bodyPr>
            <a:lstStyle/>
            <a:p>
              <a:r>
                <a:rPr lang="en-US" altLang="zh-CN" sz="2000">
                  <a:solidFill>
                    <a:srgbClr val="CC0099"/>
                  </a:solidFill>
                  <a:latin typeface="Arial Narrow" pitchFamily="34" charset="0"/>
                  <a:ea typeface="SimSun" pitchFamily="2" charset="-122"/>
                </a:rPr>
                <a:t>P(F|M) = 3/9</a:t>
              </a:r>
            </a:p>
          </p:txBody>
        </p:sp>
        <p:sp>
          <p:nvSpPr>
            <p:cNvPr id="56340" name="Text Box 20"/>
            <p:cNvSpPr txBox="1">
              <a:spLocks noChangeArrowheads="1"/>
            </p:cNvSpPr>
            <p:nvPr/>
          </p:nvSpPr>
          <p:spPr bwMode="auto">
            <a:xfrm rot="-986971">
              <a:off x="2697" y="1632"/>
              <a:ext cx="817" cy="250"/>
            </a:xfrm>
            <a:prstGeom prst="rect">
              <a:avLst/>
            </a:prstGeom>
            <a:noFill/>
            <a:ln w="28575">
              <a:noFill/>
              <a:miter lim="800000"/>
              <a:headEnd/>
              <a:tailEnd/>
            </a:ln>
            <a:effectLst/>
          </p:spPr>
          <p:txBody>
            <a:bodyPr wrap="none">
              <a:spAutoFit/>
            </a:bodyPr>
            <a:lstStyle/>
            <a:p>
              <a:r>
                <a:rPr lang="en-US" altLang="zh-CN" sz="2000">
                  <a:solidFill>
                    <a:srgbClr val="CC0099"/>
                  </a:solidFill>
                  <a:latin typeface="Arial Narrow" pitchFamily="34" charset="0"/>
                  <a:ea typeface="SimSun" pitchFamily="2" charset="-122"/>
                </a:rPr>
                <a:t>P(F|F) = 2/9</a:t>
              </a:r>
            </a:p>
          </p:txBody>
        </p:sp>
        <p:sp>
          <p:nvSpPr>
            <p:cNvPr id="56341" name="Text Box 21"/>
            <p:cNvSpPr txBox="1">
              <a:spLocks noChangeArrowheads="1"/>
            </p:cNvSpPr>
            <p:nvPr/>
          </p:nvSpPr>
          <p:spPr bwMode="auto">
            <a:xfrm rot="812797">
              <a:off x="2727" y="3136"/>
              <a:ext cx="911" cy="250"/>
            </a:xfrm>
            <a:prstGeom prst="rect">
              <a:avLst/>
            </a:prstGeom>
            <a:noFill/>
            <a:ln w="28575">
              <a:noFill/>
              <a:miter lim="800000"/>
              <a:headEnd/>
              <a:tailEnd/>
            </a:ln>
            <a:effectLst/>
          </p:spPr>
          <p:txBody>
            <a:bodyPr wrap="none">
              <a:spAutoFit/>
            </a:bodyPr>
            <a:lstStyle/>
            <a:p>
              <a:r>
                <a:rPr lang="en-US" altLang="zh-CN" sz="2000">
                  <a:solidFill>
                    <a:srgbClr val="CC0099"/>
                  </a:solidFill>
                  <a:latin typeface="Arial Narrow" pitchFamily="34" charset="0"/>
                  <a:ea typeface="SimSun" pitchFamily="2" charset="-122"/>
                </a:rPr>
                <a:t>P( M|M) = 6/9</a:t>
              </a:r>
            </a:p>
          </p:txBody>
        </p:sp>
        <p:sp>
          <p:nvSpPr>
            <p:cNvPr id="56342" name="Text Box 22"/>
            <p:cNvSpPr txBox="1">
              <a:spLocks noChangeArrowheads="1"/>
            </p:cNvSpPr>
            <p:nvPr/>
          </p:nvSpPr>
          <p:spPr bwMode="auto">
            <a:xfrm rot="890510">
              <a:off x="2715" y="2176"/>
              <a:ext cx="882" cy="250"/>
            </a:xfrm>
            <a:prstGeom prst="rect">
              <a:avLst/>
            </a:prstGeom>
            <a:noFill/>
            <a:ln w="28575">
              <a:noFill/>
              <a:miter lim="800000"/>
              <a:headEnd/>
              <a:tailEnd/>
            </a:ln>
            <a:effectLst/>
          </p:spPr>
          <p:txBody>
            <a:bodyPr wrap="none">
              <a:spAutoFit/>
            </a:bodyPr>
            <a:lstStyle/>
            <a:p>
              <a:r>
                <a:rPr lang="en-US" altLang="zh-CN" sz="2000">
                  <a:solidFill>
                    <a:srgbClr val="CC0099"/>
                  </a:solidFill>
                  <a:latin typeface="Arial Narrow" pitchFamily="34" charset="0"/>
                  <a:ea typeface="SimSun" pitchFamily="2" charset="-122"/>
                </a:rPr>
                <a:t>P( M|F) = 7/9</a:t>
              </a:r>
            </a:p>
          </p:txBody>
        </p:sp>
      </p:grpSp>
      <p:sp>
        <p:nvSpPr>
          <p:cNvPr id="56343" name="Line 23"/>
          <p:cNvSpPr>
            <a:spLocks noChangeShapeType="1"/>
          </p:cNvSpPr>
          <p:nvPr/>
        </p:nvSpPr>
        <p:spPr bwMode="auto">
          <a:xfrm>
            <a:off x="4368800" y="2403475"/>
            <a:ext cx="0" cy="3352800"/>
          </a:xfrm>
          <a:prstGeom prst="line">
            <a:avLst/>
          </a:prstGeom>
          <a:noFill/>
          <a:ln w="25400">
            <a:solidFill>
              <a:schemeClr val="tx1"/>
            </a:solidFill>
            <a:prstDash val="sysDot"/>
            <a:round/>
            <a:headEnd/>
            <a:tailEnd/>
          </a:ln>
          <a:effectLst/>
        </p:spPr>
        <p:txBody>
          <a:bodyPr wrap="none" anchor="ctr"/>
          <a:lstStyle/>
          <a:p>
            <a:endParaRPr lang="en-US"/>
          </a:p>
        </p:txBody>
      </p:sp>
      <p:sp>
        <p:nvSpPr>
          <p:cNvPr id="56344" name="Line 24"/>
          <p:cNvSpPr>
            <a:spLocks noChangeShapeType="1"/>
          </p:cNvSpPr>
          <p:nvPr/>
        </p:nvSpPr>
        <p:spPr bwMode="auto">
          <a:xfrm flipH="1">
            <a:off x="2209800" y="2057400"/>
            <a:ext cx="304800" cy="2133600"/>
          </a:xfrm>
          <a:prstGeom prst="line">
            <a:avLst/>
          </a:prstGeom>
          <a:noFill/>
          <a:ln w="9525">
            <a:solidFill>
              <a:srgbClr val="FF0000"/>
            </a:solidFill>
            <a:round/>
            <a:headEnd/>
            <a:tailEnd type="arrow" w="med" len="lg"/>
          </a:ln>
          <a:effectLst/>
        </p:spPr>
        <p:txBody>
          <a:bodyPr wrap="none" anchor="ctr"/>
          <a:lstStyle/>
          <a:p>
            <a:endParaRPr lang="en-US"/>
          </a:p>
        </p:txBody>
      </p:sp>
      <p:sp>
        <p:nvSpPr>
          <p:cNvPr id="56349" name="Text Box 29"/>
          <p:cNvSpPr txBox="1">
            <a:spLocks noChangeArrowheads="1"/>
          </p:cNvSpPr>
          <p:nvPr/>
        </p:nvSpPr>
        <p:spPr bwMode="auto">
          <a:xfrm>
            <a:off x="147638" y="5405438"/>
            <a:ext cx="2066925" cy="650875"/>
          </a:xfrm>
          <a:prstGeom prst="rect">
            <a:avLst/>
          </a:prstGeom>
          <a:noFill/>
          <a:ln w="9525">
            <a:solidFill>
              <a:srgbClr val="660099"/>
            </a:solidFill>
            <a:miter lim="800000"/>
            <a:headEnd/>
            <a:tailEnd/>
          </a:ln>
          <a:effectLst/>
        </p:spPr>
        <p:txBody>
          <a:bodyPr wrap="none" anchor="ctr">
            <a:spAutoFit/>
          </a:bodyPr>
          <a:lstStyle/>
          <a:p>
            <a:r>
              <a:rPr lang="en-US" altLang="zh-CN" sz="1800">
                <a:ea typeface="SimSun" pitchFamily="2" charset="-122"/>
              </a:rPr>
              <a:t>Handy way to check</a:t>
            </a:r>
          </a:p>
          <a:p>
            <a:r>
              <a:rPr lang="en-US" altLang="zh-CN" sz="1800">
                <a:ea typeface="SimSun" pitchFamily="2" charset="-122"/>
              </a:rPr>
              <a:t>your work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xfrm>
            <a:off x="457200" y="274638"/>
            <a:ext cx="8229600" cy="792162"/>
          </a:xfrm>
        </p:spPr>
        <p:txBody>
          <a:bodyPr>
            <a:normAutofit/>
          </a:bodyPr>
          <a:lstStyle/>
          <a:p>
            <a:r>
              <a:rPr lang="en-US" altLang="zh-CN" dirty="0">
                <a:ea typeface="SimSun" pitchFamily="2" charset="-122"/>
              </a:rPr>
              <a:t>Probability Trees…</a:t>
            </a:r>
          </a:p>
        </p:txBody>
      </p:sp>
      <p:sp>
        <p:nvSpPr>
          <p:cNvPr id="57347" name="Rectangle 3"/>
          <p:cNvSpPr>
            <a:spLocks noGrp="1" noChangeArrowheads="1"/>
          </p:cNvSpPr>
          <p:nvPr>
            <p:ph idx="1"/>
          </p:nvPr>
        </p:nvSpPr>
        <p:spPr>
          <a:xfrm>
            <a:off x="457200" y="1143000"/>
            <a:ext cx="8229600" cy="1371601"/>
          </a:xfrm>
        </p:spPr>
        <p:txBody>
          <a:bodyPr>
            <a:normAutofit fontScale="77500" lnSpcReduction="20000"/>
          </a:bodyPr>
          <a:lstStyle/>
          <a:p>
            <a:r>
              <a:rPr lang="en-US" altLang="zh-CN" dirty="0">
                <a:ea typeface="SimSun" pitchFamily="2" charset="-122"/>
              </a:rPr>
              <a:t>Note: there is no requirement that the </a:t>
            </a:r>
            <a:r>
              <a:rPr lang="en-US" altLang="zh-CN" dirty="0" smtClean="0">
                <a:ea typeface="SimSun" pitchFamily="2" charset="-122"/>
              </a:rPr>
              <a:t>branches’ </a:t>
            </a:r>
            <a:r>
              <a:rPr lang="en-US" altLang="zh-CN" dirty="0">
                <a:ea typeface="SimSun" pitchFamily="2" charset="-122"/>
              </a:rPr>
              <a:t>splits be binary, nor that the tree only goes two levels deep, or that there be the same number of splits at each sub node…</a:t>
            </a:r>
          </a:p>
        </p:txBody>
      </p:sp>
      <p:sp>
        <p:nvSpPr>
          <p:cNvPr id="27" name="Date Placeholder 26"/>
          <p:cNvSpPr>
            <a:spLocks noGrp="1"/>
          </p:cNvSpPr>
          <p:nvPr>
            <p:ph type="dt" sz="half" idx="10"/>
          </p:nvPr>
        </p:nvSpPr>
        <p:spPr/>
        <p:txBody>
          <a:bodyPr/>
          <a:lstStyle/>
          <a:p>
            <a:fld id="{571D2EA8-E8DB-4F49-9388-A78E06924559}" type="datetime1">
              <a:rPr lang="en-US" altLang="zh-CN" smtClean="0"/>
              <a:pPr/>
              <a:t>2/26/2013</a:t>
            </a:fld>
            <a:endParaRPr lang="en-US" altLang="zh-CN"/>
          </a:p>
        </p:txBody>
      </p:sp>
      <p:sp>
        <p:nvSpPr>
          <p:cNvPr id="28" name="Footer Placeholder 27"/>
          <p:cNvSpPr>
            <a:spLocks noGrp="1"/>
          </p:cNvSpPr>
          <p:nvPr>
            <p:ph type="ftr" sz="quarter" idx="11"/>
          </p:nvPr>
        </p:nvSpPr>
        <p:spPr/>
        <p:txBody>
          <a:bodyPr/>
          <a:lstStyle/>
          <a:p>
            <a:r>
              <a:rPr lang="en-US" altLang="zh-CN" smtClean="0"/>
              <a:t>Towson University - J. Jung</a:t>
            </a:r>
            <a:endParaRPr lang="en-US" altLang="zh-CN"/>
          </a:p>
        </p:txBody>
      </p:sp>
      <p:sp>
        <p:nvSpPr>
          <p:cNvPr id="26" name="Slide Number Placeholder 5"/>
          <p:cNvSpPr>
            <a:spLocks noGrp="1"/>
          </p:cNvSpPr>
          <p:nvPr>
            <p:ph type="sldNum" sz="quarter" idx="12"/>
          </p:nvPr>
        </p:nvSpPr>
        <p:spPr/>
        <p:txBody>
          <a:bodyPr/>
          <a:lstStyle/>
          <a:p>
            <a:r>
              <a:rPr lang="en-US" altLang="zh-CN"/>
              <a:t>6.</a:t>
            </a:r>
            <a:fld id="{99D3A76F-D944-486E-85F6-BAF29DFBB549}" type="slidenum">
              <a:rPr lang="en-US" altLang="zh-CN"/>
              <a:pPr/>
              <a:t>41</a:t>
            </a:fld>
            <a:endParaRPr lang="en-US" altLang="zh-CN"/>
          </a:p>
        </p:txBody>
      </p:sp>
      <p:sp>
        <p:nvSpPr>
          <p:cNvPr id="57348" name="Line 4"/>
          <p:cNvSpPr>
            <a:spLocks noChangeShapeType="1"/>
          </p:cNvSpPr>
          <p:nvPr/>
        </p:nvSpPr>
        <p:spPr bwMode="auto">
          <a:xfrm flipV="1">
            <a:off x="609600" y="3352800"/>
            <a:ext cx="2209800" cy="762000"/>
          </a:xfrm>
          <a:prstGeom prst="line">
            <a:avLst/>
          </a:prstGeom>
          <a:noFill/>
          <a:ln w="9525">
            <a:solidFill>
              <a:schemeClr val="tx1"/>
            </a:solidFill>
            <a:round/>
            <a:headEnd/>
            <a:tailEnd type="oval" w="med" len="med"/>
          </a:ln>
          <a:effectLst/>
        </p:spPr>
        <p:txBody>
          <a:bodyPr wrap="none" anchor="ctr"/>
          <a:lstStyle/>
          <a:p>
            <a:endParaRPr lang="en-US"/>
          </a:p>
        </p:txBody>
      </p:sp>
      <p:sp>
        <p:nvSpPr>
          <p:cNvPr id="57349" name="Line 5"/>
          <p:cNvSpPr>
            <a:spLocks noChangeShapeType="1"/>
          </p:cNvSpPr>
          <p:nvPr/>
        </p:nvSpPr>
        <p:spPr bwMode="auto">
          <a:xfrm>
            <a:off x="609600" y="4114800"/>
            <a:ext cx="2209800" cy="1219200"/>
          </a:xfrm>
          <a:prstGeom prst="line">
            <a:avLst/>
          </a:prstGeom>
          <a:noFill/>
          <a:ln w="9525">
            <a:solidFill>
              <a:schemeClr val="tx1"/>
            </a:solidFill>
            <a:round/>
            <a:headEnd/>
            <a:tailEnd type="oval" w="med" len="med"/>
          </a:ln>
          <a:effectLst/>
        </p:spPr>
        <p:txBody>
          <a:bodyPr wrap="none" anchor="ctr"/>
          <a:lstStyle/>
          <a:p>
            <a:endParaRPr lang="en-US"/>
          </a:p>
        </p:txBody>
      </p:sp>
      <p:sp>
        <p:nvSpPr>
          <p:cNvPr id="57351" name="Line 7"/>
          <p:cNvSpPr>
            <a:spLocks noChangeShapeType="1"/>
          </p:cNvSpPr>
          <p:nvPr/>
        </p:nvSpPr>
        <p:spPr bwMode="auto">
          <a:xfrm>
            <a:off x="2819400" y="2362200"/>
            <a:ext cx="0" cy="4495800"/>
          </a:xfrm>
          <a:prstGeom prst="line">
            <a:avLst/>
          </a:prstGeom>
          <a:noFill/>
          <a:ln w="12700">
            <a:solidFill>
              <a:srgbClr val="0000FF"/>
            </a:solidFill>
            <a:prstDash val="dash"/>
            <a:round/>
            <a:headEnd/>
            <a:tailEnd/>
          </a:ln>
          <a:effectLst/>
        </p:spPr>
        <p:txBody>
          <a:bodyPr wrap="none" anchor="ctr"/>
          <a:lstStyle/>
          <a:p>
            <a:endParaRPr lang="en-US"/>
          </a:p>
        </p:txBody>
      </p:sp>
      <p:sp>
        <p:nvSpPr>
          <p:cNvPr id="57352" name="Line 8"/>
          <p:cNvSpPr>
            <a:spLocks noChangeShapeType="1"/>
          </p:cNvSpPr>
          <p:nvPr/>
        </p:nvSpPr>
        <p:spPr bwMode="auto">
          <a:xfrm>
            <a:off x="5334000" y="2362200"/>
            <a:ext cx="0" cy="4495800"/>
          </a:xfrm>
          <a:prstGeom prst="line">
            <a:avLst/>
          </a:prstGeom>
          <a:noFill/>
          <a:ln w="12700">
            <a:solidFill>
              <a:srgbClr val="0000FF"/>
            </a:solidFill>
            <a:prstDash val="dash"/>
            <a:round/>
            <a:headEnd/>
            <a:tailEnd/>
          </a:ln>
          <a:effectLst/>
        </p:spPr>
        <p:txBody>
          <a:bodyPr wrap="none" anchor="ctr"/>
          <a:lstStyle/>
          <a:p>
            <a:endParaRPr lang="en-US"/>
          </a:p>
        </p:txBody>
      </p:sp>
      <p:sp>
        <p:nvSpPr>
          <p:cNvPr id="57354" name="Line 10"/>
          <p:cNvSpPr>
            <a:spLocks noChangeShapeType="1"/>
          </p:cNvSpPr>
          <p:nvPr/>
        </p:nvSpPr>
        <p:spPr bwMode="auto">
          <a:xfrm flipV="1">
            <a:off x="2819400" y="2527300"/>
            <a:ext cx="2514600" cy="838200"/>
          </a:xfrm>
          <a:prstGeom prst="line">
            <a:avLst/>
          </a:prstGeom>
          <a:noFill/>
          <a:ln w="9525">
            <a:solidFill>
              <a:schemeClr val="tx1"/>
            </a:solidFill>
            <a:round/>
            <a:headEnd/>
            <a:tailEnd type="oval" w="med" len="med"/>
          </a:ln>
          <a:effectLst/>
        </p:spPr>
        <p:txBody>
          <a:bodyPr wrap="none" anchor="ctr"/>
          <a:lstStyle/>
          <a:p>
            <a:endParaRPr lang="en-US"/>
          </a:p>
        </p:txBody>
      </p:sp>
      <p:sp>
        <p:nvSpPr>
          <p:cNvPr id="57355" name="Line 11"/>
          <p:cNvSpPr>
            <a:spLocks noChangeShapeType="1"/>
          </p:cNvSpPr>
          <p:nvPr/>
        </p:nvSpPr>
        <p:spPr bwMode="auto">
          <a:xfrm>
            <a:off x="2819400" y="3352800"/>
            <a:ext cx="2514600" cy="762000"/>
          </a:xfrm>
          <a:prstGeom prst="line">
            <a:avLst/>
          </a:prstGeom>
          <a:noFill/>
          <a:ln w="9525">
            <a:solidFill>
              <a:schemeClr val="tx1"/>
            </a:solidFill>
            <a:round/>
            <a:headEnd/>
            <a:tailEnd type="oval" w="med" len="med"/>
          </a:ln>
          <a:effectLst/>
        </p:spPr>
        <p:txBody>
          <a:bodyPr wrap="none" anchor="ctr"/>
          <a:lstStyle/>
          <a:p>
            <a:endParaRPr lang="en-US"/>
          </a:p>
        </p:txBody>
      </p:sp>
      <p:sp>
        <p:nvSpPr>
          <p:cNvPr id="57356" name="Line 12"/>
          <p:cNvSpPr>
            <a:spLocks noChangeShapeType="1"/>
          </p:cNvSpPr>
          <p:nvPr/>
        </p:nvSpPr>
        <p:spPr bwMode="auto">
          <a:xfrm flipV="1">
            <a:off x="2819400" y="3352800"/>
            <a:ext cx="2514600" cy="0"/>
          </a:xfrm>
          <a:prstGeom prst="line">
            <a:avLst/>
          </a:prstGeom>
          <a:noFill/>
          <a:ln w="9525">
            <a:solidFill>
              <a:schemeClr val="tx1"/>
            </a:solidFill>
            <a:round/>
            <a:headEnd/>
            <a:tailEnd type="oval" w="med" len="med"/>
          </a:ln>
          <a:effectLst/>
        </p:spPr>
        <p:txBody>
          <a:bodyPr wrap="none" anchor="ctr"/>
          <a:lstStyle/>
          <a:p>
            <a:endParaRPr lang="en-US"/>
          </a:p>
        </p:txBody>
      </p:sp>
      <p:sp>
        <p:nvSpPr>
          <p:cNvPr id="57357" name="Line 13"/>
          <p:cNvSpPr>
            <a:spLocks noChangeShapeType="1"/>
          </p:cNvSpPr>
          <p:nvPr/>
        </p:nvSpPr>
        <p:spPr bwMode="auto">
          <a:xfrm flipV="1">
            <a:off x="2819400" y="4508500"/>
            <a:ext cx="2514600" cy="838200"/>
          </a:xfrm>
          <a:prstGeom prst="line">
            <a:avLst/>
          </a:prstGeom>
          <a:noFill/>
          <a:ln w="9525">
            <a:solidFill>
              <a:schemeClr val="tx1"/>
            </a:solidFill>
            <a:round/>
            <a:headEnd/>
            <a:tailEnd type="oval" w="med" len="med"/>
          </a:ln>
          <a:effectLst/>
        </p:spPr>
        <p:txBody>
          <a:bodyPr wrap="none" anchor="ctr"/>
          <a:lstStyle/>
          <a:p>
            <a:endParaRPr lang="en-US"/>
          </a:p>
        </p:txBody>
      </p:sp>
      <p:sp>
        <p:nvSpPr>
          <p:cNvPr id="57358" name="Line 14"/>
          <p:cNvSpPr>
            <a:spLocks noChangeShapeType="1"/>
          </p:cNvSpPr>
          <p:nvPr/>
        </p:nvSpPr>
        <p:spPr bwMode="auto">
          <a:xfrm>
            <a:off x="2819400" y="5334000"/>
            <a:ext cx="2514600" cy="762000"/>
          </a:xfrm>
          <a:prstGeom prst="line">
            <a:avLst/>
          </a:prstGeom>
          <a:noFill/>
          <a:ln w="9525">
            <a:solidFill>
              <a:schemeClr val="tx1"/>
            </a:solidFill>
            <a:round/>
            <a:headEnd/>
            <a:tailEnd type="oval" w="med" len="med"/>
          </a:ln>
          <a:effectLst/>
        </p:spPr>
        <p:txBody>
          <a:bodyPr wrap="none" anchor="ctr"/>
          <a:lstStyle/>
          <a:p>
            <a:endParaRPr lang="en-US"/>
          </a:p>
        </p:txBody>
      </p:sp>
      <p:sp>
        <p:nvSpPr>
          <p:cNvPr id="57359" name="Line 15"/>
          <p:cNvSpPr>
            <a:spLocks noChangeShapeType="1"/>
          </p:cNvSpPr>
          <p:nvPr/>
        </p:nvSpPr>
        <p:spPr bwMode="auto">
          <a:xfrm flipV="1">
            <a:off x="2819400" y="5334000"/>
            <a:ext cx="2514600" cy="0"/>
          </a:xfrm>
          <a:prstGeom prst="line">
            <a:avLst/>
          </a:prstGeom>
          <a:noFill/>
          <a:ln w="9525">
            <a:solidFill>
              <a:schemeClr val="tx1"/>
            </a:solidFill>
            <a:round/>
            <a:headEnd/>
            <a:tailEnd type="oval" w="med" len="med"/>
          </a:ln>
          <a:effectLst/>
        </p:spPr>
        <p:txBody>
          <a:bodyPr wrap="none" anchor="ctr"/>
          <a:lstStyle/>
          <a:p>
            <a:endParaRPr lang="en-US"/>
          </a:p>
        </p:txBody>
      </p:sp>
      <p:sp>
        <p:nvSpPr>
          <p:cNvPr id="57360" name="Line 16"/>
          <p:cNvSpPr>
            <a:spLocks noChangeShapeType="1"/>
          </p:cNvSpPr>
          <p:nvPr/>
        </p:nvSpPr>
        <p:spPr bwMode="auto">
          <a:xfrm flipV="1">
            <a:off x="5334000" y="2514600"/>
            <a:ext cx="2514600" cy="0"/>
          </a:xfrm>
          <a:prstGeom prst="line">
            <a:avLst/>
          </a:prstGeom>
          <a:noFill/>
          <a:ln w="9525">
            <a:solidFill>
              <a:schemeClr val="tx1"/>
            </a:solidFill>
            <a:round/>
            <a:headEnd/>
            <a:tailEnd type="oval" w="med" len="med"/>
          </a:ln>
          <a:effectLst/>
        </p:spPr>
        <p:txBody>
          <a:bodyPr wrap="none" anchor="ctr"/>
          <a:lstStyle/>
          <a:p>
            <a:endParaRPr lang="en-US"/>
          </a:p>
        </p:txBody>
      </p:sp>
      <p:sp>
        <p:nvSpPr>
          <p:cNvPr id="57362" name="Line 18"/>
          <p:cNvSpPr>
            <a:spLocks noChangeShapeType="1"/>
          </p:cNvSpPr>
          <p:nvPr/>
        </p:nvSpPr>
        <p:spPr bwMode="auto">
          <a:xfrm>
            <a:off x="7848600" y="2286000"/>
            <a:ext cx="0" cy="4572000"/>
          </a:xfrm>
          <a:prstGeom prst="line">
            <a:avLst/>
          </a:prstGeom>
          <a:noFill/>
          <a:ln w="12700">
            <a:solidFill>
              <a:srgbClr val="0000FF"/>
            </a:solidFill>
            <a:prstDash val="dash"/>
            <a:round/>
            <a:headEnd/>
            <a:tailEnd/>
          </a:ln>
          <a:effectLst/>
        </p:spPr>
        <p:txBody>
          <a:bodyPr wrap="none" anchor="ctr"/>
          <a:lstStyle/>
          <a:p>
            <a:endParaRPr lang="en-US"/>
          </a:p>
        </p:txBody>
      </p:sp>
      <p:sp>
        <p:nvSpPr>
          <p:cNvPr id="57363" name="Line 19"/>
          <p:cNvSpPr>
            <a:spLocks noChangeShapeType="1"/>
          </p:cNvSpPr>
          <p:nvPr/>
        </p:nvSpPr>
        <p:spPr bwMode="auto">
          <a:xfrm flipV="1">
            <a:off x="5334000" y="3048000"/>
            <a:ext cx="2514600" cy="304800"/>
          </a:xfrm>
          <a:prstGeom prst="line">
            <a:avLst/>
          </a:prstGeom>
          <a:noFill/>
          <a:ln w="9525">
            <a:solidFill>
              <a:schemeClr val="tx1"/>
            </a:solidFill>
            <a:round/>
            <a:headEnd/>
            <a:tailEnd type="oval" w="med" len="med"/>
          </a:ln>
          <a:effectLst/>
        </p:spPr>
        <p:txBody>
          <a:bodyPr wrap="none" anchor="ctr"/>
          <a:lstStyle/>
          <a:p>
            <a:endParaRPr lang="en-US"/>
          </a:p>
        </p:txBody>
      </p:sp>
      <p:sp>
        <p:nvSpPr>
          <p:cNvPr id="57364" name="Line 20"/>
          <p:cNvSpPr>
            <a:spLocks noChangeShapeType="1"/>
          </p:cNvSpPr>
          <p:nvPr/>
        </p:nvSpPr>
        <p:spPr bwMode="auto">
          <a:xfrm flipV="1">
            <a:off x="5334000" y="3352800"/>
            <a:ext cx="2514600" cy="0"/>
          </a:xfrm>
          <a:prstGeom prst="line">
            <a:avLst/>
          </a:prstGeom>
          <a:noFill/>
          <a:ln w="9525">
            <a:solidFill>
              <a:schemeClr val="tx1"/>
            </a:solidFill>
            <a:round/>
            <a:headEnd/>
            <a:tailEnd type="oval" w="med" len="med"/>
          </a:ln>
          <a:effectLst/>
        </p:spPr>
        <p:txBody>
          <a:bodyPr wrap="none" anchor="ctr"/>
          <a:lstStyle/>
          <a:p>
            <a:endParaRPr lang="en-US"/>
          </a:p>
        </p:txBody>
      </p:sp>
      <p:sp>
        <p:nvSpPr>
          <p:cNvPr id="57365" name="Line 21"/>
          <p:cNvSpPr>
            <a:spLocks noChangeShapeType="1"/>
          </p:cNvSpPr>
          <p:nvPr/>
        </p:nvSpPr>
        <p:spPr bwMode="auto">
          <a:xfrm>
            <a:off x="5410200" y="3352800"/>
            <a:ext cx="2438400" cy="457200"/>
          </a:xfrm>
          <a:prstGeom prst="line">
            <a:avLst/>
          </a:prstGeom>
          <a:noFill/>
          <a:ln w="9525">
            <a:solidFill>
              <a:schemeClr val="tx1"/>
            </a:solidFill>
            <a:round/>
            <a:headEnd/>
            <a:tailEnd type="oval" w="med" len="med"/>
          </a:ln>
          <a:effectLst/>
        </p:spPr>
        <p:txBody>
          <a:bodyPr wrap="none" anchor="ctr"/>
          <a:lstStyle/>
          <a:p>
            <a:endParaRPr lang="en-US"/>
          </a:p>
        </p:txBody>
      </p:sp>
      <p:sp>
        <p:nvSpPr>
          <p:cNvPr id="57366" name="Line 22"/>
          <p:cNvSpPr>
            <a:spLocks noChangeShapeType="1"/>
          </p:cNvSpPr>
          <p:nvPr/>
        </p:nvSpPr>
        <p:spPr bwMode="auto">
          <a:xfrm flipV="1">
            <a:off x="5334000" y="4114800"/>
            <a:ext cx="2514600" cy="0"/>
          </a:xfrm>
          <a:prstGeom prst="line">
            <a:avLst/>
          </a:prstGeom>
          <a:noFill/>
          <a:ln w="9525">
            <a:solidFill>
              <a:schemeClr val="tx1"/>
            </a:solidFill>
            <a:round/>
            <a:headEnd/>
            <a:tailEnd type="oval" w="med" len="med"/>
          </a:ln>
          <a:effectLst/>
        </p:spPr>
        <p:txBody>
          <a:bodyPr wrap="none" anchor="ctr"/>
          <a:lstStyle/>
          <a:p>
            <a:endParaRPr lang="en-US"/>
          </a:p>
        </p:txBody>
      </p:sp>
      <p:sp>
        <p:nvSpPr>
          <p:cNvPr id="57367" name="Line 23"/>
          <p:cNvSpPr>
            <a:spLocks noChangeShapeType="1"/>
          </p:cNvSpPr>
          <p:nvPr/>
        </p:nvSpPr>
        <p:spPr bwMode="auto">
          <a:xfrm>
            <a:off x="5334000" y="4495800"/>
            <a:ext cx="2514600" cy="381000"/>
          </a:xfrm>
          <a:prstGeom prst="line">
            <a:avLst/>
          </a:prstGeom>
          <a:noFill/>
          <a:ln w="9525">
            <a:solidFill>
              <a:schemeClr val="tx1"/>
            </a:solidFill>
            <a:round/>
            <a:headEnd/>
            <a:tailEnd type="oval" w="med" len="med"/>
          </a:ln>
          <a:effectLst/>
        </p:spPr>
        <p:txBody>
          <a:bodyPr wrap="none" anchor="ctr"/>
          <a:lstStyle/>
          <a:p>
            <a:endParaRPr lang="en-US"/>
          </a:p>
        </p:txBody>
      </p:sp>
      <p:sp>
        <p:nvSpPr>
          <p:cNvPr id="57368" name="Line 24"/>
          <p:cNvSpPr>
            <a:spLocks noChangeShapeType="1"/>
          </p:cNvSpPr>
          <p:nvPr/>
        </p:nvSpPr>
        <p:spPr bwMode="auto">
          <a:xfrm flipV="1">
            <a:off x="5334000" y="4495800"/>
            <a:ext cx="2514600" cy="0"/>
          </a:xfrm>
          <a:prstGeom prst="line">
            <a:avLst/>
          </a:prstGeom>
          <a:noFill/>
          <a:ln w="9525">
            <a:solidFill>
              <a:schemeClr val="tx1"/>
            </a:solidFill>
            <a:round/>
            <a:headEnd/>
            <a:tailEnd type="oval" w="med" len="med"/>
          </a:ln>
          <a:effectLst/>
        </p:spPr>
        <p:txBody>
          <a:bodyPr wrap="none" anchor="ctr"/>
          <a:lstStyle/>
          <a:p>
            <a:endParaRPr lang="en-US"/>
          </a:p>
        </p:txBody>
      </p:sp>
      <p:sp>
        <p:nvSpPr>
          <p:cNvPr id="57369" name="Line 25"/>
          <p:cNvSpPr>
            <a:spLocks noChangeShapeType="1"/>
          </p:cNvSpPr>
          <p:nvPr/>
        </p:nvSpPr>
        <p:spPr bwMode="auto">
          <a:xfrm>
            <a:off x="5334000" y="5334000"/>
            <a:ext cx="2514600" cy="381000"/>
          </a:xfrm>
          <a:prstGeom prst="line">
            <a:avLst/>
          </a:prstGeom>
          <a:noFill/>
          <a:ln w="9525">
            <a:solidFill>
              <a:schemeClr val="tx1"/>
            </a:solidFill>
            <a:round/>
            <a:headEnd/>
            <a:tailEnd type="oval" w="med" len="med"/>
          </a:ln>
          <a:effectLst/>
        </p:spPr>
        <p:txBody>
          <a:bodyPr wrap="none" anchor="ctr"/>
          <a:lstStyle/>
          <a:p>
            <a:endParaRPr lang="en-US"/>
          </a:p>
        </p:txBody>
      </p:sp>
      <p:sp>
        <p:nvSpPr>
          <p:cNvPr id="57370" name="Line 26"/>
          <p:cNvSpPr>
            <a:spLocks noChangeShapeType="1"/>
          </p:cNvSpPr>
          <p:nvPr/>
        </p:nvSpPr>
        <p:spPr bwMode="auto">
          <a:xfrm flipV="1">
            <a:off x="5334000" y="5334000"/>
            <a:ext cx="2514600" cy="0"/>
          </a:xfrm>
          <a:prstGeom prst="line">
            <a:avLst/>
          </a:prstGeom>
          <a:noFill/>
          <a:ln w="9525">
            <a:solidFill>
              <a:schemeClr val="tx1"/>
            </a:solidFill>
            <a:round/>
            <a:headEnd/>
            <a:tailEnd type="oval" w="med" len="med"/>
          </a:ln>
          <a:effectLst/>
        </p:spPr>
        <p:txBody>
          <a:bodyPr wrap="none" anchor="ctr"/>
          <a:lstStyle/>
          <a:p>
            <a:endParaRPr lang="en-US"/>
          </a:p>
        </p:txBody>
      </p:sp>
      <p:sp>
        <p:nvSpPr>
          <p:cNvPr id="57371" name="Line 27"/>
          <p:cNvSpPr>
            <a:spLocks noChangeShapeType="1"/>
          </p:cNvSpPr>
          <p:nvPr/>
        </p:nvSpPr>
        <p:spPr bwMode="auto">
          <a:xfrm>
            <a:off x="5334000" y="6096000"/>
            <a:ext cx="2514600" cy="381000"/>
          </a:xfrm>
          <a:prstGeom prst="line">
            <a:avLst/>
          </a:prstGeom>
          <a:noFill/>
          <a:ln w="9525">
            <a:solidFill>
              <a:schemeClr val="tx1"/>
            </a:solidFill>
            <a:round/>
            <a:headEnd/>
            <a:tailEnd type="oval" w="med" len="med"/>
          </a:ln>
          <a:effectLst/>
        </p:spPr>
        <p:txBody>
          <a:bodyPr wrap="none" anchor="ctr"/>
          <a:lstStyle/>
          <a:p>
            <a:endParaRPr lang="en-US"/>
          </a:p>
        </p:txBody>
      </p:sp>
      <p:sp>
        <p:nvSpPr>
          <p:cNvPr id="57372" name="Line 28"/>
          <p:cNvSpPr>
            <a:spLocks noChangeShapeType="1"/>
          </p:cNvSpPr>
          <p:nvPr/>
        </p:nvSpPr>
        <p:spPr bwMode="auto">
          <a:xfrm flipV="1">
            <a:off x="5334000" y="6096000"/>
            <a:ext cx="2514600" cy="0"/>
          </a:xfrm>
          <a:prstGeom prst="line">
            <a:avLst/>
          </a:prstGeom>
          <a:noFill/>
          <a:ln w="9525">
            <a:solidFill>
              <a:schemeClr val="tx1"/>
            </a:solidFill>
            <a:round/>
            <a:headEnd/>
            <a:tailEnd type="oval" w="med" len="me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p:nvPr>
        </p:nvSpPr>
        <p:spPr>
          <a:xfrm>
            <a:off x="457200" y="274638"/>
            <a:ext cx="8229600" cy="792162"/>
          </a:xfrm>
        </p:spPr>
        <p:txBody>
          <a:bodyPr/>
          <a:lstStyle/>
          <a:p>
            <a:r>
              <a:rPr lang="en-US" dirty="0" err="1" smtClean="0"/>
              <a:t>Bayes</a:t>
            </a:r>
            <a:r>
              <a:rPr lang="en-US" dirty="0" smtClean="0"/>
              <a:t>’ Law…</a:t>
            </a:r>
            <a:endParaRPr lang="en-US" dirty="0"/>
          </a:p>
        </p:txBody>
      </p:sp>
      <p:sp>
        <p:nvSpPr>
          <p:cNvPr id="5" name="Rectangle 3"/>
          <p:cNvSpPr txBox="1">
            <a:spLocks noChangeArrowheads="1"/>
          </p:cNvSpPr>
          <p:nvPr/>
        </p:nvSpPr>
        <p:spPr>
          <a:xfrm>
            <a:off x="241300" y="914400"/>
            <a:ext cx="8902700" cy="5486400"/>
          </a:xfrm>
          <a:prstGeom prst="rect">
            <a:avLst/>
          </a:prstGeom>
        </p:spPr>
        <p:txBody>
          <a:bodyPr/>
          <a:lstStyle/>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Bayes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Law is named for Thomas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Bayes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an eighteenth century mathematician.</a:t>
            </a:r>
          </a:p>
          <a:p>
            <a:pPr marL="0" marR="0" lvl="0" indent="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In its most basic form, if we know P(B | A),</a:t>
            </a:r>
          </a:p>
          <a:p>
            <a:pPr marL="0" marR="0" lvl="0" indent="0" algn="l" defTabSz="914400" rtl="0" eaLnBrk="1" fontAlgn="auto" latinLnBrk="0" hangingPunct="1">
              <a:lnSpc>
                <a:spcPct val="100000"/>
              </a:lnSpc>
              <a:spcBef>
                <a:spcPct val="20000"/>
              </a:spcBef>
              <a:spcAft>
                <a:spcPts val="0"/>
              </a:spcAft>
              <a:buClrTx/>
              <a:buSzTx/>
              <a:buFontTx/>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we can apply </a:t>
            </a:r>
            <a:r>
              <a:rPr kumimoji="0" lang="en-US" sz="3200" b="0" i="0" u="none" strike="noStrike" kern="1200" cap="none" spc="0" normalizeH="0" baseline="0" noProof="0" dirty="0" err="1" smtClean="0">
                <a:ln>
                  <a:noFill/>
                </a:ln>
                <a:solidFill>
                  <a:schemeClr val="tx1"/>
                </a:solidFill>
                <a:effectLst/>
                <a:uLnTx/>
                <a:uFillTx/>
                <a:latin typeface="+mn-lt"/>
                <a:ea typeface="+mn-ea"/>
                <a:cs typeface="+mn-cs"/>
              </a:rPr>
              <a:t>Bayes</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 Law to determine P(A | B)</a:t>
            </a:r>
          </a:p>
        </p:txBody>
      </p:sp>
      <p:sp>
        <p:nvSpPr>
          <p:cNvPr id="6" name="Text Box 5"/>
          <p:cNvSpPr txBox="1">
            <a:spLocks noChangeArrowheads="1"/>
          </p:cNvSpPr>
          <p:nvPr/>
        </p:nvSpPr>
        <p:spPr bwMode="auto">
          <a:xfrm>
            <a:off x="685800" y="4648200"/>
            <a:ext cx="7772400" cy="1143000"/>
          </a:xfrm>
          <a:prstGeom prst="rect">
            <a:avLst/>
          </a:prstGeom>
          <a:noFill/>
          <a:ln w="12700">
            <a:noFill/>
            <a:miter lim="800000"/>
            <a:headEnd/>
            <a:tailEnd/>
          </a:ln>
        </p:spPr>
        <p:txBody>
          <a:bodyPr anchor="ctr"/>
          <a:lstStyle/>
          <a:p>
            <a:r>
              <a:rPr lang="en-US" sz="4800" dirty="0">
                <a:latin typeface="Book Antiqua" pitchFamily="18" charset="0"/>
              </a:rPr>
              <a:t>P(B|A)</a:t>
            </a:r>
            <a:r>
              <a:rPr lang="en-US" sz="4800" dirty="0">
                <a:latin typeface="Book Antiqua" pitchFamily="18" charset="0"/>
                <a:sym typeface="Symbol" pitchFamily="18" charset="2"/>
              </a:rPr>
              <a:t>       </a:t>
            </a:r>
            <a:r>
              <a:rPr lang="en-US" sz="4800" dirty="0" smtClean="0">
                <a:latin typeface="Book Antiqua" pitchFamily="18" charset="0"/>
                <a:sym typeface="Symbol" pitchFamily="18" charset="2"/>
              </a:rPr>
              <a:t>          </a:t>
            </a:r>
            <a:r>
              <a:rPr lang="en-US" sz="4800" dirty="0" smtClean="0">
                <a:latin typeface="Book Antiqua" pitchFamily="18" charset="0"/>
              </a:rPr>
              <a:t>P(A|B</a:t>
            </a:r>
            <a:r>
              <a:rPr lang="en-US" sz="4800" dirty="0">
                <a:latin typeface="Book Antiqua" pitchFamily="18" charset="0"/>
              </a:rPr>
              <a:t>)</a:t>
            </a:r>
          </a:p>
        </p:txBody>
      </p:sp>
      <p:sp>
        <p:nvSpPr>
          <p:cNvPr id="7" name="AutoShape 6"/>
          <p:cNvSpPr>
            <a:spLocks noChangeArrowheads="1"/>
          </p:cNvSpPr>
          <p:nvPr/>
        </p:nvSpPr>
        <p:spPr bwMode="auto">
          <a:xfrm rot="5400000">
            <a:off x="3009900" y="4000500"/>
            <a:ext cx="533400" cy="1219200"/>
          </a:xfrm>
          <a:prstGeom prst="curvedRightArrow">
            <a:avLst>
              <a:gd name="adj1" fmla="val 45714"/>
              <a:gd name="adj2" fmla="val 91429"/>
              <a:gd name="adj3" fmla="val 33333"/>
            </a:avLst>
          </a:prstGeom>
          <a:solidFill>
            <a:schemeClr val="accent1"/>
          </a:solidFill>
          <a:ln w="12700">
            <a:solidFill>
              <a:schemeClr val="tx1"/>
            </a:solidFill>
            <a:miter lim="800000"/>
            <a:headEnd/>
            <a:tailEnd/>
          </a:ln>
        </p:spPr>
        <p:txBody>
          <a:bodyPr wrap="none" anchor="ctr"/>
          <a:lstStyle/>
          <a:p>
            <a:endParaRPr lang="en-US"/>
          </a:p>
        </p:txBody>
      </p:sp>
      <p:sp>
        <p:nvSpPr>
          <p:cNvPr id="8" name="AutoShape 8"/>
          <p:cNvSpPr>
            <a:spLocks noChangeArrowheads="1"/>
          </p:cNvSpPr>
          <p:nvPr/>
        </p:nvSpPr>
        <p:spPr bwMode="auto">
          <a:xfrm rot="5400000" flipH="1" flipV="1">
            <a:off x="3009900" y="5219700"/>
            <a:ext cx="533400" cy="1219200"/>
          </a:xfrm>
          <a:prstGeom prst="curvedRightArrow">
            <a:avLst>
              <a:gd name="adj1" fmla="val 45714"/>
              <a:gd name="adj2" fmla="val 91429"/>
              <a:gd name="adj3" fmla="val 33333"/>
            </a:avLst>
          </a:prstGeom>
          <a:solidFill>
            <a:schemeClr val="accent1"/>
          </a:solidFill>
          <a:ln w="12700">
            <a:solidFill>
              <a:schemeClr val="tx1"/>
            </a:solidFill>
            <a:miter lim="800000"/>
            <a:headEnd/>
            <a:tailEnd/>
          </a:ln>
        </p:spPr>
        <p:txBody>
          <a:bodyPr wrap="none" anchor="ctr"/>
          <a:lstStyle/>
          <a:p>
            <a:endParaRPr lang="en-US"/>
          </a:p>
        </p:txBody>
      </p:sp>
      <p:sp>
        <p:nvSpPr>
          <p:cNvPr id="9" name="AutoShape 9"/>
          <p:cNvSpPr>
            <a:spLocks noChangeArrowheads="1"/>
          </p:cNvSpPr>
          <p:nvPr/>
        </p:nvSpPr>
        <p:spPr bwMode="auto">
          <a:xfrm>
            <a:off x="4114800" y="5029200"/>
            <a:ext cx="914400" cy="457200"/>
          </a:xfrm>
          <a:custGeom>
            <a:avLst/>
            <a:gdLst>
              <a:gd name="T0" fmla="*/ 29032200 w 21600"/>
              <a:gd name="T1" fmla="*/ 0 h 21600"/>
              <a:gd name="T2" fmla="*/ 0 w 21600"/>
              <a:gd name="T3" fmla="*/ 4838700 h 21600"/>
              <a:gd name="T4" fmla="*/ 29032200 w 21600"/>
              <a:gd name="T5" fmla="*/ 9677399 h 21600"/>
              <a:gd name="T6" fmla="*/ 38709597 w 21600"/>
              <a:gd name="T7" fmla="*/ 48387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rgbClr val="99CCFF"/>
          </a:solidFill>
          <a:ln w="9525">
            <a:solidFill>
              <a:schemeClr val="tx1"/>
            </a:solidFill>
            <a:miter lim="800000"/>
            <a:headEnd/>
            <a:tailEnd/>
          </a:ln>
        </p:spPr>
        <p:txBody>
          <a:bodyPr wrap="none" anchor="ctr"/>
          <a:lstStyle/>
          <a:p>
            <a:endParaRPr lang="en-US"/>
          </a:p>
        </p:txBody>
      </p:sp>
      <p:sp>
        <p:nvSpPr>
          <p:cNvPr id="11" name="Rectangle 11"/>
          <p:cNvSpPr>
            <a:spLocks noChangeArrowheads="1"/>
          </p:cNvSpPr>
          <p:nvPr/>
        </p:nvSpPr>
        <p:spPr bwMode="auto">
          <a:xfrm>
            <a:off x="6737350" y="6019800"/>
            <a:ext cx="2335213" cy="519113"/>
          </a:xfrm>
          <a:prstGeom prst="rect">
            <a:avLst/>
          </a:prstGeom>
          <a:noFill/>
          <a:ln w="9525">
            <a:noFill/>
            <a:miter lim="800000"/>
            <a:headEnd/>
            <a:tailEnd/>
          </a:ln>
        </p:spPr>
        <p:txBody>
          <a:bodyPr wrap="none" anchor="ctr">
            <a:spAutoFit/>
          </a:bodyPr>
          <a:lstStyle/>
          <a:p>
            <a:r>
              <a:rPr lang="en-US" sz="2800"/>
              <a:t>for example …</a:t>
            </a:r>
          </a:p>
        </p:txBody>
      </p:sp>
      <p:sp>
        <p:nvSpPr>
          <p:cNvPr id="12" name="Line 12"/>
          <p:cNvSpPr>
            <a:spLocks noChangeShapeType="1"/>
          </p:cNvSpPr>
          <p:nvPr/>
        </p:nvSpPr>
        <p:spPr bwMode="auto">
          <a:xfrm>
            <a:off x="6553200" y="3200400"/>
            <a:ext cx="1066800" cy="609600"/>
          </a:xfrm>
          <a:prstGeom prst="line">
            <a:avLst/>
          </a:prstGeom>
          <a:noFill/>
          <a:ln w="9525">
            <a:solidFill>
              <a:srgbClr val="FF0000"/>
            </a:solidFill>
            <a:round/>
            <a:headEnd/>
            <a:tailEnd type="arrow" w="med" len="lg"/>
          </a:ln>
        </p:spPr>
        <p:txBody>
          <a:bodyPr wrap="none" anchor="ctr"/>
          <a:lstStyle/>
          <a:p>
            <a:endParaRPr lang="en-US"/>
          </a:p>
        </p:txBody>
      </p:sp>
      <p:sp>
        <p:nvSpPr>
          <p:cNvPr id="13" name="Line 13"/>
          <p:cNvSpPr>
            <a:spLocks noChangeShapeType="1"/>
          </p:cNvSpPr>
          <p:nvPr/>
        </p:nvSpPr>
        <p:spPr bwMode="auto">
          <a:xfrm>
            <a:off x="6934200" y="3200400"/>
            <a:ext cx="76200" cy="609600"/>
          </a:xfrm>
          <a:prstGeom prst="line">
            <a:avLst/>
          </a:prstGeom>
          <a:noFill/>
          <a:ln w="9525">
            <a:solidFill>
              <a:srgbClr val="FF0000"/>
            </a:solidFill>
            <a:round/>
            <a:headEnd/>
            <a:tailEnd type="arrow" w="med" len="lg"/>
          </a:ln>
        </p:spPr>
        <p:txBody>
          <a:bodyPr wrap="none" anchor="ctr"/>
          <a:lstStyle/>
          <a:p>
            <a:endParaRPr lang="en-US"/>
          </a:p>
        </p:txBody>
      </p:sp>
      <p:sp>
        <p:nvSpPr>
          <p:cNvPr id="14" name="Date Placeholder 13"/>
          <p:cNvSpPr>
            <a:spLocks noGrp="1"/>
          </p:cNvSpPr>
          <p:nvPr>
            <p:ph type="dt" sz="half" idx="10"/>
          </p:nvPr>
        </p:nvSpPr>
        <p:spPr/>
        <p:txBody>
          <a:bodyPr/>
          <a:lstStyle/>
          <a:p>
            <a:fld id="{17AAAA60-555B-42D0-9F5A-3897CB3BB41A}" type="datetime1">
              <a:rPr lang="en-US" smtClean="0"/>
              <a:pPr/>
              <a:t>2/26/2013</a:t>
            </a:fld>
            <a:endParaRPr lang="en-US"/>
          </a:p>
        </p:txBody>
      </p:sp>
      <p:sp>
        <p:nvSpPr>
          <p:cNvPr id="15" name="Slide Number Placeholder 14"/>
          <p:cNvSpPr>
            <a:spLocks noGrp="1"/>
          </p:cNvSpPr>
          <p:nvPr>
            <p:ph type="sldNum" sz="quarter" idx="12"/>
          </p:nvPr>
        </p:nvSpPr>
        <p:spPr/>
        <p:txBody>
          <a:bodyPr/>
          <a:lstStyle/>
          <a:p>
            <a:fld id="{CBA5D123-82F1-4CCB-9922-66EC971AEC25}" type="slidenum">
              <a:rPr lang="en-US" smtClean="0"/>
              <a:pPr/>
              <a:t>42</a:t>
            </a:fld>
            <a:endParaRPr lang="en-US"/>
          </a:p>
        </p:txBody>
      </p:sp>
      <p:sp>
        <p:nvSpPr>
          <p:cNvPr id="16" name="Footer Placeholder 15"/>
          <p:cNvSpPr>
            <a:spLocks noGrp="1"/>
          </p:cNvSpPr>
          <p:nvPr>
            <p:ph type="ftr" sz="quarter" idx="11"/>
          </p:nvPr>
        </p:nvSpPr>
        <p:spPr/>
        <p:txBody>
          <a:bodyPr/>
          <a:lstStyle/>
          <a:p>
            <a:r>
              <a:rPr lang="en-US" smtClean="0"/>
              <a:t>Towson University - J. Jung</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Bayes</a:t>
            </a:r>
            <a:r>
              <a:rPr lang="en-US" dirty="0" smtClean="0"/>
              <a:t>’ Law 1</a:t>
            </a:r>
            <a:endParaRPr lang="en-US" dirty="0"/>
          </a:p>
        </p:txBody>
      </p:sp>
      <p:sp>
        <p:nvSpPr>
          <p:cNvPr id="3" name="Date Placeholder 2"/>
          <p:cNvSpPr>
            <a:spLocks noGrp="1"/>
          </p:cNvSpPr>
          <p:nvPr>
            <p:ph type="dt" sz="half" idx="10"/>
          </p:nvPr>
        </p:nvSpPr>
        <p:spPr/>
        <p:txBody>
          <a:bodyPr/>
          <a:lstStyle/>
          <a:p>
            <a:fld id="{CEFA58E2-424C-4A98-809E-E9939D64AE7C}" type="datetime1">
              <a:rPr lang="en-US" smtClean="0"/>
              <a:pPr/>
              <a:t>2/26/2013</a:t>
            </a:fld>
            <a:endParaRPr lang="en-US"/>
          </a:p>
        </p:txBody>
      </p:sp>
      <p:sp>
        <p:nvSpPr>
          <p:cNvPr id="4" name="Footer Placeholder 3"/>
          <p:cNvSpPr>
            <a:spLocks noGrp="1"/>
          </p:cNvSpPr>
          <p:nvPr>
            <p:ph type="ftr" sz="quarter" idx="11"/>
          </p:nvPr>
        </p:nvSpPr>
        <p:spPr/>
        <p:txBody>
          <a:bodyPr/>
          <a:lstStyle/>
          <a:p>
            <a:r>
              <a:rPr lang="en-US" smtClean="0"/>
              <a:t>Towson University - J. Jung</a:t>
            </a:r>
            <a:endParaRPr lang="en-US"/>
          </a:p>
        </p:txBody>
      </p:sp>
      <p:sp>
        <p:nvSpPr>
          <p:cNvPr id="5" name="Slide Number Placeholder 4"/>
          <p:cNvSpPr>
            <a:spLocks noGrp="1"/>
          </p:cNvSpPr>
          <p:nvPr>
            <p:ph type="sldNum" sz="quarter" idx="12"/>
          </p:nvPr>
        </p:nvSpPr>
        <p:spPr/>
        <p:txBody>
          <a:bodyPr/>
          <a:lstStyle/>
          <a:p>
            <a:fld id="{CBA5D123-82F1-4CCB-9922-66EC971AEC25}" type="slidenum">
              <a:rPr lang="en-US" smtClean="0"/>
              <a:pPr/>
              <a:t>43</a:t>
            </a:fld>
            <a:endParaRPr lang="en-US"/>
          </a:p>
        </p:txBody>
      </p:sp>
      <p:graphicFrame>
        <p:nvGraphicFramePr>
          <p:cNvPr id="6" name="Object 5"/>
          <p:cNvGraphicFramePr>
            <a:graphicFrameLocks noChangeAspect="1"/>
          </p:cNvGraphicFramePr>
          <p:nvPr/>
        </p:nvGraphicFramePr>
        <p:xfrm>
          <a:off x="533400" y="1747838"/>
          <a:ext cx="8229600" cy="4114800"/>
        </p:xfrm>
        <a:graphic>
          <a:graphicData uri="http://schemas.openxmlformats.org/presentationml/2006/ole">
            <mc:AlternateContent xmlns:mc="http://schemas.openxmlformats.org/markup-compatibility/2006">
              <mc:Choice xmlns:v="urn:schemas-microsoft-com:vml" Requires="v">
                <p:oleObj spid="_x0000_s1032" name="Equation" r:id="rId3" imgW="3555720" imgH="1777680" progId="Equation.3">
                  <p:embed/>
                </p:oleObj>
              </mc:Choice>
              <mc:Fallback>
                <p:oleObj name="Equation" r:id="rId3" imgW="3555720" imgH="17776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1747838"/>
                        <a:ext cx="8229600"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Bayes</a:t>
            </a:r>
            <a:r>
              <a:rPr lang="en-US" dirty="0" smtClean="0"/>
              <a:t>’ Law 2</a:t>
            </a:r>
            <a:endParaRPr lang="en-US" dirty="0"/>
          </a:p>
        </p:txBody>
      </p:sp>
      <p:sp>
        <p:nvSpPr>
          <p:cNvPr id="3" name="Date Placeholder 2"/>
          <p:cNvSpPr>
            <a:spLocks noGrp="1"/>
          </p:cNvSpPr>
          <p:nvPr>
            <p:ph type="dt" sz="half" idx="10"/>
          </p:nvPr>
        </p:nvSpPr>
        <p:spPr/>
        <p:txBody>
          <a:bodyPr/>
          <a:lstStyle/>
          <a:p>
            <a:fld id="{CEFA58E2-424C-4A98-809E-E9939D64AE7C}" type="datetime1">
              <a:rPr lang="en-US" smtClean="0"/>
              <a:pPr/>
              <a:t>2/26/2013</a:t>
            </a:fld>
            <a:endParaRPr lang="en-US"/>
          </a:p>
        </p:txBody>
      </p:sp>
      <p:sp>
        <p:nvSpPr>
          <p:cNvPr id="4" name="Footer Placeholder 3"/>
          <p:cNvSpPr>
            <a:spLocks noGrp="1"/>
          </p:cNvSpPr>
          <p:nvPr>
            <p:ph type="ftr" sz="quarter" idx="11"/>
          </p:nvPr>
        </p:nvSpPr>
        <p:spPr/>
        <p:txBody>
          <a:bodyPr/>
          <a:lstStyle/>
          <a:p>
            <a:r>
              <a:rPr lang="en-US" smtClean="0"/>
              <a:t>Towson University - J. Jung</a:t>
            </a:r>
            <a:endParaRPr lang="en-US"/>
          </a:p>
        </p:txBody>
      </p:sp>
      <p:sp>
        <p:nvSpPr>
          <p:cNvPr id="5" name="Slide Number Placeholder 4"/>
          <p:cNvSpPr>
            <a:spLocks noGrp="1"/>
          </p:cNvSpPr>
          <p:nvPr>
            <p:ph type="sldNum" sz="quarter" idx="12"/>
          </p:nvPr>
        </p:nvSpPr>
        <p:spPr/>
        <p:txBody>
          <a:bodyPr/>
          <a:lstStyle/>
          <a:p>
            <a:fld id="{CBA5D123-82F1-4CCB-9922-66EC971AEC25}" type="slidenum">
              <a:rPr lang="en-US" smtClean="0"/>
              <a:pPr/>
              <a:t>44</a:t>
            </a:fld>
            <a:endParaRPr lang="en-US"/>
          </a:p>
        </p:txBody>
      </p:sp>
      <p:graphicFrame>
        <p:nvGraphicFramePr>
          <p:cNvPr id="2050" name="Object 2"/>
          <p:cNvGraphicFramePr>
            <a:graphicFrameLocks noChangeAspect="1"/>
          </p:cNvGraphicFramePr>
          <p:nvPr/>
        </p:nvGraphicFramePr>
        <p:xfrm>
          <a:off x="838201" y="1183123"/>
          <a:ext cx="7315199" cy="5217677"/>
        </p:xfrm>
        <a:graphic>
          <a:graphicData uri="http://schemas.openxmlformats.org/presentationml/2006/ole">
            <mc:AlternateContent xmlns:mc="http://schemas.openxmlformats.org/markup-compatibility/2006">
              <mc:Choice xmlns:v="urn:schemas-microsoft-com:vml" Requires="v">
                <p:oleObj spid="_x0000_s2056" name="Equation" r:id="rId3" imgW="2895480" imgH="2044440" progId="Equation.3">
                  <p:embed/>
                </p:oleObj>
              </mc:Choice>
              <mc:Fallback>
                <p:oleObj name="Equation" r:id="rId3" imgW="2895480" imgH="204444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1" y="1183123"/>
                        <a:ext cx="7315199" cy="52176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altLang="zh-CN" dirty="0" err="1" smtClean="0">
                <a:ea typeface="SimSun" pitchFamily="2" charset="-122"/>
              </a:rPr>
              <a:t>Bayes</a:t>
            </a:r>
            <a:r>
              <a:rPr lang="en-US" altLang="zh-CN" dirty="0" smtClean="0">
                <a:ea typeface="SimSun" pitchFamily="2" charset="-122"/>
              </a:rPr>
              <a:t> Law 3</a:t>
            </a:r>
            <a:endParaRPr lang="en-US" altLang="zh-CN" dirty="0">
              <a:ea typeface="SimSun" pitchFamily="2" charset="-122"/>
            </a:endParaRPr>
          </a:p>
        </p:txBody>
      </p:sp>
      <p:sp>
        <p:nvSpPr>
          <p:cNvPr id="30" name="Date Placeholder 29"/>
          <p:cNvSpPr>
            <a:spLocks noGrp="1"/>
          </p:cNvSpPr>
          <p:nvPr>
            <p:ph type="dt" sz="half" idx="10"/>
          </p:nvPr>
        </p:nvSpPr>
        <p:spPr/>
        <p:txBody>
          <a:bodyPr/>
          <a:lstStyle/>
          <a:p>
            <a:fld id="{CA0ECCEB-EE8E-4F40-9356-8413942344BA}" type="datetime1">
              <a:rPr lang="en-US" altLang="zh-CN" smtClean="0"/>
              <a:pPr/>
              <a:t>2/26/2013</a:t>
            </a:fld>
            <a:endParaRPr lang="en-US" altLang="zh-CN"/>
          </a:p>
        </p:txBody>
      </p:sp>
      <p:sp>
        <p:nvSpPr>
          <p:cNvPr id="31" name="Footer Placeholder 30"/>
          <p:cNvSpPr>
            <a:spLocks noGrp="1"/>
          </p:cNvSpPr>
          <p:nvPr>
            <p:ph type="ftr" sz="quarter" idx="11"/>
          </p:nvPr>
        </p:nvSpPr>
        <p:spPr/>
        <p:txBody>
          <a:bodyPr/>
          <a:lstStyle/>
          <a:p>
            <a:r>
              <a:rPr lang="en-US" altLang="zh-CN" smtClean="0"/>
              <a:t>Towson University - J. Jung</a:t>
            </a:r>
            <a:endParaRPr lang="en-US" altLang="zh-CN"/>
          </a:p>
        </p:txBody>
      </p:sp>
      <p:sp>
        <p:nvSpPr>
          <p:cNvPr id="29" name="Slide Number Placeholder 5"/>
          <p:cNvSpPr>
            <a:spLocks noGrp="1"/>
          </p:cNvSpPr>
          <p:nvPr>
            <p:ph type="sldNum" sz="quarter" idx="12"/>
          </p:nvPr>
        </p:nvSpPr>
        <p:spPr/>
        <p:txBody>
          <a:bodyPr/>
          <a:lstStyle/>
          <a:p>
            <a:r>
              <a:rPr lang="en-US" altLang="zh-CN"/>
              <a:t>6.</a:t>
            </a:r>
            <a:fld id="{427B106A-74EB-4129-AF1D-C0294F866D32}" type="slidenum">
              <a:rPr lang="en-US" altLang="zh-CN"/>
              <a:pPr/>
              <a:t>45</a:t>
            </a:fld>
            <a:endParaRPr lang="en-US" altLang="zh-CN"/>
          </a:p>
        </p:txBody>
      </p:sp>
      <p:sp>
        <p:nvSpPr>
          <p:cNvPr id="56348" name="AutoShape 28"/>
          <p:cNvSpPr>
            <a:spLocks noChangeArrowheads="1"/>
          </p:cNvSpPr>
          <p:nvPr/>
        </p:nvSpPr>
        <p:spPr bwMode="auto">
          <a:xfrm>
            <a:off x="2870200" y="4419600"/>
            <a:ext cx="3962400" cy="1371600"/>
          </a:xfrm>
          <a:prstGeom prst="roundRect">
            <a:avLst>
              <a:gd name="adj" fmla="val 16667"/>
            </a:avLst>
          </a:prstGeom>
          <a:solidFill>
            <a:srgbClr val="CCFFFF"/>
          </a:solidFill>
          <a:ln w="9525">
            <a:noFill/>
            <a:round/>
            <a:headEnd/>
            <a:tailEnd/>
          </a:ln>
          <a:effectLst/>
        </p:spPr>
        <p:txBody>
          <a:bodyPr wrap="none" anchor="ctr"/>
          <a:lstStyle/>
          <a:p>
            <a:pPr algn="r"/>
            <a:endParaRPr lang="en-US" altLang="zh-CN" dirty="0">
              <a:ea typeface="SimSun" pitchFamily="2" charset="-122"/>
            </a:endParaRPr>
          </a:p>
        </p:txBody>
      </p:sp>
      <p:sp>
        <p:nvSpPr>
          <p:cNvPr id="56347" name="AutoShape 27"/>
          <p:cNvSpPr>
            <a:spLocks noChangeArrowheads="1"/>
          </p:cNvSpPr>
          <p:nvPr/>
        </p:nvSpPr>
        <p:spPr bwMode="auto">
          <a:xfrm>
            <a:off x="2870200" y="2819400"/>
            <a:ext cx="3962400" cy="1371600"/>
          </a:xfrm>
          <a:prstGeom prst="roundRect">
            <a:avLst>
              <a:gd name="adj" fmla="val 16667"/>
            </a:avLst>
          </a:prstGeom>
          <a:solidFill>
            <a:srgbClr val="CCFFCC"/>
          </a:solidFill>
          <a:ln w="9525">
            <a:noFill/>
            <a:round/>
            <a:headEnd/>
            <a:tailEnd/>
          </a:ln>
          <a:effectLst/>
        </p:spPr>
        <p:txBody>
          <a:bodyPr wrap="none" anchor="ctr"/>
          <a:lstStyle/>
          <a:p>
            <a:pPr algn="r"/>
            <a:endParaRPr lang="en-US" altLang="zh-CN" dirty="0">
              <a:ea typeface="SimSun" pitchFamily="2" charset="-122"/>
            </a:endParaRPr>
          </a:p>
        </p:txBody>
      </p:sp>
      <p:sp>
        <p:nvSpPr>
          <p:cNvPr id="56345" name="AutoShape 25"/>
          <p:cNvSpPr>
            <a:spLocks noChangeArrowheads="1"/>
          </p:cNvSpPr>
          <p:nvPr/>
        </p:nvSpPr>
        <p:spPr bwMode="auto">
          <a:xfrm>
            <a:off x="990600" y="2743200"/>
            <a:ext cx="1524000" cy="3352800"/>
          </a:xfrm>
          <a:prstGeom prst="roundRect">
            <a:avLst>
              <a:gd name="adj" fmla="val 16667"/>
            </a:avLst>
          </a:prstGeom>
          <a:solidFill>
            <a:srgbClr val="FFFF99"/>
          </a:solidFill>
          <a:ln w="9525">
            <a:noFill/>
            <a:round/>
            <a:headEnd/>
            <a:tailEnd/>
          </a:ln>
          <a:effectLst/>
        </p:spPr>
        <p:txBody>
          <a:bodyPr wrap="none" anchor="b"/>
          <a:lstStyle/>
          <a:p>
            <a:endParaRPr lang="en-US" altLang="zh-CN" dirty="0">
              <a:ea typeface="SimSun" pitchFamily="2" charset="-122"/>
            </a:endParaRPr>
          </a:p>
        </p:txBody>
      </p:sp>
      <p:sp>
        <p:nvSpPr>
          <p:cNvPr id="56324" name="Text Box 4"/>
          <p:cNvSpPr txBox="1">
            <a:spLocks noChangeArrowheads="1"/>
          </p:cNvSpPr>
          <p:nvPr/>
        </p:nvSpPr>
        <p:spPr bwMode="auto">
          <a:xfrm>
            <a:off x="609600" y="2403475"/>
            <a:ext cx="1730375" cy="457200"/>
          </a:xfrm>
          <a:prstGeom prst="rect">
            <a:avLst/>
          </a:prstGeom>
          <a:noFill/>
          <a:ln w="9525">
            <a:noFill/>
            <a:miter lim="800000"/>
            <a:headEnd/>
            <a:tailEnd/>
          </a:ln>
          <a:effectLst/>
        </p:spPr>
        <p:txBody>
          <a:bodyPr wrap="none">
            <a:spAutoFit/>
          </a:bodyPr>
          <a:lstStyle/>
          <a:p>
            <a:pPr algn="l"/>
            <a:r>
              <a:rPr lang="en-US" altLang="zh-CN">
                <a:solidFill>
                  <a:schemeClr val="accent2"/>
                </a:solidFill>
                <a:latin typeface="Arial Narrow" pitchFamily="34" charset="0"/>
                <a:ea typeface="SimSun" pitchFamily="2" charset="-122"/>
              </a:rPr>
              <a:t>First selection</a:t>
            </a:r>
          </a:p>
        </p:txBody>
      </p:sp>
      <p:sp>
        <p:nvSpPr>
          <p:cNvPr id="56325" name="Text Box 5"/>
          <p:cNvSpPr txBox="1">
            <a:spLocks noChangeArrowheads="1"/>
          </p:cNvSpPr>
          <p:nvPr/>
        </p:nvSpPr>
        <p:spPr bwMode="auto">
          <a:xfrm>
            <a:off x="3124200" y="2403475"/>
            <a:ext cx="2095500" cy="457200"/>
          </a:xfrm>
          <a:prstGeom prst="rect">
            <a:avLst/>
          </a:prstGeom>
          <a:noFill/>
          <a:ln w="9525">
            <a:noFill/>
            <a:miter lim="800000"/>
            <a:headEnd/>
            <a:tailEnd/>
          </a:ln>
          <a:effectLst/>
        </p:spPr>
        <p:txBody>
          <a:bodyPr wrap="none">
            <a:spAutoFit/>
          </a:bodyPr>
          <a:lstStyle/>
          <a:p>
            <a:pPr algn="l"/>
            <a:r>
              <a:rPr lang="en-US" altLang="zh-CN">
                <a:solidFill>
                  <a:srgbClr val="CC0099"/>
                </a:solidFill>
                <a:latin typeface="Arial Narrow" pitchFamily="34" charset="0"/>
                <a:ea typeface="SimSun" pitchFamily="2" charset="-122"/>
              </a:rPr>
              <a:t>Second selection</a:t>
            </a:r>
          </a:p>
        </p:txBody>
      </p:sp>
      <p:grpSp>
        <p:nvGrpSpPr>
          <p:cNvPr id="2" name="Group 6"/>
          <p:cNvGrpSpPr>
            <a:grpSpLocks/>
          </p:cNvGrpSpPr>
          <p:nvPr/>
        </p:nvGrpSpPr>
        <p:grpSpPr bwMode="auto">
          <a:xfrm>
            <a:off x="660400" y="2894013"/>
            <a:ext cx="4267200" cy="2787651"/>
            <a:chOff x="1232" y="1631"/>
            <a:chExt cx="2688" cy="1756"/>
          </a:xfrm>
        </p:grpSpPr>
        <p:grpSp>
          <p:nvGrpSpPr>
            <p:cNvPr id="3" name="Group 7"/>
            <p:cNvGrpSpPr>
              <a:grpSpLocks/>
            </p:cNvGrpSpPr>
            <p:nvPr/>
          </p:nvGrpSpPr>
          <p:grpSpPr bwMode="auto">
            <a:xfrm>
              <a:off x="1232" y="2029"/>
              <a:ext cx="1344" cy="960"/>
              <a:chOff x="816" y="2400"/>
              <a:chExt cx="1344" cy="768"/>
            </a:xfrm>
          </p:grpSpPr>
          <p:sp>
            <p:nvSpPr>
              <p:cNvPr id="56328" name="Line 8"/>
              <p:cNvSpPr>
                <a:spLocks noChangeShapeType="1"/>
              </p:cNvSpPr>
              <p:nvPr/>
            </p:nvSpPr>
            <p:spPr bwMode="auto">
              <a:xfrm flipH="1" flipV="1">
                <a:off x="816" y="2784"/>
                <a:ext cx="1344" cy="384"/>
              </a:xfrm>
              <a:prstGeom prst="line">
                <a:avLst/>
              </a:prstGeom>
              <a:noFill/>
              <a:ln w="12700">
                <a:solidFill>
                  <a:schemeClr val="accent2"/>
                </a:solidFill>
                <a:round/>
                <a:headEnd type="oval" w="med" len="med"/>
                <a:tailEnd type="oval" w="med" len="med"/>
              </a:ln>
              <a:effectLst/>
            </p:spPr>
            <p:txBody>
              <a:bodyPr wrap="none" anchor="ctr"/>
              <a:lstStyle/>
              <a:p>
                <a:endParaRPr lang="en-US"/>
              </a:p>
            </p:txBody>
          </p:sp>
          <p:sp>
            <p:nvSpPr>
              <p:cNvPr id="56329" name="Line 9"/>
              <p:cNvSpPr>
                <a:spLocks noChangeShapeType="1"/>
              </p:cNvSpPr>
              <p:nvPr/>
            </p:nvSpPr>
            <p:spPr bwMode="auto">
              <a:xfrm flipV="1">
                <a:off x="816" y="2400"/>
                <a:ext cx="1344" cy="384"/>
              </a:xfrm>
              <a:prstGeom prst="line">
                <a:avLst/>
              </a:prstGeom>
              <a:noFill/>
              <a:ln w="12700">
                <a:solidFill>
                  <a:schemeClr val="accent2"/>
                </a:solidFill>
                <a:round/>
                <a:headEnd type="oval" w="med" len="med"/>
                <a:tailEnd type="oval" w="med" len="med"/>
              </a:ln>
              <a:effectLst/>
            </p:spPr>
            <p:txBody>
              <a:bodyPr wrap="none" anchor="ctr"/>
              <a:lstStyle/>
              <a:p>
                <a:endParaRPr lang="en-US"/>
              </a:p>
            </p:txBody>
          </p:sp>
        </p:grpSp>
        <p:grpSp>
          <p:nvGrpSpPr>
            <p:cNvPr id="4" name="Group 10"/>
            <p:cNvGrpSpPr>
              <a:grpSpLocks/>
            </p:cNvGrpSpPr>
            <p:nvPr/>
          </p:nvGrpSpPr>
          <p:grpSpPr bwMode="auto">
            <a:xfrm>
              <a:off x="2576" y="1645"/>
              <a:ext cx="1344" cy="1728"/>
              <a:chOff x="2576" y="2295"/>
              <a:chExt cx="1344" cy="1728"/>
            </a:xfrm>
          </p:grpSpPr>
          <p:grpSp>
            <p:nvGrpSpPr>
              <p:cNvPr id="5" name="Group 11"/>
              <p:cNvGrpSpPr>
                <a:grpSpLocks/>
              </p:cNvGrpSpPr>
              <p:nvPr/>
            </p:nvGrpSpPr>
            <p:grpSpPr bwMode="auto">
              <a:xfrm>
                <a:off x="2576" y="2295"/>
                <a:ext cx="1344" cy="768"/>
                <a:chOff x="816" y="2400"/>
                <a:chExt cx="1344" cy="768"/>
              </a:xfrm>
            </p:grpSpPr>
            <p:sp>
              <p:nvSpPr>
                <p:cNvPr id="56332" name="Line 12"/>
                <p:cNvSpPr>
                  <a:spLocks noChangeShapeType="1"/>
                </p:cNvSpPr>
                <p:nvPr/>
              </p:nvSpPr>
              <p:spPr bwMode="auto">
                <a:xfrm flipH="1" flipV="1">
                  <a:off x="816" y="2784"/>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sp>
              <p:nvSpPr>
                <p:cNvPr id="56333" name="Line 13"/>
                <p:cNvSpPr>
                  <a:spLocks noChangeShapeType="1"/>
                </p:cNvSpPr>
                <p:nvPr/>
              </p:nvSpPr>
              <p:spPr bwMode="auto">
                <a:xfrm flipV="1">
                  <a:off x="816" y="2400"/>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grpSp>
          <p:grpSp>
            <p:nvGrpSpPr>
              <p:cNvPr id="6" name="Group 14"/>
              <p:cNvGrpSpPr>
                <a:grpSpLocks/>
              </p:cNvGrpSpPr>
              <p:nvPr/>
            </p:nvGrpSpPr>
            <p:grpSpPr bwMode="auto">
              <a:xfrm>
                <a:off x="2576" y="3255"/>
                <a:ext cx="1344" cy="768"/>
                <a:chOff x="816" y="2400"/>
                <a:chExt cx="1344" cy="768"/>
              </a:xfrm>
            </p:grpSpPr>
            <p:sp>
              <p:nvSpPr>
                <p:cNvPr id="56335" name="Line 15"/>
                <p:cNvSpPr>
                  <a:spLocks noChangeShapeType="1"/>
                </p:cNvSpPr>
                <p:nvPr/>
              </p:nvSpPr>
              <p:spPr bwMode="auto">
                <a:xfrm flipH="1" flipV="1">
                  <a:off x="816" y="2784"/>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sp>
              <p:nvSpPr>
                <p:cNvPr id="56336" name="Line 16"/>
                <p:cNvSpPr>
                  <a:spLocks noChangeShapeType="1"/>
                </p:cNvSpPr>
                <p:nvPr/>
              </p:nvSpPr>
              <p:spPr bwMode="auto">
                <a:xfrm flipV="1">
                  <a:off x="816" y="2400"/>
                  <a:ext cx="1344" cy="384"/>
                </a:xfrm>
                <a:prstGeom prst="line">
                  <a:avLst/>
                </a:prstGeom>
                <a:noFill/>
                <a:ln w="12700">
                  <a:solidFill>
                    <a:srgbClr val="CC0099"/>
                  </a:solidFill>
                  <a:round/>
                  <a:headEnd type="oval" w="med" len="med"/>
                  <a:tailEnd type="oval" w="med" len="med"/>
                </a:ln>
                <a:effectLst/>
              </p:spPr>
              <p:txBody>
                <a:bodyPr wrap="none" anchor="ctr"/>
                <a:lstStyle/>
                <a:p>
                  <a:endParaRPr lang="en-US"/>
                </a:p>
              </p:txBody>
            </p:sp>
          </p:grpSp>
        </p:grpSp>
        <p:sp>
          <p:nvSpPr>
            <p:cNvPr id="56337" name="Text Box 17"/>
            <p:cNvSpPr txBox="1">
              <a:spLocks noChangeArrowheads="1"/>
            </p:cNvSpPr>
            <p:nvPr/>
          </p:nvSpPr>
          <p:spPr bwMode="auto">
            <a:xfrm rot="20369930">
              <a:off x="1675" y="2025"/>
              <a:ext cx="383" cy="252"/>
            </a:xfrm>
            <a:prstGeom prst="rect">
              <a:avLst/>
            </a:prstGeom>
            <a:noFill/>
            <a:ln w="28575">
              <a:noFill/>
              <a:miter lim="800000"/>
              <a:headEnd/>
              <a:tailEnd/>
            </a:ln>
            <a:effectLst/>
          </p:spPr>
          <p:txBody>
            <a:bodyPr wrap="none">
              <a:spAutoFit/>
            </a:bodyPr>
            <a:lstStyle/>
            <a:p>
              <a:r>
                <a:rPr lang="en-US" altLang="zh-CN" sz="2000" dirty="0" smtClean="0">
                  <a:solidFill>
                    <a:schemeClr val="accent2"/>
                  </a:solidFill>
                  <a:latin typeface="Arial Narrow" pitchFamily="34" charset="0"/>
                  <a:ea typeface="SimSun" pitchFamily="2" charset="-122"/>
                </a:rPr>
                <a:t>P(A)</a:t>
              </a:r>
              <a:endParaRPr lang="en-US" altLang="zh-CN" sz="2000" dirty="0">
                <a:solidFill>
                  <a:schemeClr val="accent2"/>
                </a:solidFill>
                <a:latin typeface="Arial Narrow" pitchFamily="34" charset="0"/>
                <a:ea typeface="SimSun" pitchFamily="2" charset="-122"/>
              </a:endParaRPr>
            </a:p>
          </p:txBody>
        </p:sp>
        <p:sp>
          <p:nvSpPr>
            <p:cNvPr id="56338" name="Text Box 18"/>
            <p:cNvSpPr txBox="1">
              <a:spLocks noChangeArrowheads="1"/>
            </p:cNvSpPr>
            <p:nvPr/>
          </p:nvSpPr>
          <p:spPr bwMode="auto">
            <a:xfrm rot="1120254">
              <a:off x="1663" y="2735"/>
              <a:ext cx="479" cy="252"/>
            </a:xfrm>
            <a:prstGeom prst="rect">
              <a:avLst/>
            </a:prstGeom>
            <a:noFill/>
            <a:ln w="28575">
              <a:noFill/>
              <a:miter lim="800000"/>
              <a:headEnd/>
              <a:tailEnd/>
            </a:ln>
            <a:effectLst/>
          </p:spPr>
          <p:txBody>
            <a:bodyPr wrap="none">
              <a:spAutoFit/>
            </a:bodyPr>
            <a:lstStyle/>
            <a:p>
              <a:r>
                <a:rPr lang="en-US" altLang="zh-CN" sz="2000" dirty="0">
                  <a:solidFill>
                    <a:schemeClr val="accent2"/>
                  </a:solidFill>
                  <a:latin typeface="Arial Narrow" pitchFamily="34" charset="0"/>
                  <a:ea typeface="SimSun" pitchFamily="2" charset="-122"/>
                </a:rPr>
                <a:t>P( </a:t>
              </a:r>
              <a:r>
                <a:rPr lang="en-US" altLang="zh-CN" sz="2000" dirty="0" smtClean="0">
                  <a:solidFill>
                    <a:schemeClr val="accent2"/>
                  </a:solidFill>
                  <a:latin typeface="Arial Narrow" pitchFamily="34" charset="0"/>
                  <a:ea typeface="SimSun" pitchFamily="2" charset="-122"/>
                </a:rPr>
                <a:t>Ac)</a:t>
              </a:r>
              <a:endParaRPr lang="en-US" altLang="zh-CN" sz="2000" dirty="0">
                <a:solidFill>
                  <a:schemeClr val="accent2"/>
                </a:solidFill>
                <a:latin typeface="Arial Narrow" pitchFamily="34" charset="0"/>
                <a:ea typeface="SimSun" pitchFamily="2" charset="-122"/>
              </a:endParaRPr>
            </a:p>
          </p:txBody>
        </p:sp>
        <p:sp>
          <p:nvSpPr>
            <p:cNvPr id="56339" name="Text Box 19"/>
            <p:cNvSpPr txBox="1">
              <a:spLocks noChangeArrowheads="1"/>
            </p:cNvSpPr>
            <p:nvPr/>
          </p:nvSpPr>
          <p:spPr bwMode="auto">
            <a:xfrm rot="20613029">
              <a:off x="2894" y="2591"/>
              <a:ext cx="573" cy="252"/>
            </a:xfrm>
            <a:prstGeom prst="rect">
              <a:avLst/>
            </a:prstGeom>
            <a:noFill/>
            <a:ln w="28575">
              <a:noFill/>
              <a:miter lim="800000"/>
              <a:headEnd/>
              <a:tailEnd/>
            </a:ln>
            <a:effectLst/>
          </p:spPr>
          <p:txBody>
            <a:bodyPr wrap="none">
              <a:spAutoFit/>
            </a:bodyPr>
            <a:lstStyle/>
            <a:p>
              <a:r>
                <a:rPr lang="en-US" altLang="zh-CN" sz="2000" dirty="0" smtClean="0">
                  <a:solidFill>
                    <a:srgbClr val="CC0099"/>
                  </a:solidFill>
                  <a:latin typeface="Arial Narrow" pitchFamily="34" charset="0"/>
                  <a:ea typeface="SimSun" pitchFamily="2" charset="-122"/>
                </a:rPr>
                <a:t>P(</a:t>
              </a:r>
              <a:r>
                <a:rPr lang="en-US" altLang="zh-CN" sz="2000" dirty="0" err="1" smtClean="0">
                  <a:solidFill>
                    <a:srgbClr val="CC0099"/>
                  </a:solidFill>
                  <a:latin typeface="Arial Narrow" pitchFamily="34" charset="0"/>
                  <a:ea typeface="SimSun" pitchFamily="2" charset="-122"/>
                </a:rPr>
                <a:t>B|Ac</a:t>
              </a:r>
              <a:r>
                <a:rPr lang="en-US" altLang="zh-CN" sz="2000" dirty="0" smtClean="0">
                  <a:solidFill>
                    <a:srgbClr val="CC0099"/>
                  </a:solidFill>
                  <a:latin typeface="Arial Narrow" pitchFamily="34" charset="0"/>
                  <a:ea typeface="SimSun" pitchFamily="2" charset="-122"/>
                </a:rPr>
                <a:t>)</a:t>
              </a:r>
              <a:endParaRPr lang="en-US" altLang="zh-CN" sz="2000" dirty="0">
                <a:solidFill>
                  <a:srgbClr val="CC0099"/>
                </a:solidFill>
                <a:latin typeface="Arial Narrow" pitchFamily="34" charset="0"/>
                <a:ea typeface="SimSun" pitchFamily="2" charset="-122"/>
              </a:endParaRPr>
            </a:p>
          </p:txBody>
        </p:sp>
        <p:sp>
          <p:nvSpPr>
            <p:cNvPr id="56340" name="Text Box 20"/>
            <p:cNvSpPr txBox="1">
              <a:spLocks noChangeArrowheads="1"/>
            </p:cNvSpPr>
            <p:nvPr/>
          </p:nvSpPr>
          <p:spPr bwMode="auto">
            <a:xfrm rot="20613029">
              <a:off x="2852" y="1631"/>
              <a:ext cx="506" cy="252"/>
            </a:xfrm>
            <a:prstGeom prst="rect">
              <a:avLst/>
            </a:prstGeom>
            <a:noFill/>
            <a:ln w="28575">
              <a:noFill/>
              <a:miter lim="800000"/>
              <a:headEnd/>
              <a:tailEnd/>
            </a:ln>
            <a:effectLst/>
          </p:spPr>
          <p:txBody>
            <a:bodyPr wrap="none">
              <a:spAutoFit/>
            </a:bodyPr>
            <a:lstStyle/>
            <a:p>
              <a:r>
                <a:rPr lang="en-US" altLang="zh-CN" sz="2000" dirty="0" smtClean="0">
                  <a:solidFill>
                    <a:srgbClr val="CC0099"/>
                  </a:solidFill>
                  <a:latin typeface="Arial Narrow" pitchFamily="34" charset="0"/>
                  <a:ea typeface="SimSun" pitchFamily="2" charset="-122"/>
                </a:rPr>
                <a:t>P(B|A)</a:t>
              </a:r>
              <a:endParaRPr lang="en-US" altLang="zh-CN" sz="2000" dirty="0">
                <a:solidFill>
                  <a:srgbClr val="CC0099"/>
                </a:solidFill>
                <a:latin typeface="Arial Narrow" pitchFamily="34" charset="0"/>
                <a:ea typeface="SimSun" pitchFamily="2" charset="-122"/>
              </a:endParaRPr>
            </a:p>
          </p:txBody>
        </p:sp>
        <p:sp>
          <p:nvSpPr>
            <p:cNvPr id="56341" name="Text Box 21"/>
            <p:cNvSpPr txBox="1">
              <a:spLocks noChangeArrowheads="1"/>
            </p:cNvSpPr>
            <p:nvPr/>
          </p:nvSpPr>
          <p:spPr bwMode="auto">
            <a:xfrm rot="812797">
              <a:off x="2867" y="3135"/>
              <a:ext cx="631" cy="252"/>
            </a:xfrm>
            <a:prstGeom prst="rect">
              <a:avLst/>
            </a:prstGeom>
            <a:noFill/>
            <a:ln w="28575">
              <a:noFill/>
              <a:miter lim="800000"/>
              <a:headEnd/>
              <a:tailEnd/>
            </a:ln>
            <a:effectLst/>
          </p:spPr>
          <p:txBody>
            <a:bodyPr wrap="none">
              <a:spAutoFit/>
            </a:bodyPr>
            <a:lstStyle/>
            <a:p>
              <a:r>
                <a:rPr lang="en-US" altLang="zh-CN" sz="2000" dirty="0">
                  <a:solidFill>
                    <a:srgbClr val="CC0099"/>
                  </a:solidFill>
                  <a:latin typeface="Arial Narrow" pitchFamily="34" charset="0"/>
                  <a:ea typeface="SimSun" pitchFamily="2" charset="-122"/>
                </a:rPr>
                <a:t>P( </a:t>
              </a:r>
              <a:r>
                <a:rPr lang="en-US" altLang="zh-CN" sz="2000" dirty="0" err="1" smtClean="0">
                  <a:solidFill>
                    <a:srgbClr val="CC0099"/>
                  </a:solidFill>
                  <a:latin typeface="Arial Narrow" pitchFamily="34" charset="0"/>
                  <a:ea typeface="SimSun" pitchFamily="2" charset="-122"/>
                </a:rPr>
                <a:t>Bc|Ac</a:t>
              </a:r>
              <a:endParaRPr lang="en-US" altLang="zh-CN" sz="2000" dirty="0">
                <a:solidFill>
                  <a:srgbClr val="CC0099"/>
                </a:solidFill>
                <a:latin typeface="Arial Narrow" pitchFamily="34" charset="0"/>
                <a:ea typeface="SimSun" pitchFamily="2" charset="-122"/>
              </a:endParaRPr>
            </a:p>
          </p:txBody>
        </p:sp>
        <p:sp>
          <p:nvSpPr>
            <p:cNvPr id="56342" name="Text Box 22"/>
            <p:cNvSpPr txBox="1">
              <a:spLocks noChangeArrowheads="1"/>
            </p:cNvSpPr>
            <p:nvPr/>
          </p:nvSpPr>
          <p:spPr bwMode="auto">
            <a:xfrm rot="890510">
              <a:off x="2851" y="2175"/>
              <a:ext cx="609" cy="252"/>
            </a:xfrm>
            <a:prstGeom prst="rect">
              <a:avLst/>
            </a:prstGeom>
            <a:noFill/>
            <a:ln w="28575">
              <a:noFill/>
              <a:miter lim="800000"/>
              <a:headEnd/>
              <a:tailEnd/>
            </a:ln>
            <a:effectLst/>
          </p:spPr>
          <p:txBody>
            <a:bodyPr wrap="none">
              <a:spAutoFit/>
            </a:bodyPr>
            <a:lstStyle/>
            <a:p>
              <a:r>
                <a:rPr lang="en-US" altLang="zh-CN" sz="2000" dirty="0">
                  <a:solidFill>
                    <a:srgbClr val="CC0099"/>
                  </a:solidFill>
                  <a:latin typeface="Arial Narrow" pitchFamily="34" charset="0"/>
                  <a:ea typeface="SimSun" pitchFamily="2" charset="-122"/>
                </a:rPr>
                <a:t>P( </a:t>
              </a:r>
              <a:r>
                <a:rPr lang="en-US" altLang="zh-CN" sz="2000" dirty="0" err="1" smtClean="0">
                  <a:solidFill>
                    <a:srgbClr val="CC0099"/>
                  </a:solidFill>
                  <a:latin typeface="Arial Narrow" pitchFamily="34" charset="0"/>
                  <a:ea typeface="SimSun" pitchFamily="2" charset="-122"/>
                </a:rPr>
                <a:t>Bc|A</a:t>
              </a:r>
              <a:r>
                <a:rPr lang="en-US" altLang="zh-CN" sz="2000" dirty="0" smtClean="0">
                  <a:solidFill>
                    <a:srgbClr val="CC0099"/>
                  </a:solidFill>
                  <a:latin typeface="Arial Narrow" pitchFamily="34" charset="0"/>
                  <a:ea typeface="SimSun" pitchFamily="2" charset="-122"/>
                </a:rPr>
                <a:t>)</a:t>
              </a:r>
              <a:endParaRPr lang="en-US" altLang="zh-CN" sz="2000" dirty="0">
                <a:solidFill>
                  <a:srgbClr val="CC0099"/>
                </a:solidFill>
                <a:latin typeface="Arial Narrow" pitchFamily="34" charset="0"/>
                <a:ea typeface="SimSun" pitchFamily="2" charset="-122"/>
              </a:endParaRPr>
            </a:p>
          </p:txBody>
        </p:sp>
      </p:grpSp>
      <p:sp>
        <p:nvSpPr>
          <p:cNvPr id="56343" name="Line 23"/>
          <p:cNvSpPr>
            <a:spLocks noChangeShapeType="1"/>
          </p:cNvSpPr>
          <p:nvPr/>
        </p:nvSpPr>
        <p:spPr bwMode="auto">
          <a:xfrm>
            <a:off x="2819400" y="2403475"/>
            <a:ext cx="0" cy="3352800"/>
          </a:xfrm>
          <a:prstGeom prst="line">
            <a:avLst/>
          </a:prstGeom>
          <a:noFill/>
          <a:ln w="25400">
            <a:solidFill>
              <a:schemeClr val="tx1"/>
            </a:solidFill>
            <a:prstDash val="sysDot"/>
            <a:round/>
            <a:headEnd/>
            <a:tailEnd/>
          </a:ln>
          <a:effectLst/>
        </p:spPr>
        <p:txBody>
          <a:bodyPr wrap="none" anchor="ctr"/>
          <a:lstStyle/>
          <a:p>
            <a:endParaRPr lang="en-US"/>
          </a:p>
        </p:txBody>
      </p:sp>
      <p:sp>
        <p:nvSpPr>
          <p:cNvPr id="32" name="TextBox 31"/>
          <p:cNvSpPr txBox="1"/>
          <p:nvPr/>
        </p:nvSpPr>
        <p:spPr>
          <a:xfrm>
            <a:off x="4927600" y="2819400"/>
            <a:ext cx="1600200" cy="381000"/>
          </a:xfrm>
          <a:prstGeom prst="rect">
            <a:avLst/>
          </a:prstGeom>
          <a:noFill/>
        </p:spPr>
        <p:txBody>
          <a:bodyPr wrap="square" rtlCol="0">
            <a:spAutoFit/>
          </a:bodyPr>
          <a:lstStyle/>
          <a:p>
            <a:r>
              <a:rPr lang="en-US" dirty="0" smtClean="0"/>
              <a:t>P(A and B)</a:t>
            </a:r>
            <a:endParaRPr lang="en-US" dirty="0"/>
          </a:p>
        </p:txBody>
      </p:sp>
      <p:sp>
        <p:nvSpPr>
          <p:cNvPr id="33" name="TextBox 32"/>
          <p:cNvSpPr txBox="1"/>
          <p:nvPr/>
        </p:nvSpPr>
        <p:spPr>
          <a:xfrm>
            <a:off x="4927600" y="3810000"/>
            <a:ext cx="1600200" cy="381000"/>
          </a:xfrm>
          <a:prstGeom prst="rect">
            <a:avLst/>
          </a:prstGeom>
          <a:noFill/>
        </p:spPr>
        <p:txBody>
          <a:bodyPr wrap="square" rtlCol="0">
            <a:spAutoFit/>
          </a:bodyPr>
          <a:lstStyle/>
          <a:p>
            <a:r>
              <a:rPr lang="en-US" dirty="0" smtClean="0"/>
              <a:t>P(A and </a:t>
            </a:r>
            <a:r>
              <a:rPr lang="en-US" dirty="0" err="1" smtClean="0"/>
              <a:t>Bc</a:t>
            </a:r>
            <a:r>
              <a:rPr lang="en-US" dirty="0" smtClean="0"/>
              <a:t>)</a:t>
            </a:r>
            <a:endParaRPr lang="en-US" dirty="0"/>
          </a:p>
        </p:txBody>
      </p:sp>
      <p:sp>
        <p:nvSpPr>
          <p:cNvPr id="34" name="TextBox 33"/>
          <p:cNvSpPr txBox="1"/>
          <p:nvPr/>
        </p:nvSpPr>
        <p:spPr>
          <a:xfrm>
            <a:off x="4927600" y="4419600"/>
            <a:ext cx="1600200" cy="381000"/>
          </a:xfrm>
          <a:prstGeom prst="rect">
            <a:avLst/>
          </a:prstGeom>
          <a:noFill/>
        </p:spPr>
        <p:txBody>
          <a:bodyPr wrap="square" rtlCol="0">
            <a:spAutoFit/>
          </a:bodyPr>
          <a:lstStyle/>
          <a:p>
            <a:r>
              <a:rPr lang="en-US" dirty="0" smtClean="0"/>
              <a:t>P(Ac and B)</a:t>
            </a:r>
            <a:endParaRPr lang="en-US" dirty="0"/>
          </a:p>
        </p:txBody>
      </p:sp>
      <p:sp>
        <p:nvSpPr>
          <p:cNvPr id="35" name="TextBox 34"/>
          <p:cNvSpPr txBox="1"/>
          <p:nvPr/>
        </p:nvSpPr>
        <p:spPr>
          <a:xfrm>
            <a:off x="5003800" y="5334000"/>
            <a:ext cx="1600200" cy="381000"/>
          </a:xfrm>
          <a:prstGeom prst="rect">
            <a:avLst/>
          </a:prstGeom>
          <a:noFill/>
        </p:spPr>
        <p:txBody>
          <a:bodyPr wrap="square" rtlCol="0">
            <a:spAutoFit/>
          </a:bodyPr>
          <a:lstStyle/>
          <a:p>
            <a:r>
              <a:rPr lang="en-US" dirty="0" smtClean="0"/>
              <a:t>P(Ac and </a:t>
            </a:r>
            <a:r>
              <a:rPr lang="en-US" dirty="0" err="1" smtClean="0"/>
              <a:t>Bc</a:t>
            </a:r>
            <a:r>
              <a:rPr lang="en-US" dirty="0" smtClean="0"/>
              <a:t>)</a:t>
            </a:r>
            <a:endParaRPr lang="en-US" dirty="0"/>
          </a:p>
        </p:txBody>
      </p:sp>
      <p:sp>
        <p:nvSpPr>
          <p:cNvPr id="36" name="Right Brace 35"/>
          <p:cNvSpPr/>
          <p:nvPr/>
        </p:nvSpPr>
        <p:spPr>
          <a:xfrm>
            <a:off x="6299200" y="2971800"/>
            <a:ext cx="228600" cy="1676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TextBox 36"/>
          <p:cNvSpPr txBox="1"/>
          <p:nvPr/>
        </p:nvSpPr>
        <p:spPr>
          <a:xfrm>
            <a:off x="6604000" y="1981200"/>
            <a:ext cx="738664" cy="2010728"/>
          </a:xfrm>
          <a:prstGeom prst="rect">
            <a:avLst/>
          </a:prstGeom>
          <a:noFill/>
          <a:ln w="3175">
            <a:solidFill>
              <a:schemeClr val="tx1"/>
            </a:solidFill>
          </a:ln>
        </p:spPr>
        <p:txBody>
          <a:bodyPr vert="vert270" wrap="square" rtlCol="0">
            <a:spAutoFit/>
          </a:bodyPr>
          <a:lstStyle/>
          <a:p>
            <a:r>
              <a:rPr lang="en-US" dirty="0" smtClean="0"/>
              <a:t>P(B) = P(B|A)P(A) + P(</a:t>
            </a:r>
            <a:r>
              <a:rPr lang="en-US" dirty="0" err="1" smtClean="0"/>
              <a:t>B|Ac</a:t>
            </a:r>
            <a:r>
              <a:rPr lang="en-US" dirty="0" smtClean="0"/>
              <a:t>)P(Ac)</a:t>
            </a:r>
            <a:endParaRPr lang="en-US" dirty="0"/>
          </a:p>
        </p:txBody>
      </p:sp>
      <p:sp>
        <p:nvSpPr>
          <p:cNvPr id="38" name="Right Brace 37"/>
          <p:cNvSpPr/>
          <p:nvPr/>
        </p:nvSpPr>
        <p:spPr>
          <a:xfrm>
            <a:off x="6223000" y="3962400"/>
            <a:ext cx="228600" cy="1676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p:cNvSpPr txBox="1"/>
          <p:nvPr/>
        </p:nvSpPr>
        <p:spPr>
          <a:xfrm>
            <a:off x="6527800" y="4191000"/>
            <a:ext cx="738664" cy="2010728"/>
          </a:xfrm>
          <a:prstGeom prst="rect">
            <a:avLst/>
          </a:prstGeom>
          <a:noFill/>
          <a:ln w="3175">
            <a:solidFill>
              <a:schemeClr val="tx1"/>
            </a:solidFill>
          </a:ln>
        </p:spPr>
        <p:txBody>
          <a:bodyPr vert="vert270" wrap="square" rtlCol="0">
            <a:spAutoFit/>
          </a:bodyPr>
          <a:lstStyle/>
          <a:p>
            <a:r>
              <a:rPr lang="en-US" dirty="0" smtClean="0"/>
              <a:t>P(</a:t>
            </a:r>
            <a:r>
              <a:rPr lang="en-US" dirty="0" err="1" smtClean="0"/>
              <a:t>Bc</a:t>
            </a:r>
            <a:r>
              <a:rPr lang="en-US" dirty="0" smtClean="0"/>
              <a:t>) = P(</a:t>
            </a:r>
            <a:r>
              <a:rPr lang="en-US" dirty="0" err="1" smtClean="0"/>
              <a:t>Bc|A</a:t>
            </a:r>
            <a:r>
              <a:rPr lang="en-US" dirty="0" smtClean="0"/>
              <a:t>)P(A) + P(</a:t>
            </a:r>
            <a:r>
              <a:rPr lang="en-US" dirty="0" err="1" smtClean="0"/>
              <a:t>Bc|Ac</a:t>
            </a:r>
            <a:r>
              <a:rPr lang="en-US" dirty="0" smtClean="0"/>
              <a:t>)P(Ac)</a:t>
            </a:r>
            <a:endParaRPr lang="en-US" dirty="0"/>
          </a:p>
        </p:txBody>
      </p:sp>
      <p:graphicFrame>
        <p:nvGraphicFramePr>
          <p:cNvPr id="4098" name="Object 2"/>
          <p:cNvGraphicFramePr>
            <a:graphicFrameLocks noChangeAspect="1"/>
          </p:cNvGraphicFramePr>
          <p:nvPr/>
        </p:nvGraphicFramePr>
        <p:xfrm>
          <a:off x="609600" y="1371600"/>
          <a:ext cx="5334000" cy="838200"/>
        </p:xfrm>
        <a:graphic>
          <a:graphicData uri="http://schemas.openxmlformats.org/presentationml/2006/ole">
            <mc:AlternateContent xmlns:mc="http://schemas.openxmlformats.org/markup-compatibility/2006">
              <mc:Choice xmlns:v="urn:schemas-microsoft-com:vml" Requires="v">
                <p:oleObj spid="_x0000_s4104" name="Equation" r:id="rId4" imgW="2552400" imgH="419040" progId="Equation.3">
                  <p:embed/>
                </p:oleObj>
              </mc:Choice>
              <mc:Fallback>
                <p:oleObj name="Equation" r:id="rId4" imgW="2552400" imgH="419040" progId="Equation.3">
                  <p:embed/>
                  <p:pic>
                    <p:nvPicPr>
                      <p:cNvPr id="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1371600"/>
                        <a:ext cx="53340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r>
              <a:rPr lang="en-US" altLang="zh-CN" dirty="0" err="1" smtClean="0">
                <a:ea typeface="SimSun" pitchFamily="2" charset="-122"/>
              </a:rPr>
              <a:t>Bayes</a:t>
            </a:r>
            <a:r>
              <a:rPr lang="en-US" altLang="zh-CN" dirty="0" smtClean="0">
                <a:ea typeface="SimSun" pitchFamily="2" charset="-122"/>
              </a:rPr>
              <a:t> Law 3</a:t>
            </a:r>
            <a:endParaRPr lang="en-US" altLang="zh-CN" dirty="0">
              <a:ea typeface="SimSun" pitchFamily="2" charset="-122"/>
            </a:endParaRPr>
          </a:p>
        </p:txBody>
      </p:sp>
      <p:sp>
        <p:nvSpPr>
          <p:cNvPr id="29699" name="Rectangle 3"/>
          <p:cNvSpPr>
            <a:spLocks noGrp="1" noChangeArrowheads="1"/>
          </p:cNvSpPr>
          <p:nvPr>
            <p:ph type="body" sz="half" idx="1"/>
          </p:nvPr>
        </p:nvSpPr>
        <p:spPr>
          <a:xfrm>
            <a:off x="241300" y="914400"/>
            <a:ext cx="8750300" cy="4038600"/>
          </a:xfrm>
        </p:spPr>
        <p:txBody>
          <a:bodyPr/>
          <a:lstStyle/>
          <a:p>
            <a:endParaRPr lang="en-US" altLang="zh-CN" sz="2000" dirty="0">
              <a:ea typeface="SimSun" pitchFamily="2" charset="-122"/>
            </a:endParaRPr>
          </a:p>
        </p:txBody>
      </p:sp>
      <p:graphicFrame>
        <p:nvGraphicFramePr>
          <p:cNvPr id="29776" name="Group 80"/>
          <p:cNvGraphicFramePr>
            <a:graphicFrameLocks noGrp="1"/>
          </p:cNvGraphicFramePr>
          <p:nvPr>
            <p:ph sz="half" idx="2"/>
          </p:nvPr>
        </p:nvGraphicFramePr>
        <p:xfrm>
          <a:off x="457200" y="1676400"/>
          <a:ext cx="8153400" cy="2428876"/>
        </p:xfrm>
        <a:graphic>
          <a:graphicData uri="http://schemas.openxmlformats.org/drawingml/2006/table">
            <a:tbl>
              <a:tblPr/>
              <a:tblGrid>
                <a:gridCol w="1724025"/>
                <a:gridCol w="2466975"/>
                <a:gridCol w="2514600"/>
                <a:gridCol w="1447800"/>
              </a:tblGrid>
              <a:tr h="6238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en-US" sz="2400" b="0" i="0" u="none" strike="noStrike" cap="none" normalizeH="0" baseline="0" dirty="0" smtClean="0">
                        <a:ln>
                          <a:noFill/>
                        </a:ln>
                        <a:solidFill>
                          <a:schemeClr val="tx1"/>
                        </a:solidFill>
                        <a:effectLst/>
                        <a:latin typeface="Times" pitchFamily="18" charset="0"/>
                        <a:ea typeface="SimSun"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ahoma" pitchFamily="34" charset="0"/>
                          <a:ea typeface="SimSun" pitchFamily="2" charset="-122"/>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err="1" smtClean="0">
                          <a:ln>
                            <a:noFill/>
                          </a:ln>
                          <a:solidFill>
                            <a:schemeClr val="tx1"/>
                          </a:solidFill>
                          <a:effectLst/>
                          <a:latin typeface="Tahoma" pitchFamily="34" charset="0"/>
                          <a:ea typeface="SimSun" pitchFamily="2" charset="-122"/>
                        </a:rPr>
                        <a:t>Bc</a:t>
                      </a:r>
                      <a:endParaRPr kumimoji="0" lang="en-US" altLang="zh-CN" sz="2400" b="0" i="0" u="none" strike="noStrike" cap="none" normalizeH="0" baseline="0" dirty="0" smtClean="0">
                        <a:ln>
                          <a:noFill/>
                        </a:ln>
                        <a:solidFill>
                          <a:schemeClr val="tx1"/>
                        </a:solidFill>
                        <a:effectLst/>
                        <a:latin typeface="Tahoma" pitchFamily="34" charset="0"/>
                        <a:ea typeface="SimSun" pitchFamily="2" charset="-12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Total</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6016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ahoma" pitchFamily="34" charset="0"/>
                          <a:ea typeface="SimSun" pitchFamily="2"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ahoma" pitchFamily="34" charset="0"/>
                          <a:ea typeface="SimSun" pitchFamily="2" charset="-122"/>
                        </a:rPr>
                        <a:t>P(A and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ahoma" pitchFamily="34" charset="0"/>
                          <a:ea typeface="SimSun" pitchFamily="2" charset="-122"/>
                        </a:rPr>
                        <a:t>P(A and </a:t>
                      </a:r>
                      <a:r>
                        <a:rPr kumimoji="0" lang="en-US" altLang="zh-CN" sz="2000" b="1" i="0" u="none" strike="noStrike" cap="none" normalizeH="0" baseline="0" dirty="0" err="1" smtClean="0">
                          <a:ln>
                            <a:noFill/>
                          </a:ln>
                          <a:solidFill>
                            <a:schemeClr val="tx1"/>
                          </a:solidFill>
                          <a:effectLst/>
                          <a:latin typeface="Tahoma" pitchFamily="34" charset="0"/>
                          <a:ea typeface="SimSun" pitchFamily="2" charset="-122"/>
                        </a:rPr>
                        <a:t>Bc</a:t>
                      </a:r>
                      <a:r>
                        <a:rPr kumimoji="0" lang="en-US" altLang="zh-CN" sz="2000" b="1" i="0" u="none" strike="noStrike" cap="none" normalizeH="0" baseline="0" dirty="0" smtClean="0">
                          <a:ln>
                            <a:noFill/>
                          </a:ln>
                          <a:solidFill>
                            <a:schemeClr val="tx1"/>
                          </a:solidFill>
                          <a:effectLst/>
                          <a:latin typeface="Tahoma"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ahoma" pitchFamily="34" charset="0"/>
                          <a:ea typeface="SimSun" pitchFamily="2" charset="-122"/>
                        </a:rPr>
                        <a:t>P(A)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6572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dirty="0" smtClean="0">
                          <a:ln>
                            <a:noFill/>
                          </a:ln>
                          <a:solidFill>
                            <a:schemeClr val="tx1"/>
                          </a:solidFill>
                          <a:effectLst/>
                          <a:latin typeface="Tahoma" pitchFamily="34" charset="0"/>
                          <a:ea typeface="SimSun" pitchFamily="2" charset="-122"/>
                        </a:rPr>
                        <a:t>Ac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ahoma" pitchFamily="34" charset="0"/>
                          <a:ea typeface="SimSun" pitchFamily="2" charset="-122"/>
                        </a:rPr>
                        <a:t>P(Ac and 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ahoma" pitchFamily="34" charset="0"/>
                          <a:ea typeface="SimSun" pitchFamily="2" charset="-122"/>
                        </a:rPr>
                        <a:t>P(Ac and </a:t>
                      </a:r>
                      <a:r>
                        <a:rPr kumimoji="0" lang="en-US" altLang="zh-CN" sz="2000" b="1" i="0" u="none" strike="noStrike" cap="none" normalizeH="0" baseline="0" dirty="0" err="1" smtClean="0">
                          <a:ln>
                            <a:noFill/>
                          </a:ln>
                          <a:solidFill>
                            <a:schemeClr val="tx1"/>
                          </a:solidFill>
                          <a:effectLst/>
                          <a:latin typeface="Tahoma" pitchFamily="34" charset="0"/>
                          <a:ea typeface="SimSun" pitchFamily="2" charset="-122"/>
                        </a:rPr>
                        <a:t>Bc</a:t>
                      </a:r>
                      <a:r>
                        <a:rPr kumimoji="0" lang="en-US" altLang="zh-CN" sz="2000" b="1" i="0" u="none" strike="noStrike" cap="none" normalizeH="0" baseline="0" dirty="0" smtClean="0">
                          <a:ln>
                            <a:noFill/>
                          </a:ln>
                          <a:solidFill>
                            <a:schemeClr val="tx1"/>
                          </a:solidFill>
                          <a:effectLst/>
                          <a:latin typeface="Tahoma"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66"/>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ahoma" pitchFamily="34" charset="0"/>
                          <a:ea typeface="SimSun" pitchFamily="2" charset="-122"/>
                        </a:rPr>
                        <a:t>P(Ac)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CC"/>
                    </a:solidFill>
                  </a:tcPr>
                </a:tc>
              </a:tr>
              <a:tr h="546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400" b="0" i="0" u="none" strike="noStrike" cap="none" normalizeH="0" baseline="0" smtClean="0">
                          <a:ln>
                            <a:noFill/>
                          </a:ln>
                          <a:solidFill>
                            <a:schemeClr val="tx1"/>
                          </a:solidFill>
                          <a:effectLst/>
                          <a:latin typeface="Tahoma" pitchFamily="34" charset="0"/>
                          <a:ea typeface="SimSun" pitchFamily="2" charset="-122"/>
                        </a:rPr>
                        <a:t>Total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ahoma" pitchFamily="34" charset="0"/>
                          <a:ea typeface="SimSun" pitchFamily="2" charset="-122"/>
                        </a:rPr>
                        <a:t>P(B)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chemeClr val="tx1"/>
                          </a:solidFill>
                          <a:effectLst/>
                          <a:latin typeface="Tahoma" pitchFamily="34" charset="0"/>
                          <a:ea typeface="SimSun" pitchFamily="2" charset="-122"/>
                        </a:rPr>
                        <a:t>P(</a:t>
                      </a:r>
                      <a:r>
                        <a:rPr kumimoji="0" lang="en-US" altLang="zh-CN" sz="2000" b="1" i="0" u="none" strike="noStrike" cap="none" normalizeH="0" baseline="0" dirty="0" err="1" smtClean="0">
                          <a:ln>
                            <a:noFill/>
                          </a:ln>
                          <a:solidFill>
                            <a:schemeClr val="tx1"/>
                          </a:solidFill>
                          <a:effectLst/>
                          <a:latin typeface="Tahoma" pitchFamily="34" charset="0"/>
                          <a:ea typeface="SimSun" pitchFamily="2" charset="-122"/>
                        </a:rPr>
                        <a:t>Bc</a:t>
                      </a:r>
                      <a:r>
                        <a:rPr kumimoji="0" lang="en-US" altLang="zh-CN" sz="2000" b="1" i="0" u="none" strike="noStrike" cap="none" normalizeH="0" baseline="0" dirty="0" smtClean="0">
                          <a:ln>
                            <a:noFill/>
                          </a:ln>
                          <a:solidFill>
                            <a:schemeClr val="tx1"/>
                          </a:solidFill>
                          <a:effectLst/>
                          <a:latin typeface="Tahoma" pitchFamily="34" charset="0"/>
                          <a:ea typeface="SimSun" pitchFamily="2"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99FF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000" b="1" i="0" u="none" strike="noStrike" cap="none" normalizeH="0" baseline="0" dirty="0" smtClean="0">
                          <a:ln>
                            <a:noFill/>
                          </a:ln>
                          <a:solidFill>
                            <a:srgbClr val="FF0000"/>
                          </a:solidFill>
                          <a:effectLst/>
                          <a:latin typeface="Tahoma" pitchFamily="34" charset="0"/>
                          <a:ea typeface="SimSun" pitchFamily="2" charset="-122"/>
                        </a:rPr>
                        <a:t>1.00</a:t>
                      </a:r>
                      <a:endParaRPr kumimoji="0" lang="en-US" altLang="zh-CN" sz="2000" b="1" i="0" u="none" strike="noStrike" cap="none" normalizeH="0" baseline="0" dirty="0" smtClean="0">
                        <a:ln>
                          <a:noFill/>
                        </a:ln>
                        <a:solidFill>
                          <a:schemeClr val="tx1"/>
                        </a:solidFill>
                        <a:effectLst/>
                        <a:latin typeface="Tahoma" pitchFamily="34" charset="0"/>
                        <a:ea typeface="SimSun"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r>
            </a:tbl>
          </a:graphicData>
        </a:graphic>
      </p:graphicFrame>
      <p:sp>
        <p:nvSpPr>
          <p:cNvPr id="33" name="Date Placeholder 32"/>
          <p:cNvSpPr>
            <a:spLocks noGrp="1"/>
          </p:cNvSpPr>
          <p:nvPr>
            <p:ph type="dt" sz="half" idx="10"/>
          </p:nvPr>
        </p:nvSpPr>
        <p:spPr/>
        <p:txBody>
          <a:bodyPr/>
          <a:lstStyle/>
          <a:p>
            <a:fld id="{CCE2C539-DC24-4972-BDB2-28F7F77D1EC0}" type="datetime1">
              <a:rPr lang="en-US" altLang="zh-CN" smtClean="0"/>
              <a:pPr/>
              <a:t>2/26/2013</a:t>
            </a:fld>
            <a:endParaRPr lang="en-US" altLang="zh-CN"/>
          </a:p>
        </p:txBody>
      </p:sp>
      <p:sp>
        <p:nvSpPr>
          <p:cNvPr id="34" name="Footer Placeholder 33"/>
          <p:cNvSpPr>
            <a:spLocks noGrp="1"/>
          </p:cNvSpPr>
          <p:nvPr>
            <p:ph type="ftr" sz="quarter" idx="11"/>
          </p:nvPr>
        </p:nvSpPr>
        <p:spPr/>
        <p:txBody>
          <a:bodyPr/>
          <a:lstStyle/>
          <a:p>
            <a:r>
              <a:rPr lang="en-US" altLang="zh-CN" smtClean="0"/>
              <a:t>Towson University - J. Jung</a:t>
            </a:r>
            <a:endParaRPr lang="en-US" altLang="zh-CN"/>
          </a:p>
        </p:txBody>
      </p:sp>
      <p:sp>
        <p:nvSpPr>
          <p:cNvPr id="32" name="Slide Number Placeholder 6"/>
          <p:cNvSpPr>
            <a:spLocks noGrp="1"/>
          </p:cNvSpPr>
          <p:nvPr>
            <p:ph type="sldNum" sz="quarter" idx="12"/>
          </p:nvPr>
        </p:nvSpPr>
        <p:spPr/>
        <p:txBody>
          <a:bodyPr/>
          <a:lstStyle/>
          <a:p>
            <a:r>
              <a:rPr lang="en-US" altLang="zh-CN"/>
              <a:t>6.</a:t>
            </a:r>
            <a:fld id="{DBC5E779-EBEA-44ED-B390-21B16E20D7BC}" type="slidenum">
              <a:rPr lang="en-US" altLang="zh-CN"/>
              <a:pPr/>
              <a:t>46</a:t>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normAutofit fontScale="90000"/>
          </a:bodyPr>
          <a:lstStyle/>
          <a:p>
            <a:pPr eaLnBrk="1" hangingPunct="1"/>
            <a:r>
              <a:rPr lang="en-US" smtClean="0"/>
              <a:t>Example 6.9 – Pay $500 for MBA prep??</a:t>
            </a:r>
          </a:p>
        </p:txBody>
      </p:sp>
      <p:sp>
        <p:nvSpPr>
          <p:cNvPr id="54276" name="Rectangle 3"/>
          <p:cNvSpPr>
            <a:spLocks noGrp="1" noChangeArrowheads="1"/>
          </p:cNvSpPr>
          <p:nvPr>
            <p:ph idx="1"/>
          </p:nvPr>
        </p:nvSpPr>
        <p:spPr/>
        <p:txBody>
          <a:bodyPr>
            <a:normAutofit fontScale="92500" lnSpcReduction="10000"/>
          </a:bodyPr>
          <a:lstStyle/>
          <a:p>
            <a:pPr marL="0" indent="-274320"/>
            <a:r>
              <a:rPr lang="en-US" sz="2400" dirty="0" smtClean="0"/>
              <a:t>The Graduate Management Admission Test (GMAT) is a requirement for all applicants of MBA programs. </a:t>
            </a:r>
          </a:p>
          <a:p>
            <a:pPr marL="0" indent="-274320"/>
            <a:r>
              <a:rPr lang="en-US" sz="2400" dirty="0" smtClean="0"/>
              <a:t>There are a variety of preparatory courses designed to help improve GMAT scores, which range from 200 to 800. </a:t>
            </a:r>
          </a:p>
          <a:p>
            <a:pPr marL="0" indent="-274320"/>
            <a:r>
              <a:rPr lang="en-US" sz="2400" dirty="0" smtClean="0"/>
              <a:t>Suppose that a survey of MBA students reveals that among GMAT scorers above 650, 52% took a preparatory course, whereas among GMAT scorers of less than 650 only 23% took a preparatory course. </a:t>
            </a:r>
          </a:p>
          <a:p>
            <a:pPr marL="0" indent="-274320"/>
            <a:r>
              <a:rPr lang="en-US" sz="2400" dirty="0" smtClean="0"/>
              <a:t>An applicant to an MBA program has determined that he needs a score of more than 650 to get into a certain MBA program, but he feels that his probability of getting that high a score is quite low--10%. </a:t>
            </a:r>
          </a:p>
          <a:p>
            <a:pPr marL="0" indent="-274320"/>
            <a:r>
              <a:rPr lang="en-US" sz="2400" dirty="0" smtClean="0"/>
              <a:t>He is considering taking a preparatory course that cost $500. </a:t>
            </a:r>
          </a:p>
          <a:p>
            <a:pPr marL="0" indent="-274320"/>
            <a:r>
              <a:rPr lang="en-US" sz="2400" dirty="0" smtClean="0"/>
              <a:t>He is willing to do so only if his probability of achieving 650 or more doubles. </a:t>
            </a:r>
            <a:r>
              <a:rPr lang="en-US" sz="2400" dirty="0" smtClean="0">
                <a:solidFill>
                  <a:srgbClr val="C00000"/>
                </a:solidFill>
              </a:rPr>
              <a:t>What should he do?</a:t>
            </a:r>
          </a:p>
        </p:txBody>
      </p:sp>
      <p:sp>
        <p:nvSpPr>
          <p:cNvPr id="4" name="Slide Number Placeholder 5"/>
          <p:cNvSpPr>
            <a:spLocks noGrp="1"/>
          </p:cNvSpPr>
          <p:nvPr>
            <p:ph type="sldNum" sz="quarter" idx="12"/>
          </p:nvPr>
        </p:nvSpPr>
        <p:spPr/>
        <p:txBody>
          <a:bodyPr/>
          <a:lstStyle/>
          <a:p>
            <a:pPr>
              <a:defRPr/>
            </a:pPr>
            <a:r>
              <a:rPr lang="en-US"/>
              <a:t>6.</a:t>
            </a:r>
            <a:fld id="{A2B658AE-4AB7-41A1-8CB5-A38E85E52599}" type="slidenum">
              <a:rPr lang="en-US"/>
              <a:pPr>
                <a:defRPr/>
              </a:pPr>
              <a:t>47</a:t>
            </a:fld>
            <a:endParaRPr lang="en-US"/>
          </a:p>
        </p:txBody>
      </p:sp>
      <p:sp>
        <p:nvSpPr>
          <p:cNvPr id="5" name="Date Placeholder 4"/>
          <p:cNvSpPr>
            <a:spLocks noGrp="1"/>
          </p:cNvSpPr>
          <p:nvPr>
            <p:ph type="dt" sz="half" idx="10"/>
          </p:nvPr>
        </p:nvSpPr>
        <p:spPr/>
        <p:txBody>
          <a:bodyPr/>
          <a:lstStyle/>
          <a:p>
            <a:fld id="{9B9393CF-9521-44E2-B985-EA098CB5A7DB}" type="datetime1">
              <a:rPr lang="en-US" smtClean="0"/>
              <a:pPr/>
              <a:t>2/26/2013</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p:txBody>
          <a:bodyPr>
            <a:normAutofit fontScale="90000"/>
          </a:bodyPr>
          <a:lstStyle/>
          <a:p>
            <a:pPr eaLnBrk="1" hangingPunct="1"/>
            <a:r>
              <a:rPr lang="en-US" smtClean="0"/>
              <a:t>Example 6.9 – </a:t>
            </a:r>
            <a:r>
              <a:rPr lang="en-US" sz="3200" smtClean="0"/>
              <a:t>Convert to Statistical Notation</a:t>
            </a:r>
            <a:endParaRPr lang="en-US" smtClean="0"/>
          </a:p>
        </p:txBody>
      </p:sp>
      <p:sp>
        <p:nvSpPr>
          <p:cNvPr id="55300" name="Rectangle 3"/>
          <p:cNvSpPr>
            <a:spLocks noGrp="1" noChangeArrowheads="1"/>
          </p:cNvSpPr>
          <p:nvPr>
            <p:ph idx="1"/>
          </p:nvPr>
        </p:nvSpPr>
        <p:spPr/>
        <p:txBody>
          <a:bodyPr>
            <a:normAutofit fontScale="92500" lnSpcReduction="20000"/>
          </a:bodyPr>
          <a:lstStyle/>
          <a:p>
            <a:pPr marL="0" indent="0" eaLnBrk="1" hangingPunct="1">
              <a:buFontTx/>
              <a:buNone/>
            </a:pPr>
            <a:r>
              <a:rPr lang="en-US" dirty="0" smtClean="0"/>
              <a:t>Let A = GMAT score of 650 or more,</a:t>
            </a:r>
          </a:p>
          <a:p>
            <a:pPr marL="0" indent="0" eaLnBrk="1" hangingPunct="1">
              <a:buFontTx/>
              <a:buNone/>
            </a:pPr>
            <a:r>
              <a:rPr lang="en-US" dirty="0" smtClean="0"/>
              <a:t>hence A</a:t>
            </a:r>
            <a:r>
              <a:rPr lang="en-US" baseline="30000" dirty="0" smtClean="0"/>
              <a:t>C</a:t>
            </a:r>
            <a:r>
              <a:rPr lang="en-US" dirty="0" smtClean="0"/>
              <a:t> = GMAT score less than 650</a:t>
            </a:r>
          </a:p>
          <a:p>
            <a:pPr marL="0" indent="0" eaLnBrk="1" hangingPunct="1">
              <a:buFontTx/>
              <a:buNone/>
            </a:pPr>
            <a:endParaRPr lang="en-US" dirty="0" smtClean="0"/>
          </a:p>
          <a:p>
            <a:pPr marL="0" indent="0" eaLnBrk="1" hangingPunct="1">
              <a:buFontTx/>
              <a:buNone/>
            </a:pPr>
            <a:r>
              <a:rPr lang="en-US" dirty="0" smtClean="0"/>
              <a:t>Our student has determined the probability of getting greater than 650 (without any prep course) as 10%, that is:</a:t>
            </a:r>
          </a:p>
          <a:p>
            <a:pPr marL="0" indent="0" eaLnBrk="1" hangingPunct="1">
              <a:buFontTx/>
              <a:buNone/>
            </a:pPr>
            <a:endParaRPr lang="en-US" dirty="0" smtClean="0"/>
          </a:p>
          <a:p>
            <a:pPr marL="0" indent="0" eaLnBrk="1" hangingPunct="1">
              <a:buFontTx/>
              <a:buNone/>
            </a:pPr>
            <a:r>
              <a:rPr lang="en-US" dirty="0" smtClean="0"/>
              <a:t>P(A) = 0.10</a:t>
            </a:r>
          </a:p>
          <a:p>
            <a:pPr marL="0" indent="0" eaLnBrk="1" hangingPunct="1">
              <a:buFontTx/>
              <a:buNone/>
            </a:pPr>
            <a:r>
              <a:rPr lang="en-US" dirty="0" smtClean="0"/>
              <a:t>	</a:t>
            </a:r>
          </a:p>
          <a:p>
            <a:pPr marL="0" indent="0" eaLnBrk="1" hangingPunct="1">
              <a:buFontTx/>
              <a:buNone/>
            </a:pPr>
            <a:r>
              <a:rPr lang="en-US" dirty="0" smtClean="0"/>
              <a:t>It follows that P(A</a:t>
            </a:r>
            <a:r>
              <a:rPr lang="en-US" baseline="30000" dirty="0" smtClean="0"/>
              <a:t>C</a:t>
            </a:r>
            <a:r>
              <a:rPr lang="en-US" dirty="0" smtClean="0"/>
              <a:t>) = 1 – 0.10 = 0.90</a:t>
            </a:r>
          </a:p>
        </p:txBody>
      </p:sp>
      <p:sp>
        <p:nvSpPr>
          <p:cNvPr id="4" name="Slide Number Placeholder 5"/>
          <p:cNvSpPr>
            <a:spLocks noGrp="1"/>
          </p:cNvSpPr>
          <p:nvPr>
            <p:ph type="sldNum" sz="quarter" idx="12"/>
          </p:nvPr>
        </p:nvSpPr>
        <p:spPr/>
        <p:txBody>
          <a:bodyPr/>
          <a:lstStyle/>
          <a:p>
            <a:pPr>
              <a:defRPr/>
            </a:pPr>
            <a:r>
              <a:rPr lang="en-US"/>
              <a:t>6.</a:t>
            </a:r>
            <a:fld id="{C24C7E84-79BF-4F6F-90C8-A3F39C95E07C}" type="slidenum">
              <a:rPr lang="en-US"/>
              <a:pPr>
                <a:defRPr/>
              </a:pPr>
              <a:t>48</a:t>
            </a:fld>
            <a:endParaRPr lang="en-US"/>
          </a:p>
        </p:txBody>
      </p:sp>
      <p:sp>
        <p:nvSpPr>
          <p:cNvPr id="5" name="Date Placeholder 4"/>
          <p:cNvSpPr>
            <a:spLocks noGrp="1"/>
          </p:cNvSpPr>
          <p:nvPr>
            <p:ph type="dt" sz="half" idx="10"/>
          </p:nvPr>
        </p:nvSpPr>
        <p:spPr/>
        <p:txBody>
          <a:bodyPr/>
          <a:lstStyle/>
          <a:p>
            <a:fld id="{6F36E2D2-F7A1-42BB-83FD-DA12C45A273E}" type="datetime1">
              <a:rPr lang="en-US" smtClean="0"/>
              <a:pPr/>
              <a:t>2/26/2013</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normAutofit fontScale="90000"/>
          </a:bodyPr>
          <a:lstStyle/>
          <a:p>
            <a:pPr eaLnBrk="1" hangingPunct="1"/>
            <a:r>
              <a:rPr lang="en-US" smtClean="0"/>
              <a:t>Example 6.9 – </a:t>
            </a:r>
            <a:r>
              <a:rPr lang="en-US" sz="3200" smtClean="0"/>
              <a:t>Convert to Statistical Notation</a:t>
            </a:r>
          </a:p>
        </p:txBody>
      </p:sp>
      <p:sp>
        <p:nvSpPr>
          <p:cNvPr id="56324" name="Rectangle 3"/>
          <p:cNvSpPr>
            <a:spLocks noGrp="1" noChangeArrowheads="1"/>
          </p:cNvSpPr>
          <p:nvPr>
            <p:ph idx="1"/>
          </p:nvPr>
        </p:nvSpPr>
        <p:spPr/>
        <p:txBody>
          <a:bodyPr>
            <a:noAutofit/>
          </a:bodyPr>
          <a:lstStyle/>
          <a:p>
            <a:pPr marL="0" indent="-274320"/>
            <a:r>
              <a:rPr lang="en-US" sz="2400" dirty="0" smtClean="0"/>
              <a:t>Let B represent the event “take the prep course” and thus, B</a:t>
            </a:r>
            <a:r>
              <a:rPr lang="en-US" sz="2400" baseline="30000" dirty="0" smtClean="0"/>
              <a:t>C</a:t>
            </a:r>
            <a:r>
              <a:rPr lang="en-US" sz="2400" dirty="0" smtClean="0"/>
              <a:t> is “do not take the prep course”</a:t>
            </a:r>
          </a:p>
          <a:p>
            <a:pPr marL="0" indent="-274320"/>
            <a:r>
              <a:rPr lang="en-US" sz="2400" dirty="0" smtClean="0"/>
              <a:t>From our survey information, we’re told that </a:t>
            </a:r>
            <a:r>
              <a:rPr lang="en-US" sz="2400" b="1" i="1" dirty="0" smtClean="0"/>
              <a:t>among GMAT scorers above 650, 52% took a preparatory course</a:t>
            </a:r>
            <a:r>
              <a:rPr lang="en-US" sz="2400" dirty="0" smtClean="0"/>
              <a:t>, that is:</a:t>
            </a:r>
          </a:p>
          <a:p>
            <a:pPr marL="0" indent="-274320">
              <a:buNone/>
            </a:pPr>
            <a:r>
              <a:rPr lang="en-US" sz="2400" dirty="0" smtClean="0"/>
              <a:t>	P(B | A) = .52</a:t>
            </a:r>
          </a:p>
          <a:p>
            <a:pPr marL="0" indent="-274320"/>
            <a:r>
              <a:rPr lang="en-US" sz="2400" dirty="0" smtClean="0"/>
              <a:t>(Probability of finding a student who took the prep course </a:t>
            </a:r>
            <a:r>
              <a:rPr lang="en-US" sz="2400" b="1" i="1" dirty="0" smtClean="0"/>
              <a:t>given that</a:t>
            </a:r>
            <a:r>
              <a:rPr lang="en-US" sz="2400" dirty="0" smtClean="0"/>
              <a:t> they scored above 650…)</a:t>
            </a:r>
          </a:p>
          <a:p>
            <a:pPr marL="0" indent="-274320"/>
            <a:r>
              <a:rPr lang="en-US" sz="2400" dirty="0" smtClean="0">
                <a:solidFill>
                  <a:srgbClr val="0000FF"/>
                </a:solidFill>
              </a:rPr>
              <a:t>But our student wants to know </a:t>
            </a:r>
            <a:r>
              <a:rPr lang="en-US" sz="2400" b="1" dirty="0" smtClean="0">
                <a:solidFill>
                  <a:srgbClr val="0000FF"/>
                </a:solidFill>
              </a:rPr>
              <a:t>P(A | B)</a:t>
            </a:r>
            <a:r>
              <a:rPr lang="en-US" sz="2400" dirty="0" smtClean="0">
                <a:solidFill>
                  <a:srgbClr val="0000FF"/>
                </a:solidFill>
              </a:rPr>
              <a:t>, that is, </a:t>
            </a:r>
            <a:r>
              <a:rPr lang="en-US" sz="2400" b="1" i="1" dirty="0" smtClean="0">
                <a:solidFill>
                  <a:srgbClr val="0000FF"/>
                </a:solidFill>
              </a:rPr>
              <a:t>what is the probability of getting more than 650 given that a prep course is taken?</a:t>
            </a:r>
            <a:endParaRPr lang="en-US" sz="2400" dirty="0" smtClean="0">
              <a:solidFill>
                <a:srgbClr val="0000FF"/>
              </a:solidFill>
            </a:endParaRPr>
          </a:p>
          <a:p>
            <a:pPr marL="0" indent="-274320"/>
            <a:r>
              <a:rPr lang="en-US" sz="2400" b="1" dirty="0" smtClean="0">
                <a:solidFill>
                  <a:srgbClr val="FF0000"/>
                </a:solidFill>
              </a:rPr>
              <a:t>If this probability is &gt; 20%, he will spend $500 on the prep course.</a:t>
            </a:r>
            <a:endParaRPr lang="en-US" sz="2400" dirty="0" smtClean="0"/>
          </a:p>
        </p:txBody>
      </p:sp>
      <p:sp>
        <p:nvSpPr>
          <p:cNvPr id="4" name="Slide Number Placeholder 5"/>
          <p:cNvSpPr>
            <a:spLocks noGrp="1"/>
          </p:cNvSpPr>
          <p:nvPr>
            <p:ph type="sldNum" sz="quarter" idx="12"/>
          </p:nvPr>
        </p:nvSpPr>
        <p:spPr/>
        <p:txBody>
          <a:bodyPr/>
          <a:lstStyle/>
          <a:p>
            <a:pPr>
              <a:defRPr/>
            </a:pPr>
            <a:r>
              <a:rPr lang="en-US"/>
              <a:t>6.</a:t>
            </a:r>
            <a:fld id="{DF5F5FC8-8F90-4697-A87F-E2741A9F2461}" type="slidenum">
              <a:rPr lang="en-US"/>
              <a:pPr>
                <a:defRPr/>
              </a:pPr>
              <a:t>49</a:t>
            </a:fld>
            <a:endParaRPr lang="en-US"/>
          </a:p>
        </p:txBody>
      </p:sp>
      <p:sp>
        <p:nvSpPr>
          <p:cNvPr id="5" name="Date Placeholder 4"/>
          <p:cNvSpPr>
            <a:spLocks noGrp="1"/>
          </p:cNvSpPr>
          <p:nvPr>
            <p:ph type="dt" sz="half" idx="10"/>
          </p:nvPr>
        </p:nvSpPr>
        <p:spPr/>
        <p:txBody>
          <a:bodyPr/>
          <a:lstStyle/>
          <a:p>
            <a:fld id="{B2627541-DBE6-49A0-AF3D-132905A7C0C8}" type="datetime1">
              <a:rPr lang="en-US" smtClean="0"/>
              <a:pPr/>
              <a:t>2/26/2013</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Probabilities</a:t>
            </a:r>
            <a:endParaRPr lang="en-US" dirty="0"/>
          </a:p>
        </p:txBody>
      </p:sp>
      <p:sp>
        <p:nvSpPr>
          <p:cNvPr id="3" name="Content Placeholder 2"/>
          <p:cNvSpPr>
            <a:spLocks noGrp="1"/>
          </p:cNvSpPr>
          <p:nvPr>
            <p:ph idx="1"/>
          </p:nvPr>
        </p:nvSpPr>
        <p:spPr/>
        <p:txBody>
          <a:bodyPr/>
          <a:lstStyle/>
          <a:p>
            <a:pPr marL="533400" indent="-533400"/>
            <a:r>
              <a:rPr lang="en-US" altLang="zh-CN" dirty="0">
                <a:ea typeface="SimSun" pitchFamily="2" charset="-122"/>
              </a:rPr>
              <a:t>The sum of the probabilities of all the outcomes equals 1</a:t>
            </a:r>
          </a:p>
          <a:p>
            <a:pPr marL="533400" indent="-533400">
              <a:buNone/>
            </a:pPr>
            <a:r>
              <a:rPr lang="en-US" altLang="zh-CN" dirty="0">
                <a:ea typeface="SimSun" pitchFamily="2" charset="-122"/>
              </a:rPr>
              <a:t>	</a:t>
            </a:r>
          </a:p>
          <a:p>
            <a:pPr marL="533400" indent="-533400"/>
            <a:endParaRPr lang="en-US" altLang="zh-CN" dirty="0">
              <a:ea typeface="SimSun" pitchFamily="2" charset="-122"/>
            </a:endParaRPr>
          </a:p>
          <a:p>
            <a:pPr marL="533400" indent="-533400"/>
            <a:endParaRPr lang="en-US" altLang="zh-CN" dirty="0">
              <a:ea typeface="SimSun" pitchFamily="2" charset="-122"/>
            </a:endParaRPr>
          </a:p>
          <a:p>
            <a:pPr marL="533400" indent="-533400"/>
            <a:endParaRPr lang="en-US" altLang="zh-CN" dirty="0">
              <a:ea typeface="SimSun" pitchFamily="2" charset="-122"/>
            </a:endParaRPr>
          </a:p>
          <a:p>
            <a:pPr marL="933450" lvl="1" indent="-533400"/>
            <a:r>
              <a:rPr lang="en-US" altLang="zh-CN" dirty="0">
                <a:ea typeface="SimSun" pitchFamily="2" charset="-122"/>
              </a:rPr>
              <a:t>e.g. P(head) + P(tail) = 1</a:t>
            </a:r>
          </a:p>
          <a:p>
            <a:endParaRPr lang="en-US" dirty="0"/>
          </a:p>
        </p:txBody>
      </p:sp>
      <p:sp>
        <p:nvSpPr>
          <p:cNvPr id="4" name="Date Placeholder 3"/>
          <p:cNvSpPr>
            <a:spLocks noGrp="1"/>
          </p:cNvSpPr>
          <p:nvPr>
            <p:ph type="dt" sz="half" idx="10"/>
          </p:nvPr>
        </p:nvSpPr>
        <p:spPr/>
        <p:txBody>
          <a:bodyPr/>
          <a:lstStyle/>
          <a:p>
            <a:fld id="{E34D42BA-E0AC-4953-B90E-C5A2E7FB16E9}" type="datetime1">
              <a:rPr lang="en-US" smtClean="0"/>
              <a:pPr/>
              <a:t>2/26/2013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CBA5D123-82F1-4CCB-9922-66EC971AEC25}" type="slidenum">
              <a:rPr lang="en-US" smtClean="0"/>
              <a:pPr/>
              <a:t>5</a:t>
            </a:fld>
            <a:endParaRPr lang="en-US"/>
          </a:p>
        </p:txBody>
      </p:sp>
      <p:pic>
        <p:nvPicPr>
          <p:cNvPr id="7" name="Picture 7"/>
          <p:cNvPicPr>
            <a:picLocks noChangeAspect="1" noChangeArrowheads="1"/>
          </p:cNvPicPr>
          <p:nvPr/>
        </p:nvPicPr>
        <p:blipFill>
          <a:blip r:embed="rId2" cstate="print"/>
          <a:srcRect/>
          <a:stretch>
            <a:fillRect/>
          </a:stretch>
        </p:blipFill>
        <p:spPr bwMode="auto">
          <a:xfrm>
            <a:off x="1905000" y="2895600"/>
            <a:ext cx="2260600" cy="1397000"/>
          </a:xfrm>
          <a:prstGeom prst="rect">
            <a:avLst/>
          </a:prstGeom>
          <a:noFill/>
          <a:ln w="19050">
            <a:solidFill>
              <a:srgbClr val="FF0000"/>
            </a:solidFill>
            <a:miter lim="800000"/>
            <a:headEnd/>
            <a:tailEnd/>
          </a:ln>
        </p:spPr>
      </p:pic>
    </p:spTree>
    <p:extLst>
      <p:ext uri="{BB962C8B-B14F-4D97-AF65-F5344CB8AC3E}">
        <p14:creationId xmlns:p14="http://schemas.microsoft.com/office/powerpoint/2010/main" val="40822601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57347" name="Rectangle 2"/>
          <p:cNvSpPr>
            <a:spLocks noGrp="1" noChangeArrowheads="1"/>
          </p:cNvSpPr>
          <p:nvPr>
            <p:ph type="title"/>
          </p:nvPr>
        </p:nvSpPr>
        <p:spPr/>
        <p:txBody>
          <a:bodyPr>
            <a:normAutofit fontScale="90000"/>
          </a:bodyPr>
          <a:lstStyle/>
          <a:p>
            <a:pPr eaLnBrk="1" hangingPunct="1"/>
            <a:r>
              <a:rPr lang="en-US" smtClean="0"/>
              <a:t>Example 6.9 – </a:t>
            </a:r>
            <a:r>
              <a:rPr lang="en-US" sz="3200" smtClean="0"/>
              <a:t>Convert to Statistical Notation</a:t>
            </a:r>
          </a:p>
        </p:txBody>
      </p:sp>
      <p:sp>
        <p:nvSpPr>
          <p:cNvPr id="57348" name="Rectangle 3"/>
          <p:cNvSpPr>
            <a:spLocks noGrp="1" noChangeArrowheads="1"/>
          </p:cNvSpPr>
          <p:nvPr>
            <p:ph idx="1"/>
          </p:nvPr>
        </p:nvSpPr>
        <p:spPr/>
        <p:txBody>
          <a:bodyPr/>
          <a:lstStyle/>
          <a:p>
            <a:pPr marL="0" indent="0" eaLnBrk="1" hangingPunct="1">
              <a:buFontTx/>
              <a:buNone/>
            </a:pPr>
            <a:r>
              <a:rPr lang="en-US" smtClean="0"/>
              <a:t>Among GMAT scorers of less than 650 only 23% took a preparatory course. That is:</a:t>
            </a:r>
          </a:p>
          <a:p>
            <a:pPr marL="0" indent="0" eaLnBrk="1" hangingPunct="1">
              <a:buFontTx/>
              <a:buNone/>
            </a:pPr>
            <a:r>
              <a:rPr lang="en-US" smtClean="0"/>
              <a:t>	P(B |A</a:t>
            </a:r>
            <a:r>
              <a:rPr lang="en-US" baseline="30000" smtClean="0"/>
              <a:t>C</a:t>
            </a:r>
            <a:r>
              <a:rPr lang="en-US" smtClean="0"/>
              <a:t> ) = .23</a:t>
            </a:r>
          </a:p>
          <a:p>
            <a:pPr marL="0" indent="0" eaLnBrk="1" hangingPunct="1">
              <a:buFontTx/>
              <a:buNone/>
            </a:pPr>
            <a:r>
              <a:rPr lang="en-US" smtClean="0"/>
              <a:t>(Probability of finding a student who took the prep course </a:t>
            </a:r>
            <a:r>
              <a:rPr lang="en-US" b="1" i="1" smtClean="0"/>
              <a:t>given that</a:t>
            </a:r>
            <a:r>
              <a:rPr lang="en-US" smtClean="0"/>
              <a:t> he or she scored less than 650…)</a:t>
            </a:r>
          </a:p>
          <a:p>
            <a:pPr marL="0" indent="0" eaLnBrk="1" hangingPunct="1">
              <a:buFontTx/>
              <a:buNone/>
            </a:pPr>
            <a:endParaRPr lang="en-US" smtClean="0"/>
          </a:p>
        </p:txBody>
      </p:sp>
      <p:sp>
        <p:nvSpPr>
          <p:cNvPr id="4" name="Slide Number Placeholder 5"/>
          <p:cNvSpPr>
            <a:spLocks noGrp="1"/>
          </p:cNvSpPr>
          <p:nvPr>
            <p:ph type="sldNum" sz="quarter" idx="12"/>
          </p:nvPr>
        </p:nvSpPr>
        <p:spPr/>
        <p:txBody>
          <a:bodyPr/>
          <a:lstStyle/>
          <a:p>
            <a:pPr>
              <a:defRPr/>
            </a:pPr>
            <a:r>
              <a:rPr lang="en-US"/>
              <a:t>6.</a:t>
            </a:r>
            <a:fld id="{37E562A2-9560-4421-A738-2AE43DDB29A4}" type="slidenum">
              <a:rPr lang="en-US"/>
              <a:pPr>
                <a:defRPr/>
              </a:pPr>
              <a:t>50</a:t>
            </a:fld>
            <a:endParaRPr lang="en-US"/>
          </a:p>
        </p:txBody>
      </p:sp>
      <p:sp>
        <p:nvSpPr>
          <p:cNvPr id="5" name="Date Placeholder 4"/>
          <p:cNvSpPr>
            <a:spLocks noGrp="1"/>
          </p:cNvSpPr>
          <p:nvPr>
            <p:ph type="dt" sz="half" idx="10"/>
          </p:nvPr>
        </p:nvSpPr>
        <p:spPr/>
        <p:txBody>
          <a:bodyPr/>
          <a:lstStyle/>
          <a:p>
            <a:fld id="{252A2D36-DB55-41DF-866D-3E250A4673E4}" type="datetime1">
              <a:rPr lang="en-US" smtClean="0"/>
              <a:pPr/>
              <a:t>2/26/2013</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58371" name="Rectangle 2"/>
          <p:cNvSpPr>
            <a:spLocks noGrp="1" noChangeArrowheads="1"/>
          </p:cNvSpPr>
          <p:nvPr>
            <p:ph type="title"/>
          </p:nvPr>
        </p:nvSpPr>
        <p:spPr/>
        <p:txBody>
          <a:bodyPr>
            <a:normAutofit fontScale="90000"/>
          </a:bodyPr>
          <a:lstStyle/>
          <a:p>
            <a:pPr eaLnBrk="1" hangingPunct="1"/>
            <a:r>
              <a:rPr lang="en-US" smtClean="0"/>
              <a:t>Example 6.9 – </a:t>
            </a:r>
            <a:r>
              <a:rPr lang="en-US" sz="3200" smtClean="0"/>
              <a:t>Convert to Statistical Notation</a:t>
            </a:r>
          </a:p>
        </p:txBody>
      </p:sp>
      <p:sp>
        <p:nvSpPr>
          <p:cNvPr id="58372" name="Rectangle 3"/>
          <p:cNvSpPr>
            <a:spLocks noGrp="1" noChangeArrowheads="1"/>
          </p:cNvSpPr>
          <p:nvPr>
            <p:ph idx="1"/>
          </p:nvPr>
        </p:nvSpPr>
        <p:spPr/>
        <p:txBody>
          <a:bodyPr>
            <a:normAutofit fontScale="92500" lnSpcReduction="20000"/>
          </a:bodyPr>
          <a:lstStyle/>
          <a:p>
            <a:pPr marL="0" indent="0" eaLnBrk="1" hangingPunct="1">
              <a:buFontTx/>
              <a:buNone/>
            </a:pPr>
            <a:r>
              <a:rPr lang="en-US" smtClean="0"/>
              <a:t>Conditional probabilities are</a:t>
            </a:r>
          </a:p>
          <a:p>
            <a:pPr marL="0" indent="0" eaLnBrk="1" hangingPunct="1">
              <a:buFontTx/>
              <a:buNone/>
            </a:pPr>
            <a:r>
              <a:rPr lang="en-US" smtClean="0"/>
              <a:t>	P(B | A) = .52	</a:t>
            </a:r>
          </a:p>
          <a:p>
            <a:pPr marL="0" indent="0" eaLnBrk="1" hangingPunct="1">
              <a:buFontTx/>
              <a:buNone/>
            </a:pPr>
            <a:r>
              <a:rPr lang="en-US" smtClean="0"/>
              <a:t>and</a:t>
            </a:r>
          </a:p>
          <a:p>
            <a:pPr marL="0" indent="0" eaLnBrk="1" hangingPunct="1">
              <a:buFontTx/>
              <a:buNone/>
            </a:pPr>
            <a:r>
              <a:rPr lang="en-US" smtClean="0"/>
              <a:t>	P(B |A</a:t>
            </a:r>
            <a:r>
              <a:rPr lang="en-US" baseline="30000" smtClean="0"/>
              <a:t>C</a:t>
            </a:r>
            <a:r>
              <a:rPr lang="en-US" smtClean="0"/>
              <a:t> ) = .23</a:t>
            </a:r>
          </a:p>
          <a:p>
            <a:pPr marL="0" indent="0" eaLnBrk="1" hangingPunct="1">
              <a:buFontTx/>
              <a:buNone/>
            </a:pPr>
            <a:endParaRPr lang="en-US" smtClean="0"/>
          </a:p>
          <a:p>
            <a:pPr marL="0" indent="0" eaLnBrk="1" hangingPunct="1">
              <a:buFontTx/>
              <a:buNone/>
            </a:pPr>
            <a:r>
              <a:rPr lang="en-US" smtClean="0"/>
              <a:t>Again using the complement rule we find the following conditional probabilities.</a:t>
            </a:r>
          </a:p>
          <a:p>
            <a:pPr marL="0" indent="0" eaLnBrk="1" hangingPunct="1">
              <a:buFontTx/>
              <a:buNone/>
            </a:pPr>
            <a:r>
              <a:rPr lang="en-US" smtClean="0"/>
              <a:t>	P(B</a:t>
            </a:r>
            <a:r>
              <a:rPr lang="en-US" baseline="30000" smtClean="0"/>
              <a:t>C</a:t>
            </a:r>
            <a:r>
              <a:rPr lang="en-US" smtClean="0"/>
              <a:t> | A) = 1 -.52 = .48	</a:t>
            </a:r>
          </a:p>
          <a:p>
            <a:pPr marL="0" indent="0" eaLnBrk="1" hangingPunct="1">
              <a:buFontTx/>
              <a:buNone/>
            </a:pPr>
            <a:r>
              <a:rPr lang="en-US" smtClean="0"/>
              <a:t>and</a:t>
            </a:r>
          </a:p>
          <a:p>
            <a:pPr marL="0" indent="0" eaLnBrk="1" hangingPunct="1">
              <a:buFontTx/>
              <a:buNone/>
            </a:pPr>
            <a:r>
              <a:rPr lang="en-US" smtClean="0"/>
              <a:t>	P(B</a:t>
            </a:r>
            <a:r>
              <a:rPr lang="en-US" baseline="30000" smtClean="0"/>
              <a:t>C</a:t>
            </a:r>
            <a:r>
              <a:rPr lang="en-US" smtClean="0"/>
              <a:t> | A</a:t>
            </a:r>
            <a:r>
              <a:rPr lang="en-US" baseline="30000" smtClean="0"/>
              <a:t>C</a:t>
            </a:r>
            <a:r>
              <a:rPr lang="en-US" smtClean="0"/>
              <a:t> ) = 1 -.23 = .77</a:t>
            </a:r>
          </a:p>
        </p:txBody>
      </p:sp>
      <p:sp>
        <p:nvSpPr>
          <p:cNvPr id="4" name="Slide Number Placeholder 5"/>
          <p:cNvSpPr>
            <a:spLocks noGrp="1"/>
          </p:cNvSpPr>
          <p:nvPr>
            <p:ph type="sldNum" sz="quarter" idx="12"/>
          </p:nvPr>
        </p:nvSpPr>
        <p:spPr/>
        <p:txBody>
          <a:bodyPr/>
          <a:lstStyle/>
          <a:p>
            <a:pPr>
              <a:defRPr/>
            </a:pPr>
            <a:r>
              <a:rPr lang="en-US"/>
              <a:t>6.</a:t>
            </a:r>
            <a:fld id="{F72D413C-1B78-48DD-B14C-0D22BB790F12}" type="slidenum">
              <a:rPr lang="en-US"/>
              <a:pPr>
                <a:defRPr/>
              </a:pPr>
              <a:t>51</a:t>
            </a:fld>
            <a:endParaRPr lang="en-US"/>
          </a:p>
        </p:txBody>
      </p:sp>
      <p:sp>
        <p:nvSpPr>
          <p:cNvPr id="5" name="Date Placeholder 4"/>
          <p:cNvSpPr>
            <a:spLocks noGrp="1"/>
          </p:cNvSpPr>
          <p:nvPr>
            <p:ph type="dt" sz="half" idx="10"/>
          </p:nvPr>
        </p:nvSpPr>
        <p:spPr/>
        <p:txBody>
          <a:bodyPr/>
          <a:lstStyle/>
          <a:p>
            <a:fld id="{A8B1E7D3-A172-4CF8-AE2F-E627249685B0}" type="datetime1">
              <a:rPr lang="en-US" smtClean="0"/>
              <a:pPr/>
              <a:t>2/26/2013</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smtClean="0"/>
              <a:t>Example 6.9 – Continued…</a:t>
            </a:r>
          </a:p>
        </p:txBody>
      </p:sp>
      <p:sp>
        <p:nvSpPr>
          <p:cNvPr id="59396" name="Rectangle 3"/>
          <p:cNvSpPr>
            <a:spLocks noGrp="1" noChangeArrowheads="1"/>
          </p:cNvSpPr>
          <p:nvPr>
            <p:ph idx="1"/>
          </p:nvPr>
        </p:nvSpPr>
        <p:spPr/>
        <p:txBody>
          <a:bodyPr>
            <a:normAutofit fontScale="85000" lnSpcReduction="20000"/>
          </a:bodyPr>
          <a:lstStyle/>
          <a:p>
            <a:pPr marL="0" indent="0" eaLnBrk="1" hangingPunct="1">
              <a:buFontTx/>
              <a:buNone/>
            </a:pPr>
            <a:r>
              <a:rPr lang="en-US" smtClean="0"/>
              <a:t>We are trying to determine P(A | B), perhaps the definition of conditional probability from </a:t>
            </a:r>
            <a:r>
              <a:rPr lang="en-US" smtClean="0">
                <a:hlinkClick r:id="rId3" action="ppaction://hlinksldjump"/>
              </a:rPr>
              <a:t>earlier</a:t>
            </a:r>
            <a:r>
              <a:rPr lang="en-US" smtClean="0"/>
              <a:t> will assist us…</a:t>
            </a:r>
          </a:p>
          <a:p>
            <a:pPr marL="0" indent="0" eaLnBrk="1" hangingPunct="1">
              <a:buFontTx/>
              <a:buNone/>
            </a:pPr>
            <a:endParaRPr lang="en-US" smtClean="0"/>
          </a:p>
          <a:p>
            <a:pPr marL="0" indent="0" eaLnBrk="1" hangingPunct="1">
              <a:buFontTx/>
              <a:buNone/>
            </a:pPr>
            <a:endParaRPr lang="en-US" smtClean="0"/>
          </a:p>
          <a:p>
            <a:pPr marL="0" indent="0" eaLnBrk="1" hangingPunct="1">
              <a:buFontTx/>
              <a:buNone/>
            </a:pPr>
            <a:endParaRPr lang="en-US" smtClean="0"/>
          </a:p>
          <a:p>
            <a:pPr marL="0" indent="0" eaLnBrk="1" hangingPunct="1">
              <a:buFontTx/>
              <a:buNone/>
            </a:pPr>
            <a:endParaRPr lang="en-US" smtClean="0"/>
          </a:p>
          <a:p>
            <a:pPr marL="0" indent="0" eaLnBrk="1" hangingPunct="1">
              <a:buFontTx/>
              <a:buNone/>
            </a:pPr>
            <a:r>
              <a:rPr lang="en-US" smtClean="0"/>
              <a:t>We don’t know P(A and B) and we don’t know P(B). Hmm.</a:t>
            </a:r>
          </a:p>
          <a:p>
            <a:pPr marL="0" indent="0" eaLnBrk="1" hangingPunct="1">
              <a:buFontTx/>
              <a:buNone/>
            </a:pPr>
            <a:endParaRPr lang="en-US" smtClean="0"/>
          </a:p>
          <a:p>
            <a:pPr marL="0" indent="0" eaLnBrk="1" hangingPunct="1">
              <a:buFontTx/>
              <a:buNone/>
            </a:pPr>
            <a:r>
              <a:rPr lang="en-US" smtClean="0"/>
              <a:t>Perhaps if we construct a probability tree…</a:t>
            </a:r>
          </a:p>
        </p:txBody>
      </p:sp>
      <p:sp>
        <p:nvSpPr>
          <p:cNvPr id="5" name="Slide Number Placeholder 5"/>
          <p:cNvSpPr>
            <a:spLocks noGrp="1"/>
          </p:cNvSpPr>
          <p:nvPr>
            <p:ph type="sldNum" sz="quarter" idx="12"/>
          </p:nvPr>
        </p:nvSpPr>
        <p:spPr/>
        <p:txBody>
          <a:bodyPr/>
          <a:lstStyle/>
          <a:p>
            <a:pPr>
              <a:defRPr/>
            </a:pPr>
            <a:r>
              <a:rPr lang="en-US"/>
              <a:t>6.</a:t>
            </a:r>
            <a:fld id="{B1DE6222-1286-489D-AA66-B5501F78E089}" type="slidenum">
              <a:rPr lang="en-US"/>
              <a:pPr>
                <a:defRPr/>
              </a:pPr>
              <a:t>52</a:t>
            </a:fld>
            <a:endParaRPr lang="en-US"/>
          </a:p>
        </p:txBody>
      </p:sp>
      <p:pic>
        <p:nvPicPr>
          <p:cNvPr id="59397" name="Picture 24"/>
          <p:cNvPicPr>
            <a:picLocks noChangeAspect="1" noChangeArrowheads="1"/>
          </p:cNvPicPr>
          <p:nvPr/>
        </p:nvPicPr>
        <p:blipFill>
          <a:blip r:embed="rId4" cstate="print"/>
          <a:srcRect/>
          <a:stretch>
            <a:fillRect/>
          </a:stretch>
        </p:blipFill>
        <p:spPr bwMode="auto">
          <a:xfrm>
            <a:off x="1905000" y="2590800"/>
            <a:ext cx="3873500" cy="11811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E88E1F6F-464E-4AF3-ACA0-DF4FD399A106}" type="datetime1">
              <a:rPr lang="en-US" smtClean="0"/>
              <a:pPr/>
              <a:t>2/26/2013</a:t>
            </a:fld>
            <a:endParaRPr lang="en-US"/>
          </a:p>
        </p:txBody>
      </p:sp>
      <p:sp>
        <p:nvSpPr>
          <p:cNvPr id="7" name="Footer Placeholder 6"/>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60420" name="Rectangle 2"/>
          <p:cNvSpPr>
            <a:spLocks noGrp="1" noChangeArrowheads="1"/>
          </p:cNvSpPr>
          <p:nvPr>
            <p:ph type="title"/>
          </p:nvPr>
        </p:nvSpPr>
        <p:spPr/>
        <p:txBody>
          <a:bodyPr/>
          <a:lstStyle/>
          <a:p>
            <a:pPr eaLnBrk="1" hangingPunct="1"/>
            <a:r>
              <a:rPr lang="en-US" smtClean="0"/>
              <a:t>Example 6.9 – Continued…</a:t>
            </a:r>
          </a:p>
        </p:txBody>
      </p:sp>
      <p:sp>
        <p:nvSpPr>
          <p:cNvPr id="60421" name="Rectangle 3"/>
          <p:cNvSpPr>
            <a:spLocks noGrp="1" noChangeArrowheads="1"/>
          </p:cNvSpPr>
          <p:nvPr>
            <p:ph idx="1"/>
          </p:nvPr>
        </p:nvSpPr>
        <p:spPr>
          <a:xfrm>
            <a:off x="457200" y="1295400"/>
            <a:ext cx="8229600" cy="1447801"/>
          </a:xfrm>
        </p:spPr>
        <p:txBody>
          <a:bodyPr>
            <a:normAutofit fontScale="92500" lnSpcReduction="20000"/>
          </a:bodyPr>
          <a:lstStyle/>
          <a:p>
            <a:pPr marL="0" indent="0" eaLnBrk="1" hangingPunct="1">
              <a:buFontTx/>
              <a:buNone/>
            </a:pPr>
            <a:r>
              <a:rPr lang="en-US" dirty="0" smtClean="0"/>
              <a:t>In order to go from</a:t>
            </a:r>
          </a:p>
          <a:p>
            <a:pPr marL="0" indent="0" eaLnBrk="1" hangingPunct="1">
              <a:buFontTx/>
              <a:buNone/>
            </a:pPr>
            <a:r>
              <a:rPr lang="en-US" dirty="0" smtClean="0"/>
              <a:t>	P(B | A) = 0.52  to P(A | B) = ??</a:t>
            </a:r>
          </a:p>
          <a:p>
            <a:pPr marL="0" indent="0" eaLnBrk="1" hangingPunct="1">
              <a:buFontTx/>
              <a:buNone/>
            </a:pPr>
            <a:r>
              <a:rPr lang="en-US" dirty="0" smtClean="0"/>
              <a:t>we need to apply </a:t>
            </a:r>
            <a:r>
              <a:rPr lang="en-US" dirty="0" err="1" smtClean="0"/>
              <a:t>Bayes</a:t>
            </a:r>
            <a:r>
              <a:rPr lang="en-US" dirty="0" smtClean="0"/>
              <a:t>’ Law.   </a:t>
            </a:r>
            <a:r>
              <a:rPr lang="en-US" b="1" dirty="0" smtClean="0">
                <a:solidFill>
                  <a:srgbClr val="0000FF"/>
                </a:solidFill>
              </a:rPr>
              <a:t>Graphically:</a:t>
            </a:r>
            <a:endParaRPr lang="en-US" dirty="0" smtClean="0"/>
          </a:p>
        </p:txBody>
      </p:sp>
      <p:sp>
        <p:nvSpPr>
          <p:cNvPr id="26" name="Slide Number Placeholder 5"/>
          <p:cNvSpPr>
            <a:spLocks noGrp="1"/>
          </p:cNvSpPr>
          <p:nvPr>
            <p:ph type="sldNum" sz="quarter" idx="12"/>
          </p:nvPr>
        </p:nvSpPr>
        <p:spPr/>
        <p:txBody>
          <a:bodyPr/>
          <a:lstStyle/>
          <a:p>
            <a:pPr>
              <a:defRPr/>
            </a:pPr>
            <a:r>
              <a:rPr lang="en-US"/>
              <a:t>6.</a:t>
            </a:r>
            <a:fld id="{C723EF91-04B4-4E26-9987-9FFB6338D1E3}" type="slidenum">
              <a:rPr lang="en-US"/>
              <a:pPr>
                <a:defRPr/>
              </a:pPr>
              <a:t>53</a:t>
            </a:fld>
            <a:endParaRPr lang="en-US"/>
          </a:p>
        </p:txBody>
      </p:sp>
      <p:sp>
        <p:nvSpPr>
          <p:cNvPr id="60419" name="Oval 25"/>
          <p:cNvSpPr>
            <a:spLocks noChangeArrowheads="1"/>
          </p:cNvSpPr>
          <p:nvPr/>
        </p:nvSpPr>
        <p:spPr bwMode="auto">
          <a:xfrm>
            <a:off x="4470400" y="3441700"/>
            <a:ext cx="1981200" cy="457200"/>
          </a:xfrm>
          <a:prstGeom prst="ellipse">
            <a:avLst/>
          </a:prstGeom>
          <a:solidFill>
            <a:srgbClr val="FFFF00"/>
          </a:solidFill>
          <a:ln w="9525">
            <a:noFill/>
            <a:round/>
            <a:headEnd/>
            <a:tailEnd/>
          </a:ln>
        </p:spPr>
        <p:txBody>
          <a:bodyPr wrap="none" anchor="ctr"/>
          <a:lstStyle/>
          <a:p>
            <a:endParaRPr lang="en-US"/>
          </a:p>
        </p:txBody>
      </p:sp>
      <p:sp>
        <p:nvSpPr>
          <p:cNvPr id="60422" name="Line 4"/>
          <p:cNvSpPr>
            <a:spLocks noChangeShapeType="1"/>
          </p:cNvSpPr>
          <p:nvPr/>
        </p:nvSpPr>
        <p:spPr bwMode="auto">
          <a:xfrm>
            <a:off x="762000" y="2590800"/>
            <a:ext cx="7543800" cy="0"/>
          </a:xfrm>
          <a:prstGeom prst="line">
            <a:avLst/>
          </a:prstGeom>
          <a:noFill/>
          <a:ln w="38100">
            <a:solidFill>
              <a:srgbClr val="808080"/>
            </a:solidFill>
            <a:round/>
            <a:headEnd/>
            <a:tailEnd/>
          </a:ln>
        </p:spPr>
        <p:txBody>
          <a:bodyPr wrap="none" anchor="ctr"/>
          <a:lstStyle/>
          <a:p>
            <a:endParaRPr lang="en-US"/>
          </a:p>
        </p:txBody>
      </p:sp>
      <p:sp>
        <p:nvSpPr>
          <p:cNvPr id="60423" name="Line 5"/>
          <p:cNvSpPr>
            <a:spLocks noChangeShapeType="1"/>
          </p:cNvSpPr>
          <p:nvPr/>
        </p:nvSpPr>
        <p:spPr bwMode="auto">
          <a:xfrm flipV="1">
            <a:off x="609600" y="3962400"/>
            <a:ext cx="1981200" cy="762000"/>
          </a:xfrm>
          <a:prstGeom prst="line">
            <a:avLst/>
          </a:prstGeom>
          <a:noFill/>
          <a:ln w="9525">
            <a:solidFill>
              <a:schemeClr val="tx1"/>
            </a:solidFill>
            <a:round/>
            <a:headEnd type="oval" w="med" len="med"/>
            <a:tailEnd type="oval" w="med" len="med"/>
          </a:ln>
        </p:spPr>
        <p:txBody>
          <a:bodyPr wrap="none" anchor="ctr"/>
          <a:lstStyle/>
          <a:p>
            <a:endParaRPr lang="en-US"/>
          </a:p>
        </p:txBody>
      </p:sp>
      <p:sp>
        <p:nvSpPr>
          <p:cNvPr id="60424" name="Line 6"/>
          <p:cNvSpPr>
            <a:spLocks noChangeShapeType="1"/>
          </p:cNvSpPr>
          <p:nvPr/>
        </p:nvSpPr>
        <p:spPr bwMode="auto">
          <a:xfrm>
            <a:off x="609600" y="4724400"/>
            <a:ext cx="1981200" cy="762000"/>
          </a:xfrm>
          <a:prstGeom prst="line">
            <a:avLst/>
          </a:prstGeom>
          <a:noFill/>
          <a:ln w="9525">
            <a:solidFill>
              <a:schemeClr val="tx1"/>
            </a:solidFill>
            <a:round/>
            <a:headEnd type="oval" w="med" len="med"/>
            <a:tailEnd type="oval" w="med" len="med"/>
          </a:ln>
        </p:spPr>
        <p:txBody>
          <a:bodyPr wrap="none" anchor="ctr"/>
          <a:lstStyle/>
          <a:p>
            <a:endParaRPr lang="en-US"/>
          </a:p>
        </p:txBody>
      </p:sp>
      <p:sp>
        <p:nvSpPr>
          <p:cNvPr id="60425" name="Line 7"/>
          <p:cNvSpPr>
            <a:spLocks noChangeShapeType="1"/>
          </p:cNvSpPr>
          <p:nvPr/>
        </p:nvSpPr>
        <p:spPr bwMode="auto">
          <a:xfrm flipV="1">
            <a:off x="2590800" y="3657600"/>
            <a:ext cx="2057400" cy="304800"/>
          </a:xfrm>
          <a:prstGeom prst="line">
            <a:avLst/>
          </a:prstGeom>
          <a:noFill/>
          <a:ln w="9525">
            <a:solidFill>
              <a:schemeClr val="tx1"/>
            </a:solidFill>
            <a:round/>
            <a:headEnd type="oval" w="med" len="med"/>
            <a:tailEnd type="oval" w="med" len="med"/>
          </a:ln>
        </p:spPr>
        <p:txBody>
          <a:bodyPr wrap="none" anchor="ctr"/>
          <a:lstStyle/>
          <a:p>
            <a:endParaRPr lang="en-US"/>
          </a:p>
        </p:txBody>
      </p:sp>
      <p:sp>
        <p:nvSpPr>
          <p:cNvPr id="60426" name="Line 9"/>
          <p:cNvSpPr>
            <a:spLocks noChangeShapeType="1"/>
          </p:cNvSpPr>
          <p:nvPr/>
        </p:nvSpPr>
        <p:spPr bwMode="auto">
          <a:xfrm>
            <a:off x="2590800" y="3962400"/>
            <a:ext cx="2057400" cy="304800"/>
          </a:xfrm>
          <a:prstGeom prst="line">
            <a:avLst/>
          </a:prstGeom>
          <a:noFill/>
          <a:ln w="9525">
            <a:solidFill>
              <a:schemeClr val="tx1"/>
            </a:solidFill>
            <a:round/>
            <a:headEnd type="oval" w="med" len="med"/>
            <a:tailEnd type="oval" w="med" len="med"/>
          </a:ln>
        </p:spPr>
        <p:txBody>
          <a:bodyPr wrap="none" anchor="ctr"/>
          <a:lstStyle/>
          <a:p>
            <a:endParaRPr lang="en-US"/>
          </a:p>
        </p:txBody>
      </p:sp>
      <p:sp>
        <p:nvSpPr>
          <p:cNvPr id="60427" name="Line 10"/>
          <p:cNvSpPr>
            <a:spLocks noChangeShapeType="1"/>
          </p:cNvSpPr>
          <p:nvPr/>
        </p:nvSpPr>
        <p:spPr bwMode="auto">
          <a:xfrm flipV="1">
            <a:off x="2590800" y="5181600"/>
            <a:ext cx="2057400" cy="304800"/>
          </a:xfrm>
          <a:prstGeom prst="line">
            <a:avLst/>
          </a:prstGeom>
          <a:noFill/>
          <a:ln w="9525">
            <a:solidFill>
              <a:schemeClr val="tx1"/>
            </a:solidFill>
            <a:round/>
            <a:headEnd type="oval" w="med" len="med"/>
            <a:tailEnd type="oval" w="med" len="med"/>
          </a:ln>
        </p:spPr>
        <p:txBody>
          <a:bodyPr wrap="none" anchor="ctr"/>
          <a:lstStyle/>
          <a:p>
            <a:endParaRPr lang="en-US"/>
          </a:p>
        </p:txBody>
      </p:sp>
      <p:sp>
        <p:nvSpPr>
          <p:cNvPr id="60428" name="Line 11"/>
          <p:cNvSpPr>
            <a:spLocks noChangeShapeType="1"/>
          </p:cNvSpPr>
          <p:nvPr/>
        </p:nvSpPr>
        <p:spPr bwMode="auto">
          <a:xfrm>
            <a:off x="2590800" y="5486400"/>
            <a:ext cx="2057400" cy="304800"/>
          </a:xfrm>
          <a:prstGeom prst="line">
            <a:avLst/>
          </a:prstGeom>
          <a:noFill/>
          <a:ln w="9525">
            <a:solidFill>
              <a:schemeClr val="tx1"/>
            </a:solidFill>
            <a:round/>
            <a:headEnd type="oval" w="med" len="med"/>
            <a:tailEnd type="oval" w="med" len="med"/>
          </a:ln>
        </p:spPr>
        <p:txBody>
          <a:bodyPr wrap="none" anchor="ctr"/>
          <a:lstStyle/>
          <a:p>
            <a:endParaRPr lang="en-US"/>
          </a:p>
        </p:txBody>
      </p:sp>
      <p:sp>
        <p:nvSpPr>
          <p:cNvPr id="60429" name="Line 12"/>
          <p:cNvSpPr>
            <a:spLocks noChangeShapeType="1"/>
          </p:cNvSpPr>
          <p:nvPr/>
        </p:nvSpPr>
        <p:spPr bwMode="auto">
          <a:xfrm>
            <a:off x="2590800" y="3200400"/>
            <a:ext cx="0" cy="2895600"/>
          </a:xfrm>
          <a:prstGeom prst="line">
            <a:avLst/>
          </a:prstGeom>
          <a:noFill/>
          <a:ln w="12700">
            <a:solidFill>
              <a:srgbClr val="0000FF"/>
            </a:solidFill>
            <a:prstDash val="dash"/>
            <a:round/>
            <a:headEnd/>
            <a:tailEnd/>
          </a:ln>
        </p:spPr>
        <p:txBody>
          <a:bodyPr wrap="none" anchor="ctr"/>
          <a:lstStyle/>
          <a:p>
            <a:endParaRPr lang="en-US"/>
          </a:p>
        </p:txBody>
      </p:sp>
      <p:sp>
        <p:nvSpPr>
          <p:cNvPr id="60430" name="Text Box 13"/>
          <p:cNvSpPr txBox="1">
            <a:spLocks noChangeArrowheads="1"/>
          </p:cNvSpPr>
          <p:nvPr/>
        </p:nvSpPr>
        <p:spPr bwMode="auto">
          <a:xfrm>
            <a:off x="990600" y="2895600"/>
            <a:ext cx="1289050" cy="336550"/>
          </a:xfrm>
          <a:prstGeom prst="rect">
            <a:avLst/>
          </a:prstGeom>
          <a:noFill/>
          <a:ln w="9525">
            <a:noFill/>
            <a:miter lim="800000"/>
            <a:headEnd/>
            <a:tailEnd/>
          </a:ln>
        </p:spPr>
        <p:txBody>
          <a:bodyPr wrap="none" anchor="ctr">
            <a:spAutoFit/>
          </a:bodyPr>
          <a:lstStyle/>
          <a:p>
            <a:r>
              <a:rPr lang="en-US" sz="1600">
                <a:latin typeface="Tahoma" charset="0"/>
              </a:rPr>
              <a:t>Score ≥ 650</a:t>
            </a:r>
          </a:p>
        </p:txBody>
      </p:sp>
      <p:sp>
        <p:nvSpPr>
          <p:cNvPr id="60431" name="Text Box 14"/>
          <p:cNvSpPr txBox="1">
            <a:spLocks noChangeArrowheads="1"/>
          </p:cNvSpPr>
          <p:nvPr/>
        </p:nvSpPr>
        <p:spPr bwMode="auto">
          <a:xfrm>
            <a:off x="3352800" y="2895600"/>
            <a:ext cx="1036638" cy="336550"/>
          </a:xfrm>
          <a:prstGeom prst="rect">
            <a:avLst/>
          </a:prstGeom>
          <a:noFill/>
          <a:ln w="9525">
            <a:noFill/>
            <a:miter lim="800000"/>
            <a:headEnd/>
            <a:tailEnd/>
          </a:ln>
        </p:spPr>
        <p:txBody>
          <a:bodyPr wrap="none" anchor="ctr">
            <a:spAutoFit/>
          </a:bodyPr>
          <a:lstStyle/>
          <a:p>
            <a:r>
              <a:rPr lang="en-US" sz="1600">
                <a:latin typeface="Tahoma" charset="0"/>
              </a:rPr>
              <a:t>Prep Test</a:t>
            </a:r>
          </a:p>
        </p:txBody>
      </p:sp>
      <p:sp>
        <p:nvSpPr>
          <p:cNvPr id="60432" name="Text Box 15"/>
          <p:cNvSpPr txBox="1">
            <a:spLocks noChangeArrowheads="1"/>
          </p:cNvSpPr>
          <p:nvPr/>
        </p:nvSpPr>
        <p:spPr bwMode="auto">
          <a:xfrm rot="-1144731">
            <a:off x="1066800" y="4038600"/>
            <a:ext cx="717550" cy="336550"/>
          </a:xfrm>
          <a:prstGeom prst="rect">
            <a:avLst/>
          </a:prstGeom>
          <a:noFill/>
          <a:ln w="9525">
            <a:noFill/>
            <a:miter lim="800000"/>
            <a:headEnd/>
            <a:tailEnd/>
          </a:ln>
        </p:spPr>
        <p:txBody>
          <a:bodyPr wrap="none" anchor="ctr">
            <a:spAutoFit/>
          </a:bodyPr>
          <a:lstStyle/>
          <a:p>
            <a:r>
              <a:rPr lang="en-US" sz="1600">
                <a:latin typeface="Tahoma" charset="0"/>
              </a:rPr>
              <a:t>A  .10</a:t>
            </a:r>
          </a:p>
        </p:txBody>
      </p:sp>
      <p:sp>
        <p:nvSpPr>
          <p:cNvPr id="60433" name="Text Box 16"/>
          <p:cNvSpPr txBox="1">
            <a:spLocks noChangeArrowheads="1"/>
          </p:cNvSpPr>
          <p:nvPr/>
        </p:nvSpPr>
        <p:spPr bwMode="auto">
          <a:xfrm rot="1281640">
            <a:off x="990600" y="5105400"/>
            <a:ext cx="801688" cy="336550"/>
          </a:xfrm>
          <a:prstGeom prst="rect">
            <a:avLst/>
          </a:prstGeom>
          <a:noFill/>
          <a:ln w="9525">
            <a:noFill/>
            <a:miter lim="800000"/>
            <a:headEnd/>
            <a:tailEnd/>
          </a:ln>
        </p:spPr>
        <p:txBody>
          <a:bodyPr wrap="none" anchor="ctr">
            <a:spAutoFit/>
          </a:bodyPr>
          <a:lstStyle/>
          <a:p>
            <a:r>
              <a:rPr lang="en-US" sz="1600">
                <a:latin typeface="Tahoma" charset="0"/>
              </a:rPr>
              <a:t>A</a:t>
            </a:r>
            <a:r>
              <a:rPr lang="en-US" sz="1600" baseline="30000">
                <a:latin typeface="Tahoma" charset="0"/>
              </a:rPr>
              <a:t>C</a:t>
            </a:r>
            <a:r>
              <a:rPr lang="en-US" sz="1600">
                <a:latin typeface="Tahoma" charset="0"/>
              </a:rPr>
              <a:t>  .90</a:t>
            </a:r>
          </a:p>
        </p:txBody>
      </p:sp>
      <p:sp>
        <p:nvSpPr>
          <p:cNvPr id="60434" name="Text Box 17"/>
          <p:cNvSpPr txBox="1">
            <a:spLocks noChangeArrowheads="1"/>
          </p:cNvSpPr>
          <p:nvPr/>
        </p:nvSpPr>
        <p:spPr bwMode="auto">
          <a:xfrm rot="-495908">
            <a:off x="3276600" y="3429000"/>
            <a:ext cx="914400" cy="336550"/>
          </a:xfrm>
          <a:prstGeom prst="rect">
            <a:avLst/>
          </a:prstGeom>
          <a:noFill/>
          <a:ln w="9525">
            <a:noFill/>
            <a:miter lim="800000"/>
            <a:headEnd/>
            <a:tailEnd/>
          </a:ln>
        </p:spPr>
        <p:txBody>
          <a:bodyPr wrap="none" anchor="ctr">
            <a:spAutoFit/>
          </a:bodyPr>
          <a:lstStyle/>
          <a:p>
            <a:r>
              <a:rPr lang="en-US" sz="1600">
                <a:latin typeface="Tahoma" charset="0"/>
              </a:rPr>
              <a:t>B|A  .52</a:t>
            </a:r>
          </a:p>
        </p:txBody>
      </p:sp>
      <p:sp>
        <p:nvSpPr>
          <p:cNvPr id="60435" name="Text Box 18"/>
          <p:cNvSpPr txBox="1">
            <a:spLocks noChangeArrowheads="1"/>
          </p:cNvSpPr>
          <p:nvPr/>
        </p:nvSpPr>
        <p:spPr bwMode="auto">
          <a:xfrm rot="501065">
            <a:off x="3276600" y="4114800"/>
            <a:ext cx="998538" cy="336550"/>
          </a:xfrm>
          <a:prstGeom prst="rect">
            <a:avLst/>
          </a:prstGeom>
          <a:noFill/>
          <a:ln w="9525">
            <a:noFill/>
            <a:miter lim="800000"/>
            <a:headEnd/>
            <a:tailEnd/>
          </a:ln>
        </p:spPr>
        <p:txBody>
          <a:bodyPr wrap="none" anchor="ctr">
            <a:spAutoFit/>
          </a:bodyPr>
          <a:lstStyle/>
          <a:p>
            <a:r>
              <a:rPr lang="en-US" sz="1600">
                <a:latin typeface="Tahoma" charset="0"/>
              </a:rPr>
              <a:t>B</a:t>
            </a:r>
            <a:r>
              <a:rPr lang="en-US" sz="1600" baseline="30000">
                <a:latin typeface="Tahoma" charset="0"/>
              </a:rPr>
              <a:t>C</a:t>
            </a:r>
            <a:r>
              <a:rPr lang="en-US" sz="1600">
                <a:latin typeface="Tahoma" charset="0"/>
              </a:rPr>
              <a:t>|A  .48</a:t>
            </a:r>
          </a:p>
        </p:txBody>
      </p:sp>
      <p:sp>
        <p:nvSpPr>
          <p:cNvPr id="60436" name="Text Box 19"/>
          <p:cNvSpPr txBox="1">
            <a:spLocks noChangeArrowheads="1"/>
          </p:cNvSpPr>
          <p:nvPr/>
        </p:nvSpPr>
        <p:spPr bwMode="auto">
          <a:xfrm rot="-490482">
            <a:off x="3387725" y="4953000"/>
            <a:ext cx="998538" cy="336550"/>
          </a:xfrm>
          <a:prstGeom prst="rect">
            <a:avLst/>
          </a:prstGeom>
          <a:noFill/>
          <a:ln w="9525">
            <a:noFill/>
            <a:miter lim="800000"/>
            <a:headEnd/>
            <a:tailEnd/>
          </a:ln>
        </p:spPr>
        <p:txBody>
          <a:bodyPr wrap="none" anchor="ctr">
            <a:spAutoFit/>
          </a:bodyPr>
          <a:lstStyle/>
          <a:p>
            <a:r>
              <a:rPr lang="en-US" sz="1600">
                <a:latin typeface="Tahoma" charset="0"/>
              </a:rPr>
              <a:t>B|A</a:t>
            </a:r>
            <a:r>
              <a:rPr lang="en-US" sz="1600" baseline="30000">
                <a:latin typeface="Tahoma" charset="0"/>
              </a:rPr>
              <a:t>C</a:t>
            </a:r>
            <a:r>
              <a:rPr lang="en-US" sz="1600">
                <a:latin typeface="Tahoma" charset="0"/>
              </a:rPr>
              <a:t>  .23</a:t>
            </a:r>
          </a:p>
        </p:txBody>
      </p:sp>
      <p:sp>
        <p:nvSpPr>
          <p:cNvPr id="60437" name="Text Box 20"/>
          <p:cNvSpPr txBox="1">
            <a:spLocks noChangeArrowheads="1"/>
          </p:cNvSpPr>
          <p:nvPr/>
        </p:nvSpPr>
        <p:spPr bwMode="auto">
          <a:xfrm rot="444207">
            <a:off x="3276600" y="5638800"/>
            <a:ext cx="1082675" cy="336550"/>
          </a:xfrm>
          <a:prstGeom prst="rect">
            <a:avLst/>
          </a:prstGeom>
          <a:noFill/>
          <a:ln w="9525">
            <a:noFill/>
            <a:miter lim="800000"/>
            <a:headEnd/>
            <a:tailEnd/>
          </a:ln>
        </p:spPr>
        <p:txBody>
          <a:bodyPr wrap="none" anchor="ctr">
            <a:spAutoFit/>
          </a:bodyPr>
          <a:lstStyle/>
          <a:p>
            <a:r>
              <a:rPr lang="en-US" sz="1600">
                <a:latin typeface="Tahoma" charset="0"/>
              </a:rPr>
              <a:t>B</a:t>
            </a:r>
            <a:r>
              <a:rPr lang="en-US" sz="1600" baseline="30000">
                <a:latin typeface="Tahoma" charset="0"/>
              </a:rPr>
              <a:t>C</a:t>
            </a:r>
            <a:r>
              <a:rPr lang="en-US" sz="1600">
                <a:latin typeface="Tahoma" charset="0"/>
              </a:rPr>
              <a:t>|A</a:t>
            </a:r>
            <a:r>
              <a:rPr lang="en-US" sz="1600" baseline="30000">
                <a:latin typeface="Tahoma" charset="0"/>
              </a:rPr>
              <a:t>C</a:t>
            </a:r>
            <a:r>
              <a:rPr lang="en-US" sz="1600">
                <a:latin typeface="Tahoma" charset="0"/>
              </a:rPr>
              <a:t>  .77</a:t>
            </a:r>
          </a:p>
        </p:txBody>
      </p:sp>
      <p:sp>
        <p:nvSpPr>
          <p:cNvPr id="60438" name="Text Box 21"/>
          <p:cNvSpPr txBox="1">
            <a:spLocks noChangeArrowheads="1"/>
          </p:cNvSpPr>
          <p:nvPr/>
        </p:nvSpPr>
        <p:spPr bwMode="auto">
          <a:xfrm>
            <a:off x="4724400" y="3505200"/>
            <a:ext cx="1517650" cy="336550"/>
          </a:xfrm>
          <a:prstGeom prst="rect">
            <a:avLst/>
          </a:prstGeom>
          <a:noFill/>
          <a:ln w="9525">
            <a:noFill/>
            <a:miter lim="800000"/>
            <a:headEnd/>
            <a:tailEnd/>
          </a:ln>
        </p:spPr>
        <p:txBody>
          <a:bodyPr wrap="none" anchor="ctr">
            <a:spAutoFit/>
          </a:bodyPr>
          <a:lstStyle/>
          <a:p>
            <a:r>
              <a:rPr lang="en-US" sz="1600">
                <a:latin typeface="Tahoma" charset="0"/>
              </a:rPr>
              <a:t>A and B  0.052</a:t>
            </a:r>
          </a:p>
        </p:txBody>
      </p:sp>
      <p:sp>
        <p:nvSpPr>
          <p:cNvPr id="60439" name="Text Box 22"/>
          <p:cNvSpPr txBox="1">
            <a:spLocks noChangeArrowheads="1"/>
          </p:cNvSpPr>
          <p:nvPr/>
        </p:nvSpPr>
        <p:spPr bwMode="auto">
          <a:xfrm>
            <a:off x="4724400" y="4114800"/>
            <a:ext cx="1601788" cy="336550"/>
          </a:xfrm>
          <a:prstGeom prst="rect">
            <a:avLst/>
          </a:prstGeom>
          <a:noFill/>
          <a:ln w="9525">
            <a:noFill/>
            <a:miter lim="800000"/>
            <a:headEnd/>
            <a:tailEnd/>
          </a:ln>
        </p:spPr>
        <p:txBody>
          <a:bodyPr wrap="none" anchor="ctr">
            <a:spAutoFit/>
          </a:bodyPr>
          <a:lstStyle/>
          <a:p>
            <a:r>
              <a:rPr lang="en-US" sz="1600">
                <a:latin typeface="Tahoma" charset="0"/>
              </a:rPr>
              <a:t>A and B</a:t>
            </a:r>
            <a:r>
              <a:rPr lang="en-US" sz="1600" baseline="30000">
                <a:latin typeface="Tahoma" charset="0"/>
              </a:rPr>
              <a:t>C</a:t>
            </a:r>
            <a:r>
              <a:rPr lang="en-US" sz="1600">
                <a:latin typeface="Tahoma" charset="0"/>
              </a:rPr>
              <a:t>  0.048</a:t>
            </a:r>
          </a:p>
        </p:txBody>
      </p:sp>
      <p:sp>
        <p:nvSpPr>
          <p:cNvPr id="60440" name="Text Box 23"/>
          <p:cNvSpPr txBox="1">
            <a:spLocks noChangeArrowheads="1"/>
          </p:cNvSpPr>
          <p:nvPr/>
        </p:nvSpPr>
        <p:spPr bwMode="auto">
          <a:xfrm>
            <a:off x="4724400" y="5029200"/>
            <a:ext cx="1601788" cy="336550"/>
          </a:xfrm>
          <a:prstGeom prst="rect">
            <a:avLst/>
          </a:prstGeom>
          <a:noFill/>
          <a:ln w="9525">
            <a:noFill/>
            <a:miter lim="800000"/>
            <a:headEnd/>
            <a:tailEnd/>
          </a:ln>
        </p:spPr>
        <p:txBody>
          <a:bodyPr wrap="none" anchor="ctr">
            <a:spAutoFit/>
          </a:bodyPr>
          <a:lstStyle/>
          <a:p>
            <a:r>
              <a:rPr lang="en-US" sz="1600">
                <a:latin typeface="Tahoma" charset="0"/>
              </a:rPr>
              <a:t>A</a:t>
            </a:r>
            <a:r>
              <a:rPr lang="en-US" sz="1600" baseline="30000">
                <a:latin typeface="Tahoma" charset="0"/>
              </a:rPr>
              <a:t>C</a:t>
            </a:r>
            <a:r>
              <a:rPr lang="en-US" sz="1600">
                <a:latin typeface="Tahoma" charset="0"/>
              </a:rPr>
              <a:t> and B  0.207</a:t>
            </a:r>
          </a:p>
        </p:txBody>
      </p:sp>
      <p:sp>
        <p:nvSpPr>
          <p:cNvPr id="60441" name="Text Box 24"/>
          <p:cNvSpPr txBox="1">
            <a:spLocks noChangeArrowheads="1"/>
          </p:cNvSpPr>
          <p:nvPr/>
        </p:nvSpPr>
        <p:spPr bwMode="auto">
          <a:xfrm>
            <a:off x="4759325" y="5638800"/>
            <a:ext cx="1685925" cy="336550"/>
          </a:xfrm>
          <a:prstGeom prst="rect">
            <a:avLst/>
          </a:prstGeom>
          <a:noFill/>
          <a:ln w="9525">
            <a:noFill/>
            <a:miter lim="800000"/>
            <a:headEnd/>
            <a:tailEnd/>
          </a:ln>
        </p:spPr>
        <p:txBody>
          <a:bodyPr wrap="none" anchor="ctr">
            <a:spAutoFit/>
          </a:bodyPr>
          <a:lstStyle/>
          <a:p>
            <a:r>
              <a:rPr lang="en-US" sz="1600">
                <a:latin typeface="Tahoma" charset="0"/>
              </a:rPr>
              <a:t>A</a:t>
            </a:r>
            <a:r>
              <a:rPr lang="en-US" sz="1600" baseline="30000">
                <a:latin typeface="Tahoma" charset="0"/>
              </a:rPr>
              <a:t>C</a:t>
            </a:r>
            <a:r>
              <a:rPr lang="en-US" sz="1600">
                <a:latin typeface="Tahoma" charset="0"/>
              </a:rPr>
              <a:t> and B</a:t>
            </a:r>
            <a:r>
              <a:rPr lang="en-US" sz="1600" baseline="30000">
                <a:latin typeface="Tahoma" charset="0"/>
              </a:rPr>
              <a:t>C</a:t>
            </a:r>
            <a:r>
              <a:rPr lang="en-US" sz="1600">
                <a:latin typeface="Tahoma" charset="0"/>
              </a:rPr>
              <a:t>  0.693</a:t>
            </a:r>
          </a:p>
        </p:txBody>
      </p:sp>
      <p:sp>
        <p:nvSpPr>
          <p:cNvPr id="60442" name="AutoShape 26"/>
          <p:cNvSpPr>
            <a:spLocks noChangeArrowheads="1"/>
          </p:cNvSpPr>
          <p:nvPr/>
        </p:nvSpPr>
        <p:spPr bwMode="auto">
          <a:xfrm>
            <a:off x="7086600" y="4038600"/>
            <a:ext cx="1371600" cy="609600"/>
          </a:xfrm>
          <a:prstGeom prst="wedgeRectCallout">
            <a:avLst>
              <a:gd name="adj1" fmla="val -110648"/>
              <a:gd name="adj2" fmla="val -105468"/>
            </a:avLst>
          </a:prstGeom>
          <a:solidFill>
            <a:srgbClr val="CCFFCC"/>
          </a:solidFill>
          <a:ln w="9525">
            <a:solidFill>
              <a:schemeClr val="tx1"/>
            </a:solidFill>
            <a:miter lim="800000"/>
            <a:headEnd/>
            <a:tailEnd/>
          </a:ln>
        </p:spPr>
        <p:txBody>
          <a:bodyPr anchor="ctr"/>
          <a:lstStyle/>
          <a:p>
            <a:r>
              <a:rPr lang="en-US" sz="1400">
                <a:latin typeface="Tahoma" charset="0"/>
              </a:rPr>
              <a:t>Now we just need P(B) !</a:t>
            </a:r>
          </a:p>
        </p:txBody>
      </p:sp>
      <p:sp>
        <p:nvSpPr>
          <p:cNvPr id="27" name="Date Placeholder 26"/>
          <p:cNvSpPr>
            <a:spLocks noGrp="1"/>
          </p:cNvSpPr>
          <p:nvPr>
            <p:ph type="dt" sz="half" idx="10"/>
          </p:nvPr>
        </p:nvSpPr>
        <p:spPr/>
        <p:txBody>
          <a:bodyPr/>
          <a:lstStyle/>
          <a:p>
            <a:fld id="{1B20D035-E7ED-495B-B4AA-6BE40A5CE67F}" type="datetime1">
              <a:rPr lang="en-US" smtClean="0"/>
              <a:pPr/>
              <a:t>2/26/2013</a:t>
            </a:fld>
            <a:endParaRPr lang="en-US"/>
          </a:p>
        </p:txBody>
      </p:sp>
      <p:sp>
        <p:nvSpPr>
          <p:cNvPr id="28" name="Footer Placeholder 27"/>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61445" name="Rectangle 3"/>
          <p:cNvSpPr>
            <a:spLocks noGrp="1" noChangeArrowheads="1"/>
          </p:cNvSpPr>
          <p:nvPr>
            <p:ph type="title"/>
          </p:nvPr>
        </p:nvSpPr>
        <p:spPr/>
        <p:txBody>
          <a:bodyPr/>
          <a:lstStyle/>
          <a:p>
            <a:pPr eaLnBrk="1" hangingPunct="1"/>
            <a:r>
              <a:rPr lang="en-US" smtClean="0"/>
              <a:t>Example 6.9 – Continued…</a:t>
            </a:r>
          </a:p>
        </p:txBody>
      </p:sp>
      <p:sp>
        <p:nvSpPr>
          <p:cNvPr id="61446" name="Rectangle 4"/>
          <p:cNvSpPr>
            <a:spLocks noGrp="1" noChangeArrowheads="1"/>
          </p:cNvSpPr>
          <p:nvPr>
            <p:ph idx="1"/>
          </p:nvPr>
        </p:nvSpPr>
        <p:spPr>
          <a:xfrm>
            <a:off x="457200" y="1600201"/>
            <a:ext cx="8229600" cy="1143000"/>
          </a:xfrm>
        </p:spPr>
        <p:txBody>
          <a:bodyPr>
            <a:normAutofit fontScale="70000" lnSpcReduction="20000"/>
          </a:bodyPr>
          <a:lstStyle/>
          <a:p>
            <a:pPr marL="0" indent="0" eaLnBrk="1" hangingPunct="1">
              <a:buFontTx/>
              <a:buNone/>
            </a:pPr>
            <a:r>
              <a:rPr lang="en-US" dirty="0" smtClean="0"/>
              <a:t>In order to go from</a:t>
            </a:r>
          </a:p>
          <a:p>
            <a:pPr marL="0" indent="0" eaLnBrk="1" hangingPunct="1">
              <a:buFontTx/>
              <a:buNone/>
            </a:pPr>
            <a:r>
              <a:rPr lang="en-US" dirty="0" smtClean="0"/>
              <a:t>	P(B | A) = 0.52  to P(A | B) = ??</a:t>
            </a:r>
          </a:p>
          <a:p>
            <a:pPr marL="0" indent="0" eaLnBrk="1" hangingPunct="1">
              <a:buFontTx/>
              <a:buNone/>
            </a:pPr>
            <a:r>
              <a:rPr lang="en-US" dirty="0" smtClean="0"/>
              <a:t>we need to apply </a:t>
            </a:r>
            <a:r>
              <a:rPr lang="en-US" dirty="0" err="1" smtClean="0"/>
              <a:t>Bayes</a:t>
            </a:r>
            <a:r>
              <a:rPr lang="en-US" dirty="0" smtClean="0"/>
              <a:t>’ Law.   </a:t>
            </a:r>
            <a:r>
              <a:rPr lang="en-US" b="1" dirty="0" smtClean="0">
                <a:solidFill>
                  <a:srgbClr val="0000FF"/>
                </a:solidFill>
              </a:rPr>
              <a:t>Graphically:</a:t>
            </a:r>
            <a:endParaRPr lang="en-US" dirty="0" smtClean="0"/>
          </a:p>
        </p:txBody>
      </p:sp>
      <p:sp>
        <p:nvSpPr>
          <p:cNvPr id="28" name="Slide Number Placeholder 5"/>
          <p:cNvSpPr>
            <a:spLocks noGrp="1"/>
          </p:cNvSpPr>
          <p:nvPr>
            <p:ph type="sldNum" sz="quarter" idx="12"/>
          </p:nvPr>
        </p:nvSpPr>
        <p:spPr/>
        <p:txBody>
          <a:bodyPr/>
          <a:lstStyle/>
          <a:p>
            <a:pPr>
              <a:defRPr/>
            </a:pPr>
            <a:r>
              <a:rPr lang="en-US"/>
              <a:t>6.</a:t>
            </a:r>
            <a:fld id="{88DB32CD-927E-44E0-A935-3AF3D13E5778}" type="slidenum">
              <a:rPr lang="en-US"/>
              <a:pPr>
                <a:defRPr/>
              </a:pPr>
              <a:t>54</a:t>
            </a:fld>
            <a:endParaRPr lang="en-US"/>
          </a:p>
        </p:txBody>
      </p:sp>
      <p:sp>
        <p:nvSpPr>
          <p:cNvPr id="61443" name="Oval 26"/>
          <p:cNvSpPr>
            <a:spLocks noChangeArrowheads="1"/>
          </p:cNvSpPr>
          <p:nvPr/>
        </p:nvSpPr>
        <p:spPr bwMode="auto">
          <a:xfrm>
            <a:off x="4495800" y="4953000"/>
            <a:ext cx="1981200" cy="457200"/>
          </a:xfrm>
          <a:prstGeom prst="ellipse">
            <a:avLst/>
          </a:prstGeom>
          <a:solidFill>
            <a:srgbClr val="FFFF00"/>
          </a:solidFill>
          <a:ln w="9525">
            <a:noFill/>
            <a:round/>
            <a:headEnd/>
            <a:tailEnd/>
          </a:ln>
        </p:spPr>
        <p:txBody>
          <a:bodyPr wrap="none" anchor="ctr"/>
          <a:lstStyle/>
          <a:p>
            <a:endParaRPr lang="en-US"/>
          </a:p>
        </p:txBody>
      </p:sp>
      <p:sp>
        <p:nvSpPr>
          <p:cNvPr id="61444" name="Oval 2"/>
          <p:cNvSpPr>
            <a:spLocks noChangeArrowheads="1"/>
          </p:cNvSpPr>
          <p:nvPr/>
        </p:nvSpPr>
        <p:spPr bwMode="auto">
          <a:xfrm>
            <a:off x="4470400" y="3441700"/>
            <a:ext cx="1981200" cy="457200"/>
          </a:xfrm>
          <a:prstGeom prst="ellipse">
            <a:avLst/>
          </a:prstGeom>
          <a:solidFill>
            <a:srgbClr val="FFFF00"/>
          </a:solidFill>
          <a:ln w="9525">
            <a:noFill/>
            <a:round/>
            <a:headEnd/>
            <a:tailEnd/>
          </a:ln>
        </p:spPr>
        <p:txBody>
          <a:bodyPr wrap="none" anchor="ctr"/>
          <a:lstStyle/>
          <a:p>
            <a:endParaRPr lang="en-US"/>
          </a:p>
        </p:txBody>
      </p:sp>
      <p:sp>
        <p:nvSpPr>
          <p:cNvPr id="61447" name="Line 5"/>
          <p:cNvSpPr>
            <a:spLocks noChangeShapeType="1"/>
          </p:cNvSpPr>
          <p:nvPr/>
        </p:nvSpPr>
        <p:spPr bwMode="auto">
          <a:xfrm>
            <a:off x="762000" y="2590800"/>
            <a:ext cx="7543800" cy="0"/>
          </a:xfrm>
          <a:prstGeom prst="line">
            <a:avLst/>
          </a:prstGeom>
          <a:noFill/>
          <a:ln w="38100">
            <a:solidFill>
              <a:srgbClr val="808080"/>
            </a:solidFill>
            <a:round/>
            <a:headEnd/>
            <a:tailEnd/>
          </a:ln>
        </p:spPr>
        <p:txBody>
          <a:bodyPr wrap="none" anchor="ctr"/>
          <a:lstStyle/>
          <a:p>
            <a:endParaRPr lang="en-US"/>
          </a:p>
        </p:txBody>
      </p:sp>
      <p:sp>
        <p:nvSpPr>
          <p:cNvPr id="61448" name="Line 6"/>
          <p:cNvSpPr>
            <a:spLocks noChangeShapeType="1"/>
          </p:cNvSpPr>
          <p:nvPr/>
        </p:nvSpPr>
        <p:spPr bwMode="auto">
          <a:xfrm flipV="1">
            <a:off x="609600" y="3962400"/>
            <a:ext cx="1981200" cy="762000"/>
          </a:xfrm>
          <a:prstGeom prst="line">
            <a:avLst/>
          </a:prstGeom>
          <a:noFill/>
          <a:ln w="9525">
            <a:solidFill>
              <a:schemeClr val="tx1"/>
            </a:solidFill>
            <a:round/>
            <a:headEnd type="oval" w="med" len="med"/>
            <a:tailEnd type="oval" w="med" len="med"/>
          </a:ln>
        </p:spPr>
        <p:txBody>
          <a:bodyPr wrap="none" anchor="ctr"/>
          <a:lstStyle/>
          <a:p>
            <a:endParaRPr lang="en-US"/>
          </a:p>
        </p:txBody>
      </p:sp>
      <p:sp>
        <p:nvSpPr>
          <p:cNvPr id="61449" name="Line 7"/>
          <p:cNvSpPr>
            <a:spLocks noChangeShapeType="1"/>
          </p:cNvSpPr>
          <p:nvPr/>
        </p:nvSpPr>
        <p:spPr bwMode="auto">
          <a:xfrm>
            <a:off x="609600" y="4724400"/>
            <a:ext cx="1981200" cy="762000"/>
          </a:xfrm>
          <a:prstGeom prst="line">
            <a:avLst/>
          </a:prstGeom>
          <a:noFill/>
          <a:ln w="9525">
            <a:solidFill>
              <a:schemeClr val="tx1"/>
            </a:solidFill>
            <a:round/>
            <a:headEnd type="oval" w="med" len="med"/>
            <a:tailEnd type="oval" w="med" len="med"/>
          </a:ln>
        </p:spPr>
        <p:txBody>
          <a:bodyPr wrap="none" anchor="ctr"/>
          <a:lstStyle/>
          <a:p>
            <a:endParaRPr lang="en-US"/>
          </a:p>
        </p:txBody>
      </p:sp>
      <p:sp>
        <p:nvSpPr>
          <p:cNvPr id="61450" name="Line 8"/>
          <p:cNvSpPr>
            <a:spLocks noChangeShapeType="1"/>
          </p:cNvSpPr>
          <p:nvPr/>
        </p:nvSpPr>
        <p:spPr bwMode="auto">
          <a:xfrm flipV="1">
            <a:off x="2590800" y="3657600"/>
            <a:ext cx="2057400" cy="304800"/>
          </a:xfrm>
          <a:prstGeom prst="line">
            <a:avLst/>
          </a:prstGeom>
          <a:noFill/>
          <a:ln w="9525">
            <a:solidFill>
              <a:schemeClr val="tx1"/>
            </a:solidFill>
            <a:round/>
            <a:headEnd type="oval" w="med" len="med"/>
            <a:tailEnd type="oval" w="med" len="med"/>
          </a:ln>
        </p:spPr>
        <p:txBody>
          <a:bodyPr wrap="none" anchor="ctr"/>
          <a:lstStyle/>
          <a:p>
            <a:endParaRPr lang="en-US"/>
          </a:p>
        </p:txBody>
      </p:sp>
      <p:sp>
        <p:nvSpPr>
          <p:cNvPr id="61451" name="Line 9"/>
          <p:cNvSpPr>
            <a:spLocks noChangeShapeType="1"/>
          </p:cNvSpPr>
          <p:nvPr/>
        </p:nvSpPr>
        <p:spPr bwMode="auto">
          <a:xfrm>
            <a:off x="2590800" y="3962400"/>
            <a:ext cx="2057400" cy="304800"/>
          </a:xfrm>
          <a:prstGeom prst="line">
            <a:avLst/>
          </a:prstGeom>
          <a:noFill/>
          <a:ln w="9525">
            <a:solidFill>
              <a:schemeClr val="tx1"/>
            </a:solidFill>
            <a:round/>
            <a:headEnd type="oval" w="med" len="med"/>
            <a:tailEnd type="oval" w="med" len="med"/>
          </a:ln>
        </p:spPr>
        <p:txBody>
          <a:bodyPr wrap="none" anchor="ctr"/>
          <a:lstStyle/>
          <a:p>
            <a:endParaRPr lang="en-US"/>
          </a:p>
        </p:txBody>
      </p:sp>
      <p:sp>
        <p:nvSpPr>
          <p:cNvPr id="61452" name="Line 10"/>
          <p:cNvSpPr>
            <a:spLocks noChangeShapeType="1"/>
          </p:cNvSpPr>
          <p:nvPr/>
        </p:nvSpPr>
        <p:spPr bwMode="auto">
          <a:xfrm flipV="1">
            <a:off x="2590800" y="5181600"/>
            <a:ext cx="2057400" cy="304800"/>
          </a:xfrm>
          <a:prstGeom prst="line">
            <a:avLst/>
          </a:prstGeom>
          <a:noFill/>
          <a:ln w="9525">
            <a:solidFill>
              <a:schemeClr val="tx1"/>
            </a:solidFill>
            <a:round/>
            <a:headEnd type="oval" w="med" len="med"/>
            <a:tailEnd type="oval" w="med" len="med"/>
          </a:ln>
        </p:spPr>
        <p:txBody>
          <a:bodyPr wrap="none" anchor="ctr"/>
          <a:lstStyle/>
          <a:p>
            <a:endParaRPr lang="en-US"/>
          </a:p>
        </p:txBody>
      </p:sp>
      <p:sp>
        <p:nvSpPr>
          <p:cNvPr id="61453" name="Line 11"/>
          <p:cNvSpPr>
            <a:spLocks noChangeShapeType="1"/>
          </p:cNvSpPr>
          <p:nvPr/>
        </p:nvSpPr>
        <p:spPr bwMode="auto">
          <a:xfrm>
            <a:off x="2590800" y="5486400"/>
            <a:ext cx="2057400" cy="304800"/>
          </a:xfrm>
          <a:prstGeom prst="line">
            <a:avLst/>
          </a:prstGeom>
          <a:noFill/>
          <a:ln w="9525">
            <a:solidFill>
              <a:schemeClr val="tx1"/>
            </a:solidFill>
            <a:round/>
            <a:headEnd type="oval" w="med" len="med"/>
            <a:tailEnd type="oval" w="med" len="med"/>
          </a:ln>
        </p:spPr>
        <p:txBody>
          <a:bodyPr wrap="none" anchor="ctr"/>
          <a:lstStyle/>
          <a:p>
            <a:endParaRPr lang="en-US"/>
          </a:p>
        </p:txBody>
      </p:sp>
      <p:sp>
        <p:nvSpPr>
          <p:cNvPr id="61454" name="Line 12"/>
          <p:cNvSpPr>
            <a:spLocks noChangeShapeType="1"/>
          </p:cNvSpPr>
          <p:nvPr/>
        </p:nvSpPr>
        <p:spPr bwMode="auto">
          <a:xfrm>
            <a:off x="2590800" y="3200400"/>
            <a:ext cx="0" cy="2895600"/>
          </a:xfrm>
          <a:prstGeom prst="line">
            <a:avLst/>
          </a:prstGeom>
          <a:noFill/>
          <a:ln w="12700">
            <a:solidFill>
              <a:srgbClr val="0000FF"/>
            </a:solidFill>
            <a:prstDash val="dash"/>
            <a:round/>
            <a:headEnd/>
            <a:tailEnd/>
          </a:ln>
        </p:spPr>
        <p:txBody>
          <a:bodyPr wrap="none" anchor="ctr"/>
          <a:lstStyle/>
          <a:p>
            <a:endParaRPr lang="en-US"/>
          </a:p>
        </p:txBody>
      </p:sp>
      <p:sp>
        <p:nvSpPr>
          <p:cNvPr id="61455" name="Text Box 13"/>
          <p:cNvSpPr txBox="1">
            <a:spLocks noChangeArrowheads="1"/>
          </p:cNvSpPr>
          <p:nvPr/>
        </p:nvSpPr>
        <p:spPr bwMode="auto">
          <a:xfrm>
            <a:off x="990600" y="2895600"/>
            <a:ext cx="1289050" cy="336550"/>
          </a:xfrm>
          <a:prstGeom prst="rect">
            <a:avLst/>
          </a:prstGeom>
          <a:noFill/>
          <a:ln w="9525">
            <a:noFill/>
            <a:miter lim="800000"/>
            <a:headEnd/>
            <a:tailEnd/>
          </a:ln>
        </p:spPr>
        <p:txBody>
          <a:bodyPr wrap="none" anchor="ctr">
            <a:spAutoFit/>
          </a:bodyPr>
          <a:lstStyle/>
          <a:p>
            <a:r>
              <a:rPr lang="en-US" sz="1600">
                <a:latin typeface="Tahoma" charset="0"/>
              </a:rPr>
              <a:t>Score ≥ 650</a:t>
            </a:r>
          </a:p>
        </p:txBody>
      </p:sp>
      <p:sp>
        <p:nvSpPr>
          <p:cNvPr id="61456" name="Text Box 14"/>
          <p:cNvSpPr txBox="1">
            <a:spLocks noChangeArrowheads="1"/>
          </p:cNvSpPr>
          <p:nvPr/>
        </p:nvSpPr>
        <p:spPr bwMode="auto">
          <a:xfrm>
            <a:off x="3352800" y="2895600"/>
            <a:ext cx="1036638" cy="336550"/>
          </a:xfrm>
          <a:prstGeom prst="rect">
            <a:avLst/>
          </a:prstGeom>
          <a:noFill/>
          <a:ln w="9525">
            <a:noFill/>
            <a:miter lim="800000"/>
            <a:headEnd/>
            <a:tailEnd/>
          </a:ln>
        </p:spPr>
        <p:txBody>
          <a:bodyPr wrap="none" anchor="ctr">
            <a:spAutoFit/>
          </a:bodyPr>
          <a:lstStyle/>
          <a:p>
            <a:r>
              <a:rPr lang="en-US" sz="1600">
                <a:latin typeface="Tahoma" charset="0"/>
              </a:rPr>
              <a:t>Prep Test</a:t>
            </a:r>
          </a:p>
        </p:txBody>
      </p:sp>
      <p:sp>
        <p:nvSpPr>
          <p:cNvPr id="61457" name="Text Box 15"/>
          <p:cNvSpPr txBox="1">
            <a:spLocks noChangeArrowheads="1"/>
          </p:cNvSpPr>
          <p:nvPr/>
        </p:nvSpPr>
        <p:spPr bwMode="auto">
          <a:xfrm rot="-1144731">
            <a:off x="1066800" y="4038600"/>
            <a:ext cx="717550" cy="336550"/>
          </a:xfrm>
          <a:prstGeom prst="rect">
            <a:avLst/>
          </a:prstGeom>
          <a:noFill/>
          <a:ln w="9525">
            <a:noFill/>
            <a:miter lim="800000"/>
            <a:headEnd/>
            <a:tailEnd/>
          </a:ln>
        </p:spPr>
        <p:txBody>
          <a:bodyPr wrap="none" anchor="ctr">
            <a:spAutoFit/>
          </a:bodyPr>
          <a:lstStyle/>
          <a:p>
            <a:r>
              <a:rPr lang="en-US" sz="1600">
                <a:latin typeface="Tahoma" charset="0"/>
              </a:rPr>
              <a:t>A  .10</a:t>
            </a:r>
          </a:p>
        </p:txBody>
      </p:sp>
      <p:sp>
        <p:nvSpPr>
          <p:cNvPr id="61458" name="Text Box 16"/>
          <p:cNvSpPr txBox="1">
            <a:spLocks noChangeArrowheads="1"/>
          </p:cNvSpPr>
          <p:nvPr/>
        </p:nvSpPr>
        <p:spPr bwMode="auto">
          <a:xfrm rot="1281640">
            <a:off x="990600" y="5105400"/>
            <a:ext cx="801688" cy="336550"/>
          </a:xfrm>
          <a:prstGeom prst="rect">
            <a:avLst/>
          </a:prstGeom>
          <a:noFill/>
          <a:ln w="9525">
            <a:noFill/>
            <a:miter lim="800000"/>
            <a:headEnd/>
            <a:tailEnd/>
          </a:ln>
        </p:spPr>
        <p:txBody>
          <a:bodyPr wrap="none" anchor="ctr">
            <a:spAutoFit/>
          </a:bodyPr>
          <a:lstStyle/>
          <a:p>
            <a:r>
              <a:rPr lang="en-US" sz="1600">
                <a:latin typeface="Tahoma" charset="0"/>
              </a:rPr>
              <a:t>A</a:t>
            </a:r>
            <a:r>
              <a:rPr lang="en-US" sz="1600" baseline="30000">
                <a:latin typeface="Tahoma" charset="0"/>
              </a:rPr>
              <a:t>C</a:t>
            </a:r>
            <a:r>
              <a:rPr lang="en-US" sz="1600">
                <a:latin typeface="Tahoma" charset="0"/>
              </a:rPr>
              <a:t>  .90</a:t>
            </a:r>
          </a:p>
        </p:txBody>
      </p:sp>
      <p:sp>
        <p:nvSpPr>
          <p:cNvPr id="61459" name="Text Box 17"/>
          <p:cNvSpPr txBox="1">
            <a:spLocks noChangeArrowheads="1"/>
          </p:cNvSpPr>
          <p:nvPr/>
        </p:nvSpPr>
        <p:spPr bwMode="auto">
          <a:xfrm rot="-495908">
            <a:off x="3276600" y="3429000"/>
            <a:ext cx="914400" cy="336550"/>
          </a:xfrm>
          <a:prstGeom prst="rect">
            <a:avLst/>
          </a:prstGeom>
          <a:noFill/>
          <a:ln w="9525">
            <a:noFill/>
            <a:miter lim="800000"/>
            <a:headEnd/>
            <a:tailEnd/>
          </a:ln>
        </p:spPr>
        <p:txBody>
          <a:bodyPr wrap="none" anchor="ctr">
            <a:spAutoFit/>
          </a:bodyPr>
          <a:lstStyle/>
          <a:p>
            <a:r>
              <a:rPr lang="en-US" sz="1600">
                <a:latin typeface="Tahoma" charset="0"/>
              </a:rPr>
              <a:t>B|A  .52</a:t>
            </a:r>
          </a:p>
        </p:txBody>
      </p:sp>
      <p:sp>
        <p:nvSpPr>
          <p:cNvPr id="61460" name="Text Box 18"/>
          <p:cNvSpPr txBox="1">
            <a:spLocks noChangeArrowheads="1"/>
          </p:cNvSpPr>
          <p:nvPr/>
        </p:nvSpPr>
        <p:spPr bwMode="auto">
          <a:xfrm rot="501065">
            <a:off x="3276600" y="4114800"/>
            <a:ext cx="998538" cy="336550"/>
          </a:xfrm>
          <a:prstGeom prst="rect">
            <a:avLst/>
          </a:prstGeom>
          <a:noFill/>
          <a:ln w="9525">
            <a:noFill/>
            <a:miter lim="800000"/>
            <a:headEnd/>
            <a:tailEnd/>
          </a:ln>
        </p:spPr>
        <p:txBody>
          <a:bodyPr wrap="none" anchor="ctr">
            <a:spAutoFit/>
          </a:bodyPr>
          <a:lstStyle/>
          <a:p>
            <a:r>
              <a:rPr lang="en-US" sz="1600">
                <a:latin typeface="Tahoma" charset="0"/>
              </a:rPr>
              <a:t>B</a:t>
            </a:r>
            <a:r>
              <a:rPr lang="en-US" sz="1600" baseline="30000">
                <a:latin typeface="Tahoma" charset="0"/>
              </a:rPr>
              <a:t>C</a:t>
            </a:r>
            <a:r>
              <a:rPr lang="en-US" sz="1600">
                <a:latin typeface="Tahoma" charset="0"/>
              </a:rPr>
              <a:t>|A  .48</a:t>
            </a:r>
          </a:p>
        </p:txBody>
      </p:sp>
      <p:sp>
        <p:nvSpPr>
          <p:cNvPr id="61461" name="Text Box 19"/>
          <p:cNvSpPr txBox="1">
            <a:spLocks noChangeArrowheads="1"/>
          </p:cNvSpPr>
          <p:nvPr/>
        </p:nvSpPr>
        <p:spPr bwMode="auto">
          <a:xfrm rot="-490482">
            <a:off x="3387725" y="4953000"/>
            <a:ext cx="998538" cy="336550"/>
          </a:xfrm>
          <a:prstGeom prst="rect">
            <a:avLst/>
          </a:prstGeom>
          <a:noFill/>
          <a:ln w="9525">
            <a:noFill/>
            <a:miter lim="800000"/>
            <a:headEnd/>
            <a:tailEnd/>
          </a:ln>
        </p:spPr>
        <p:txBody>
          <a:bodyPr wrap="none" anchor="ctr">
            <a:spAutoFit/>
          </a:bodyPr>
          <a:lstStyle/>
          <a:p>
            <a:r>
              <a:rPr lang="en-US" sz="1600">
                <a:latin typeface="Tahoma" charset="0"/>
              </a:rPr>
              <a:t>B|A</a:t>
            </a:r>
            <a:r>
              <a:rPr lang="en-US" sz="1600" baseline="30000">
                <a:latin typeface="Tahoma" charset="0"/>
              </a:rPr>
              <a:t>C</a:t>
            </a:r>
            <a:r>
              <a:rPr lang="en-US" sz="1600">
                <a:latin typeface="Tahoma" charset="0"/>
              </a:rPr>
              <a:t>  .23</a:t>
            </a:r>
          </a:p>
        </p:txBody>
      </p:sp>
      <p:sp>
        <p:nvSpPr>
          <p:cNvPr id="61462" name="Text Box 20"/>
          <p:cNvSpPr txBox="1">
            <a:spLocks noChangeArrowheads="1"/>
          </p:cNvSpPr>
          <p:nvPr/>
        </p:nvSpPr>
        <p:spPr bwMode="auto">
          <a:xfrm rot="444207">
            <a:off x="3276600" y="5638800"/>
            <a:ext cx="1082675" cy="336550"/>
          </a:xfrm>
          <a:prstGeom prst="rect">
            <a:avLst/>
          </a:prstGeom>
          <a:noFill/>
          <a:ln w="9525">
            <a:noFill/>
            <a:miter lim="800000"/>
            <a:headEnd/>
            <a:tailEnd/>
          </a:ln>
        </p:spPr>
        <p:txBody>
          <a:bodyPr wrap="none" anchor="ctr">
            <a:spAutoFit/>
          </a:bodyPr>
          <a:lstStyle/>
          <a:p>
            <a:r>
              <a:rPr lang="en-US" sz="1600">
                <a:latin typeface="Tahoma" charset="0"/>
              </a:rPr>
              <a:t>B</a:t>
            </a:r>
            <a:r>
              <a:rPr lang="en-US" sz="1600" baseline="30000">
                <a:latin typeface="Tahoma" charset="0"/>
              </a:rPr>
              <a:t>C</a:t>
            </a:r>
            <a:r>
              <a:rPr lang="en-US" sz="1600">
                <a:latin typeface="Tahoma" charset="0"/>
              </a:rPr>
              <a:t>|A</a:t>
            </a:r>
            <a:r>
              <a:rPr lang="en-US" sz="1600" baseline="30000">
                <a:latin typeface="Tahoma" charset="0"/>
              </a:rPr>
              <a:t>C</a:t>
            </a:r>
            <a:r>
              <a:rPr lang="en-US" sz="1600">
                <a:latin typeface="Tahoma" charset="0"/>
              </a:rPr>
              <a:t>  .77</a:t>
            </a:r>
          </a:p>
        </p:txBody>
      </p:sp>
      <p:sp>
        <p:nvSpPr>
          <p:cNvPr id="61463" name="Text Box 21"/>
          <p:cNvSpPr txBox="1">
            <a:spLocks noChangeArrowheads="1"/>
          </p:cNvSpPr>
          <p:nvPr/>
        </p:nvSpPr>
        <p:spPr bwMode="auto">
          <a:xfrm>
            <a:off x="4724400" y="3505200"/>
            <a:ext cx="1517650" cy="336550"/>
          </a:xfrm>
          <a:prstGeom prst="rect">
            <a:avLst/>
          </a:prstGeom>
          <a:noFill/>
          <a:ln w="9525">
            <a:noFill/>
            <a:miter lim="800000"/>
            <a:headEnd/>
            <a:tailEnd/>
          </a:ln>
        </p:spPr>
        <p:txBody>
          <a:bodyPr wrap="none" anchor="ctr">
            <a:spAutoFit/>
          </a:bodyPr>
          <a:lstStyle/>
          <a:p>
            <a:r>
              <a:rPr lang="en-US" sz="1600">
                <a:latin typeface="Tahoma" charset="0"/>
              </a:rPr>
              <a:t>A and B  0.052</a:t>
            </a:r>
          </a:p>
        </p:txBody>
      </p:sp>
      <p:sp>
        <p:nvSpPr>
          <p:cNvPr id="61464" name="Text Box 22"/>
          <p:cNvSpPr txBox="1">
            <a:spLocks noChangeArrowheads="1"/>
          </p:cNvSpPr>
          <p:nvPr/>
        </p:nvSpPr>
        <p:spPr bwMode="auto">
          <a:xfrm>
            <a:off x="4724400" y="4114800"/>
            <a:ext cx="1601788" cy="336550"/>
          </a:xfrm>
          <a:prstGeom prst="rect">
            <a:avLst/>
          </a:prstGeom>
          <a:noFill/>
          <a:ln w="9525">
            <a:noFill/>
            <a:miter lim="800000"/>
            <a:headEnd/>
            <a:tailEnd/>
          </a:ln>
        </p:spPr>
        <p:txBody>
          <a:bodyPr wrap="none" anchor="ctr">
            <a:spAutoFit/>
          </a:bodyPr>
          <a:lstStyle/>
          <a:p>
            <a:r>
              <a:rPr lang="en-US" sz="1600">
                <a:latin typeface="Tahoma" charset="0"/>
              </a:rPr>
              <a:t>A and B</a:t>
            </a:r>
            <a:r>
              <a:rPr lang="en-US" sz="1600" baseline="30000">
                <a:latin typeface="Tahoma" charset="0"/>
              </a:rPr>
              <a:t>C</a:t>
            </a:r>
            <a:r>
              <a:rPr lang="en-US" sz="1600">
                <a:latin typeface="Tahoma" charset="0"/>
              </a:rPr>
              <a:t>  0.048</a:t>
            </a:r>
          </a:p>
        </p:txBody>
      </p:sp>
      <p:sp>
        <p:nvSpPr>
          <p:cNvPr id="61465" name="Text Box 23"/>
          <p:cNvSpPr txBox="1">
            <a:spLocks noChangeArrowheads="1"/>
          </p:cNvSpPr>
          <p:nvPr/>
        </p:nvSpPr>
        <p:spPr bwMode="auto">
          <a:xfrm>
            <a:off x="4724400" y="5029200"/>
            <a:ext cx="1601788" cy="336550"/>
          </a:xfrm>
          <a:prstGeom prst="rect">
            <a:avLst/>
          </a:prstGeom>
          <a:noFill/>
          <a:ln w="9525">
            <a:noFill/>
            <a:miter lim="800000"/>
            <a:headEnd/>
            <a:tailEnd/>
          </a:ln>
        </p:spPr>
        <p:txBody>
          <a:bodyPr wrap="none" anchor="ctr">
            <a:spAutoFit/>
          </a:bodyPr>
          <a:lstStyle/>
          <a:p>
            <a:r>
              <a:rPr lang="en-US" sz="1600">
                <a:latin typeface="Tahoma" charset="0"/>
              </a:rPr>
              <a:t>A</a:t>
            </a:r>
            <a:r>
              <a:rPr lang="en-US" sz="1600" baseline="30000">
                <a:latin typeface="Tahoma" charset="0"/>
              </a:rPr>
              <a:t>C</a:t>
            </a:r>
            <a:r>
              <a:rPr lang="en-US" sz="1600">
                <a:latin typeface="Tahoma" charset="0"/>
              </a:rPr>
              <a:t> and B  0.207</a:t>
            </a:r>
          </a:p>
        </p:txBody>
      </p:sp>
      <p:sp>
        <p:nvSpPr>
          <p:cNvPr id="61466" name="Text Box 24"/>
          <p:cNvSpPr txBox="1">
            <a:spLocks noChangeArrowheads="1"/>
          </p:cNvSpPr>
          <p:nvPr/>
        </p:nvSpPr>
        <p:spPr bwMode="auto">
          <a:xfrm>
            <a:off x="4759325" y="5638800"/>
            <a:ext cx="1685925" cy="336550"/>
          </a:xfrm>
          <a:prstGeom prst="rect">
            <a:avLst/>
          </a:prstGeom>
          <a:noFill/>
          <a:ln w="9525">
            <a:noFill/>
            <a:miter lim="800000"/>
            <a:headEnd/>
            <a:tailEnd/>
          </a:ln>
        </p:spPr>
        <p:txBody>
          <a:bodyPr wrap="none" anchor="ctr">
            <a:spAutoFit/>
          </a:bodyPr>
          <a:lstStyle/>
          <a:p>
            <a:r>
              <a:rPr lang="en-US" sz="1600">
                <a:latin typeface="Tahoma" charset="0"/>
              </a:rPr>
              <a:t>A</a:t>
            </a:r>
            <a:r>
              <a:rPr lang="en-US" sz="1600" baseline="30000">
                <a:latin typeface="Tahoma" charset="0"/>
              </a:rPr>
              <a:t>C</a:t>
            </a:r>
            <a:r>
              <a:rPr lang="en-US" sz="1600">
                <a:latin typeface="Tahoma" charset="0"/>
              </a:rPr>
              <a:t> and B</a:t>
            </a:r>
            <a:r>
              <a:rPr lang="en-US" sz="1600" baseline="30000">
                <a:latin typeface="Tahoma" charset="0"/>
              </a:rPr>
              <a:t>C</a:t>
            </a:r>
            <a:r>
              <a:rPr lang="en-US" sz="1600">
                <a:latin typeface="Tahoma" charset="0"/>
              </a:rPr>
              <a:t>  0.693</a:t>
            </a:r>
          </a:p>
        </p:txBody>
      </p:sp>
      <p:sp>
        <p:nvSpPr>
          <p:cNvPr id="61467" name="Text Box 27"/>
          <p:cNvSpPr txBox="1">
            <a:spLocks noChangeArrowheads="1"/>
          </p:cNvSpPr>
          <p:nvPr/>
        </p:nvSpPr>
        <p:spPr bwMode="auto">
          <a:xfrm>
            <a:off x="6705600" y="3992563"/>
            <a:ext cx="2254250" cy="825500"/>
          </a:xfrm>
          <a:prstGeom prst="rect">
            <a:avLst/>
          </a:prstGeom>
          <a:noFill/>
          <a:ln w="9525">
            <a:noFill/>
            <a:miter lim="800000"/>
            <a:headEnd/>
            <a:tailEnd/>
          </a:ln>
        </p:spPr>
        <p:txBody>
          <a:bodyPr wrap="none" anchor="ctr">
            <a:spAutoFit/>
          </a:bodyPr>
          <a:lstStyle/>
          <a:p>
            <a:r>
              <a:rPr lang="en-US" sz="1600" b="1">
                <a:solidFill>
                  <a:srgbClr val="FF0000"/>
                </a:solidFill>
                <a:latin typeface="Tahoma" charset="0"/>
              </a:rPr>
              <a:t>Marginal Prob.</a:t>
            </a:r>
            <a:endParaRPr lang="en-US" sz="1600" b="1">
              <a:solidFill>
                <a:srgbClr val="0000FF"/>
              </a:solidFill>
              <a:latin typeface="Tahoma" charset="0"/>
            </a:endParaRPr>
          </a:p>
          <a:p>
            <a:r>
              <a:rPr lang="en-US" sz="1600" b="1">
                <a:solidFill>
                  <a:srgbClr val="0000FF"/>
                </a:solidFill>
                <a:latin typeface="Tahoma" charset="0"/>
              </a:rPr>
              <a:t>P(B) = P(A and B) +</a:t>
            </a:r>
          </a:p>
          <a:p>
            <a:r>
              <a:rPr lang="en-US" sz="1600" b="1">
                <a:solidFill>
                  <a:srgbClr val="0000FF"/>
                </a:solidFill>
                <a:latin typeface="Tahoma" charset="0"/>
              </a:rPr>
              <a:t>P(A</a:t>
            </a:r>
            <a:r>
              <a:rPr lang="en-US" sz="1600" b="1" baseline="30000">
                <a:solidFill>
                  <a:srgbClr val="0000FF"/>
                </a:solidFill>
                <a:latin typeface="Tahoma" charset="0"/>
              </a:rPr>
              <a:t>C</a:t>
            </a:r>
            <a:r>
              <a:rPr lang="en-US" sz="1600" b="1">
                <a:solidFill>
                  <a:srgbClr val="0000FF"/>
                </a:solidFill>
                <a:latin typeface="Tahoma" charset="0"/>
              </a:rPr>
              <a:t> and B) = .259</a:t>
            </a:r>
          </a:p>
        </p:txBody>
      </p:sp>
      <p:sp>
        <p:nvSpPr>
          <p:cNvPr id="61468" name="AutoShape 28"/>
          <p:cNvSpPr>
            <a:spLocks/>
          </p:cNvSpPr>
          <p:nvPr/>
        </p:nvSpPr>
        <p:spPr bwMode="auto">
          <a:xfrm>
            <a:off x="6248400" y="3505200"/>
            <a:ext cx="457200" cy="1828800"/>
          </a:xfrm>
          <a:prstGeom prst="rightBrace">
            <a:avLst>
              <a:gd name="adj1" fmla="val 33333"/>
              <a:gd name="adj2" fmla="val 50000"/>
            </a:avLst>
          </a:prstGeom>
          <a:noFill/>
          <a:ln w="19050">
            <a:solidFill>
              <a:srgbClr val="0000FF"/>
            </a:solidFill>
            <a:round/>
            <a:headEnd/>
            <a:tailEnd/>
          </a:ln>
        </p:spPr>
        <p:txBody>
          <a:bodyPr wrap="none" anchor="ctr"/>
          <a:lstStyle/>
          <a:p>
            <a:endParaRPr lang="en-US"/>
          </a:p>
        </p:txBody>
      </p:sp>
      <p:sp>
        <p:nvSpPr>
          <p:cNvPr id="29" name="Date Placeholder 28"/>
          <p:cNvSpPr>
            <a:spLocks noGrp="1"/>
          </p:cNvSpPr>
          <p:nvPr>
            <p:ph type="dt" sz="half" idx="10"/>
          </p:nvPr>
        </p:nvSpPr>
        <p:spPr/>
        <p:txBody>
          <a:bodyPr/>
          <a:lstStyle/>
          <a:p>
            <a:fld id="{EEDF590A-0337-4270-A2F4-9A56D2556252}" type="datetime1">
              <a:rPr lang="en-US" smtClean="0"/>
              <a:pPr/>
              <a:t>2/26/2013</a:t>
            </a:fld>
            <a:endParaRPr lang="en-US"/>
          </a:p>
        </p:txBody>
      </p:sp>
      <p:sp>
        <p:nvSpPr>
          <p:cNvPr id="30" name="Footer Placeholder 29"/>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pPr eaLnBrk="1" hangingPunct="1"/>
            <a:r>
              <a:rPr lang="en-US" smtClean="0"/>
              <a:t>Example 6.9 – FYI</a:t>
            </a:r>
            <a:endParaRPr lang="en-US" sz="3200" smtClean="0"/>
          </a:p>
        </p:txBody>
      </p:sp>
      <p:sp>
        <p:nvSpPr>
          <p:cNvPr id="62468" name="Rectangle 3"/>
          <p:cNvSpPr>
            <a:spLocks noGrp="1" noChangeArrowheads="1"/>
          </p:cNvSpPr>
          <p:nvPr>
            <p:ph idx="1"/>
          </p:nvPr>
        </p:nvSpPr>
        <p:spPr/>
        <p:txBody>
          <a:bodyPr/>
          <a:lstStyle/>
          <a:p>
            <a:pPr marL="0" indent="0" eaLnBrk="1" hangingPunct="1">
              <a:buFontTx/>
              <a:buNone/>
            </a:pPr>
            <a:r>
              <a:rPr lang="en-US" dirty="0" smtClean="0"/>
              <a:t>Thus,</a:t>
            </a:r>
          </a:p>
          <a:p>
            <a:pPr marL="0" indent="0" eaLnBrk="1" hangingPunct="1">
              <a:buFontTx/>
              <a:buNone/>
            </a:pPr>
            <a:endParaRPr lang="en-US" dirty="0" smtClean="0"/>
          </a:p>
          <a:p>
            <a:pPr marL="0" indent="0" eaLnBrk="1" hangingPunct="1">
              <a:buFontTx/>
              <a:buNone/>
            </a:pPr>
            <a:r>
              <a:rPr lang="en-US" dirty="0" smtClean="0"/>
              <a:t>The probability of scoring 650 or better doubles to 20.1% when the prep course is taken.</a:t>
            </a:r>
          </a:p>
          <a:p>
            <a:pPr marL="0" indent="0" eaLnBrk="1" hangingPunct="1">
              <a:buFontTx/>
              <a:buNone/>
            </a:pPr>
            <a:r>
              <a:rPr lang="en-US" dirty="0" smtClean="0"/>
              <a:t>Or </a:t>
            </a:r>
            <a:r>
              <a:rPr lang="en-US" dirty="0" err="1" smtClean="0"/>
              <a:t>Bayes</a:t>
            </a:r>
            <a:r>
              <a:rPr lang="en-US" dirty="0" smtClean="0"/>
              <a:t> Law directly:</a:t>
            </a:r>
          </a:p>
        </p:txBody>
      </p:sp>
      <p:sp>
        <p:nvSpPr>
          <p:cNvPr id="5" name="Slide Number Placeholder 5"/>
          <p:cNvSpPr>
            <a:spLocks noGrp="1"/>
          </p:cNvSpPr>
          <p:nvPr>
            <p:ph type="sldNum" sz="quarter" idx="12"/>
          </p:nvPr>
        </p:nvSpPr>
        <p:spPr/>
        <p:txBody>
          <a:bodyPr/>
          <a:lstStyle/>
          <a:p>
            <a:pPr>
              <a:defRPr/>
            </a:pPr>
            <a:r>
              <a:rPr lang="en-US"/>
              <a:t>6.</a:t>
            </a:r>
            <a:fld id="{33675429-CDEE-434C-949A-3805B426D5A3}" type="slidenum">
              <a:rPr lang="en-US"/>
              <a:pPr>
                <a:defRPr/>
              </a:pPr>
              <a:t>55</a:t>
            </a:fld>
            <a:endParaRPr lang="en-US"/>
          </a:p>
        </p:txBody>
      </p:sp>
      <p:pic>
        <p:nvPicPr>
          <p:cNvPr id="62469" name="Picture 5"/>
          <p:cNvPicPr>
            <a:picLocks noChangeAspect="1" noChangeArrowheads="1"/>
          </p:cNvPicPr>
          <p:nvPr/>
        </p:nvPicPr>
        <p:blipFill>
          <a:blip r:embed="rId4" cstate="print"/>
          <a:srcRect/>
          <a:stretch>
            <a:fillRect/>
          </a:stretch>
        </p:blipFill>
        <p:spPr bwMode="auto">
          <a:xfrm>
            <a:off x="1371600" y="1524000"/>
            <a:ext cx="5994400" cy="1320800"/>
          </a:xfrm>
          <a:prstGeom prst="rect">
            <a:avLst/>
          </a:prstGeom>
          <a:noFill/>
          <a:ln w="9525">
            <a:noFill/>
            <a:miter lim="800000"/>
            <a:headEnd/>
            <a:tailEnd/>
          </a:ln>
        </p:spPr>
      </p:pic>
      <p:sp>
        <p:nvSpPr>
          <p:cNvPr id="6" name="Date Placeholder 5"/>
          <p:cNvSpPr>
            <a:spLocks noGrp="1"/>
          </p:cNvSpPr>
          <p:nvPr>
            <p:ph type="dt" sz="half" idx="10"/>
          </p:nvPr>
        </p:nvSpPr>
        <p:spPr/>
        <p:txBody>
          <a:bodyPr/>
          <a:lstStyle/>
          <a:p>
            <a:fld id="{E2FA00B0-8788-47B3-80DC-52720B924CA3}" type="datetime1">
              <a:rPr lang="en-US" smtClean="0"/>
              <a:pPr/>
              <a:t>2/26/2013</a:t>
            </a:fld>
            <a:endParaRPr lang="en-US"/>
          </a:p>
        </p:txBody>
      </p:sp>
      <p:sp>
        <p:nvSpPr>
          <p:cNvPr id="7" name="Footer Placeholder 6"/>
          <p:cNvSpPr>
            <a:spLocks noGrp="1"/>
          </p:cNvSpPr>
          <p:nvPr>
            <p:ph type="ftr" sz="quarter" idx="11"/>
          </p:nvPr>
        </p:nvSpPr>
        <p:spPr/>
        <p:txBody>
          <a:bodyPr/>
          <a:lstStyle/>
          <a:p>
            <a:r>
              <a:rPr lang="en-US" smtClean="0"/>
              <a:t>Towson University - J. Jung</a:t>
            </a:r>
            <a:endParaRPr lang="en-US"/>
          </a:p>
        </p:txBody>
      </p:sp>
      <p:graphicFrame>
        <p:nvGraphicFramePr>
          <p:cNvPr id="80898" name="Object 2"/>
          <p:cNvGraphicFramePr>
            <a:graphicFrameLocks noChangeAspect="1"/>
          </p:cNvGraphicFramePr>
          <p:nvPr/>
        </p:nvGraphicFramePr>
        <p:xfrm>
          <a:off x="952500" y="4670425"/>
          <a:ext cx="6438900" cy="968375"/>
        </p:xfrm>
        <a:graphic>
          <a:graphicData uri="http://schemas.openxmlformats.org/presentationml/2006/ole">
            <mc:AlternateContent xmlns:mc="http://schemas.openxmlformats.org/markup-compatibility/2006">
              <mc:Choice xmlns:v="urn:schemas-microsoft-com:vml" Requires="v">
                <p:oleObj spid="_x0000_s80904" name="Equation" r:id="rId5" imgW="2781000" imgH="419040" progId="Equation.3">
                  <p:embed/>
                </p:oleObj>
              </mc:Choice>
              <mc:Fallback>
                <p:oleObj name="Equation" r:id="rId5" imgW="2781000" imgH="41904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500" y="4670425"/>
                        <a:ext cx="643890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ustDataLst>
      <p:tags r:id="rId2"/>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alpha val="56000"/>
          </a:schemeClr>
        </a:solidFill>
        <a:effectLst/>
      </p:bgPr>
    </p:bg>
    <p:spTree>
      <p:nvGrpSpPr>
        <p:cNvPr id="1" name=""/>
        <p:cNvGrpSpPr/>
        <p:nvPr/>
      </p:nvGrpSpPr>
      <p:grpSpPr>
        <a:xfrm>
          <a:off x="0" y="0"/>
          <a:ext cx="0" cy="0"/>
          <a:chOff x="0" y="0"/>
          <a:chExt cx="0" cy="0"/>
        </a:xfrm>
      </p:grpSpPr>
      <p:sp>
        <p:nvSpPr>
          <p:cNvPr id="63491" name="Rectangle 2"/>
          <p:cNvSpPr>
            <a:spLocks noGrp="1" noChangeArrowheads="1"/>
          </p:cNvSpPr>
          <p:nvPr>
            <p:ph type="title"/>
          </p:nvPr>
        </p:nvSpPr>
        <p:spPr/>
        <p:txBody>
          <a:bodyPr/>
          <a:lstStyle/>
          <a:p>
            <a:pPr eaLnBrk="1" hangingPunct="1"/>
            <a:r>
              <a:rPr lang="en-US" smtClean="0"/>
              <a:t>Bayesian Terminology…</a:t>
            </a:r>
          </a:p>
        </p:txBody>
      </p:sp>
      <p:sp>
        <p:nvSpPr>
          <p:cNvPr id="63492" name="Rectangle 3"/>
          <p:cNvSpPr>
            <a:spLocks noGrp="1" noChangeArrowheads="1"/>
          </p:cNvSpPr>
          <p:nvPr>
            <p:ph idx="1"/>
          </p:nvPr>
        </p:nvSpPr>
        <p:spPr/>
        <p:txBody>
          <a:bodyPr>
            <a:normAutofit lnSpcReduction="10000"/>
          </a:bodyPr>
          <a:lstStyle/>
          <a:p>
            <a:pPr marL="0" indent="0" eaLnBrk="1" hangingPunct="1">
              <a:buFontTx/>
              <a:buNone/>
            </a:pPr>
            <a:r>
              <a:rPr lang="en-US" smtClean="0"/>
              <a:t>The probabilities P(A) and P(A</a:t>
            </a:r>
            <a:r>
              <a:rPr lang="en-US" baseline="30000" smtClean="0"/>
              <a:t>C</a:t>
            </a:r>
            <a:r>
              <a:rPr lang="en-US" smtClean="0"/>
              <a:t>) are called </a:t>
            </a:r>
            <a:r>
              <a:rPr lang="en-US" b="1" i="1" smtClean="0"/>
              <a:t>prior probabilities</a:t>
            </a:r>
            <a:r>
              <a:rPr lang="en-US" smtClean="0"/>
              <a:t> because they are determined </a:t>
            </a:r>
            <a:r>
              <a:rPr lang="en-US" b="1" i="1" smtClean="0">
                <a:solidFill>
                  <a:srgbClr val="0000FF"/>
                </a:solidFill>
              </a:rPr>
              <a:t>prior</a:t>
            </a:r>
            <a:r>
              <a:rPr lang="en-US" smtClean="0"/>
              <a:t> to the decision about taking the preparatory course.</a:t>
            </a:r>
          </a:p>
          <a:p>
            <a:pPr marL="0" indent="0" eaLnBrk="1" hangingPunct="1">
              <a:buFontTx/>
              <a:buNone/>
            </a:pPr>
            <a:endParaRPr lang="en-US" smtClean="0"/>
          </a:p>
          <a:p>
            <a:pPr marL="0" indent="0" eaLnBrk="1" hangingPunct="1">
              <a:buFontTx/>
              <a:buNone/>
            </a:pPr>
            <a:r>
              <a:rPr lang="en-US" smtClean="0"/>
              <a:t>The conditional probability P(A | B) is called a </a:t>
            </a:r>
            <a:r>
              <a:rPr lang="en-US" b="1" i="1" smtClean="0"/>
              <a:t>posterior probability</a:t>
            </a:r>
            <a:r>
              <a:rPr lang="en-US" smtClean="0"/>
              <a:t> (or revised probability), because the prior probability is revised </a:t>
            </a:r>
            <a:r>
              <a:rPr lang="en-US" b="1" i="1" smtClean="0">
                <a:solidFill>
                  <a:srgbClr val="0000FF"/>
                </a:solidFill>
              </a:rPr>
              <a:t>after</a:t>
            </a:r>
            <a:r>
              <a:rPr lang="en-US" smtClean="0"/>
              <a:t> the decision about taking the preparatory course.</a:t>
            </a:r>
          </a:p>
        </p:txBody>
      </p:sp>
      <p:sp>
        <p:nvSpPr>
          <p:cNvPr id="4" name="Slide Number Placeholder 5"/>
          <p:cNvSpPr>
            <a:spLocks noGrp="1"/>
          </p:cNvSpPr>
          <p:nvPr>
            <p:ph type="sldNum" sz="quarter" idx="12"/>
          </p:nvPr>
        </p:nvSpPr>
        <p:spPr/>
        <p:txBody>
          <a:bodyPr/>
          <a:lstStyle/>
          <a:p>
            <a:pPr>
              <a:defRPr/>
            </a:pPr>
            <a:r>
              <a:rPr lang="en-US"/>
              <a:t>6.</a:t>
            </a:r>
            <a:fld id="{CF687397-11CA-4FFD-BBF2-14BA5F759003}" type="slidenum">
              <a:rPr lang="en-US"/>
              <a:pPr>
                <a:defRPr/>
              </a:pPr>
              <a:t>56</a:t>
            </a:fld>
            <a:endParaRPr lang="en-US"/>
          </a:p>
        </p:txBody>
      </p:sp>
      <p:sp>
        <p:nvSpPr>
          <p:cNvPr id="5" name="Date Placeholder 4"/>
          <p:cNvSpPr>
            <a:spLocks noGrp="1"/>
          </p:cNvSpPr>
          <p:nvPr>
            <p:ph type="dt" sz="half" idx="10"/>
          </p:nvPr>
        </p:nvSpPr>
        <p:spPr/>
        <p:txBody>
          <a:bodyPr/>
          <a:lstStyle/>
          <a:p>
            <a:fld id="{E69CBEC5-67E9-4F3E-B230-77E18993CB06}" type="datetime1">
              <a:rPr lang="en-US" smtClean="0"/>
              <a:pPr/>
              <a:t>2/26/2013</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altLang="zh-CN" dirty="0">
                <a:ea typeface="SimSun" pitchFamily="2" charset="-122"/>
              </a:rPr>
              <a:t>Two Types of Probabilities</a:t>
            </a:r>
          </a:p>
        </p:txBody>
      </p:sp>
      <p:sp>
        <p:nvSpPr>
          <p:cNvPr id="78851" name="Rectangle 3"/>
          <p:cNvSpPr>
            <a:spLocks noGrp="1" noChangeArrowheads="1"/>
          </p:cNvSpPr>
          <p:nvPr>
            <p:ph idx="1"/>
          </p:nvPr>
        </p:nvSpPr>
        <p:spPr/>
        <p:txBody>
          <a:bodyPr>
            <a:normAutofit fontScale="92500" lnSpcReduction="20000"/>
          </a:bodyPr>
          <a:lstStyle/>
          <a:p>
            <a:pPr marL="533400" indent="-533400">
              <a:lnSpc>
                <a:spcPct val="90000"/>
              </a:lnSpc>
              <a:buFontTx/>
              <a:buAutoNum type="arabicPeriod"/>
            </a:pPr>
            <a:r>
              <a:rPr lang="en-US" altLang="zh-CN" b="1" i="1" dirty="0">
                <a:ea typeface="SimSun" pitchFamily="2" charset="-122"/>
              </a:rPr>
              <a:t>Subjective </a:t>
            </a:r>
            <a:r>
              <a:rPr lang="en-US" altLang="zh-CN" dirty="0">
                <a:ea typeface="SimSun" pitchFamily="2" charset="-122"/>
              </a:rPr>
              <a:t>probability: relies on opinion and belief.</a:t>
            </a:r>
          </a:p>
          <a:p>
            <a:pPr marL="533400" indent="-533400">
              <a:lnSpc>
                <a:spcPct val="90000"/>
              </a:lnSpc>
              <a:buFontTx/>
              <a:buAutoNum type="arabicPeriod"/>
            </a:pPr>
            <a:endParaRPr lang="en-US" altLang="zh-CN" b="1" i="1" dirty="0">
              <a:ea typeface="SimSun" pitchFamily="2" charset="-122"/>
            </a:endParaRPr>
          </a:p>
          <a:p>
            <a:pPr marL="533400" indent="-533400">
              <a:lnSpc>
                <a:spcPct val="90000"/>
              </a:lnSpc>
              <a:buFontTx/>
              <a:buAutoNum type="arabicPeriod"/>
            </a:pPr>
            <a:r>
              <a:rPr lang="en-US" altLang="zh-CN" b="1" i="1" dirty="0">
                <a:ea typeface="SimSun" pitchFamily="2" charset="-122"/>
              </a:rPr>
              <a:t>Objective </a:t>
            </a:r>
            <a:r>
              <a:rPr lang="en-US" altLang="zh-CN" dirty="0">
                <a:ea typeface="SimSun" pitchFamily="2" charset="-122"/>
              </a:rPr>
              <a:t>probability: relies on theory or observation</a:t>
            </a:r>
            <a:r>
              <a:rPr lang="en-US" altLang="zh-CN" dirty="0" smtClean="0">
                <a:ea typeface="SimSun" pitchFamily="2" charset="-122"/>
              </a:rPr>
              <a:t>.</a:t>
            </a:r>
          </a:p>
          <a:p>
            <a:pPr marL="533400" indent="-533400">
              <a:lnSpc>
                <a:spcPct val="90000"/>
              </a:lnSpc>
              <a:buFontTx/>
              <a:buAutoNum type="arabicPeriod"/>
            </a:pPr>
            <a:endParaRPr lang="en-US" altLang="zh-CN" dirty="0">
              <a:ea typeface="SimSun" pitchFamily="2" charset="-122"/>
            </a:endParaRPr>
          </a:p>
          <a:p>
            <a:pPr marL="533400" indent="-533400" fontAlgn="t">
              <a:lnSpc>
                <a:spcPct val="90000"/>
              </a:lnSpc>
              <a:buNone/>
            </a:pPr>
            <a:r>
              <a:rPr lang="en-US" altLang="zh-CN" b="1" i="1" dirty="0">
                <a:ea typeface="SimSun" pitchFamily="2" charset="-122"/>
              </a:rPr>
              <a:t>      </a:t>
            </a:r>
            <a:r>
              <a:rPr lang="en-US" altLang="zh-CN" dirty="0">
                <a:ea typeface="SimSun" pitchFamily="2" charset="-122"/>
              </a:rPr>
              <a:t>(a)</a:t>
            </a:r>
            <a:r>
              <a:rPr lang="en-US" altLang="zh-CN" b="1" i="1" dirty="0">
                <a:ea typeface="SimSun" pitchFamily="2" charset="-122"/>
              </a:rPr>
              <a:t> Classical </a:t>
            </a:r>
            <a:r>
              <a:rPr lang="en-US" altLang="zh-CN" dirty="0">
                <a:ea typeface="SimSun" pitchFamily="2" charset="-122"/>
              </a:rPr>
              <a:t>probability: depends on theory or math,  assuming that outcomes are equally likely, mutually exclusive, and collectively exhaustive. </a:t>
            </a:r>
            <a:endParaRPr lang="en-US" altLang="zh-CN" dirty="0" smtClean="0">
              <a:ea typeface="SimSun" pitchFamily="2" charset="-122"/>
            </a:endParaRPr>
          </a:p>
          <a:p>
            <a:pPr marL="533400" indent="-533400" fontAlgn="t">
              <a:lnSpc>
                <a:spcPct val="90000"/>
              </a:lnSpc>
              <a:buNone/>
            </a:pPr>
            <a:endParaRPr lang="en-US" altLang="zh-CN" dirty="0">
              <a:ea typeface="SimSun" pitchFamily="2" charset="-122"/>
            </a:endParaRPr>
          </a:p>
          <a:p>
            <a:pPr marL="533400" indent="-533400" fontAlgn="t">
              <a:lnSpc>
                <a:spcPct val="90000"/>
              </a:lnSpc>
              <a:buNone/>
            </a:pPr>
            <a:r>
              <a:rPr lang="en-US" altLang="zh-CN" dirty="0">
                <a:ea typeface="SimSun" pitchFamily="2" charset="-122"/>
              </a:rPr>
              <a:t>      (b) </a:t>
            </a:r>
            <a:r>
              <a:rPr lang="en-US" altLang="zh-CN" b="1" i="1" dirty="0">
                <a:ea typeface="SimSun" pitchFamily="2" charset="-122"/>
              </a:rPr>
              <a:t>Empirical </a:t>
            </a:r>
            <a:r>
              <a:rPr lang="en-US" altLang="zh-CN" dirty="0">
                <a:ea typeface="SimSun" pitchFamily="2" charset="-122"/>
              </a:rPr>
              <a:t>(</a:t>
            </a:r>
            <a:r>
              <a:rPr lang="en-US" altLang="zh-CN" b="1" i="1" dirty="0">
                <a:ea typeface="SimSun" pitchFamily="2" charset="-122"/>
              </a:rPr>
              <a:t>relative frequency</a:t>
            </a:r>
            <a:r>
              <a:rPr lang="en-US" altLang="zh-CN" dirty="0">
                <a:ea typeface="SimSun" pitchFamily="2" charset="-122"/>
              </a:rPr>
              <a:t>)</a:t>
            </a:r>
            <a:r>
              <a:rPr lang="en-US" altLang="zh-CN" b="1" i="1" dirty="0">
                <a:ea typeface="SimSun" pitchFamily="2" charset="-122"/>
              </a:rPr>
              <a:t> </a:t>
            </a:r>
            <a:r>
              <a:rPr lang="en-US" altLang="zh-CN" dirty="0">
                <a:ea typeface="SimSun" pitchFamily="2" charset="-122"/>
              </a:rPr>
              <a:t>probability: depends on </a:t>
            </a:r>
            <a:r>
              <a:rPr lang="en-US" altLang="zh-CN" dirty="0" smtClean="0">
                <a:ea typeface="SimSun" pitchFamily="2" charset="-122"/>
              </a:rPr>
              <a:t>observations</a:t>
            </a:r>
            <a:r>
              <a:rPr lang="en-US" altLang="zh-CN" dirty="0">
                <a:ea typeface="SimSun" pitchFamily="2" charset="-122"/>
              </a:rPr>
              <a:t>, experience, or DATA.</a:t>
            </a:r>
          </a:p>
          <a:p>
            <a:pPr marL="533400" indent="-533400">
              <a:lnSpc>
                <a:spcPct val="90000"/>
              </a:lnSpc>
            </a:pPr>
            <a:endParaRPr lang="en-US" altLang="zh-CN" b="1" i="1" dirty="0">
              <a:ea typeface="SimSun" pitchFamily="2" charset="-122"/>
            </a:endParaRPr>
          </a:p>
          <a:p>
            <a:pPr marL="533400" indent="-533400">
              <a:lnSpc>
                <a:spcPct val="90000"/>
              </a:lnSpc>
            </a:pPr>
            <a:endParaRPr lang="zh-CN" altLang="en-US" dirty="0">
              <a:ea typeface="SimSun" pitchFamily="2" charset="-122"/>
            </a:endParaRPr>
          </a:p>
        </p:txBody>
      </p:sp>
      <p:sp>
        <p:nvSpPr>
          <p:cNvPr id="5" name="Date Placeholder 4"/>
          <p:cNvSpPr>
            <a:spLocks noGrp="1"/>
          </p:cNvSpPr>
          <p:nvPr>
            <p:ph type="dt" sz="half" idx="10"/>
          </p:nvPr>
        </p:nvSpPr>
        <p:spPr/>
        <p:txBody>
          <a:bodyPr/>
          <a:lstStyle/>
          <a:p>
            <a:fld id="{0375C632-C311-4A9F-8422-56C885A11D85}" type="datetime1">
              <a:rPr lang="en-US" altLang="zh-CN" smtClean="0"/>
              <a:pPr/>
              <a:t>2/26/2013</a:t>
            </a:fld>
            <a:endParaRPr lang="en-US" altLang="zh-CN"/>
          </a:p>
        </p:txBody>
      </p:sp>
      <p:sp>
        <p:nvSpPr>
          <p:cNvPr id="6" name="Footer Placeholder 5"/>
          <p:cNvSpPr>
            <a:spLocks noGrp="1"/>
          </p:cNvSpPr>
          <p:nvPr>
            <p:ph type="ftr" sz="quarter" idx="11"/>
          </p:nvPr>
        </p:nvSpPr>
        <p:spPr/>
        <p:txBody>
          <a:bodyPr/>
          <a:lstStyle/>
          <a:p>
            <a:r>
              <a:rPr lang="en-US" altLang="zh-CN" smtClean="0"/>
              <a:t>Towson University - J. Jung</a:t>
            </a:r>
            <a:endParaRPr lang="en-US" altLang="zh-CN"/>
          </a:p>
        </p:txBody>
      </p:sp>
      <p:sp>
        <p:nvSpPr>
          <p:cNvPr id="4" name="Slide Number Placeholder 5"/>
          <p:cNvSpPr>
            <a:spLocks noGrp="1"/>
          </p:cNvSpPr>
          <p:nvPr>
            <p:ph type="sldNum" sz="quarter" idx="12"/>
          </p:nvPr>
        </p:nvSpPr>
        <p:spPr/>
        <p:txBody>
          <a:bodyPr/>
          <a:lstStyle/>
          <a:p>
            <a:r>
              <a:rPr lang="en-US" altLang="zh-CN"/>
              <a:t>6.</a:t>
            </a:r>
            <a:fld id="{FC4E0056-37A3-4579-8556-C8B12F06B4C2}" type="slidenum">
              <a:rPr lang="en-US" altLang="zh-CN"/>
              <a:pPr/>
              <a:t>6</a:t>
            </a:fld>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Events</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t>An </a:t>
            </a:r>
            <a:r>
              <a:rPr lang="en-US" b="1" dirty="0" smtClean="0"/>
              <a:t>Event</a:t>
            </a:r>
            <a:r>
              <a:rPr lang="en-US" dirty="0" smtClean="0"/>
              <a:t> is a collection of possible outcomes</a:t>
            </a:r>
          </a:p>
          <a:p>
            <a:r>
              <a:rPr lang="en-US" dirty="0" smtClean="0"/>
              <a:t>Sample space of rolling two dice:</a:t>
            </a:r>
          </a:p>
          <a:p>
            <a:r>
              <a:rPr lang="en-US" dirty="0" smtClean="0"/>
              <a:t>S={	(1,1),</a:t>
            </a:r>
            <a:r>
              <a:rPr lang="en-US" dirty="0"/>
              <a:t> (</a:t>
            </a:r>
            <a:r>
              <a:rPr lang="en-US" dirty="0" smtClean="0"/>
              <a:t>1,2), </a:t>
            </a:r>
            <a:r>
              <a:rPr lang="en-US" dirty="0"/>
              <a:t>(</a:t>
            </a:r>
            <a:r>
              <a:rPr lang="en-US" dirty="0" smtClean="0"/>
              <a:t>1,3), </a:t>
            </a:r>
            <a:r>
              <a:rPr lang="en-US" dirty="0"/>
              <a:t>(</a:t>
            </a:r>
            <a:r>
              <a:rPr lang="en-US" dirty="0" smtClean="0"/>
              <a:t>1,4), </a:t>
            </a:r>
            <a:r>
              <a:rPr lang="en-US" dirty="0"/>
              <a:t>(</a:t>
            </a:r>
            <a:r>
              <a:rPr lang="en-US" dirty="0" smtClean="0"/>
              <a:t>1,5), </a:t>
            </a:r>
            <a:r>
              <a:rPr lang="en-US" dirty="0"/>
              <a:t>(</a:t>
            </a:r>
            <a:r>
              <a:rPr lang="en-US" dirty="0" smtClean="0"/>
              <a:t>1,6),</a:t>
            </a:r>
          </a:p>
          <a:p>
            <a:pPr marL="0" indent="0">
              <a:buNone/>
            </a:pPr>
            <a:r>
              <a:rPr lang="en-US" dirty="0" smtClean="0"/>
              <a:t>	(2,1),</a:t>
            </a:r>
            <a:r>
              <a:rPr lang="en-US" dirty="0"/>
              <a:t> (</a:t>
            </a:r>
            <a:r>
              <a:rPr lang="en-US" dirty="0" smtClean="0"/>
              <a:t>2,2), </a:t>
            </a:r>
            <a:r>
              <a:rPr lang="en-US" dirty="0"/>
              <a:t>(</a:t>
            </a:r>
            <a:r>
              <a:rPr lang="en-US" dirty="0" smtClean="0"/>
              <a:t>2,3), </a:t>
            </a:r>
            <a:r>
              <a:rPr lang="en-US" dirty="0"/>
              <a:t>(</a:t>
            </a:r>
            <a:r>
              <a:rPr lang="en-US" dirty="0" smtClean="0"/>
              <a:t>2,4), </a:t>
            </a:r>
            <a:r>
              <a:rPr lang="en-US" dirty="0"/>
              <a:t>(</a:t>
            </a:r>
            <a:r>
              <a:rPr lang="en-US" dirty="0" smtClean="0"/>
              <a:t>2,5), </a:t>
            </a:r>
            <a:r>
              <a:rPr lang="en-US" dirty="0"/>
              <a:t>(</a:t>
            </a:r>
            <a:r>
              <a:rPr lang="en-US" dirty="0" smtClean="0"/>
              <a:t>2,6),</a:t>
            </a:r>
          </a:p>
          <a:p>
            <a:pPr marL="0" indent="0">
              <a:buNone/>
            </a:pPr>
            <a:r>
              <a:rPr lang="en-US" dirty="0" smtClean="0"/>
              <a:t>	(3,1),</a:t>
            </a:r>
            <a:r>
              <a:rPr lang="en-US" dirty="0"/>
              <a:t> (</a:t>
            </a:r>
            <a:r>
              <a:rPr lang="en-US" dirty="0" smtClean="0"/>
              <a:t>3,2), </a:t>
            </a:r>
            <a:r>
              <a:rPr lang="en-US" dirty="0"/>
              <a:t>(</a:t>
            </a:r>
            <a:r>
              <a:rPr lang="en-US" dirty="0" smtClean="0"/>
              <a:t>3,3), </a:t>
            </a:r>
            <a:r>
              <a:rPr lang="en-US" dirty="0"/>
              <a:t>(</a:t>
            </a:r>
            <a:r>
              <a:rPr lang="en-US" dirty="0" smtClean="0"/>
              <a:t>3,4), </a:t>
            </a:r>
            <a:r>
              <a:rPr lang="en-US" dirty="0"/>
              <a:t>(</a:t>
            </a:r>
            <a:r>
              <a:rPr lang="en-US" dirty="0" smtClean="0"/>
              <a:t>3,5), </a:t>
            </a:r>
            <a:r>
              <a:rPr lang="en-US" dirty="0"/>
              <a:t>(</a:t>
            </a:r>
            <a:r>
              <a:rPr lang="en-US" dirty="0" smtClean="0"/>
              <a:t>3,6),</a:t>
            </a:r>
          </a:p>
          <a:p>
            <a:pPr marL="0" indent="0">
              <a:buNone/>
            </a:pPr>
            <a:r>
              <a:rPr lang="en-US" dirty="0" smtClean="0"/>
              <a:t>	(4,1),</a:t>
            </a:r>
            <a:r>
              <a:rPr lang="en-US" dirty="0"/>
              <a:t> (</a:t>
            </a:r>
            <a:r>
              <a:rPr lang="en-US" dirty="0" smtClean="0"/>
              <a:t>4,2), </a:t>
            </a:r>
            <a:r>
              <a:rPr lang="en-US" dirty="0"/>
              <a:t>(</a:t>
            </a:r>
            <a:r>
              <a:rPr lang="en-US" dirty="0" smtClean="0"/>
              <a:t>4,3), </a:t>
            </a:r>
            <a:r>
              <a:rPr lang="en-US" dirty="0"/>
              <a:t>(</a:t>
            </a:r>
            <a:r>
              <a:rPr lang="en-US" dirty="0" smtClean="0"/>
              <a:t>4,4), </a:t>
            </a:r>
            <a:r>
              <a:rPr lang="en-US" dirty="0"/>
              <a:t>(</a:t>
            </a:r>
            <a:r>
              <a:rPr lang="en-US" dirty="0" smtClean="0"/>
              <a:t>4,5), </a:t>
            </a:r>
            <a:r>
              <a:rPr lang="en-US" dirty="0"/>
              <a:t>(</a:t>
            </a:r>
            <a:r>
              <a:rPr lang="en-US" dirty="0" smtClean="0"/>
              <a:t>4,6),</a:t>
            </a:r>
          </a:p>
          <a:p>
            <a:pPr marL="0" indent="0">
              <a:buNone/>
            </a:pPr>
            <a:r>
              <a:rPr lang="en-US" dirty="0" smtClean="0"/>
              <a:t>	(5,1),</a:t>
            </a:r>
            <a:r>
              <a:rPr lang="en-US" dirty="0"/>
              <a:t> (</a:t>
            </a:r>
            <a:r>
              <a:rPr lang="en-US" dirty="0" smtClean="0"/>
              <a:t>5,2), </a:t>
            </a:r>
            <a:r>
              <a:rPr lang="en-US" dirty="0"/>
              <a:t>(</a:t>
            </a:r>
            <a:r>
              <a:rPr lang="en-US" dirty="0" smtClean="0"/>
              <a:t>5,3), </a:t>
            </a:r>
            <a:r>
              <a:rPr lang="en-US" dirty="0"/>
              <a:t>(</a:t>
            </a:r>
            <a:r>
              <a:rPr lang="en-US" dirty="0" smtClean="0"/>
              <a:t>5,4), </a:t>
            </a:r>
            <a:r>
              <a:rPr lang="en-US" dirty="0"/>
              <a:t>(</a:t>
            </a:r>
            <a:r>
              <a:rPr lang="en-US" dirty="0" smtClean="0"/>
              <a:t>5,5), </a:t>
            </a:r>
            <a:r>
              <a:rPr lang="en-US" dirty="0"/>
              <a:t>(</a:t>
            </a:r>
            <a:r>
              <a:rPr lang="en-US" dirty="0" smtClean="0"/>
              <a:t>5,6),</a:t>
            </a:r>
          </a:p>
          <a:p>
            <a:pPr marL="0" indent="0">
              <a:buNone/>
            </a:pPr>
            <a:r>
              <a:rPr lang="en-US" dirty="0" smtClean="0"/>
              <a:t>	(6,1),</a:t>
            </a:r>
            <a:r>
              <a:rPr lang="en-US" dirty="0"/>
              <a:t> (</a:t>
            </a:r>
            <a:r>
              <a:rPr lang="en-US" dirty="0" smtClean="0"/>
              <a:t>6,2), </a:t>
            </a:r>
            <a:r>
              <a:rPr lang="en-US" dirty="0"/>
              <a:t>(</a:t>
            </a:r>
            <a:r>
              <a:rPr lang="en-US" dirty="0" smtClean="0"/>
              <a:t>6,3), </a:t>
            </a:r>
            <a:r>
              <a:rPr lang="en-US" dirty="0"/>
              <a:t>(</a:t>
            </a:r>
            <a:r>
              <a:rPr lang="en-US" dirty="0" smtClean="0"/>
              <a:t>6,4), </a:t>
            </a:r>
            <a:r>
              <a:rPr lang="en-US" dirty="0"/>
              <a:t>(</a:t>
            </a:r>
            <a:r>
              <a:rPr lang="en-US" dirty="0" smtClean="0"/>
              <a:t>6,5), </a:t>
            </a:r>
            <a:r>
              <a:rPr lang="en-US" dirty="0"/>
              <a:t>(</a:t>
            </a:r>
            <a:r>
              <a:rPr lang="en-US" dirty="0" smtClean="0"/>
              <a:t>6,6)}</a:t>
            </a:r>
          </a:p>
          <a:p>
            <a:r>
              <a:rPr lang="en-US" dirty="0" smtClean="0"/>
              <a:t>Examples of events could be:</a:t>
            </a:r>
          </a:p>
          <a:p>
            <a:pPr lvl="1"/>
            <a:r>
              <a:rPr lang="en-US" dirty="0" smtClean="0"/>
              <a:t>Event A: first toss equals 1</a:t>
            </a:r>
          </a:p>
          <a:p>
            <a:pPr lvl="1"/>
            <a:r>
              <a:rPr lang="en-US" dirty="0" smtClean="0"/>
              <a:t>Event B: second toss equals 5</a:t>
            </a:r>
          </a:p>
          <a:p>
            <a:pPr lvl="1"/>
            <a:r>
              <a:rPr lang="en-US" dirty="0" smtClean="0"/>
              <a:t>Event C: the two tosses sum to 7</a:t>
            </a:r>
          </a:p>
          <a:p>
            <a:endParaRPr lang="en-US" dirty="0"/>
          </a:p>
        </p:txBody>
      </p:sp>
      <p:sp>
        <p:nvSpPr>
          <p:cNvPr id="4" name="Date Placeholder 3"/>
          <p:cNvSpPr>
            <a:spLocks noGrp="1"/>
          </p:cNvSpPr>
          <p:nvPr>
            <p:ph type="dt" sz="half" idx="10"/>
          </p:nvPr>
        </p:nvSpPr>
        <p:spPr/>
        <p:txBody>
          <a:bodyPr/>
          <a:lstStyle/>
          <a:p>
            <a:fld id="{E34D42BA-E0AC-4953-B90E-C5A2E7FB16E9}" type="datetime1">
              <a:rPr lang="en-US" smtClean="0"/>
              <a:pPr/>
              <a:t>2/26/2013</a:t>
            </a:fld>
            <a:endParaRPr lang="en-US"/>
          </a:p>
        </p:txBody>
      </p:sp>
      <p:sp>
        <p:nvSpPr>
          <p:cNvPr id="5" name="Footer Placeholder 4"/>
          <p:cNvSpPr>
            <a:spLocks noGrp="1"/>
          </p:cNvSpPr>
          <p:nvPr>
            <p:ph type="ftr" sz="quarter" idx="11"/>
          </p:nvPr>
        </p:nvSpPr>
        <p:spPr/>
        <p:txBody>
          <a:bodyPr/>
          <a:lstStyle/>
          <a:p>
            <a:r>
              <a:rPr lang="en-US" smtClean="0"/>
              <a:t>Towson University - J. Jung</a:t>
            </a:r>
            <a:endParaRPr lang="en-US"/>
          </a:p>
        </p:txBody>
      </p:sp>
      <p:sp>
        <p:nvSpPr>
          <p:cNvPr id="6" name="Slide Number Placeholder 5"/>
          <p:cNvSpPr>
            <a:spLocks noGrp="1"/>
          </p:cNvSpPr>
          <p:nvPr>
            <p:ph type="sldNum" sz="quarter" idx="12"/>
          </p:nvPr>
        </p:nvSpPr>
        <p:spPr/>
        <p:txBody>
          <a:bodyPr/>
          <a:lstStyle/>
          <a:p>
            <a:fld id="{CBA5D123-82F1-4CCB-9922-66EC971AEC25}" type="slidenum">
              <a:rPr lang="en-US" smtClean="0"/>
              <a:pPr/>
              <a:t>7</a:t>
            </a:fld>
            <a:endParaRPr lang="en-US"/>
          </a:p>
        </p:txBody>
      </p:sp>
    </p:spTree>
    <p:extLst>
      <p:ext uri="{BB962C8B-B14F-4D97-AF65-F5344CB8AC3E}">
        <p14:creationId xmlns:p14="http://schemas.microsoft.com/office/powerpoint/2010/main" val="3336846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Joint, Marginal, Conditional Probability…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study methods to determine probabilities of events that result from </a:t>
            </a:r>
            <a:r>
              <a:rPr lang="en-US" b="1" i="1" dirty="0" smtClean="0"/>
              <a:t>combining</a:t>
            </a:r>
            <a:r>
              <a:rPr lang="en-US" dirty="0" smtClean="0"/>
              <a:t> other events in various ways. </a:t>
            </a:r>
          </a:p>
          <a:p>
            <a:r>
              <a:rPr lang="en-US" dirty="0" smtClean="0"/>
              <a:t>There are several types of combinations and relationships between events:</a:t>
            </a:r>
          </a:p>
          <a:p>
            <a:pPr marL="514350" indent="-514350">
              <a:buFont typeface="+mj-lt"/>
              <a:buAutoNum type="arabicPeriod"/>
            </a:pPr>
            <a:r>
              <a:rPr lang="en-US" dirty="0" smtClean="0"/>
              <a:t>Complement event</a:t>
            </a:r>
          </a:p>
          <a:p>
            <a:pPr marL="514350" indent="-514350">
              <a:buFont typeface="+mj-lt"/>
              <a:buAutoNum type="arabicPeriod"/>
            </a:pPr>
            <a:r>
              <a:rPr lang="en-US" dirty="0" smtClean="0"/>
              <a:t>Intersection of events</a:t>
            </a:r>
          </a:p>
          <a:p>
            <a:pPr marL="514350" indent="-514350">
              <a:buFont typeface="+mj-lt"/>
              <a:buAutoNum type="arabicPeriod"/>
            </a:pPr>
            <a:r>
              <a:rPr lang="en-US" dirty="0" smtClean="0"/>
              <a:t>Union of events</a:t>
            </a:r>
          </a:p>
          <a:p>
            <a:pPr marL="514350" indent="-514350">
              <a:buFont typeface="+mj-lt"/>
              <a:buAutoNum type="arabicPeriod"/>
            </a:pPr>
            <a:r>
              <a:rPr lang="en-US" dirty="0" smtClean="0"/>
              <a:t>Mutually exclusive events</a:t>
            </a:r>
          </a:p>
          <a:p>
            <a:pPr marL="514350" indent="-514350">
              <a:buFont typeface="+mj-lt"/>
              <a:buAutoNum type="arabicPeriod"/>
            </a:pPr>
            <a:r>
              <a:rPr lang="en-US" dirty="0" smtClean="0"/>
              <a:t>Dependent and independent events</a:t>
            </a:r>
          </a:p>
          <a:p>
            <a:pPr marL="0" indent="0">
              <a:buNone/>
            </a:pPr>
            <a:endParaRPr lang="en-US" dirty="0" smtClean="0"/>
          </a:p>
          <a:p>
            <a:endParaRPr lang="en-US" dirty="0"/>
          </a:p>
        </p:txBody>
      </p:sp>
      <p:sp>
        <p:nvSpPr>
          <p:cNvPr id="4" name="Date Placeholder 3"/>
          <p:cNvSpPr>
            <a:spLocks noGrp="1"/>
          </p:cNvSpPr>
          <p:nvPr>
            <p:ph type="dt" sz="half" idx="10"/>
          </p:nvPr>
        </p:nvSpPr>
        <p:spPr/>
        <p:txBody>
          <a:bodyPr/>
          <a:lstStyle/>
          <a:p>
            <a:fld id="{0E68EC92-4C0B-4131-B41B-E3BE32F1A8EF}" type="datetime1">
              <a:rPr lang="en-US" smtClean="0"/>
              <a:pPr/>
              <a:t>2/26/2013</a:t>
            </a:fld>
            <a:endParaRPr lang="en-US"/>
          </a:p>
        </p:txBody>
      </p:sp>
      <p:sp>
        <p:nvSpPr>
          <p:cNvPr id="5" name="Slide Number Placeholder 4"/>
          <p:cNvSpPr>
            <a:spLocks noGrp="1"/>
          </p:cNvSpPr>
          <p:nvPr>
            <p:ph type="sldNum" sz="quarter" idx="12"/>
          </p:nvPr>
        </p:nvSpPr>
        <p:spPr/>
        <p:txBody>
          <a:bodyPr/>
          <a:lstStyle/>
          <a:p>
            <a:fld id="{CBA5D123-82F1-4CCB-9922-66EC971AEC25}" type="slidenum">
              <a:rPr lang="en-US" smtClean="0"/>
              <a:pPr/>
              <a:t>8</a:t>
            </a:fld>
            <a:endParaRPr lang="en-US"/>
          </a:p>
        </p:txBody>
      </p:sp>
      <p:sp>
        <p:nvSpPr>
          <p:cNvPr id="6" name="Footer Placeholder 5"/>
          <p:cNvSpPr>
            <a:spLocks noGrp="1"/>
          </p:cNvSpPr>
          <p:nvPr>
            <p:ph type="ftr" sz="quarter" idx="11"/>
          </p:nvPr>
        </p:nvSpPr>
        <p:spPr/>
        <p:txBody>
          <a:bodyPr/>
          <a:lstStyle/>
          <a:p>
            <a:r>
              <a:rPr lang="en-US" smtClean="0"/>
              <a:t>Towson University - J. Jung</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Complement of an Event…</a:t>
            </a:r>
            <a:endParaRPr lang="en-US" dirty="0"/>
          </a:p>
        </p:txBody>
      </p:sp>
      <p:sp>
        <p:nvSpPr>
          <p:cNvPr id="3" name="Content Placeholder 2"/>
          <p:cNvSpPr>
            <a:spLocks noGrp="1"/>
          </p:cNvSpPr>
          <p:nvPr>
            <p:ph idx="1"/>
          </p:nvPr>
        </p:nvSpPr>
        <p:spPr>
          <a:xfrm>
            <a:off x="457200" y="1371600"/>
            <a:ext cx="8229600" cy="4754563"/>
          </a:xfrm>
        </p:spPr>
        <p:txBody>
          <a:bodyPr>
            <a:normAutofit fontScale="92500" lnSpcReduction="10000"/>
          </a:bodyPr>
          <a:lstStyle/>
          <a:p>
            <a:pPr marL="0" indent="274320">
              <a:lnSpc>
                <a:spcPct val="120000"/>
              </a:lnSpc>
            </a:pPr>
            <a:r>
              <a:rPr lang="en-US" dirty="0" smtClean="0"/>
              <a:t>The </a:t>
            </a:r>
            <a:r>
              <a:rPr lang="en-US" b="1" i="1" dirty="0" smtClean="0"/>
              <a:t>complement of event</a:t>
            </a:r>
            <a:r>
              <a:rPr lang="en-US" dirty="0" smtClean="0"/>
              <a:t> A is defined to be the event consisting of all sample points that are </a:t>
            </a:r>
            <a:br>
              <a:rPr lang="en-US" dirty="0" smtClean="0"/>
            </a:br>
            <a:r>
              <a:rPr lang="en-US" dirty="0" smtClean="0"/>
              <a:t>“not in A”.</a:t>
            </a:r>
          </a:p>
          <a:p>
            <a:pPr marL="0" indent="274320">
              <a:lnSpc>
                <a:spcPct val="120000"/>
              </a:lnSpc>
            </a:pPr>
            <a:r>
              <a:rPr lang="en-US" dirty="0" smtClean="0"/>
              <a:t>Complement of A is denoted by A</a:t>
            </a:r>
            <a:r>
              <a:rPr lang="en-US" baseline="30000" dirty="0" smtClean="0"/>
              <a:t>c</a:t>
            </a:r>
            <a:endParaRPr lang="en-US" dirty="0" smtClean="0"/>
          </a:p>
          <a:p>
            <a:pPr marL="0" indent="274320">
              <a:lnSpc>
                <a:spcPct val="120000"/>
              </a:lnSpc>
            </a:pPr>
            <a:r>
              <a:rPr lang="en-US" dirty="0" smtClean="0"/>
              <a:t>The Venn diagram below illustrates the concept of a complement.</a:t>
            </a:r>
          </a:p>
          <a:p>
            <a:pPr marL="0" indent="274320">
              <a:lnSpc>
                <a:spcPct val="120000"/>
              </a:lnSpc>
              <a:buNone/>
            </a:pPr>
            <a:endParaRPr lang="en-US" dirty="0" smtClean="0"/>
          </a:p>
          <a:p>
            <a:pPr marL="0" indent="274320">
              <a:lnSpc>
                <a:spcPct val="120000"/>
              </a:lnSpc>
            </a:pPr>
            <a:r>
              <a:rPr lang="en-US" dirty="0" smtClean="0"/>
              <a:t>P(A) + P(A</a:t>
            </a:r>
            <a:r>
              <a:rPr lang="en-US" baseline="30000" dirty="0" smtClean="0"/>
              <a:t>c</a:t>
            </a:r>
            <a:r>
              <a:rPr lang="en-US" dirty="0" smtClean="0"/>
              <a:t> ) = 1</a:t>
            </a:r>
          </a:p>
        </p:txBody>
      </p:sp>
      <p:sp>
        <p:nvSpPr>
          <p:cNvPr id="4" name="Rectangle 4"/>
          <p:cNvSpPr>
            <a:spLocks noChangeArrowheads="1"/>
          </p:cNvSpPr>
          <p:nvPr/>
        </p:nvSpPr>
        <p:spPr bwMode="auto">
          <a:xfrm>
            <a:off x="4572000" y="4679950"/>
            <a:ext cx="3549650" cy="1568450"/>
          </a:xfrm>
          <a:prstGeom prst="rect">
            <a:avLst/>
          </a:prstGeom>
          <a:solidFill>
            <a:schemeClr val="accent1"/>
          </a:solidFill>
          <a:ln w="12700">
            <a:solidFill>
              <a:srgbClr val="000000"/>
            </a:solidFill>
            <a:miter lim="800000"/>
            <a:headEnd/>
            <a:tailEnd/>
          </a:ln>
        </p:spPr>
        <p:txBody>
          <a:bodyPr wrap="none" anchor="ctr"/>
          <a:lstStyle/>
          <a:p>
            <a:endParaRPr lang="en-US"/>
          </a:p>
        </p:txBody>
      </p:sp>
      <p:sp>
        <p:nvSpPr>
          <p:cNvPr id="5" name="Oval 5"/>
          <p:cNvSpPr>
            <a:spLocks noChangeArrowheads="1"/>
          </p:cNvSpPr>
          <p:nvPr/>
        </p:nvSpPr>
        <p:spPr bwMode="auto">
          <a:xfrm>
            <a:off x="4800600" y="4908550"/>
            <a:ext cx="1663700" cy="1243943"/>
          </a:xfrm>
          <a:prstGeom prst="ellipse">
            <a:avLst/>
          </a:prstGeom>
          <a:solidFill>
            <a:srgbClr val="FFFF99"/>
          </a:solidFill>
          <a:ln w="12700">
            <a:solidFill>
              <a:srgbClr val="000000"/>
            </a:solidFill>
            <a:round/>
            <a:headEnd/>
            <a:tailEnd/>
          </a:ln>
        </p:spPr>
        <p:txBody>
          <a:bodyPr wrap="none" anchor="ctr"/>
          <a:lstStyle/>
          <a:p>
            <a:pPr eaLnBrk="1" hangingPunct="1"/>
            <a:r>
              <a:rPr lang="en-US" sz="4800" dirty="0">
                <a:latin typeface="Tahoma" charset="0"/>
              </a:rPr>
              <a:t>A</a:t>
            </a:r>
          </a:p>
        </p:txBody>
      </p:sp>
      <p:sp>
        <p:nvSpPr>
          <p:cNvPr id="6" name="Oval 6"/>
          <p:cNvSpPr>
            <a:spLocks noChangeArrowheads="1"/>
          </p:cNvSpPr>
          <p:nvPr/>
        </p:nvSpPr>
        <p:spPr bwMode="auto">
          <a:xfrm>
            <a:off x="6356350" y="4908550"/>
            <a:ext cx="1644650" cy="1243943"/>
          </a:xfrm>
          <a:prstGeom prst="ellipse">
            <a:avLst/>
          </a:prstGeom>
          <a:noFill/>
          <a:ln w="12700">
            <a:noFill/>
            <a:round/>
            <a:headEnd/>
            <a:tailEnd/>
          </a:ln>
        </p:spPr>
        <p:txBody>
          <a:bodyPr wrap="none" anchor="ctr"/>
          <a:lstStyle/>
          <a:p>
            <a:pPr eaLnBrk="1" hangingPunct="1"/>
            <a:r>
              <a:rPr lang="en-US" sz="4800" dirty="0">
                <a:latin typeface="Tahoma" charset="0"/>
              </a:rPr>
              <a:t>A</a:t>
            </a:r>
            <a:r>
              <a:rPr lang="en-US" sz="4800" baseline="30000" dirty="0">
                <a:latin typeface="Tahoma" charset="0"/>
              </a:rPr>
              <a:t>c</a:t>
            </a:r>
            <a:endParaRPr lang="en-US" sz="4800" dirty="0">
              <a:latin typeface="Tahoma" charset="0"/>
            </a:endParaRPr>
          </a:p>
        </p:txBody>
      </p:sp>
      <p:sp>
        <p:nvSpPr>
          <p:cNvPr id="7" name="Date Placeholder 6"/>
          <p:cNvSpPr>
            <a:spLocks noGrp="1"/>
          </p:cNvSpPr>
          <p:nvPr>
            <p:ph type="dt" sz="half" idx="10"/>
          </p:nvPr>
        </p:nvSpPr>
        <p:spPr/>
        <p:txBody>
          <a:bodyPr/>
          <a:lstStyle/>
          <a:p>
            <a:fld id="{7BD78C38-31C5-4372-B2BF-E26740B33190}" type="datetime1">
              <a:rPr lang="en-US" smtClean="0"/>
              <a:pPr/>
              <a:t>2/26/2013</a:t>
            </a:fld>
            <a:endParaRPr lang="en-US"/>
          </a:p>
        </p:txBody>
      </p:sp>
      <p:sp>
        <p:nvSpPr>
          <p:cNvPr id="8" name="Slide Number Placeholder 7"/>
          <p:cNvSpPr>
            <a:spLocks noGrp="1"/>
          </p:cNvSpPr>
          <p:nvPr>
            <p:ph type="sldNum" sz="quarter" idx="12"/>
          </p:nvPr>
        </p:nvSpPr>
        <p:spPr/>
        <p:txBody>
          <a:bodyPr/>
          <a:lstStyle/>
          <a:p>
            <a:fld id="{CBA5D123-82F1-4CCB-9922-66EC971AEC25}" type="slidenum">
              <a:rPr lang="en-US" smtClean="0"/>
              <a:pPr/>
              <a:t>9</a:t>
            </a:fld>
            <a:endParaRPr lang="en-US"/>
          </a:p>
        </p:txBody>
      </p:sp>
      <p:sp>
        <p:nvSpPr>
          <p:cNvPr id="9" name="Footer Placeholder 8"/>
          <p:cNvSpPr>
            <a:spLocks noGrp="1"/>
          </p:cNvSpPr>
          <p:nvPr>
            <p:ph type="ftr" sz="quarter" idx="11"/>
          </p:nvPr>
        </p:nvSpPr>
        <p:spPr/>
        <p:txBody>
          <a:bodyPr/>
          <a:lstStyle/>
          <a:p>
            <a:r>
              <a:rPr lang="en-US" smtClean="0"/>
              <a:t>Towson University - J. Jung</a:t>
            </a:r>
            <a:endParaRPr lang="en-US"/>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463</TotalTime>
  <Words>4257</Words>
  <Application>Microsoft Office PowerPoint</Application>
  <PresentationFormat>On-screen Show (4:3)</PresentationFormat>
  <Paragraphs>787</Paragraphs>
  <Slides>56</Slides>
  <Notes>24</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56</vt:i4>
      </vt:variant>
    </vt:vector>
  </HeadingPairs>
  <TitlesOfParts>
    <vt:vector size="58" baseType="lpstr">
      <vt:lpstr>Office Theme</vt:lpstr>
      <vt:lpstr>Equation</vt:lpstr>
      <vt:lpstr>Chapter 4</vt:lpstr>
      <vt:lpstr>Random Experiment</vt:lpstr>
      <vt:lpstr>Sample Space</vt:lpstr>
      <vt:lpstr>Probabilities</vt:lpstr>
      <vt:lpstr>Probabilities</vt:lpstr>
      <vt:lpstr>Two Types of Probabilities</vt:lpstr>
      <vt:lpstr>Events</vt:lpstr>
      <vt:lpstr>Joint, Marginal, Conditional Probability…</vt:lpstr>
      <vt:lpstr>Complement of an Event…</vt:lpstr>
      <vt:lpstr>Complement of an Event…</vt:lpstr>
      <vt:lpstr>Intersection of Two Events…</vt:lpstr>
      <vt:lpstr>Intersection of Two Events…</vt:lpstr>
      <vt:lpstr>Union of Two Events…</vt:lpstr>
      <vt:lpstr>Union of Two Events…</vt:lpstr>
      <vt:lpstr>Mutually Exclusive Events…</vt:lpstr>
      <vt:lpstr>Basic Relationships of Probability…</vt:lpstr>
      <vt:lpstr>Contingency Table</vt:lpstr>
      <vt:lpstr>Marginal Probabilities…</vt:lpstr>
      <vt:lpstr>Conditional Probability</vt:lpstr>
      <vt:lpstr>Conditional Probability…</vt:lpstr>
      <vt:lpstr>Conditional Probability…</vt:lpstr>
      <vt:lpstr>Conditional Probability</vt:lpstr>
      <vt:lpstr>Independence</vt:lpstr>
      <vt:lpstr>Union…</vt:lpstr>
      <vt:lpstr>Union…</vt:lpstr>
      <vt:lpstr>Probability Rules and Trees…</vt:lpstr>
      <vt:lpstr>1 Complement Rule…</vt:lpstr>
      <vt:lpstr>2 Multiplication Rule…</vt:lpstr>
      <vt:lpstr>Example</vt:lpstr>
      <vt:lpstr>Example</vt:lpstr>
      <vt:lpstr>Example</vt:lpstr>
      <vt:lpstr>Example</vt:lpstr>
      <vt:lpstr>Example</vt:lpstr>
      <vt:lpstr>Example</vt:lpstr>
      <vt:lpstr>3 Addition Rule…</vt:lpstr>
      <vt:lpstr>Example 6.7…</vt:lpstr>
      <vt:lpstr>Optional</vt:lpstr>
      <vt:lpstr>Probability Tree</vt:lpstr>
      <vt:lpstr>Probability Trees…</vt:lpstr>
      <vt:lpstr>Probability Trees…</vt:lpstr>
      <vt:lpstr>Probability Trees…</vt:lpstr>
      <vt:lpstr>Bayes’ Law…</vt:lpstr>
      <vt:lpstr>Bayes’ Law 1</vt:lpstr>
      <vt:lpstr>Bayes’ Law 2</vt:lpstr>
      <vt:lpstr>Bayes Law 3</vt:lpstr>
      <vt:lpstr>Bayes Law 3</vt:lpstr>
      <vt:lpstr>Example 6.9 – Pay $500 for MBA prep??</vt:lpstr>
      <vt:lpstr>Example 6.9 – Convert to Statistical Notation</vt:lpstr>
      <vt:lpstr>Example 6.9 – Convert to Statistical Notation</vt:lpstr>
      <vt:lpstr>Example 6.9 – Convert to Statistical Notation</vt:lpstr>
      <vt:lpstr>Example 6.9 – Convert to Statistical Notation</vt:lpstr>
      <vt:lpstr>Example 6.9 – Continued…</vt:lpstr>
      <vt:lpstr>Example 6.9 – Continued…</vt:lpstr>
      <vt:lpstr>Example 6.9 – Continued…</vt:lpstr>
      <vt:lpstr>Example 6.9 – FYI</vt:lpstr>
      <vt:lpstr>Bayesian Terminology…</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7</dc:title>
  <dc:creator>JJ</dc:creator>
  <cp:lastModifiedBy>Jung, Juergen</cp:lastModifiedBy>
  <cp:revision>37</cp:revision>
  <dcterms:created xsi:type="dcterms:W3CDTF">2008-08-28T23:39:10Z</dcterms:created>
  <dcterms:modified xsi:type="dcterms:W3CDTF">2013-02-26T16:42:42Z</dcterms:modified>
</cp:coreProperties>
</file>