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emf" ContentType="image/x-emf"/>
  <Default Extension="xls" ContentType="application/vnd.ms-excel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rts/chart1.xml" ContentType="application/vnd.openxmlformats-officedocument.drawingml.char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1" r:id="rId1"/>
  </p:sldMasterIdLst>
  <p:notesMasterIdLst>
    <p:notesMasterId r:id="rId23"/>
  </p:notesMasterIdLst>
  <p:handoutMasterIdLst>
    <p:handoutMasterId r:id="rId24"/>
  </p:handoutMasterIdLst>
  <p:sldIdLst>
    <p:sldId id="324" r:id="rId2"/>
    <p:sldId id="266" r:id="rId3"/>
    <p:sldId id="327" r:id="rId4"/>
    <p:sldId id="328" r:id="rId5"/>
    <p:sldId id="337" r:id="rId6"/>
    <p:sldId id="291" r:id="rId7"/>
    <p:sldId id="293" r:id="rId8"/>
    <p:sldId id="330" r:id="rId9"/>
    <p:sldId id="329" r:id="rId10"/>
    <p:sldId id="331" r:id="rId11"/>
    <p:sldId id="325" r:id="rId12"/>
    <p:sldId id="299" r:id="rId13"/>
    <p:sldId id="297" r:id="rId14"/>
    <p:sldId id="300" r:id="rId15"/>
    <p:sldId id="334" r:id="rId16"/>
    <p:sldId id="320" r:id="rId17"/>
    <p:sldId id="335" r:id="rId18"/>
    <p:sldId id="321" r:id="rId19"/>
    <p:sldId id="310" r:id="rId20"/>
    <p:sldId id="332" r:id="rId21"/>
    <p:sldId id="333" r:id="rId22"/>
  </p:sldIdLst>
  <p:sldSz cx="9144000" cy="6858000" type="screen4x3"/>
  <p:notesSz cx="6858000" cy="9144000"/>
  <p:custDataLst>
    <p:tags r:id="rId25"/>
  </p:custDataLst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0000"/>
    <a:srgbClr val="000080"/>
    <a:srgbClr val="004080"/>
    <a:srgbClr val="0000FF"/>
    <a:srgbClr val="FFFFFF"/>
    <a:srgbClr val="CCCCCC"/>
    <a:srgbClr val="FFFF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84" autoAdjust="0"/>
  </p:normalViewPr>
  <p:slideViewPr>
    <p:cSldViewPr>
      <p:cViewPr>
        <p:scale>
          <a:sx n="75" d="100"/>
          <a:sy n="75" d="100"/>
        </p:scale>
        <p:origin x="-2664" y="-89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855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gs" Target="tags/tag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P(X=x)</c:v>
                </c:pt>
              </c:strCache>
            </c:strRef>
          </c:tx>
          <c:spPr>
            <a:ln w="28575">
              <a:noFill/>
            </a:ln>
          </c:spPr>
          <c:invertIfNegative val="0"/>
          <c:cat>
            <c:numRef>
              <c:f>Sheet1!$A$2:$A$12</c:f>
              <c:numCache>
                <c:formatCode>General</c:formatCode>
                <c:ptCount val="11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  <c:pt idx="6">
                  <c:v>6</c:v>
                </c:pt>
                <c:pt idx="7">
                  <c:v>7</c:v>
                </c:pt>
                <c:pt idx="8">
                  <c:v>8</c:v>
                </c:pt>
                <c:pt idx="9">
                  <c:v>9</c:v>
                </c:pt>
                <c:pt idx="10">
                  <c:v>10</c:v>
                </c:pt>
              </c:numCache>
            </c:numRef>
          </c:cat>
          <c:val>
            <c:numRef>
              <c:f>Sheet1!$B$2:$B$12</c:f>
              <c:numCache>
                <c:formatCode>0.00000%</c:formatCode>
                <c:ptCount val="11"/>
                <c:pt idx="0">
                  <c:v>0.1073741824</c:v>
                </c:pt>
                <c:pt idx="1">
                  <c:v>0.26843545600000002</c:v>
                </c:pt>
                <c:pt idx="2">
                  <c:v>0.3019898880000001</c:v>
                </c:pt>
                <c:pt idx="3">
                  <c:v>0.20132659200000003</c:v>
                </c:pt>
                <c:pt idx="4">
                  <c:v>8.8080384000000025E-2</c:v>
                </c:pt>
                <c:pt idx="5">
                  <c:v>2.6424115200000015E-2</c:v>
                </c:pt>
                <c:pt idx="6">
                  <c:v>5.5050240000000016E-3</c:v>
                </c:pt>
                <c:pt idx="7">
                  <c:v>7.8643199999999956E-4</c:v>
                </c:pt>
                <c:pt idx="8">
                  <c:v>7.3728000000000132E-5</c:v>
                </c:pt>
                <c:pt idx="9">
                  <c:v>4.0959999999999935E-6</c:v>
                </c:pt>
                <c:pt idx="10">
                  <c:v>1.0240000000000004E-7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0"/>
        <c:axId val="47457024"/>
        <c:axId val="47458560"/>
      </c:barChart>
      <c:catAx>
        <c:axId val="474570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7458560"/>
        <c:crosses val="autoZero"/>
        <c:auto val="1"/>
        <c:lblAlgn val="ctr"/>
        <c:lblOffset val="100"/>
        <c:noMultiLvlLbl val="0"/>
      </c:catAx>
      <c:valAx>
        <c:axId val="47458560"/>
        <c:scaling>
          <c:orientation val="minMax"/>
        </c:scaling>
        <c:delete val="0"/>
        <c:axPos val="l"/>
        <c:majorGridlines/>
        <c:numFmt formatCode="0.00000%" sourceLinked="1"/>
        <c:majorTickMark val="out"/>
        <c:minorTickMark val="none"/>
        <c:tickLblPos val="nextTo"/>
        <c:crossAx val="47457024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Relationship Id="rId4" Type="http://schemas.openxmlformats.org/officeDocument/2006/relationships/image" Target="../media/image9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B7DC8FD-4D8E-4512-91BB-F21C05B8C3BC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0FEB79-DFE2-4428-9148-7CF6D50DF69F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766873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6D7DB4E-C46C-4BFE-81DB-780917013DF4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B4D0954-04EE-496B-8C02-3BABFA74BBF7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77265850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B92A6D0-B23A-4803-8518-4D64CD3574B6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27993D7-4FC5-459F-85BD-B34082AB8308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68F2BF9-7E2F-41A3-B69D-50189BD28D2B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327B02-5861-45C9-A350-7F5B01E14F14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2630F5C-7BC3-4400-9A0A-700F4156C1DF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A876C89-4FBB-4EE7-A739-CEDEABCFEC3F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9B742E7-9335-4E7F-A6FD-14FDEEF22CEC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C96743-25F3-4FC9-B009-A3830A4BDCCD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931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D3D4DDD-ED3D-4F60-A567-DACDA01824CE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86B550A-9BFC-4C16-90A2-D5E9FFFFA1B4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D61772-FF00-4C46-A1C6-888A29CAD990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4E03446-9182-4899-B6BC-34014DF2114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952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3F0E1C2-1785-441D-94D5-2C5AFDA65943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CF287F-2A99-4B9F-A64F-E184A509C714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4DB0660-F895-44B1-A341-66853265B3C1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09FBB5D-D143-4F91-B5B1-9B3473458226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034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61094D7-102C-4347-A09B-338BE590E223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A391C36-DFFB-4B50-BBB3-B845A8F3498E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860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1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F298ED6-3F05-4AC7-975A-9F17019DDE15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662B959-1B3A-438A-A809-3AD96D527D9A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A365E98E-0607-4890-B343-1F154102A0BF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DF186EE-1768-42BF-AECF-DC5FF4979910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782A5B2-AD0E-4C93-8369-033C4619AE07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4B86AF2-0481-4AF3-8D52-5FF9EE8467B6}" type="slidenum">
              <a:rPr lang="zh-CN" altLang="en-US"/>
              <a:pPr/>
              <a:t>6</a:t>
            </a:fld>
            <a:endParaRPr lang="en-US" altLang="zh-CN"/>
          </a:p>
        </p:txBody>
      </p:sp>
      <p:sp>
        <p:nvSpPr>
          <p:cNvPr id="870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A4D7188-8C5C-41E0-B4D0-10947F6BB7E1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A6492-E409-482D-9ED6-9FEFCEB49B79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880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</p:spPr>
        <p:txBody>
          <a:bodyPr/>
          <a:lstStyle/>
          <a:p>
            <a:fld id="{B3432C5F-DCEC-4571-BD15-01BF3A8E4D10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3584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358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C379AEB-4092-4C0F-AB9D-0480F84A9AAD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358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84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3C55B65-A450-4666-BE64-4E8CB347B98A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319D034-A29D-4B44-8694-66FB2801823F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C774884F-503C-4B49-AC93-978EE4248D61}" type="datetime4">
              <a:rPr lang="zh-CN" altLang="en-US"/>
              <a:pPr/>
              <a:t>2013年3月26日星期二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46E3CAF-538A-4FA3-A03D-D0704FD3C97C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34CB6-85C5-4AC9-831B-3DA265C678EA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F6B90D8F-D0EC-4855-9B06-55D66BD49A9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7D952-DB14-4EBD-845F-85819BD5FD3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FC31EDF2-1717-4377-860C-72FF77E2FC0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9348D-59B3-4A4E-816E-461F9797A0FD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4084E0D8-CDA6-4F92-AC44-0443FCE25FD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228600" y="152400"/>
            <a:ext cx="8763000" cy="609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41300" y="914400"/>
            <a:ext cx="437515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8850" y="914400"/>
            <a:ext cx="437515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241300" y="3733800"/>
            <a:ext cx="437515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68850" y="3733800"/>
            <a:ext cx="4375150" cy="2667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F20C8E9A-0742-4022-AE10-8204FF7DC8E4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 altLang="zh-CN"/>
              <a:t>7.</a:t>
            </a:r>
            <a:fld id="{1BCF6CD8-1ACC-4401-B5E4-6A660EF6115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3E09-5EA7-4178-A577-7430E07B535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154D35B9-78DD-4B27-BB1F-17849C92084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7D6043-FA9B-4B21-A2CD-EDA231A385C3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C3CE4CC2-CC04-46E0-AC84-28944906050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E7964-EEC2-4418-83B6-7E23F0F779E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D2458669-9078-42C7-A655-5F0C053C68C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0F88E-498A-4EDC-8A4E-FCACA205FF8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4C723274-6C92-49C4-B564-ABBE04556CE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BC156E-320D-45FA-906E-FB898DC93857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4ECAA88C-9659-42DC-95F4-4952C74FF32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11E8F6-3A7C-4888-8FB8-87235B37DEE8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C437ABD9-DDA0-458A-B2B9-72272C668B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3AA079-2D89-41B7-ACF5-BC648DA99E74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EFA3B2FA-5846-4361-813F-1772AC25957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12CDDF-50C2-41DB-B4CF-B8BE6BFF82B6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AF183161-D974-4A6E-8E7C-F3E9D2AFE7B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2DE4CC-03B5-4366-8CAD-A93FA907E69D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7.</a:t>
            </a:r>
            <a:fld id="{62A19E1B-A0D6-4D8A-BA1B-4305F232939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2.w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3.wmf"/><Relationship Id="rId4" Type="http://schemas.openxmlformats.org/officeDocument/2006/relationships/oleObject" Target="../embeddings/oleObject3.bin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Microsoft_Excel_97-2003_Worksheet3.xls"/><Relationship Id="rId3" Type="http://schemas.openxmlformats.org/officeDocument/2006/relationships/notesSlide" Target="../notesSlides/notesSlide13.xml"/><Relationship Id="rId7" Type="http://schemas.openxmlformats.org/officeDocument/2006/relationships/image" Target="../media/image7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Microsoft_Excel_97-2003_Worksheet2.xls"/><Relationship Id="rId11" Type="http://schemas.openxmlformats.org/officeDocument/2006/relationships/image" Target="../media/image9.emf"/><Relationship Id="rId5" Type="http://schemas.openxmlformats.org/officeDocument/2006/relationships/image" Target="../media/image6.emf"/><Relationship Id="rId10" Type="http://schemas.openxmlformats.org/officeDocument/2006/relationships/oleObject" Target="../embeddings/Microsoft_Excel_97-2003_Worksheet4.xls"/><Relationship Id="rId4" Type="http://schemas.openxmlformats.org/officeDocument/2006/relationships/oleObject" Target="../embeddings/Microsoft_Excel_97-2003_Worksheet1.xls"/><Relationship Id="rId9" Type="http://schemas.openxmlformats.org/officeDocument/2006/relationships/image" Target="../media/image8.emf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600200"/>
          </a:xfrm>
        </p:spPr>
        <p:txBody>
          <a:bodyPr/>
          <a:lstStyle/>
          <a:p>
            <a:r>
              <a:rPr lang="en-US" altLang="zh-CN" b="1" dirty="0" smtClean="0">
                <a:ea typeface="宋体" pitchFamily="2" charset="-122"/>
              </a:rPr>
              <a:t>Chapter 5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62000" y="4114800"/>
            <a:ext cx="7391400" cy="2362200"/>
          </a:xfrm>
        </p:spPr>
        <p:txBody>
          <a:bodyPr/>
          <a:lstStyle/>
          <a:p>
            <a:r>
              <a:rPr lang="en-US" altLang="zh-CN" sz="3200" b="1" dirty="0">
                <a:ea typeface="宋体" pitchFamily="2" charset="-122"/>
              </a:rPr>
              <a:t>Important Discrete </a:t>
            </a:r>
            <a:r>
              <a:rPr lang="en-US" altLang="zh-CN" sz="3200" b="1" dirty="0" smtClean="0">
                <a:ea typeface="宋体" pitchFamily="2" charset="-122"/>
              </a:rPr>
              <a:t>Distributions</a:t>
            </a:r>
          </a:p>
          <a:p>
            <a:endParaRPr lang="en-US" altLang="zh-CN" sz="3200" b="1" dirty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1511300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7.2…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dirty="0" smtClean="0"/>
              <a:t>Example Sales Calls: n=3, p=0.2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3E09-5EA7-4178-A577-7430E07B535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154D35B9-78DD-4B27-BB1F-17849C92084C}" type="slidenum">
              <a:rPr lang="en-US" altLang="zh-CN" smtClean="0"/>
              <a:pPr/>
              <a:t>10</a:t>
            </a:fld>
            <a:endParaRPr lang="en-US" altLang="zh-CN"/>
          </a:p>
        </p:txBody>
      </p:sp>
      <p:graphicFrame>
        <p:nvGraphicFramePr>
          <p:cNvPr id="115714" name="Object 2"/>
          <p:cNvGraphicFramePr>
            <a:graphicFrameLocks noChangeAspect="1"/>
          </p:cNvGraphicFramePr>
          <p:nvPr/>
        </p:nvGraphicFramePr>
        <p:xfrm>
          <a:off x="304800" y="1981200"/>
          <a:ext cx="8556625" cy="466636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5726" name="Equation" r:id="rId3" imgW="4089240" imgH="2412720" progId="Equation.3">
                  <p:embed/>
                </p:oleObj>
              </mc:Choice>
              <mc:Fallback>
                <p:oleObj name="Equation" r:id="rId3" imgW="4089240" imgH="241272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1981200"/>
                        <a:ext cx="8556625" cy="4666366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Binomial Probabilities in Excel</a:t>
            </a:r>
          </a:p>
        </p:txBody>
      </p:sp>
      <p:sp>
        <p:nvSpPr>
          <p:cNvPr id="101379" name="Rectangle 3"/>
          <p:cNvSpPr>
            <a:spLocks noGrp="1" noChangeArrowheads="1"/>
          </p:cNvSpPr>
          <p:nvPr>
            <p:ph idx="1"/>
          </p:nvPr>
        </p:nvSpPr>
        <p:spPr>
          <a:xfrm>
            <a:off x="609600" y="1295400"/>
            <a:ext cx="8153400" cy="5105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altLang="zh-CN" b="1" dirty="0">
                <a:ea typeface="宋体" pitchFamily="2" charset="-122"/>
              </a:rPr>
              <a:t>=</a:t>
            </a:r>
            <a:r>
              <a:rPr lang="en-US" altLang="zh-CN" b="1" dirty="0" smtClean="0">
                <a:ea typeface="宋体" pitchFamily="2" charset="-122"/>
              </a:rPr>
              <a:t>BINOM.DIST(x,n</a:t>
            </a:r>
            <a:r>
              <a:rPr lang="en-US" altLang="zh-CN" b="1" dirty="0">
                <a:ea typeface="宋体" pitchFamily="2" charset="-122"/>
              </a:rPr>
              <a:t>,</a:t>
            </a:r>
            <a:r>
              <a:rPr lang="en-US" altLang="zh-CN" b="1" dirty="0">
                <a:ea typeface="宋体" pitchFamily="2" charset="-122"/>
                <a:sym typeface="Mathematica1" pitchFamily="2" charset="2"/>
              </a:rPr>
              <a:t>,0/1</a:t>
            </a:r>
            <a:r>
              <a:rPr lang="en-US" altLang="zh-CN" b="1" dirty="0" smtClean="0">
                <a:ea typeface="宋体" pitchFamily="2" charset="-122"/>
                <a:sym typeface="Mathematica1" pitchFamily="2" charset="2"/>
              </a:rPr>
              <a:t>)</a:t>
            </a:r>
            <a:endParaRPr lang="en-US" altLang="zh-CN" b="1" dirty="0">
              <a:ea typeface="宋体" pitchFamily="2" charset="-122"/>
              <a:sym typeface="Mathematica1" pitchFamily="2" charset="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  <a:sym typeface="Mathematica1" pitchFamily="2" charset="2"/>
              </a:rPr>
              <a:t>x = the value of the random variable you are interested in</a:t>
            </a:r>
          </a:p>
          <a:p>
            <a:pPr lvl="1">
              <a:buNone/>
            </a:pPr>
            <a:r>
              <a:rPr lang="en-US" altLang="zh-CN" dirty="0">
                <a:ea typeface="宋体" pitchFamily="2" charset="-122"/>
                <a:sym typeface="Mathematica1" pitchFamily="2" charset="2"/>
              </a:rPr>
              <a:t>n = the number of trials, or the sample size</a:t>
            </a:r>
          </a:p>
          <a:p>
            <a:pPr>
              <a:buNone/>
            </a:pPr>
            <a:r>
              <a:rPr lang="en-US" altLang="zh-CN" dirty="0" smtClean="0">
                <a:ea typeface="宋体" pitchFamily="2" charset="-122"/>
                <a:sym typeface="Mathematica1" pitchFamily="2" charset="2"/>
              </a:rPr>
              <a:t>        = </a:t>
            </a:r>
            <a:r>
              <a:rPr lang="en-US" altLang="zh-CN" dirty="0">
                <a:ea typeface="宋体" pitchFamily="2" charset="-122"/>
                <a:sym typeface="Mathematica1" pitchFamily="2" charset="2"/>
              </a:rPr>
              <a:t>the probability of success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  <a:sym typeface="Mathematica1" pitchFamily="2" charset="2"/>
              </a:rPr>
              <a:t>0/1 = whether you are calculating the probability of a single x value or the cumulative probability from 0 up to x.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dirty="0"/>
              <a:t>7.</a:t>
            </a:r>
            <a:fld id="{26839B41-9ADC-4FC8-AE12-7B56FAB614FC}" type="slidenum">
              <a:rPr lang="en-US" altLang="zh-CN"/>
              <a:pPr/>
              <a:t>11</a:t>
            </a:fld>
            <a:endParaRPr lang="en-US" altLang="zh-C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B853E7-4C1F-45F4-8A87-A49CB5417DD7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990600" y="3429000"/>
          <a:ext cx="800389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392" name="Equation" r:id="rId4" imgW="139680" imgH="139680" progId="Equation.3">
                  <p:embed/>
                </p:oleObj>
              </mc:Choice>
              <mc:Fallback>
                <p:oleObj name="Equation" r:id="rId4" imgW="139680" imgH="1396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90600" y="3429000"/>
                        <a:ext cx="800389" cy="3746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Pat </a:t>
            </a:r>
            <a:r>
              <a:rPr lang="en-US" altLang="zh-CN" dirty="0" err="1">
                <a:ea typeface="宋体" pitchFamily="2" charset="-122"/>
              </a:rPr>
              <a:t>Statsdud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  <p:sp>
        <p:nvSpPr>
          <p:cNvPr id="512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Pat </a:t>
            </a:r>
            <a:r>
              <a:rPr lang="en-US" altLang="zh-CN" dirty="0" err="1">
                <a:ea typeface="宋体" pitchFamily="2" charset="-122"/>
              </a:rPr>
              <a:t>Statsdud</a:t>
            </a:r>
            <a:r>
              <a:rPr lang="en-US" altLang="zh-CN" dirty="0">
                <a:ea typeface="宋体" pitchFamily="2" charset="-122"/>
              </a:rPr>
              <a:t> is a (not good) student taking a statistics course. Pat’s exam strategy is to rely on luck for the next quiz. 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>
                <a:ea typeface="宋体" pitchFamily="2" charset="-122"/>
              </a:rPr>
              <a:t>quiz consists of 10 multiple-choice questions. Each question has five possible answers, only one of which is correct. </a:t>
            </a: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Pat </a:t>
            </a:r>
            <a:r>
              <a:rPr lang="en-US" altLang="zh-CN" dirty="0">
                <a:ea typeface="宋体" pitchFamily="2" charset="-122"/>
              </a:rPr>
              <a:t>plans to guess the answer to each question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 dirty="0">
                <a:solidFill>
                  <a:srgbClr val="0000FF"/>
                </a:solidFill>
                <a:ea typeface="宋体" pitchFamily="2" charset="-122"/>
              </a:rPr>
              <a:t>Is this a binomial experiment?</a:t>
            </a:r>
            <a:r>
              <a:rPr lang="en-US" altLang="zh-CN" b="1" dirty="0">
                <a:ea typeface="宋体" pitchFamily="2" charset="-122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Check the conditions:</a:t>
            </a:r>
            <a:endParaRPr lang="en-US" altLang="zh-CN" dirty="0">
              <a:solidFill>
                <a:srgbClr val="FF0000"/>
              </a:solidFill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</a:t>
            </a:r>
            <a:r>
              <a:rPr lang="en-US" altLang="zh-CN" dirty="0">
                <a:ea typeface="宋体" pitchFamily="2" charset="-122"/>
              </a:rPr>
              <a:t> There is a fixed finite number of trials (</a:t>
            </a:r>
            <a:r>
              <a:rPr lang="en-US" altLang="zh-CN" b="1" dirty="0">
                <a:ea typeface="宋体" pitchFamily="2" charset="-122"/>
              </a:rPr>
              <a:t>n=10</a:t>
            </a:r>
            <a:r>
              <a:rPr lang="en-US" altLang="zh-CN" dirty="0">
                <a:ea typeface="宋体" pitchFamily="2" charset="-122"/>
              </a:rPr>
              <a:t>).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</a:t>
            </a:r>
            <a:r>
              <a:rPr lang="en-US" altLang="zh-CN" dirty="0">
                <a:ea typeface="宋体" pitchFamily="2" charset="-122"/>
              </a:rPr>
              <a:t> An answer can be either correct or incorrect.</a:t>
            </a:r>
          </a:p>
          <a:p>
            <a:pPr lvl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  <a:sym typeface="Wingdings" pitchFamily="2" charset="2"/>
              </a:rPr>
              <a:t></a:t>
            </a:r>
            <a:r>
              <a:rPr lang="en-US" altLang="zh-CN" dirty="0" smtClean="0">
                <a:ea typeface="宋体" pitchFamily="2" charset="-122"/>
              </a:rPr>
              <a:t> The </a:t>
            </a:r>
            <a:r>
              <a:rPr lang="en-US" altLang="zh-CN" dirty="0">
                <a:ea typeface="宋体" pitchFamily="2" charset="-122"/>
              </a:rPr>
              <a:t>probability of a correct answer (P(success)=.</a:t>
            </a:r>
            <a:r>
              <a:rPr lang="en-US" altLang="zh-CN" dirty="0" smtClean="0">
                <a:ea typeface="宋体" pitchFamily="2" charset="-122"/>
              </a:rPr>
              <a:t>20) does </a:t>
            </a:r>
            <a:r>
              <a:rPr lang="en-US" altLang="zh-CN" dirty="0">
                <a:ea typeface="宋体" pitchFamily="2" charset="-122"/>
              </a:rPr>
              <a:t>not change from question to question.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</a:t>
            </a:r>
            <a:r>
              <a:rPr lang="en-US" altLang="zh-CN" dirty="0">
                <a:ea typeface="宋体" pitchFamily="2" charset="-122"/>
              </a:rPr>
              <a:t> Each answer is independent of the others.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B2B5F9C4-FC3B-4BEE-861F-632D652FEC11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39AAB0-9A71-466F-A296-DB1EDB12E2C3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Pat </a:t>
            </a:r>
            <a:r>
              <a:rPr lang="en-US" altLang="zh-CN" dirty="0" err="1">
                <a:ea typeface="宋体" pitchFamily="2" charset="-122"/>
              </a:rPr>
              <a:t>Statsdud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  <p:sp>
        <p:nvSpPr>
          <p:cNvPr id="49155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902700" cy="40386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n=10</a:t>
            </a:r>
            <a:r>
              <a:rPr lang="en-US" altLang="zh-CN" sz="2400" dirty="0">
                <a:ea typeface="宋体" pitchFamily="2" charset="-122"/>
              </a:rPr>
              <a:t>, and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P(success) = .20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What is the probability that Pat gets </a:t>
            </a:r>
            <a:r>
              <a:rPr lang="en-US" altLang="zh-CN" b="1" i="1" dirty="0">
                <a:ea typeface="宋体" pitchFamily="2" charset="-122"/>
              </a:rPr>
              <a:t>no answers</a:t>
            </a:r>
            <a:r>
              <a:rPr lang="en-US" altLang="zh-CN" dirty="0">
                <a:ea typeface="宋体" pitchFamily="2" charset="-122"/>
              </a:rPr>
              <a:t> correct?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I.e. # success, 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,  = 0; hence we want to know P(x=0)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What </a:t>
            </a:r>
            <a:r>
              <a:rPr lang="en-US" altLang="zh-CN" dirty="0">
                <a:ea typeface="宋体" pitchFamily="2" charset="-122"/>
              </a:rPr>
              <a:t>is the probability that Pat gets </a:t>
            </a:r>
            <a:r>
              <a:rPr lang="en-US" altLang="zh-CN" b="1" i="1" dirty="0">
                <a:ea typeface="宋体" pitchFamily="2" charset="-122"/>
              </a:rPr>
              <a:t>two answers</a:t>
            </a:r>
            <a:r>
              <a:rPr lang="en-US" altLang="zh-CN" dirty="0">
                <a:ea typeface="宋体" pitchFamily="2" charset="-122"/>
              </a:rPr>
              <a:t> correct</a:t>
            </a:r>
            <a:r>
              <a:rPr lang="en-US" altLang="zh-CN" dirty="0" smtClean="0">
                <a:ea typeface="宋体" pitchFamily="2" charset="-122"/>
              </a:rPr>
              <a:t>? i.e</a:t>
            </a:r>
            <a:r>
              <a:rPr lang="en-US" altLang="zh-CN" dirty="0">
                <a:ea typeface="宋体" pitchFamily="2" charset="-122"/>
              </a:rPr>
              <a:t>. # success, </a:t>
            </a:r>
            <a:r>
              <a:rPr lang="en-US" altLang="zh-CN" b="1" dirty="0">
                <a:ea typeface="宋体" pitchFamily="2" charset="-122"/>
              </a:rPr>
              <a:t>x</a:t>
            </a:r>
            <a:r>
              <a:rPr lang="en-US" altLang="zh-CN" dirty="0">
                <a:ea typeface="宋体" pitchFamily="2" charset="-122"/>
              </a:rPr>
              <a:t>,  = 2; hence we want to know P(x=2)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FCDD1F4E-3D40-416A-A9C8-F7E33E8D3C0D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49159" name="Picture 7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2438400"/>
            <a:ext cx="3886200" cy="1135063"/>
          </a:xfrm>
          <a:prstGeom prst="rect">
            <a:avLst/>
          </a:prstGeom>
          <a:noFill/>
        </p:spPr>
      </p:pic>
      <p:sp>
        <p:nvSpPr>
          <p:cNvPr id="49160" name="Rectangle 8"/>
          <p:cNvSpPr>
            <a:spLocks noChangeArrowheads="1"/>
          </p:cNvSpPr>
          <p:nvPr/>
        </p:nvSpPr>
        <p:spPr bwMode="auto">
          <a:xfrm>
            <a:off x="4343400" y="2590800"/>
            <a:ext cx="4267200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 i="1" dirty="0">
                <a:ea typeface="宋体" pitchFamily="2" charset="-122"/>
              </a:rPr>
              <a:t>Pat has about an 11% chance of getting no answers </a:t>
            </a:r>
            <a:r>
              <a:rPr lang="en-US" altLang="zh-CN" sz="2000" b="1" i="1" dirty="0" smtClean="0">
                <a:ea typeface="宋体" pitchFamily="2" charset="-122"/>
              </a:rPr>
              <a:t>correct using </a:t>
            </a:r>
            <a:r>
              <a:rPr lang="en-US" altLang="zh-CN" sz="2000" b="1" i="1" dirty="0">
                <a:ea typeface="宋体" pitchFamily="2" charset="-122"/>
              </a:rPr>
              <a:t>the guessing strategy.</a:t>
            </a:r>
            <a:endParaRPr lang="en-US" altLang="zh-CN" sz="2800" dirty="0">
              <a:ea typeface="宋体" pitchFamily="2" charset="-122"/>
            </a:endParaRPr>
          </a:p>
        </p:txBody>
      </p:sp>
      <p:pic>
        <p:nvPicPr>
          <p:cNvPr id="49162" name="Picture 10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800" y="4572000"/>
            <a:ext cx="3886200" cy="1106488"/>
          </a:xfrm>
          <a:prstGeom prst="rect">
            <a:avLst/>
          </a:prstGeom>
          <a:noFill/>
        </p:spPr>
      </p:pic>
      <p:sp>
        <p:nvSpPr>
          <p:cNvPr id="49164" name="Rectangle 12"/>
          <p:cNvSpPr>
            <a:spLocks noChangeArrowheads="1"/>
          </p:cNvSpPr>
          <p:nvPr/>
        </p:nvSpPr>
        <p:spPr bwMode="auto">
          <a:xfrm>
            <a:off x="4495800" y="4724400"/>
            <a:ext cx="41148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2000" b="1" i="1" dirty="0">
                <a:ea typeface="宋体" pitchFamily="2" charset="-122"/>
              </a:rPr>
              <a:t>Pat has about a 30% chance of getting exactly two </a:t>
            </a:r>
            <a:r>
              <a:rPr lang="en-US" altLang="zh-CN" sz="2000" b="1" i="1" dirty="0" smtClean="0">
                <a:ea typeface="宋体" pitchFamily="2" charset="-122"/>
              </a:rPr>
              <a:t>answers correct </a:t>
            </a:r>
            <a:r>
              <a:rPr lang="en-US" altLang="zh-CN" sz="2000" b="1" i="1" dirty="0">
                <a:ea typeface="宋体" pitchFamily="2" charset="-122"/>
              </a:rPr>
              <a:t>using the guessing strategy.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60AAC7-C7A0-4F78-8F23-D9082979B838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Cumulative </a:t>
            </a:r>
            <a:r>
              <a:rPr lang="en-US" altLang="zh-CN" dirty="0" smtClean="0">
                <a:ea typeface="宋体" pitchFamily="2" charset="-122"/>
              </a:rPr>
              <a:t>Probability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2227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1219200"/>
            <a:ext cx="8686800" cy="5105400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To answer the question: “Find the probability that Pat fails the quiz” requires a </a:t>
            </a:r>
            <a:r>
              <a:rPr lang="en-US" altLang="zh-CN" sz="2400" b="1" i="1" dirty="0">
                <a:ea typeface="宋体" pitchFamily="2" charset="-122"/>
              </a:rPr>
              <a:t>cumulative probability</a:t>
            </a:r>
            <a:r>
              <a:rPr lang="en-US" altLang="zh-CN" sz="2400" dirty="0">
                <a:ea typeface="宋体" pitchFamily="2" charset="-122"/>
              </a:rPr>
              <a:t>, that is, P(X ≤ x</a:t>
            </a:r>
            <a:r>
              <a:rPr lang="en-US" altLang="zh-CN" sz="2400" dirty="0" smtClean="0">
                <a:ea typeface="宋体" pitchFamily="2" charset="-122"/>
              </a:rPr>
              <a:t>).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If a grade on the quiz is less than 50% (i.e. 5 questions out of 10), that’s considered a failed quiz. </a:t>
            </a:r>
          </a:p>
          <a:p>
            <a:pPr>
              <a:lnSpc>
                <a:spcPct val="80000"/>
              </a:lnSpc>
            </a:pP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Thus, we want to know what is: P(X ≤ 4).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 smtClean="0">
                <a:ea typeface="宋体" pitchFamily="2" charset="-122"/>
              </a:rPr>
              <a:t>	P(X </a:t>
            </a:r>
            <a:r>
              <a:rPr lang="en-US" altLang="zh-CN" sz="2400" dirty="0">
                <a:ea typeface="宋体" pitchFamily="2" charset="-122"/>
              </a:rPr>
              <a:t>≤ 4) = P(0) + P(1) + P(2) + P(3) + </a:t>
            </a:r>
            <a:r>
              <a:rPr lang="en-US" altLang="zh-CN" sz="2400" dirty="0" smtClean="0">
                <a:ea typeface="宋体" pitchFamily="2" charset="-122"/>
              </a:rPr>
              <a:t>P(4)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Using the binomial formula to calculate:</a:t>
            </a:r>
          </a:p>
          <a:p>
            <a:pPr>
              <a:lnSpc>
                <a:spcPct val="80000"/>
              </a:lnSpc>
              <a:buNone/>
            </a:pP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8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	</a:t>
            </a:r>
            <a:r>
              <a:rPr lang="en-US" altLang="zh-CN" sz="2400" dirty="0" smtClean="0">
                <a:ea typeface="宋体" pitchFamily="2" charset="-122"/>
              </a:rPr>
              <a:t>P(0</a:t>
            </a:r>
            <a:r>
              <a:rPr lang="en-US" altLang="zh-CN" sz="2400" dirty="0">
                <a:ea typeface="宋体" pitchFamily="2" charset="-122"/>
              </a:rPr>
              <a:t>) = .1074, P(1) = .2684 , P(2) = .3020 ,P(3) = .2013, and P(4) = .0881</a:t>
            </a: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dirty="0">
                <a:ea typeface="宋体" pitchFamily="2" charset="-122"/>
              </a:rPr>
              <a:t>We have P(X ≤ 4) = .1074 + .2684 + … + .0881 = </a:t>
            </a:r>
            <a:r>
              <a:rPr lang="en-US" altLang="zh-CN" sz="2400" b="1" dirty="0">
                <a:solidFill>
                  <a:srgbClr val="FF0000"/>
                </a:solidFill>
                <a:ea typeface="宋体" pitchFamily="2" charset="-122"/>
              </a:rPr>
              <a:t>.</a:t>
            </a: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9672</a:t>
            </a:r>
          </a:p>
          <a:p>
            <a:pPr>
              <a:lnSpc>
                <a:spcPct val="80000"/>
              </a:lnSpc>
            </a:pP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dirty="0" smtClean="0">
                <a:solidFill>
                  <a:srgbClr val="FF0000"/>
                </a:solidFill>
                <a:ea typeface="宋体" pitchFamily="2" charset="-122"/>
              </a:rPr>
              <a:t>Use: </a:t>
            </a:r>
            <a:r>
              <a:rPr lang="en-US" altLang="zh-CN" sz="2400" dirty="0" smtClean="0">
                <a:ea typeface="宋体" pitchFamily="2" charset="-122"/>
              </a:rPr>
              <a:t>= </a:t>
            </a:r>
            <a:r>
              <a:rPr lang="en-US" altLang="zh-CN" sz="2400" dirty="0" err="1" smtClean="0">
                <a:ea typeface="宋体" pitchFamily="2" charset="-122"/>
              </a:rPr>
              <a:t>binom.dist</a:t>
            </a:r>
            <a:r>
              <a:rPr lang="en-US" altLang="zh-CN" sz="2400" dirty="0" smtClean="0">
                <a:ea typeface="宋体" pitchFamily="2" charset="-122"/>
              </a:rPr>
              <a:t>(4,10,0.2,1</a:t>
            </a:r>
            <a:r>
              <a:rPr lang="en-US" altLang="zh-CN" sz="2400" dirty="0">
                <a:ea typeface="宋体" pitchFamily="2" charset="-122"/>
              </a:rPr>
              <a:t>) = </a:t>
            </a:r>
            <a:r>
              <a:rPr lang="en-US" altLang="zh-CN" sz="2400" dirty="0" smtClean="0">
                <a:ea typeface="宋体" pitchFamily="2" charset="-122"/>
              </a:rPr>
              <a:t>0.9672 for cumulative probabilities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b="1" dirty="0" smtClean="0">
              <a:solidFill>
                <a:srgbClr val="FF0000"/>
              </a:solidFill>
              <a:ea typeface="宋体" pitchFamily="2" charset="-122"/>
            </a:endParaRPr>
          </a:p>
          <a:p>
            <a:pPr>
              <a:lnSpc>
                <a:spcPct val="8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80000"/>
              </a:lnSpc>
            </a:pP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Thus, </a:t>
            </a:r>
            <a:r>
              <a:rPr lang="en-US" altLang="zh-CN" sz="2400" b="1" i="1" dirty="0" smtClean="0">
                <a:solidFill>
                  <a:srgbClr val="FF0000"/>
                </a:solidFill>
                <a:ea typeface="宋体" pitchFamily="2" charset="-122"/>
              </a:rPr>
              <a:t>it’s </a:t>
            </a:r>
            <a:r>
              <a:rPr lang="en-US" altLang="zh-CN" sz="2400" b="1" i="1" dirty="0">
                <a:solidFill>
                  <a:srgbClr val="FF0000"/>
                </a:solidFill>
                <a:ea typeface="宋体" pitchFamily="2" charset="-122"/>
              </a:rPr>
              <a:t>about 97% probable that Pat will fail the test using the luck strategy and guessing at answers…</a:t>
            </a:r>
            <a:endParaRPr lang="en-US" altLang="zh-CN" sz="2400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2F4EE3FB-8EFD-4835-9020-49F901F7DB22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6EC2AF-9181-41CF-B45F-7744E02D88C4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Pat </a:t>
            </a:r>
            <a:r>
              <a:rPr lang="en-US" dirty="0" err="1" smtClean="0"/>
              <a:t>Statsdud</a:t>
            </a:r>
            <a:r>
              <a:rPr lang="en-US" dirty="0" smtClean="0"/>
              <a:t>…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</p:spPr>
            <p:txBody>
              <a:bodyPr>
                <a:normAutofit/>
              </a:bodyPr>
              <a:lstStyle/>
              <a:p>
                <a:r>
                  <a:rPr lang="en-US" dirty="0" smtClean="0"/>
                  <a:t>What is the probability that he gets between 2 and 7 questions right? (including 2 and 7)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≤7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≤7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≤1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</a:rPr>
                      <m:t>=</m:t>
                    </m:r>
                    <m:r>
                      <a:rPr lang="en-US" sz="2400" b="0" i="1" smtClean="0">
                        <a:latin typeface="Cambria Math"/>
                      </a:rPr>
                      <m:t>𝐵𝑖𝑛𝑜𝑚</m:t>
                    </m:r>
                    <m:r>
                      <a:rPr lang="en-US" sz="2400" b="0" i="1" smtClean="0">
                        <a:latin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7,</m:t>
                        </m:r>
                        <m:r>
                          <a:rPr lang="en-US" sz="2400" b="0" i="1" smtClean="0">
                            <a:latin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  <m:r>
                      <a:rPr lang="en-US" sz="2400" b="0" i="1" smtClean="0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𝐵𝑖𝑛𝑜𝑚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2400" b="0" i="1" smtClean="0">
                        <a:latin typeface="Cambria Math"/>
                        <a:ea typeface="Cambria Math"/>
                      </a:rPr>
                      <m:t>𝑑𝑖𝑠𝑡</m:t>
                    </m:r>
                    <m:d>
                      <m:dPr>
                        <m:ctrlPr>
                          <a:rPr lang="en-US" sz="2400" b="0" i="1" smtClean="0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1,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𝑛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</m:oMath>
                </a14:m>
                <a:endParaRPr lang="en-US" sz="2400" b="0" dirty="0" smtClean="0">
                  <a:ea typeface="Cambria Math"/>
                </a:endParaRPr>
              </a:p>
              <a:p>
                <a:pPr marL="457200" lvl="1" indent="0">
                  <a:buNone/>
                </a:pPr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What about?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</a:rPr>
                          <m:t>2</m:t>
                        </m:r>
                        <m:r>
                          <a:rPr lang="en-US" sz="2400" b="0" i="1" smtClean="0">
                            <a:latin typeface="Cambria Math"/>
                          </a:rPr>
                          <m:t>&lt;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b="0" i="1" smtClean="0">
                            <a:latin typeface="Cambria Math"/>
                            <a:ea typeface="Cambria Math"/>
                          </a:rPr>
                          <m:t>&lt;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7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𝑃</m:t>
                    </m:r>
                    <m:d>
                      <m:dPr>
                        <m:ctrlPr>
                          <a:rPr lang="en-US" sz="2400" i="1">
                            <a:latin typeface="Cambria Math"/>
                            <a:ea typeface="Cambria Math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≤6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𝑃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𝑋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≤2)=</m:t>
                    </m:r>
                    <m:r>
                      <a:rPr lang="en-US" sz="2400" i="1">
                        <a:latin typeface="Cambria Math"/>
                      </a:rPr>
                      <m:t>𝐵𝑖𝑛𝑜𝑚</m:t>
                    </m:r>
                    <m:r>
                      <a:rPr lang="en-US" sz="2400" i="1">
                        <a:latin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</a:rPr>
                      <m:t>𝑑𝑖𝑠𝑡</m:t>
                    </m:r>
                    <m:d>
                      <m:dPr>
                        <m:ctrlPr>
                          <a:rPr lang="en-US" sz="2400" i="1">
                            <a:latin typeface="Cambria Math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/>
                          </a:rPr>
                          <m:t>6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</a:rPr>
                          <m:t>𝑛</m:t>
                        </m:r>
                        <m:r>
                          <a:rPr lang="en-US" sz="2400" i="1">
                            <a:latin typeface="Cambria Math"/>
                          </a:rPr>
                          <m:t>,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𝜋</m:t>
                        </m:r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,1</m:t>
                        </m:r>
                      </m:e>
                    </m:d>
                    <m:r>
                      <a:rPr lang="en-US" sz="2400" i="1">
                        <a:latin typeface="Cambria Math"/>
                        <a:ea typeface="Cambria Math"/>
                      </a:rPr>
                      <m:t>−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𝐵𝑖𝑛𝑜𝑚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.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𝑑𝑖𝑠𝑡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(2,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,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𝜋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,1)</m:t>
                    </m:r>
                  </m:oMath>
                </a14:m>
                <a:endParaRPr lang="en-US" sz="2400" dirty="0" smtClean="0"/>
              </a:p>
              <a:p>
                <a:pPr marL="457200" lvl="1" indent="0">
                  <a:buNone/>
                </a:pPr>
                <a:r>
                  <a:rPr lang="en-US" sz="2400" dirty="0" smtClean="0"/>
                  <a:t>And how about?</a:t>
                </a:r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&lt;7</m:t>
                        </m:r>
                      </m:e>
                    </m:d>
                  </m:oMath>
                </a14:m>
                <a:r>
                  <a:rPr lang="en-US" dirty="0" smtClean="0"/>
                  <a:t> 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𝑃</m:t>
                    </m:r>
                    <m:d>
                      <m:dPr>
                        <m:ctrlPr>
                          <a:rPr lang="en-US" i="1">
                            <a:latin typeface="Cambria Math"/>
                          </a:rPr>
                        </m:ctrlPr>
                      </m:dPr>
                      <m:e>
                        <m:r>
                          <a:rPr lang="en-US" i="1">
                            <a:latin typeface="Cambria Math"/>
                          </a:rPr>
                          <m:t>2&lt;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𝑋</m:t>
                        </m:r>
                        <m:r>
                          <a:rPr lang="en-US" i="1" smtClean="0">
                            <a:latin typeface="Cambria Math"/>
                            <a:ea typeface="Cambria Math"/>
                          </a:rPr>
                          <m:t>≤</m:t>
                        </m:r>
                        <m:r>
                          <a:rPr lang="en-US" i="1">
                            <a:latin typeface="Cambria Math"/>
                            <a:ea typeface="Cambria Math"/>
                          </a:rPr>
                          <m:t>7</m:t>
                        </m:r>
                      </m:e>
                    </m:d>
                  </m:oMath>
                </a14:m>
                <a:r>
                  <a:rPr lang="en-US" dirty="0" smtClean="0"/>
                  <a:t>?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219200"/>
                <a:ext cx="8229600" cy="4906963"/>
              </a:xfrm>
              <a:blipFill rotWithShape="1">
                <a:blip r:embed="rId2"/>
                <a:stretch>
                  <a:fillRect l="-1630" t="-1615" r="-25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3E09-5EA7-4178-A577-7430E07B535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154D35B9-78DD-4B27-BB1F-17849C92084C}" type="slidenum">
              <a:rPr lang="en-US" altLang="zh-CN" smtClean="0"/>
              <a:pPr/>
              <a:t>15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62151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Binomial Graphs</a:t>
            </a:r>
            <a:endParaRPr lang="zh-CN" altLang="en-US">
              <a:ea typeface="宋体" pitchFamily="2" charset="-122"/>
            </a:endParaRPr>
          </a:p>
        </p:txBody>
      </p:sp>
      <p:sp>
        <p:nvSpPr>
          <p:cNvPr id="7475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Binomials are well-suited to histograms.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Each value of X has a column above it.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The column’s height is P(X).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Columns are one unit wide, so the </a:t>
            </a:r>
            <a:r>
              <a:rPr lang="en-US" altLang="zh-CN" i="1" dirty="0">
                <a:ea typeface="宋体" pitchFamily="2" charset="-122"/>
              </a:rPr>
              <a:t>AREA</a:t>
            </a:r>
            <a:r>
              <a:rPr lang="en-US" altLang="zh-CN" dirty="0">
                <a:ea typeface="宋体" pitchFamily="2" charset="-122"/>
              </a:rPr>
              <a:t> of the column is P(X), too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Two factors influence the look of a Binomial graph:</a:t>
            </a: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π &lt; 0.5, Binomial is right skewed, π &gt; 0.5, Binomial is left skewed, and π = 0.5, Binomial is symmetric</a:t>
            </a:r>
            <a:endParaRPr lang="en-US" altLang="zh-CN" u="sng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When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is small, the Binomial is determined by π. However, as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becomes large, the Binomial becomes more and more symmetric, regardless of π.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C76F4702-9BB2-46CF-BA98-1E1BB4CA900A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2D3F7E-82CF-4154-BC38-8F5B09B9BC4F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Binomial Distribution as a Graph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3E09-5EA7-4178-A577-7430E07B535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154D35B9-78DD-4B27-BB1F-17849C92084C}" type="slidenum">
              <a:rPr lang="en-US" altLang="zh-CN" smtClean="0"/>
              <a:pPr/>
              <a:t>17</a:t>
            </a:fld>
            <a:endParaRPr lang="en-US" altLang="zh-CN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8183326"/>
              </p:ext>
            </p:extLst>
          </p:nvPr>
        </p:nvGraphicFramePr>
        <p:xfrm>
          <a:off x="457200" y="1676400"/>
          <a:ext cx="2231744" cy="441959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28816"/>
                <a:gridCol w="1018753"/>
                <a:gridCol w="155575"/>
                <a:gridCol w="228600"/>
              </a:tblGrid>
              <a:tr h="339969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X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P(X=x)</a:t>
                      </a:r>
                      <a:endParaRPr lang="en-US" sz="1100" b="1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 dirty="0">
                          <a:effectLst/>
                        </a:rPr>
                        <a:t>n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10.73742%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u="none" strike="noStrike">
                          <a:effectLst/>
                        </a:rPr>
                        <a:t>pi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solidFill>
                      <a:srgbClr val="FFFF99"/>
                    </a:solidFill>
                  </a:tcPr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26.84355%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30.19899%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3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20.13266%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4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8.80804%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5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2.64241%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6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0.55050%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7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0.07864%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8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0.00737%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9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0.00041%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/>
                </a:tc>
              </a:tr>
              <a:tr h="339969"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10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 dirty="0">
                          <a:effectLst/>
                        </a:rPr>
                        <a:t>0.00001%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39969"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u="none" strike="noStrike">
                          <a:effectLst/>
                        </a:rPr>
                        <a:t>100.00000%</a:t>
                      </a:r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l" fontAlgn="b"/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</a:endParaRPr>
                    </a:p>
                  </a:txBody>
                  <a:tcPr marL="9525" marR="9525" marT="9525" marB="0" anchor="b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8" name="Chart 7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5572017"/>
              </p:ext>
            </p:extLst>
          </p:nvPr>
        </p:nvGraphicFramePr>
        <p:xfrm>
          <a:off x="3048000" y="2895600"/>
          <a:ext cx="5562600" cy="3276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3124200" y="1371600"/>
            <a:ext cx="54864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calculate probabilities use: 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P(X=x) = </a:t>
            </a:r>
            <a:r>
              <a:rPr lang="en-US" dirty="0" err="1" smtClean="0"/>
              <a:t>binom.dist</a:t>
            </a:r>
            <a:r>
              <a:rPr lang="en-US" dirty="0" smtClean="0"/>
              <a:t>(x,n,pi,0)</a:t>
            </a:r>
          </a:p>
          <a:p>
            <a:pPr marL="342900" indent="-342900" algn="l">
              <a:buFont typeface="Arial" pitchFamily="34" charset="0"/>
              <a:buChar char="•"/>
            </a:pPr>
            <a:r>
              <a:rPr lang="en-US" dirty="0" smtClean="0"/>
              <a:t>To graph use: Insert -&gt; </a:t>
            </a:r>
            <a:r>
              <a:rPr lang="en-US" dirty="0" err="1" smtClean="0"/>
              <a:t>ScatterPlot</a:t>
            </a:r>
            <a:r>
              <a:rPr lang="en-US" dirty="0" smtClean="0"/>
              <a:t> -&gt; change chart type to bars.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41478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25" name="Rectangle 25"/>
          <p:cNvSpPr>
            <a:spLocks noGrp="1" noChangeArrowheads="1"/>
          </p:cNvSpPr>
          <p:nvPr>
            <p:ph type="title" sz="quarter"/>
          </p:nvPr>
        </p:nvSpPr>
        <p:spPr/>
        <p:txBody>
          <a:bodyPr/>
          <a:lstStyle/>
          <a:p>
            <a:r>
              <a:rPr lang="en-US" altLang="zh-CN" sz="3200">
                <a:ea typeface="宋体" pitchFamily="2" charset="-122"/>
              </a:rPr>
              <a:t>Examples</a:t>
            </a:r>
          </a:p>
        </p:txBody>
      </p:sp>
      <p:graphicFrame>
        <p:nvGraphicFramePr>
          <p:cNvPr id="76816" name="Object 16"/>
          <p:cNvGraphicFramePr>
            <a:graphicFrameLocks noGrp="1" noChangeAspect="1"/>
          </p:cNvGraphicFramePr>
          <p:nvPr>
            <p:ph sz="quarter" idx="1"/>
            <p:extLst>
              <p:ext uri="{D42A27DB-BD31-4B8C-83A1-F6EECF244321}">
                <p14:modId xmlns:p14="http://schemas.microsoft.com/office/powerpoint/2010/main" val="1968447867"/>
              </p:ext>
            </p:extLst>
          </p:nvPr>
        </p:nvGraphicFramePr>
        <p:xfrm>
          <a:off x="0" y="801688"/>
          <a:ext cx="4572000" cy="287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3" name="Worksheet" r:id="rId4" imgW="4200567" imgH="2638440" progId="Excel.Sheet.8">
                  <p:embed/>
                </p:oleObj>
              </mc:Choice>
              <mc:Fallback>
                <p:oleObj name="Worksheet" r:id="rId4" imgW="4200567" imgH="2638440" progId="Excel.Sheet.8">
                  <p:embed/>
                  <p:pic>
                    <p:nvPicPr>
                      <p:cNvPr id="0" name="Picture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801688"/>
                        <a:ext cx="4572000" cy="28717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8" name="Object 28"/>
          <p:cNvGraphicFramePr>
            <a:graphicFrameLocks noGrp="1" noChangeAspect="1"/>
          </p:cNvGraphicFramePr>
          <p:nvPr>
            <p:ph sz="quarter" idx="2"/>
          </p:nvPr>
        </p:nvGraphicFramePr>
        <p:xfrm>
          <a:off x="4572000" y="3657600"/>
          <a:ext cx="4572000" cy="2943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4" name="Chart" r:id="rId6" imgW="4276649" imgH="2752649" progId="Excel.Sheet.8">
                  <p:embed/>
                </p:oleObj>
              </mc:Choice>
              <mc:Fallback>
                <p:oleObj name="Chart" r:id="rId6" imgW="4276649" imgH="2752649" progId="Excel.Sheet.8">
                  <p:embed/>
                  <p:pic>
                    <p:nvPicPr>
                      <p:cNvPr id="0" name="Picture 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3657600"/>
                        <a:ext cx="4572000" cy="2943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0" name="Object 20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0" y="3657600"/>
          <a:ext cx="457200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5" name="Chart" r:id="rId8" imgW="4276649" imgH="2762402" progId="Excel.Sheet.8">
                  <p:embed/>
                </p:oleObj>
              </mc:Choice>
              <mc:Fallback>
                <p:oleObj name="Chart" r:id="rId8" imgW="4276649" imgH="2762402" progId="Excel.Sheet.8">
                  <p:embed/>
                  <p:pic>
                    <p:nvPicPr>
                      <p:cNvPr id="0" name="Picture 2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3657600"/>
                        <a:ext cx="4572000" cy="2952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824" name="Object 24"/>
          <p:cNvGraphicFramePr>
            <a:graphicFrameLocks noGrp="1" noChangeAspect="1"/>
          </p:cNvGraphicFramePr>
          <p:nvPr>
            <p:ph sz="quarter" idx="4"/>
          </p:nvPr>
        </p:nvGraphicFramePr>
        <p:xfrm>
          <a:off x="4557713" y="762000"/>
          <a:ext cx="4586287" cy="2962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6876" name="Chart" r:id="rId10" imgW="4276649" imgH="2762402" progId="Excel.Sheet.8">
                  <p:embed/>
                </p:oleObj>
              </mc:Choice>
              <mc:Fallback>
                <p:oleObj name="Chart" r:id="rId10" imgW="4276649" imgH="2762402" progId="Excel.Sheet.8">
                  <p:embed/>
                  <p:pic>
                    <p:nvPicPr>
                      <p:cNvPr id="0" name="Picture 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57713" y="762000"/>
                        <a:ext cx="4586287" cy="29622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99CC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CB0E4BFC-AFDD-440C-8E50-00B351D8B80C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0CD92-DD95-48FA-AE95-CDCF0A8DF569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Expected values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b="1" i="1" dirty="0">
                <a:ea typeface="宋体" pitchFamily="2" charset="-122"/>
              </a:rPr>
              <a:t>Bernoulli:</a:t>
            </a:r>
          </a:p>
          <a:p>
            <a:r>
              <a:rPr lang="en-US" altLang="zh-CN" dirty="0">
                <a:ea typeface="宋体" pitchFamily="2" charset="-122"/>
              </a:rPr>
              <a:t>A one-parameter distribution: π completely defines any Bernoulli.</a:t>
            </a:r>
          </a:p>
          <a:p>
            <a:r>
              <a:rPr lang="en-US" altLang="zh-CN" dirty="0">
                <a:ea typeface="宋体" pitchFamily="2" charset="-122"/>
              </a:rPr>
              <a:t>E(X)=π,	V(X)=π*(1-π)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b="1" i="1" dirty="0">
                <a:ea typeface="宋体" pitchFamily="2" charset="-122"/>
              </a:rPr>
              <a:t>Binomial:</a:t>
            </a:r>
          </a:p>
          <a:p>
            <a:r>
              <a:rPr lang="en-US" altLang="zh-CN" dirty="0">
                <a:ea typeface="宋体" pitchFamily="2" charset="-122"/>
              </a:rPr>
              <a:t>The Binomial is the sum of </a:t>
            </a:r>
            <a:r>
              <a:rPr lang="en-US" altLang="zh-CN" i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 err="1">
                <a:ea typeface="宋体" pitchFamily="2" charset="-122"/>
              </a:rPr>
              <a:t>Bernoullis</a:t>
            </a:r>
            <a:r>
              <a:rPr lang="en-US" altLang="zh-CN" b="1" i="1" dirty="0">
                <a:ea typeface="宋体" pitchFamily="2" charset="-122"/>
              </a:rPr>
              <a:t>.</a:t>
            </a:r>
          </a:p>
          <a:p>
            <a:r>
              <a:rPr lang="en-US" altLang="zh-CN" dirty="0">
                <a:ea typeface="宋体" pitchFamily="2" charset="-122"/>
              </a:rPr>
              <a:t>It is defined completely by n and π.</a:t>
            </a:r>
          </a:p>
          <a:p>
            <a:r>
              <a:rPr lang="en-US" altLang="zh-CN" dirty="0">
                <a:ea typeface="宋体" pitchFamily="2" charset="-122"/>
              </a:rPr>
              <a:t>E(x) =</a:t>
            </a:r>
            <a:r>
              <a:rPr lang="en-US" altLang="zh-CN" dirty="0" err="1">
                <a:ea typeface="宋体" pitchFamily="2" charset="-122"/>
              </a:rPr>
              <a:t>nπ</a:t>
            </a:r>
            <a:r>
              <a:rPr lang="en-US" altLang="zh-CN" dirty="0">
                <a:ea typeface="宋体" pitchFamily="2" charset="-122"/>
              </a:rPr>
              <a:t>, 	V(X) =</a:t>
            </a:r>
            <a:r>
              <a:rPr lang="en-US" altLang="zh-CN" dirty="0" err="1">
                <a:ea typeface="宋体" pitchFamily="2" charset="-122"/>
              </a:rPr>
              <a:t>nπ</a:t>
            </a:r>
            <a:r>
              <a:rPr lang="en-US" altLang="zh-CN" dirty="0">
                <a:ea typeface="宋体" pitchFamily="2" charset="-122"/>
              </a:rPr>
              <a:t>(1-π)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11B9E12F-D5D7-479A-AA84-7406D0FE4484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779FA9-6B84-4A85-89AB-2B99E9116F94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Simplest Discrete Distribution: Bernoulli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  <a:buNone/>
            </a:pPr>
            <a:r>
              <a:rPr lang="en-US" altLang="zh-CN" b="1" i="1" dirty="0">
                <a:ea typeface="宋体" pitchFamily="2" charset="-122"/>
              </a:rPr>
              <a:t>Bernoulli</a:t>
            </a:r>
            <a:r>
              <a:rPr lang="en-US" altLang="zh-CN" dirty="0">
                <a:ea typeface="宋体" pitchFamily="2" charset="-122"/>
              </a:rPr>
              <a:t> is a single experiment that must result in one of two mutually exclusive and exhaustive outcomes.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Outcomes are usually called “Success” and “Failure”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P(success) = π, P(failure) = (1-π)</a:t>
            </a:r>
          </a:p>
          <a:p>
            <a:pPr marL="533400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Need to know, what is “success”, and what the probability of “success” is.  </a:t>
            </a:r>
          </a:p>
          <a:p>
            <a:pPr marL="533400" indent="-533400">
              <a:lnSpc>
                <a:spcPct val="90000"/>
              </a:lnSpc>
            </a:pPr>
            <a:endParaRPr lang="en-US" altLang="zh-CN" b="1" dirty="0" smtClean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b="1" dirty="0" smtClean="0">
                <a:ea typeface="宋体" pitchFamily="2" charset="-122"/>
              </a:rPr>
              <a:t>Examples</a:t>
            </a:r>
            <a:r>
              <a:rPr lang="en-US" altLang="zh-CN" b="1" dirty="0">
                <a:ea typeface="宋体" pitchFamily="2" charset="-122"/>
              </a:rPr>
              <a:t>:</a:t>
            </a:r>
            <a:r>
              <a:rPr lang="en-US" altLang="zh-CN" dirty="0">
                <a:ea typeface="宋体" pitchFamily="2" charset="-122"/>
              </a:rPr>
              <a:t> </a:t>
            </a:r>
          </a:p>
          <a:p>
            <a:pPr marL="933450" lvl="1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toss a </a:t>
            </a:r>
            <a:r>
              <a:rPr lang="en-US" altLang="zh-CN" dirty="0" smtClean="0">
                <a:ea typeface="宋体" pitchFamily="2" charset="-122"/>
              </a:rPr>
              <a:t>coin-heads </a:t>
            </a:r>
            <a:r>
              <a:rPr lang="en-US" altLang="zh-CN" dirty="0">
                <a:ea typeface="宋体" pitchFamily="2" charset="-122"/>
              </a:rPr>
              <a:t>or tails</a:t>
            </a:r>
          </a:p>
          <a:p>
            <a:pPr marL="933450" lvl="1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Select a product, defective or not</a:t>
            </a:r>
          </a:p>
          <a:p>
            <a:pPr marL="933450" lvl="1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select a person, employed or not</a:t>
            </a:r>
          </a:p>
          <a:p>
            <a:pPr marL="933450" lvl="1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select a shopper, purchase or not </a:t>
            </a:r>
          </a:p>
          <a:p>
            <a:pPr marL="933450" lvl="1" indent="-5334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select an investment, profit or not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75519ACE-2F5E-46FD-8504-61481EDB794D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0E600C-E1E5-499C-BFC2-401772612299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92934DE1-1213-4060-A153-17DFFCFFD08F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>
                <a:ea typeface="宋体" pitchFamily="2" charset="-122"/>
              </a:rPr>
              <a:t>Example</a:t>
            </a:r>
            <a:endParaRPr lang="en-US" altLang="zh-CN">
              <a:ea typeface="宋体" pitchFamily="2" charset="-122"/>
            </a:endParaRPr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 sz="2400" dirty="0">
                <a:ea typeface="宋体" pitchFamily="2" charset="-122"/>
              </a:rPr>
              <a:t>A councilman claims that 30% of residents support a tax increase on alcoholic beverages. A polling agent is going to sample 50 residents. According to the councilman,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1. </a:t>
            </a:r>
            <a:r>
              <a:rPr lang="en-US" altLang="zh-CN" sz="2400" dirty="0" smtClean="0">
                <a:ea typeface="宋体" pitchFamily="2" charset="-122"/>
              </a:rPr>
              <a:t>How </a:t>
            </a:r>
            <a:r>
              <a:rPr lang="en-US" altLang="zh-CN" sz="2400" dirty="0">
                <a:ea typeface="宋体" pitchFamily="2" charset="-122"/>
              </a:rPr>
              <a:t>many X values are in the sample space for X? </a:t>
            </a:r>
          </a:p>
          <a:p>
            <a:pPr marL="0" indent="0"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2. </a:t>
            </a:r>
            <a:r>
              <a:rPr lang="en-US" altLang="zh-CN" sz="2400" dirty="0" smtClean="0">
                <a:ea typeface="宋体" pitchFamily="2" charset="-122"/>
              </a:rPr>
              <a:t>What </a:t>
            </a:r>
            <a:r>
              <a:rPr lang="en-US" altLang="zh-CN" sz="2400" dirty="0">
                <a:ea typeface="宋体" pitchFamily="2" charset="-122"/>
              </a:rPr>
              <a:t>shape will a graph of this variable have? </a:t>
            </a:r>
          </a:p>
          <a:p>
            <a:pPr marL="0" indent="0"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3. </a:t>
            </a:r>
            <a:r>
              <a:rPr lang="en-US" altLang="zh-CN" sz="2400" dirty="0" smtClean="0">
                <a:ea typeface="宋体" pitchFamily="2" charset="-122"/>
              </a:rPr>
              <a:t>How </a:t>
            </a:r>
            <a:r>
              <a:rPr lang="en-US" altLang="zh-CN" sz="2400" dirty="0">
                <a:ea typeface="宋体" pitchFamily="2" charset="-122"/>
              </a:rPr>
              <a:t>many voters are expected to be in favor in this sample? </a:t>
            </a:r>
          </a:p>
          <a:p>
            <a:pPr marL="0" indent="0">
              <a:buNone/>
            </a:pPr>
            <a:endParaRPr lang="en-US" altLang="zh-CN" sz="2400" dirty="0">
              <a:ea typeface="宋体" pitchFamily="2" charset="-122"/>
            </a:endParaRPr>
          </a:p>
          <a:p>
            <a:pPr marL="0" indent="0">
              <a:buNone/>
            </a:pPr>
            <a:r>
              <a:rPr lang="en-US" altLang="zh-CN" sz="2400" dirty="0">
                <a:ea typeface="宋体" pitchFamily="2" charset="-122"/>
              </a:rPr>
              <a:t>4. </a:t>
            </a:r>
            <a:r>
              <a:rPr lang="en-US" altLang="zh-CN" sz="2400" dirty="0" smtClean="0">
                <a:ea typeface="宋体" pitchFamily="2" charset="-122"/>
              </a:rPr>
              <a:t>What </a:t>
            </a:r>
            <a:r>
              <a:rPr lang="en-US" altLang="zh-CN" sz="2400" dirty="0">
                <a:ea typeface="宋体" pitchFamily="2" charset="-122"/>
              </a:rPr>
              <a:t>will be the variance of total number of voters in favor of the tax increase.    </a:t>
            </a:r>
            <a:endParaRPr lang="zh-CN" altLang="en-US" sz="24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More Binomial Examples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240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30% of wells </a:t>
            </a:r>
            <a:r>
              <a:rPr lang="en-US" altLang="zh-CN" sz="2400" dirty="0" smtClean="0">
                <a:ea typeface="宋体" pitchFamily="2" charset="-122"/>
              </a:rPr>
              <a:t>drilled are  deemed </a:t>
            </a:r>
            <a:r>
              <a:rPr lang="en-US" altLang="zh-CN" sz="2400" dirty="0">
                <a:ea typeface="宋体" pitchFamily="2" charset="-122"/>
              </a:rPr>
              <a:t>favorable </a:t>
            </a:r>
            <a:r>
              <a:rPr lang="en-US" altLang="zh-CN" sz="2400" dirty="0" smtClean="0">
                <a:ea typeface="宋体" pitchFamily="2" charset="-122"/>
              </a:rPr>
              <a:t> to strike </a:t>
            </a:r>
            <a:r>
              <a:rPr lang="en-US" altLang="zh-CN" sz="2400" dirty="0">
                <a:ea typeface="宋体" pitchFamily="2" charset="-122"/>
              </a:rPr>
              <a:t>oil.  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A </a:t>
            </a:r>
            <a:r>
              <a:rPr lang="en-US" altLang="zh-CN" sz="2400" dirty="0">
                <a:ea typeface="宋体" pitchFamily="2" charset="-122"/>
              </a:rPr>
              <a:t>company has found 5 sites with favorable conditions, </a:t>
            </a:r>
            <a:r>
              <a:rPr lang="en-US" altLang="zh-CN" sz="2400" u="sng" dirty="0">
                <a:ea typeface="宋体" pitchFamily="2" charset="-122"/>
              </a:rPr>
              <a:t>that are widely separated geographically</a:t>
            </a:r>
            <a:r>
              <a:rPr lang="en-US" altLang="zh-CN" sz="2400" dirty="0">
                <a:ea typeface="宋体" pitchFamily="2" charset="-122"/>
              </a:rPr>
              <a:t>, and decides to drill at each site.  To cover their costs, the company must have at least </a:t>
            </a:r>
            <a:r>
              <a:rPr lang="en-US" altLang="zh-CN" sz="2400" dirty="0" smtClean="0">
                <a:ea typeface="宋体" pitchFamily="2" charset="-122"/>
              </a:rPr>
              <a:t>two </a:t>
            </a:r>
            <a:r>
              <a:rPr lang="en-US" altLang="zh-CN" sz="2400" dirty="0">
                <a:ea typeface="宋体" pitchFamily="2" charset="-122"/>
              </a:rPr>
              <a:t>strikes. </a:t>
            </a:r>
            <a:endParaRPr lang="en-US" altLang="zh-CN" sz="24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Select </a:t>
            </a:r>
            <a:r>
              <a:rPr lang="en-US" altLang="zh-CN" sz="2400" dirty="0">
                <a:ea typeface="宋体" pitchFamily="2" charset="-122"/>
              </a:rPr>
              <a:t>10 manufactured items, defective or not, Manufacturer claims 2% are defective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Select 100 people, unemployed or not, unemployment rate is </a:t>
            </a:r>
            <a:r>
              <a:rPr lang="en-US" altLang="zh-CN" sz="2400" dirty="0" smtClean="0">
                <a:ea typeface="宋体" pitchFamily="2" charset="-122"/>
              </a:rPr>
              <a:t>15%.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Contact 300 people, reply or not, usually 5% of people reply</a:t>
            </a:r>
            <a:r>
              <a:rPr lang="en-US" altLang="zh-CN" sz="2400" dirty="0" smtClean="0">
                <a:ea typeface="宋体" pitchFamily="2" charset="-122"/>
              </a:rPr>
              <a:t>.</a:t>
            </a:r>
            <a:endParaRPr lang="en-US" altLang="zh-CN" sz="2400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Sample 60 purchasers of contact lenses after one year, still wearing or not, 25% of people stop wearing lenses in one year </a:t>
            </a:r>
            <a:endParaRPr lang="zh-CN" altLang="en-US" sz="2400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BCAF08EB-7021-4057-9241-310368BC8BA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F4F1C1-D900-491D-8DB3-C81AEC455638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13160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Binomial Experiment…</a:t>
            </a:r>
          </a:p>
        </p:txBody>
      </p:sp>
      <p:sp>
        <p:nvSpPr>
          <p:cNvPr id="10547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533400" indent="-533400">
              <a:buNone/>
            </a:pPr>
            <a:r>
              <a:rPr lang="en-US" altLang="zh-CN" dirty="0">
                <a:ea typeface="宋体" pitchFamily="2" charset="-122"/>
              </a:rPr>
              <a:t>Binomial experiments have the following properties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pPr marL="533400" indent="-533400">
              <a:buFont typeface="Times" pitchFamily="18" charset="0"/>
              <a:buAutoNum type="arabicPeriod"/>
            </a:pPr>
            <a:r>
              <a:rPr lang="en-US" altLang="zh-CN" dirty="0">
                <a:ea typeface="宋体" pitchFamily="2" charset="-122"/>
              </a:rPr>
              <a:t>Fixed number of trials, represented as </a:t>
            </a:r>
            <a:r>
              <a:rPr lang="en-US" altLang="zh-CN" b="1" dirty="0">
                <a:ea typeface="宋体" pitchFamily="2" charset="-122"/>
              </a:rPr>
              <a:t>n</a:t>
            </a:r>
            <a:r>
              <a:rPr lang="en-US" altLang="zh-CN" dirty="0">
                <a:ea typeface="宋体" pitchFamily="2" charset="-122"/>
              </a:rPr>
              <a:t>.</a:t>
            </a:r>
          </a:p>
          <a:p>
            <a:pPr marL="533400" indent="-533400">
              <a:buFont typeface="Times" pitchFamily="18" charset="0"/>
              <a:buAutoNum type="arabicPeriod"/>
            </a:pPr>
            <a:r>
              <a:rPr lang="en-US" altLang="zh-CN" dirty="0">
                <a:ea typeface="宋体" pitchFamily="2" charset="-122"/>
              </a:rPr>
              <a:t>Each trial has two possible outcomes, a “success” and a “failure”, which are mutually exclusive and collectively exhaustive.</a:t>
            </a:r>
          </a:p>
          <a:p>
            <a:pPr marL="533400" indent="-533400">
              <a:buFont typeface="Times" pitchFamily="18" charset="0"/>
              <a:buAutoNum type="arabicPeriod"/>
            </a:pPr>
            <a:r>
              <a:rPr lang="en-US" altLang="zh-CN" dirty="0">
                <a:ea typeface="宋体" pitchFamily="2" charset="-122"/>
              </a:rPr>
              <a:t>P(success)=p (and thus: P(failure)=1–p), for all trials.</a:t>
            </a:r>
          </a:p>
          <a:p>
            <a:pPr marL="533400" indent="-533400">
              <a:buFont typeface="Times" pitchFamily="18" charset="0"/>
              <a:buAutoNum type="arabicPeriod"/>
            </a:pPr>
            <a:r>
              <a:rPr lang="en-US" altLang="zh-CN" dirty="0">
                <a:ea typeface="宋体" pitchFamily="2" charset="-122"/>
              </a:rPr>
              <a:t>The trials are </a:t>
            </a:r>
            <a:r>
              <a:rPr lang="en-US" altLang="zh-CN" b="1" i="1" dirty="0">
                <a:ea typeface="宋体" pitchFamily="2" charset="-122"/>
              </a:rPr>
              <a:t>independent</a:t>
            </a:r>
            <a:r>
              <a:rPr lang="en-US" altLang="zh-CN" dirty="0">
                <a:ea typeface="宋体" pitchFamily="2" charset="-122"/>
              </a:rPr>
              <a:t>, which means that the outcome of one trial does not affect the </a:t>
            </a:r>
            <a:r>
              <a:rPr lang="en-US" altLang="zh-CN" dirty="0" smtClean="0">
                <a:ea typeface="宋体" pitchFamily="2" charset="-122"/>
              </a:rPr>
              <a:t>outcomes </a:t>
            </a:r>
            <a:r>
              <a:rPr lang="en-US" altLang="zh-CN" dirty="0">
                <a:ea typeface="宋体" pitchFamily="2" charset="-122"/>
              </a:rPr>
              <a:t>of any other trials.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BFB58289-F62F-4165-8241-953530E1B440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E9CAC9-31A0-4239-9C83-AC1D90E5CD4A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Success and Failure…</a:t>
            </a:r>
          </a:p>
        </p:txBody>
      </p:sp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altLang="zh-CN" dirty="0">
                <a:ea typeface="宋体" pitchFamily="2" charset="-122"/>
              </a:rPr>
              <a:t>…are just labels for a binomial experiment, there is no value </a:t>
            </a:r>
            <a:r>
              <a:rPr lang="en-US" altLang="zh-CN" dirty="0" smtClean="0">
                <a:ea typeface="宋体" pitchFamily="2" charset="-122"/>
              </a:rPr>
              <a:t>judgment </a:t>
            </a:r>
            <a:r>
              <a:rPr lang="en-US" altLang="zh-CN" dirty="0">
                <a:ea typeface="宋体" pitchFamily="2" charset="-122"/>
              </a:rPr>
              <a:t>implied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For example a coin flip will result in either heads or tails. </a:t>
            </a:r>
            <a:endParaRPr lang="en-US" altLang="zh-CN" dirty="0" smtClean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If </a:t>
            </a:r>
            <a:r>
              <a:rPr lang="en-US" altLang="zh-CN" dirty="0">
                <a:ea typeface="宋体" pitchFamily="2" charset="-122"/>
              </a:rPr>
              <a:t>we define “heads” as success then necessarily “tails” is considered a failure (inasmuch as we attempting to have the coin lands heads up</a:t>
            </a:r>
            <a:r>
              <a:rPr lang="en-US" altLang="zh-CN" dirty="0" smtClean="0">
                <a:ea typeface="宋体" pitchFamily="2" charset="-122"/>
              </a:rPr>
              <a:t>).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Other binomial experiment notions:</a:t>
            </a:r>
          </a:p>
          <a:p>
            <a:pPr lvl="1">
              <a:buFontTx/>
              <a:buChar char="–"/>
            </a:pPr>
            <a:r>
              <a:rPr lang="en-US" altLang="zh-CN" dirty="0">
                <a:ea typeface="宋体" pitchFamily="2" charset="-122"/>
              </a:rPr>
              <a:t> An election candidate wins or loses</a:t>
            </a:r>
          </a:p>
          <a:p>
            <a:pPr lvl="1">
              <a:buFontTx/>
              <a:buChar char="–"/>
            </a:pPr>
            <a:r>
              <a:rPr lang="en-US" altLang="zh-CN" dirty="0">
                <a:ea typeface="宋体" pitchFamily="2" charset="-122"/>
              </a:rPr>
              <a:t> An employee is male or female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99ECFD17-7480-46F2-A316-63342C81DD9A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A45B11-D958-49F8-80D7-F2E9AEEB2E2D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(I) Binomial </a:t>
            </a:r>
            <a:r>
              <a:rPr lang="en-US" dirty="0" smtClean="0"/>
              <a:t>Distribution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08BAA9-CBFD-46A7-BB5C-9DF26AC669A3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8.</a:t>
            </a:r>
            <a:fld id="{81FF8A32-3F19-4756-B6DE-81B7C67CF1A4}" type="slidenum">
              <a:rPr lang="en-US" altLang="zh-CN" smtClean="0"/>
              <a:pPr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2099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Binomial Distribution…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750300" cy="5486400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zh-CN" sz="2800" dirty="0">
                <a:ea typeface="宋体" pitchFamily="2" charset="-122"/>
              </a:rPr>
              <a:t>The </a:t>
            </a:r>
            <a:r>
              <a:rPr lang="en-US" altLang="zh-CN" sz="2800" b="1" i="1" dirty="0">
                <a:ea typeface="宋体" pitchFamily="2" charset="-122"/>
              </a:rPr>
              <a:t>binomial distribution</a:t>
            </a:r>
            <a:r>
              <a:rPr lang="en-US" altLang="zh-CN" sz="2800" dirty="0">
                <a:ea typeface="宋体" pitchFamily="2" charset="-122"/>
              </a:rPr>
              <a:t> is the probability distribution that </a:t>
            </a:r>
            <a:r>
              <a:rPr lang="en-US" altLang="zh-CN" sz="2800" dirty="0" smtClean="0">
                <a:ea typeface="宋体" pitchFamily="2" charset="-122"/>
              </a:rPr>
              <a:t>results from </a:t>
            </a:r>
            <a:r>
              <a:rPr lang="en-US" altLang="zh-CN" sz="2800" dirty="0">
                <a:ea typeface="宋体" pitchFamily="2" charset="-122"/>
              </a:rPr>
              <a:t>doing a </a:t>
            </a:r>
            <a:r>
              <a:rPr lang="en-US" altLang="zh-CN" sz="2800" b="1" i="1" dirty="0">
                <a:ea typeface="宋体" pitchFamily="2" charset="-122"/>
              </a:rPr>
              <a:t>binomial experiment</a:t>
            </a:r>
            <a:r>
              <a:rPr lang="en-US" altLang="zh-CN" sz="2800" dirty="0">
                <a:ea typeface="宋体" pitchFamily="2" charset="-122"/>
              </a:rPr>
              <a:t>. </a:t>
            </a:r>
            <a:endParaRPr lang="en-US" altLang="zh-CN" sz="2800" b="1" i="1" dirty="0">
              <a:ea typeface="宋体" pitchFamily="2" charset="-122"/>
            </a:endParaRPr>
          </a:p>
          <a:p>
            <a:pPr marL="533400" indent="-533400"/>
            <a:r>
              <a:rPr lang="en-US" altLang="zh-CN" sz="2800" dirty="0">
                <a:ea typeface="宋体" pitchFamily="2" charset="-122"/>
              </a:rPr>
              <a:t>The </a:t>
            </a:r>
            <a:r>
              <a:rPr lang="en-US" altLang="zh-CN" sz="2800" b="1" i="1" dirty="0">
                <a:ea typeface="宋体" pitchFamily="2" charset="-122"/>
              </a:rPr>
              <a:t>binomial</a:t>
            </a:r>
            <a:r>
              <a:rPr lang="en-US" altLang="zh-CN" sz="2800" dirty="0">
                <a:ea typeface="宋体" pitchFamily="2" charset="-122"/>
              </a:rPr>
              <a:t> </a:t>
            </a:r>
            <a:r>
              <a:rPr lang="en-US" altLang="zh-CN" sz="2800" b="1" i="1" dirty="0">
                <a:ea typeface="宋体" pitchFamily="2" charset="-122"/>
              </a:rPr>
              <a:t>random variable</a:t>
            </a:r>
            <a:r>
              <a:rPr lang="en-US" altLang="zh-CN" sz="2800" dirty="0">
                <a:ea typeface="宋体" pitchFamily="2" charset="-122"/>
              </a:rPr>
              <a:t> is defined as the number </a:t>
            </a:r>
            <a:r>
              <a:rPr lang="en-US" altLang="zh-CN" sz="2800" dirty="0" smtClean="0">
                <a:ea typeface="宋体" pitchFamily="2" charset="-122"/>
              </a:rPr>
              <a:t>of successes </a:t>
            </a:r>
            <a:r>
              <a:rPr lang="en-US" altLang="zh-CN" sz="2800" dirty="0">
                <a:ea typeface="宋体" pitchFamily="2" charset="-122"/>
              </a:rPr>
              <a:t>in the </a:t>
            </a:r>
            <a:r>
              <a:rPr lang="en-US" altLang="zh-CN" sz="2800" b="1" dirty="0">
                <a:ea typeface="宋体" pitchFamily="2" charset="-122"/>
              </a:rPr>
              <a:t>n</a:t>
            </a:r>
            <a:r>
              <a:rPr lang="en-US" altLang="zh-CN" sz="2800" dirty="0">
                <a:ea typeface="宋体" pitchFamily="2" charset="-122"/>
              </a:rPr>
              <a:t> independent </a:t>
            </a:r>
            <a:r>
              <a:rPr lang="en-US" altLang="zh-CN" sz="2800" b="1" i="1" dirty="0">
                <a:ea typeface="宋体" pitchFamily="2" charset="-122"/>
              </a:rPr>
              <a:t>Bernoulli </a:t>
            </a:r>
            <a:r>
              <a:rPr lang="en-US" altLang="zh-CN" sz="2800" dirty="0" smtClean="0">
                <a:ea typeface="宋体" pitchFamily="2" charset="-122"/>
              </a:rPr>
              <a:t>trials.</a:t>
            </a:r>
          </a:p>
          <a:p>
            <a:pPr marL="533400" indent="-533400"/>
            <a:r>
              <a:rPr lang="en-US" altLang="zh-CN" sz="2800" dirty="0" smtClean="0">
                <a:ea typeface="宋体" pitchFamily="2" charset="-122"/>
              </a:rPr>
              <a:t>The </a:t>
            </a:r>
            <a:r>
              <a:rPr lang="en-US" altLang="zh-CN" sz="2800" dirty="0">
                <a:ea typeface="宋体" pitchFamily="2" charset="-122"/>
              </a:rPr>
              <a:t>random variable, X, is the number of successes in a fixed number of trials, and is, thus, discrete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pPr marL="533400" indent="-533400"/>
            <a:r>
              <a:rPr lang="en-US" altLang="zh-CN" sz="2800" b="1" u="sng" dirty="0">
                <a:ea typeface="宋体" pitchFamily="2" charset="-122"/>
              </a:rPr>
              <a:t>Three important items for the Binomial distribution</a:t>
            </a:r>
            <a:r>
              <a:rPr lang="en-US" altLang="zh-CN" sz="2800" u="sng" dirty="0">
                <a:ea typeface="宋体" pitchFamily="2" charset="-122"/>
              </a:rPr>
              <a:t>: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zh-CN" sz="2800" dirty="0">
                <a:ea typeface="宋体" pitchFamily="2" charset="-122"/>
              </a:rPr>
              <a:t>Sample Space of X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zh-CN" sz="2800" dirty="0">
                <a:ea typeface="宋体" pitchFamily="2" charset="-122"/>
              </a:rPr>
              <a:t>Number of trials (n)</a:t>
            </a:r>
          </a:p>
          <a:p>
            <a:pPr marL="533400" indent="-533400">
              <a:buFont typeface="+mj-lt"/>
              <a:buAutoNum type="arabicPeriod"/>
            </a:pPr>
            <a:r>
              <a:rPr lang="en-US" altLang="zh-CN" sz="2800" dirty="0">
                <a:ea typeface="宋体" pitchFamily="2" charset="-122"/>
              </a:rPr>
              <a:t>P(success) for each trial, π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021FAC0D-A835-4031-8B35-66052341134C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8E4D3-5AB7-4479-BACB-29066142C0CA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Binomial Random Variable…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143000"/>
            <a:ext cx="8902700" cy="3505200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E.g. flip a fair coin 10 times…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1) Fixed number of trials </a:t>
            </a:r>
            <a:r>
              <a:rPr lang="en-US" altLang="zh-CN" sz="2400" dirty="0">
                <a:ea typeface="宋体" pitchFamily="2" charset="-122"/>
                <a:sym typeface="Wingdings" pitchFamily="2" charset="2"/>
              </a:rPr>
              <a:t></a:t>
            </a: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n=10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2) Each trial has two possible outcomes </a:t>
            </a:r>
            <a:r>
              <a:rPr lang="en-US" altLang="zh-CN" sz="2400" dirty="0">
                <a:ea typeface="宋体" pitchFamily="2" charset="-122"/>
                <a:sym typeface="Wingdings" pitchFamily="2" charset="2"/>
              </a:rPr>
              <a:t> {heads (success), tails (failure)}</a:t>
            </a:r>
            <a:r>
              <a:rPr lang="en-US" altLang="zh-CN" sz="2400" dirty="0">
                <a:ea typeface="宋体" pitchFamily="2" charset="-122"/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3) P(success)= </a:t>
            </a:r>
            <a:r>
              <a:rPr lang="en-US" altLang="zh-CN" sz="2400" b="1" dirty="0">
                <a:solidFill>
                  <a:srgbClr val="0000FF"/>
                </a:solidFill>
                <a:ea typeface="宋体" pitchFamily="2" charset="-122"/>
              </a:rPr>
              <a:t>0.50</a:t>
            </a:r>
            <a:r>
              <a:rPr lang="en-US" altLang="zh-CN" sz="2400" dirty="0">
                <a:ea typeface="宋体" pitchFamily="2" charset="-122"/>
              </a:rPr>
              <a:t>; P(failure)=1–0.50 = 0.50 </a:t>
            </a:r>
            <a:r>
              <a:rPr lang="en-US" altLang="zh-CN" sz="2400" dirty="0">
                <a:ea typeface="宋体" pitchFamily="2" charset="-122"/>
                <a:sym typeface="Wingdings" pitchFamily="2" charset="2"/>
              </a:rPr>
              <a:t></a:t>
            </a:r>
            <a:endParaRPr lang="en-US" altLang="zh-CN" sz="2400" dirty="0">
              <a:ea typeface="宋体" pitchFamily="2" charset="-122"/>
            </a:endParaRPr>
          </a:p>
          <a:p>
            <a:pPr lvl="1">
              <a:lnSpc>
                <a:spcPct val="90000"/>
              </a:lnSpc>
            </a:pPr>
            <a:r>
              <a:rPr lang="en-US" altLang="zh-CN" sz="2400" dirty="0">
                <a:ea typeface="宋体" pitchFamily="2" charset="-122"/>
              </a:rPr>
              <a:t>4) The trials are independent </a:t>
            </a:r>
            <a:r>
              <a:rPr lang="en-US" altLang="zh-CN" sz="2400" dirty="0">
                <a:ea typeface="宋体" pitchFamily="2" charset="-122"/>
                <a:sym typeface="Wingdings" pitchFamily="2" charset="2"/>
              </a:rPr>
              <a:t> (i.e. the outcome of heads on the first flip will have no impact on subsequent coin flips).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Hence flipping a coin ten times is a binomial experiment since all conditions were met.    </a:t>
            </a:r>
          </a:p>
          <a:p>
            <a:pPr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The probability associated with each value: </a:t>
            </a: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 smtClean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7.</a:t>
            </a:r>
            <a:fld id="{3E3329CF-A83E-41D4-919B-2616046C1519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45061" name="Rectangle 5"/>
          <p:cNvSpPr>
            <a:spLocks noChangeArrowheads="1"/>
          </p:cNvSpPr>
          <p:nvPr/>
        </p:nvSpPr>
        <p:spPr bwMode="auto">
          <a:xfrm>
            <a:off x="5867400" y="5334000"/>
            <a:ext cx="284480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 dirty="0">
                <a:ea typeface="宋体" pitchFamily="2" charset="-122"/>
              </a:rPr>
              <a:t>for x=0, 1, 2, …, n</a:t>
            </a:r>
          </a:p>
        </p:txBody>
      </p:sp>
      <p:sp>
        <p:nvSpPr>
          <p:cNvPr id="45063" name="Rectangle 7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45062" name="Object 6"/>
          <p:cNvGraphicFramePr>
            <a:graphicFrameLocks noChangeAspect="1"/>
          </p:cNvGraphicFramePr>
          <p:nvPr/>
        </p:nvGraphicFramePr>
        <p:xfrm>
          <a:off x="304800" y="5105400"/>
          <a:ext cx="5410200" cy="10620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5074" name="Equation" r:id="rId4" imgW="2133600" imgH="419100" progId="Equation.3">
                  <p:embed/>
                </p:oleObj>
              </mc:Choice>
              <mc:Fallback>
                <p:oleObj name="Equation" r:id="rId4" imgW="2133600" imgH="419100" progId="Equation.3">
                  <p:embed/>
                  <p:pic>
                    <p:nvPicPr>
                      <p:cNvPr id="0" name="Picture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4800" y="5105400"/>
                        <a:ext cx="5410200" cy="10620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E5369C-4E16-481E-B541-C00B76B9D44C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Example 7.2…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685800"/>
          </a:xfrm>
        </p:spPr>
        <p:txBody>
          <a:bodyPr/>
          <a:lstStyle/>
          <a:p>
            <a:r>
              <a:rPr lang="en-US" altLang="zh-CN" smtClean="0"/>
              <a:t>Developing a Probability Distribution…</a:t>
            </a:r>
          </a:p>
        </p:txBody>
      </p:sp>
      <p:sp>
        <p:nvSpPr>
          <p:cNvPr id="6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7.</a:t>
            </a:r>
            <a:fld id="{F773B1BA-869C-4310-B519-66092BBEAB73}" type="slidenum">
              <a:rPr lang="en-US" altLang="zh-CN"/>
              <a:pPr>
                <a:defRPr/>
              </a:pPr>
              <a:t>8</a:t>
            </a:fld>
            <a:endParaRPr lang="en-US" altLang="zh-CN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2911475" y="2592388"/>
            <a:ext cx="1447800" cy="3529012"/>
            <a:chOff x="3024" y="931"/>
            <a:chExt cx="1272" cy="3120"/>
          </a:xfrm>
        </p:grpSpPr>
        <p:sp>
          <p:nvSpPr>
            <p:cNvPr id="8252" name="Freeform 5"/>
            <p:cNvSpPr>
              <a:spLocks/>
            </p:cNvSpPr>
            <p:nvPr/>
          </p:nvSpPr>
          <p:spPr bwMode="auto">
            <a:xfrm>
              <a:off x="3056" y="1002"/>
              <a:ext cx="1200" cy="585"/>
            </a:xfrm>
            <a:custGeom>
              <a:avLst/>
              <a:gdLst>
                <a:gd name="T0" fmla="*/ 1200 w 1200"/>
                <a:gd name="T1" fmla="*/ 0 h 864"/>
                <a:gd name="T2" fmla="*/ 0 w 1200"/>
                <a:gd name="T3" fmla="*/ 432 h 864"/>
                <a:gd name="T4" fmla="*/ 1200 w 1200"/>
                <a:gd name="T5" fmla="*/ 864 h 864"/>
                <a:gd name="T6" fmla="*/ 0 60000 65536"/>
                <a:gd name="T7" fmla="*/ 0 60000 65536"/>
                <a:gd name="T8" fmla="*/ 0 60000 65536"/>
                <a:gd name="T9" fmla="*/ 0 w 1200"/>
                <a:gd name="T10" fmla="*/ 0 h 864"/>
                <a:gd name="T11" fmla="*/ 1200 w 120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864">
                  <a:moveTo>
                    <a:pt x="1200" y="0"/>
                  </a:moveTo>
                  <a:lnTo>
                    <a:pt x="0" y="432"/>
                  </a:lnTo>
                  <a:lnTo>
                    <a:pt x="1200" y="864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3" name="Freeform 6"/>
            <p:cNvSpPr>
              <a:spLocks/>
            </p:cNvSpPr>
            <p:nvPr/>
          </p:nvSpPr>
          <p:spPr bwMode="auto">
            <a:xfrm>
              <a:off x="3024" y="1747"/>
              <a:ext cx="1200" cy="537"/>
            </a:xfrm>
            <a:custGeom>
              <a:avLst/>
              <a:gdLst>
                <a:gd name="T0" fmla="*/ 1200 w 1200"/>
                <a:gd name="T1" fmla="*/ 0 h 864"/>
                <a:gd name="T2" fmla="*/ 0 w 1200"/>
                <a:gd name="T3" fmla="*/ 432 h 864"/>
                <a:gd name="T4" fmla="*/ 1200 w 1200"/>
                <a:gd name="T5" fmla="*/ 864 h 864"/>
                <a:gd name="T6" fmla="*/ 0 60000 65536"/>
                <a:gd name="T7" fmla="*/ 0 60000 65536"/>
                <a:gd name="T8" fmla="*/ 0 60000 65536"/>
                <a:gd name="T9" fmla="*/ 0 w 1200"/>
                <a:gd name="T10" fmla="*/ 0 h 864"/>
                <a:gd name="T11" fmla="*/ 1200 w 120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864">
                  <a:moveTo>
                    <a:pt x="1200" y="0"/>
                  </a:moveTo>
                  <a:lnTo>
                    <a:pt x="0" y="432"/>
                  </a:lnTo>
                  <a:lnTo>
                    <a:pt x="1200" y="864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4" name="Freeform 7"/>
            <p:cNvSpPr>
              <a:spLocks/>
            </p:cNvSpPr>
            <p:nvPr/>
          </p:nvSpPr>
          <p:spPr bwMode="auto">
            <a:xfrm>
              <a:off x="3024" y="2659"/>
              <a:ext cx="1200" cy="480"/>
            </a:xfrm>
            <a:custGeom>
              <a:avLst/>
              <a:gdLst>
                <a:gd name="T0" fmla="*/ 1200 w 1200"/>
                <a:gd name="T1" fmla="*/ 0 h 864"/>
                <a:gd name="T2" fmla="*/ 0 w 1200"/>
                <a:gd name="T3" fmla="*/ 432 h 864"/>
                <a:gd name="T4" fmla="*/ 1200 w 1200"/>
                <a:gd name="T5" fmla="*/ 864 h 864"/>
                <a:gd name="T6" fmla="*/ 0 60000 65536"/>
                <a:gd name="T7" fmla="*/ 0 60000 65536"/>
                <a:gd name="T8" fmla="*/ 0 60000 65536"/>
                <a:gd name="T9" fmla="*/ 0 w 1200"/>
                <a:gd name="T10" fmla="*/ 0 h 864"/>
                <a:gd name="T11" fmla="*/ 1200 w 120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864">
                  <a:moveTo>
                    <a:pt x="1200" y="0"/>
                  </a:moveTo>
                  <a:lnTo>
                    <a:pt x="0" y="432"/>
                  </a:lnTo>
                  <a:lnTo>
                    <a:pt x="1200" y="864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5" name="Freeform 8"/>
            <p:cNvSpPr>
              <a:spLocks/>
            </p:cNvSpPr>
            <p:nvPr/>
          </p:nvSpPr>
          <p:spPr bwMode="auto">
            <a:xfrm>
              <a:off x="3024" y="3379"/>
              <a:ext cx="1200" cy="585"/>
            </a:xfrm>
            <a:custGeom>
              <a:avLst/>
              <a:gdLst>
                <a:gd name="T0" fmla="*/ 1200 w 1200"/>
                <a:gd name="T1" fmla="*/ 0 h 864"/>
                <a:gd name="T2" fmla="*/ 0 w 1200"/>
                <a:gd name="T3" fmla="*/ 432 h 864"/>
                <a:gd name="T4" fmla="*/ 1200 w 1200"/>
                <a:gd name="T5" fmla="*/ 864 h 864"/>
                <a:gd name="T6" fmla="*/ 0 60000 65536"/>
                <a:gd name="T7" fmla="*/ 0 60000 65536"/>
                <a:gd name="T8" fmla="*/ 0 60000 65536"/>
                <a:gd name="T9" fmla="*/ 0 w 1200"/>
                <a:gd name="T10" fmla="*/ 0 h 864"/>
                <a:gd name="T11" fmla="*/ 1200 w 120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864">
                  <a:moveTo>
                    <a:pt x="1200" y="0"/>
                  </a:moveTo>
                  <a:lnTo>
                    <a:pt x="0" y="432"/>
                  </a:lnTo>
                  <a:lnTo>
                    <a:pt x="1200" y="864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6" name="Oval 9"/>
            <p:cNvSpPr>
              <a:spLocks noChangeArrowheads="1"/>
            </p:cNvSpPr>
            <p:nvPr/>
          </p:nvSpPr>
          <p:spPr bwMode="auto">
            <a:xfrm>
              <a:off x="4152" y="931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7" name="Oval 10"/>
            <p:cNvSpPr>
              <a:spLocks noChangeArrowheads="1"/>
            </p:cNvSpPr>
            <p:nvPr/>
          </p:nvSpPr>
          <p:spPr bwMode="auto">
            <a:xfrm>
              <a:off x="4152" y="1507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8" name="Oval 11"/>
            <p:cNvSpPr>
              <a:spLocks noChangeArrowheads="1"/>
            </p:cNvSpPr>
            <p:nvPr/>
          </p:nvSpPr>
          <p:spPr bwMode="auto">
            <a:xfrm>
              <a:off x="4152" y="1699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9" name="Oval 12"/>
            <p:cNvSpPr>
              <a:spLocks noChangeArrowheads="1"/>
            </p:cNvSpPr>
            <p:nvPr/>
          </p:nvSpPr>
          <p:spPr bwMode="auto">
            <a:xfrm>
              <a:off x="4152" y="2227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0" name="Oval 13"/>
            <p:cNvSpPr>
              <a:spLocks noChangeArrowheads="1"/>
            </p:cNvSpPr>
            <p:nvPr/>
          </p:nvSpPr>
          <p:spPr bwMode="auto">
            <a:xfrm>
              <a:off x="4152" y="2563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1" name="Oval 14"/>
            <p:cNvSpPr>
              <a:spLocks noChangeArrowheads="1"/>
            </p:cNvSpPr>
            <p:nvPr/>
          </p:nvSpPr>
          <p:spPr bwMode="auto">
            <a:xfrm>
              <a:off x="4152" y="3091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2" name="Oval 15"/>
            <p:cNvSpPr>
              <a:spLocks noChangeArrowheads="1"/>
            </p:cNvSpPr>
            <p:nvPr/>
          </p:nvSpPr>
          <p:spPr bwMode="auto">
            <a:xfrm>
              <a:off x="4152" y="3283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63" name="Oval 16"/>
            <p:cNvSpPr>
              <a:spLocks noChangeArrowheads="1"/>
            </p:cNvSpPr>
            <p:nvPr/>
          </p:nvSpPr>
          <p:spPr bwMode="auto">
            <a:xfrm>
              <a:off x="4152" y="3907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1616075" y="2968625"/>
            <a:ext cx="1338263" cy="2746375"/>
            <a:chOff x="1856" y="1220"/>
            <a:chExt cx="1268" cy="2512"/>
          </a:xfrm>
        </p:grpSpPr>
        <p:sp>
          <p:nvSpPr>
            <p:cNvPr id="8246" name="Freeform 18"/>
            <p:cNvSpPr>
              <a:spLocks/>
            </p:cNvSpPr>
            <p:nvPr/>
          </p:nvSpPr>
          <p:spPr bwMode="auto">
            <a:xfrm>
              <a:off x="1882" y="1288"/>
              <a:ext cx="1200" cy="720"/>
            </a:xfrm>
            <a:custGeom>
              <a:avLst/>
              <a:gdLst>
                <a:gd name="T0" fmla="*/ 1200 w 1200"/>
                <a:gd name="T1" fmla="*/ 0 h 864"/>
                <a:gd name="T2" fmla="*/ 0 w 1200"/>
                <a:gd name="T3" fmla="*/ 432 h 864"/>
                <a:gd name="T4" fmla="*/ 1200 w 1200"/>
                <a:gd name="T5" fmla="*/ 864 h 864"/>
                <a:gd name="T6" fmla="*/ 0 60000 65536"/>
                <a:gd name="T7" fmla="*/ 0 60000 65536"/>
                <a:gd name="T8" fmla="*/ 0 60000 65536"/>
                <a:gd name="T9" fmla="*/ 0 w 1200"/>
                <a:gd name="T10" fmla="*/ 0 h 864"/>
                <a:gd name="T11" fmla="*/ 1200 w 120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864">
                  <a:moveTo>
                    <a:pt x="1200" y="0"/>
                  </a:moveTo>
                  <a:lnTo>
                    <a:pt x="0" y="432"/>
                  </a:lnTo>
                  <a:lnTo>
                    <a:pt x="1200" y="864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7" name="Freeform 19"/>
            <p:cNvSpPr>
              <a:spLocks/>
            </p:cNvSpPr>
            <p:nvPr/>
          </p:nvSpPr>
          <p:spPr bwMode="auto">
            <a:xfrm>
              <a:off x="1856" y="2899"/>
              <a:ext cx="1200" cy="782"/>
            </a:xfrm>
            <a:custGeom>
              <a:avLst/>
              <a:gdLst>
                <a:gd name="T0" fmla="*/ 1200 w 1200"/>
                <a:gd name="T1" fmla="*/ 0 h 864"/>
                <a:gd name="T2" fmla="*/ 0 w 1200"/>
                <a:gd name="T3" fmla="*/ 432 h 864"/>
                <a:gd name="T4" fmla="*/ 1200 w 1200"/>
                <a:gd name="T5" fmla="*/ 864 h 864"/>
                <a:gd name="T6" fmla="*/ 0 60000 65536"/>
                <a:gd name="T7" fmla="*/ 0 60000 65536"/>
                <a:gd name="T8" fmla="*/ 0 60000 65536"/>
                <a:gd name="T9" fmla="*/ 0 w 1200"/>
                <a:gd name="T10" fmla="*/ 0 h 864"/>
                <a:gd name="T11" fmla="*/ 1200 w 120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864">
                  <a:moveTo>
                    <a:pt x="1200" y="0"/>
                  </a:moveTo>
                  <a:lnTo>
                    <a:pt x="0" y="432"/>
                  </a:lnTo>
                  <a:lnTo>
                    <a:pt x="1200" y="864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8" name="Oval 20"/>
            <p:cNvSpPr>
              <a:spLocks noChangeArrowheads="1"/>
            </p:cNvSpPr>
            <p:nvPr/>
          </p:nvSpPr>
          <p:spPr bwMode="auto">
            <a:xfrm>
              <a:off x="2973" y="1220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9" name="Oval 21"/>
            <p:cNvSpPr>
              <a:spLocks noChangeArrowheads="1"/>
            </p:cNvSpPr>
            <p:nvPr/>
          </p:nvSpPr>
          <p:spPr bwMode="auto">
            <a:xfrm>
              <a:off x="2980" y="1939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0" name="Oval 22"/>
            <p:cNvSpPr>
              <a:spLocks noChangeArrowheads="1"/>
            </p:cNvSpPr>
            <p:nvPr/>
          </p:nvSpPr>
          <p:spPr bwMode="auto">
            <a:xfrm>
              <a:off x="2976" y="2851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51" name="Oval 23"/>
            <p:cNvSpPr>
              <a:spLocks noChangeArrowheads="1"/>
            </p:cNvSpPr>
            <p:nvPr/>
          </p:nvSpPr>
          <p:spPr bwMode="auto">
            <a:xfrm>
              <a:off x="2955" y="3588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4" name="Group 24"/>
          <p:cNvGrpSpPr>
            <a:grpSpLocks/>
          </p:cNvGrpSpPr>
          <p:nvPr/>
        </p:nvGrpSpPr>
        <p:grpSpPr bwMode="auto">
          <a:xfrm>
            <a:off x="244475" y="3349625"/>
            <a:ext cx="1425575" cy="1949450"/>
            <a:chOff x="624" y="1583"/>
            <a:chExt cx="1325" cy="1748"/>
          </a:xfrm>
        </p:grpSpPr>
        <p:sp>
          <p:nvSpPr>
            <p:cNvPr id="8242" name="Freeform 25"/>
            <p:cNvSpPr>
              <a:spLocks/>
            </p:cNvSpPr>
            <p:nvPr/>
          </p:nvSpPr>
          <p:spPr bwMode="auto">
            <a:xfrm>
              <a:off x="672" y="1651"/>
              <a:ext cx="1200" cy="1632"/>
            </a:xfrm>
            <a:custGeom>
              <a:avLst/>
              <a:gdLst>
                <a:gd name="T0" fmla="*/ 1200 w 1200"/>
                <a:gd name="T1" fmla="*/ 0 h 864"/>
                <a:gd name="T2" fmla="*/ 0 w 1200"/>
                <a:gd name="T3" fmla="*/ 432 h 864"/>
                <a:gd name="T4" fmla="*/ 1200 w 1200"/>
                <a:gd name="T5" fmla="*/ 864 h 864"/>
                <a:gd name="T6" fmla="*/ 0 60000 65536"/>
                <a:gd name="T7" fmla="*/ 0 60000 65536"/>
                <a:gd name="T8" fmla="*/ 0 60000 65536"/>
                <a:gd name="T9" fmla="*/ 0 w 1200"/>
                <a:gd name="T10" fmla="*/ 0 h 864"/>
                <a:gd name="T11" fmla="*/ 1200 w 1200"/>
                <a:gd name="T12" fmla="*/ 864 h 864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1200" h="864">
                  <a:moveTo>
                    <a:pt x="1200" y="0"/>
                  </a:moveTo>
                  <a:lnTo>
                    <a:pt x="0" y="432"/>
                  </a:lnTo>
                  <a:lnTo>
                    <a:pt x="1200" y="864"/>
                  </a:lnTo>
                </a:path>
              </a:pathLst>
            </a:custGeom>
            <a:noFill/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3" name="Oval 26"/>
            <p:cNvSpPr>
              <a:spLocks noChangeArrowheads="1"/>
            </p:cNvSpPr>
            <p:nvPr/>
          </p:nvSpPr>
          <p:spPr bwMode="auto">
            <a:xfrm>
              <a:off x="624" y="2419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4" name="Oval 27"/>
            <p:cNvSpPr>
              <a:spLocks noChangeArrowheads="1"/>
            </p:cNvSpPr>
            <p:nvPr/>
          </p:nvSpPr>
          <p:spPr bwMode="auto">
            <a:xfrm>
              <a:off x="1780" y="3187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245" name="Oval 28"/>
            <p:cNvSpPr>
              <a:spLocks noChangeArrowheads="1"/>
            </p:cNvSpPr>
            <p:nvPr/>
          </p:nvSpPr>
          <p:spPr bwMode="auto">
            <a:xfrm>
              <a:off x="1805" y="1583"/>
              <a:ext cx="144" cy="144"/>
            </a:xfrm>
            <a:prstGeom prst="ellipse">
              <a:avLst/>
            </a:prstGeom>
            <a:solidFill>
              <a:srgbClr val="FFFFFF"/>
            </a:solidFill>
            <a:ln w="28575">
              <a:solidFill>
                <a:srgbClr val="CC0099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5" name="Group 29"/>
          <p:cNvGrpSpPr>
            <a:grpSpLocks/>
          </p:cNvGrpSpPr>
          <p:nvPr/>
        </p:nvGrpSpPr>
        <p:grpSpPr bwMode="auto">
          <a:xfrm>
            <a:off x="396875" y="3509963"/>
            <a:ext cx="925513" cy="1536700"/>
            <a:chOff x="528" y="2549"/>
            <a:chExt cx="583" cy="968"/>
          </a:xfrm>
        </p:grpSpPr>
        <p:sp>
          <p:nvSpPr>
            <p:cNvPr id="8240" name="Text Box 30"/>
            <p:cNvSpPr txBox="1">
              <a:spLocks noChangeArrowheads="1"/>
            </p:cNvSpPr>
            <p:nvPr/>
          </p:nvSpPr>
          <p:spPr bwMode="auto">
            <a:xfrm>
              <a:off x="591" y="2549"/>
              <a:ext cx="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P(S)=.2</a:t>
              </a:r>
            </a:p>
          </p:txBody>
        </p:sp>
        <p:sp>
          <p:nvSpPr>
            <p:cNvPr id="8241" name="Text Box 31"/>
            <p:cNvSpPr txBox="1">
              <a:spLocks noChangeArrowheads="1"/>
            </p:cNvSpPr>
            <p:nvPr/>
          </p:nvSpPr>
          <p:spPr bwMode="auto">
            <a:xfrm>
              <a:off x="528" y="3286"/>
              <a:ext cx="5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</a:t>
              </a:r>
              <a:r>
                <a:rPr lang="en-US" altLang="zh-CN" sz="1800" baseline="30000">
                  <a:latin typeface="Arial Narrow" pitchFamily="34" charset="0"/>
                </a:rPr>
                <a:t>C</a:t>
              </a:r>
              <a:r>
                <a:rPr lang="en-US" altLang="zh-CN" sz="1800">
                  <a:latin typeface="Arial Narrow" pitchFamily="34" charset="0"/>
                </a:rPr>
                <a:t>)=.8</a:t>
              </a:r>
            </a:p>
          </p:txBody>
        </p:sp>
      </p:grpSp>
      <p:grpSp>
        <p:nvGrpSpPr>
          <p:cNvPr id="6" name="Group 32"/>
          <p:cNvGrpSpPr>
            <a:grpSpLocks/>
          </p:cNvGrpSpPr>
          <p:nvPr/>
        </p:nvGrpSpPr>
        <p:grpSpPr bwMode="auto">
          <a:xfrm>
            <a:off x="3292475" y="2511425"/>
            <a:ext cx="915988" cy="3656013"/>
            <a:chOff x="2352" y="1920"/>
            <a:chExt cx="577" cy="2303"/>
          </a:xfrm>
        </p:grpSpPr>
        <p:sp>
          <p:nvSpPr>
            <p:cNvPr id="8232" name="Text Box 33"/>
            <p:cNvSpPr txBox="1">
              <a:spLocks noChangeArrowheads="1"/>
            </p:cNvSpPr>
            <p:nvPr/>
          </p:nvSpPr>
          <p:spPr bwMode="auto">
            <a:xfrm>
              <a:off x="2352" y="3072"/>
              <a:ext cx="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P(S)=.2</a:t>
              </a:r>
            </a:p>
          </p:txBody>
        </p:sp>
        <p:sp>
          <p:nvSpPr>
            <p:cNvPr id="8233" name="Text Box 34"/>
            <p:cNvSpPr txBox="1">
              <a:spLocks noChangeArrowheads="1"/>
            </p:cNvSpPr>
            <p:nvPr/>
          </p:nvSpPr>
          <p:spPr bwMode="auto">
            <a:xfrm>
              <a:off x="2352" y="2454"/>
              <a:ext cx="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P(S)=.2</a:t>
              </a:r>
            </a:p>
          </p:txBody>
        </p:sp>
        <p:sp>
          <p:nvSpPr>
            <p:cNvPr id="8234" name="Text Box 35"/>
            <p:cNvSpPr txBox="1">
              <a:spLocks noChangeArrowheads="1"/>
            </p:cNvSpPr>
            <p:nvPr/>
          </p:nvSpPr>
          <p:spPr bwMode="auto">
            <a:xfrm>
              <a:off x="2352" y="1920"/>
              <a:ext cx="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P(S)=.2</a:t>
              </a:r>
            </a:p>
          </p:txBody>
        </p:sp>
        <p:sp>
          <p:nvSpPr>
            <p:cNvPr id="8235" name="Text Box 36"/>
            <p:cNvSpPr txBox="1">
              <a:spLocks noChangeArrowheads="1"/>
            </p:cNvSpPr>
            <p:nvPr/>
          </p:nvSpPr>
          <p:spPr bwMode="auto">
            <a:xfrm>
              <a:off x="2352" y="3628"/>
              <a:ext cx="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P(S)=.2</a:t>
              </a:r>
            </a:p>
          </p:txBody>
        </p:sp>
        <p:sp>
          <p:nvSpPr>
            <p:cNvPr id="8236" name="Text Box 37"/>
            <p:cNvSpPr txBox="1">
              <a:spLocks noChangeArrowheads="1"/>
            </p:cNvSpPr>
            <p:nvPr/>
          </p:nvSpPr>
          <p:spPr bwMode="auto">
            <a:xfrm>
              <a:off x="2352" y="2292"/>
              <a:ext cx="5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</a:t>
              </a:r>
              <a:r>
                <a:rPr lang="en-US" altLang="zh-CN" sz="1800" baseline="30000">
                  <a:latin typeface="Arial Narrow" pitchFamily="34" charset="0"/>
                </a:rPr>
                <a:t>C</a:t>
              </a:r>
              <a:r>
                <a:rPr lang="en-US" altLang="zh-CN" sz="1800">
                  <a:latin typeface="Arial Narrow" pitchFamily="34" charset="0"/>
                </a:rPr>
                <a:t>)=.8</a:t>
              </a:r>
            </a:p>
          </p:txBody>
        </p:sp>
        <p:sp>
          <p:nvSpPr>
            <p:cNvPr id="8237" name="Text Box 38"/>
            <p:cNvSpPr txBox="1">
              <a:spLocks noChangeArrowheads="1"/>
            </p:cNvSpPr>
            <p:nvPr/>
          </p:nvSpPr>
          <p:spPr bwMode="auto">
            <a:xfrm>
              <a:off x="2352" y="2806"/>
              <a:ext cx="5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</a:t>
              </a:r>
              <a:r>
                <a:rPr lang="en-US" altLang="zh-CN" sz="1800" baseline="30000">
                  <a:latin typeface="Arial Narrow" pitchFamily="34" charset="0"/>
                </a:rPr>
                <a:t>C</a:t>
              </a:r>
              <a:r>
                <a:rPr lang="en-US" altLang="zh-CN" sz="1800">
                  <a:latin typeface="Arial Narrow" pitchFamily="34" charset="0"/>
                </a:rPr>
                <a:t>)=.8</a:t>
              </a:r>
            </a:p>
          </p:txBody>
        </p:sp>
        <p:sp>
          <p:nvSpPr>
            <p:cNvPr id="8238" name="Text Box 39"/>
            <p:cNvSpPr txBox="1">
              <a:spLocks noChangeArrowheads="1"/>
            </p:cNvSpPr>
            <p:nvPr/>
          </p:nvSpPr>
          <p:spPr bwMode="auto">
            <a:xfrm>
              <a:off x="2352" y="3992"/>
              <a:ext cx="5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</a:t>
              </a:r>
              <a:r>
                <a:rPr lang="en-US" altLang="zh-CN" sz="1800" baseline="30000">
                  <a:latin typeface="Arial Narrow" pitchFamily="34" charset="0"/>
                </a:rPr>
                <a:t>C</a:t>
              </a:r>
              <a:r>
                <a:rPr lang="en-US" altLang="zh-CN" sz="1800">
                  <a:latin typeface="Arial Narrow" pitchFamily="34" charset="0"/>
                </a:rPr>
                <a:t>)=.8</a:t>
              </a:r>
            </a:p>
          </p:txBody>
        </p:sp>
        <p:sp>
          <p:nvSpPr>
            <p:cNvPr id="8239" name="Text Box 40"/>
            <p:cNvSpPr txBox="1">
              <a:spLocks noChangeArrowheads="1"/>
            </p:cNvSpPr>
            <p:nvPr/>
          </p:nvSpPr>
          <p:spPr bwMode="auto">
            <a:xfrm>
              <a:off x="2352" y="3416"/>
              <a:ext cx="5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</a:t>
              </a:r>
              <a:r>
                <a:rPr lang="en-US" altLang="zh-CN" sz="1800" baseline="30000">
                  <a:latin typeface="Arial Narrow" pitchFamily="34" charset="0"/>
                </a:rPr>
                <a:t>C</a:t>
              </a:r>
              <a:r>
                <a:rPr lang="en-US" altLang="zh-CN" sz="1800">
                  <a:latin typeface="Arial Narrow" pitchFamily="34" charset="0"/>
                </a:rPr>
                <a:t>)=.8</a:t>
              </a:r>
            </a:p>
          </p:txBody>
        </p:sp>
      </p:grpSp>
      <p:sp>
        <p:nvSpPr>
          <p:cNvPr id="8202" name="Text Box 41"/>
          <p:cNvSpPr txBox="1">
            <a:spLocks noChangeArrowheads="1"/>
          </p:cNvSpPr>
          <p:nvPr/>
        </p:nvSpPr>
        <p:spPr bwMode="auto">
          <a:xfrm>
            <a:off x="4419600" y="2441575"/>
            <a:ext cx="1168400" cy="3806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 S S</a:t>
            </a:r>
          </a:p>
          <a:p>
            <a:pPr algn="l" eaLnBrk="1" hangingPunct="1"/>
            <a:endParaRPr lang="en-US" altLang="zh-CN" sz="2000">
              <a:solidFill>
                <a:schemeClr val="tx2"/>
              </a:solidFill>
              <a:latin typeface="Verdana" pitchFamily="34" charset="0"/>
            </a:endParaRPr>
          </a:p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S S S</a:t>
            </a:r>
            <a:r>
              <a:rPr lang="en-US" altLang="zh-CN" sz="2000" baseline="30000">
                <a:solidFill>
                  <a:srgbClr val="FF0000"/>
                </a:solidFill>
                <a:latin typeface="Verdana" pitchFamily="34" charset="0"/>
              </a:rPr>
              <a:t>C</a:t>
            </a:r>
          </a:p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S S</a:t>
            </a:r>
            <a:r>
              <a:rPr lang="en-US" altLang="zh-CN" sz="2000" baseline="30000">
                <a:solidFill>
                  <a:srgbClr val="FF0000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S</a:t>
            </a:r>
            <a:endParaRPr lang="en-US" altLang="zh-CN" sz="2000">
              <a:solidFill>
                <a:schemeClr val="tx2"/>
              </a:solidFill>
              <a:latin typeface="Verdana" pitchFamily="34" charset="0"/>
            </a:endParaRPr>
          </a:p>
          <a:p>
            <a:pPr algn="l" eaLnBrk="1" hangingPunct="1"/>
            <a:endParaRPr lang="en-US" altLang="zh-CN" sz="2000">
              <a:solidFill>
                <a:schemeClr val="tx2"/>
              </a:solidFill>
              <a:latin typeface="Verdana" pitchFamily="34" charset="0"/>
            </a:endParaRPr>
          </a:p>
          <a:p>
            <a:pPr algn="l" eaLnBrk="1" hangingPunct="1"/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 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</a:t>
            </a:r>
          </a:p>
          <a:p>
            <a:pPr algn="l" eaLnBrk="1" hangingPunct="1"/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rgbClr val="FF0000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rgbClr val="FF0000"/>
                </a:solidFill>
                <a:latin typeface="Verdana" pitchFamily="34" charset="0"/>
              </a:rPr>
              <a:t>S S</a:t>
            </a:r>
            <a:endParaRPr lang="en-US" altLang="zh-CN" sz="2000">
              <a:solidFill>
                <a:schemeClr val="tx2"/>
              </a:solidFill>
              <a:latin typeface="Verdana" pitchFamily="34" charset="0"/>
            </a:endParaRPr>
          </a:p>
          <a:p>
            <a:pPr algn="l" eaLnBrk="1" hangingPunct="1"/>
            <a:endParaRPr lang="en-US" altLang="zh-CN" sz="2000">
              <a:solidFill>
                <a:schemeClr val="tx2"/>
              </a:solidFill>
              <a:latin typeface="Verdana" pitchFamily="34" charset="0"/>
            </a:endParaRPr>
          </a:p>
          <a:p>
            <a:pPr algn="l" eaLnBrk="1" hangingPunct="1"/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 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</a:t>
            </a:r>
            <a:endParaRPr lang="en-US" altLang="zh-CN" sz="2000">
              <a:solidFill>
                <a:schemeClr val="tx2"/>
              </a:solidFill>
              <a:latin typeface="Verdana" pitchFamily="34" charset="0"/>
            </a:endParaRPr>
          </a:p>
          <a:p>
            <a:pPr algn="l" eaLnBrk="1" hangingPunct="1"/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</a:p>
          <a:p>
            <a:pPr algn="l" eaLnBrk="1" hangingPunct="1"/>
            <a:endParaRPr lang="en-US" altLang="zh-CN" sz="2000">
              <a:solidFill>
                <a:schemeClr val="tx2"/>
              </a:solidFill>
              <a:latin typeface="Verdana" pitchFamily="34" charset="0"/>
            </a:endParaRPr>
          </a:p>
          <a:p>
            <a:pPr algn="l" eaLnBrk="1" hangingPunct="1"/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 </a:t>
            </a:r>
            <a:r>
              <a:rPr lang="en-US" altLang="zh-CN" sz="2000">
                <a:solidFill>
                  <a:schemeClr val="tx2"/>
                </a:solidFill>
                <a:latin typeface="Verdana" pitchFamily="34" charset="0"/>
              </a:rPr>
              <a:t>S</a:t>
            </a:r>
            <a:r>
              <a:rPr lang="en-US" altLang="zh-CN" sz="2000" baseline="30000">
                <a:solidFill>
                  <a:schemeClr val="tx2"/>
                </a:solidFill>
                <a:latin typeface="Verdana" pitchFamily="34" charset="0"/>
              </a:rPr>
              <a:t>C</a:t>
            </a:r>
          </a:p>
        </p:txBody>
      </p:sp>
      <p:grpSp>
        <p:nvGrpSpPr>
          <p:cNvPr id="7" name="Group 42"/>
          <p:cNvGrpSpPr>
            <a:grpSpLocks/>
          </p:cNvGrpSpPr>
          <p:nvPr/>
        </p:nvGrpSpPr>
        <p:grpSpPr bwMode="auto">
          <a:xfrm>
            <a:off x="1920875" y="2901950"/>
            <a:ext cx="915988" cy="2874963"/>
            <a:chOff x="1488" y="2166"/>
            <a:chExt cx="577" cy="1811"/>
          </a:xfrm>
        </p:grpSpPr>
        <p:sp>
          <p:nvSpPr>
            <p:cNvPr id="8228" name="Text Box 43"/>
            <p:cNvSpPr txBox="1">
              <a:spLocks noChangeArrowheads="1"/>
            </p:cNvSpPr>
            <p:nvPr/>
          </p:nvSpPr>
          <p:spPr bwMode="auto">
            <a:xfrm>
              <a:off x="1488" y="2166"/>
              <a:ext cx="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 dirty="0">
                  <a:latin typeface="Arial Narrow" pitchFamily="34" charset="0"/>
                </a:rPr>
                <a:t>P(S)=.2</a:t>
              </a:r>
            </a:p>
          </p:txBody>
        </p:sp>
        <p:sp>
          <p:nvSpPr>
            <p:cNvPr id="8229" name="Text Box 44"/>
            <p:cNvSpPr txBox="1">
              <a:spLocks noChangeArrowheads="1"/>
            </p:cNvSpPr>
            <p:nvPr/>
          </p:nvSpPr>
          <p:spPr bwMode="auto">
            <a:xfrm>
              <a:off x="1488" y="2628"/>
              <a:ext cx="5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</a:t>
              </a:r>
              <a:r>
                <a:rPr lang="en-US" altLang="zh-CN" sz="1800" baseline="30000">
                  <a:latin typeface="Arial Narrow" pitchFamily="34" charset="0"/>
                </a:rPr>
                <a:t>C</a:t>
              </a:r>
              <a:r>
                <a:rPr lang="en-US" altLang="zh-CN" sz="1800">
                  <a:latin typeface="Arial Narrow" pitchFamily="34" charset="0"/>
                </a:rPr>
                <a:t>)=.8</a:t>
              </a:r>
            </a:p>
          </p:txBody>
        </p:sp>
        <p:sp>
          <p:nvSpPr>
            <p:cNvPr id="8230" name="Text Box 45"/>
            <p:cNvSpPr txBox="1">
              <a:spLocks noChangeArrowheads="1"/>
            </p:cNvSpPr>
            <p:nvPr/>
          </p:nvSpPr>
          <p:spPr bwMode="auto">
            <a:xfrm>
              <a:off x="1488" y="3746"/>
              <a:ext cx="577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</a:t>
              </a:r>
              <a:r>
                <a:rPr lang="en-US" altLang="zh-CN" sz="1800" baseline="30000">
                  <a:latin typeface="Arial Narrow" pitchFamily="34" charset="0"/>
                </a:rPr>
                <a:t>C</a:t>
              </a:r>
              <a:r>
                <a:rPr lang="en-US" altLang="zh-CN" sz="1800">
                  <a:latin typeface="Arial Narrow" pitchFamily="34" charset="0"/>
                </a:rPr>
                <a:t>)=.8</a:t>
              </a:r>
            </a:p>
          </p:txBody>
        </p:sp>
        <p:sp>
          <p:nvSpPr>
            <p:cNvPr id="8231" name="Text Box 46"/>
            <p:cNvSpPr txBox="1">
              <a:spLocks noChangeArrowheads="1"/>
            </p:cNvSpPr>
            <p:nvPr/>
          </p:nvSpPr>
          <p:spPr bwMode="auto">
            <a:xfrm>
              <a:off x="1488" y="3270"/>
              <a:ext cx="520" cy="23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l" eaLnBrk="1" hangingPunct="1"/>
              <a:r>
                <a:rPr lang="en-US" altLang="zh-CN" sz="1800">
                  <a:latin typeface="Arial Narrow" pitchFamily="34" charset="0"/>
                </a:rPr>
                <a:t>P(S)=.2</a:t>
              </a:r>
            </a:p>
          </p:txBody>
        </p:sp>
      </p:grpSp>
      <p:sp>
        <p:nvSpPr>
          <p:cNvPr id="8204" name="Text Box 47"/>
          <p:cNvSpPr txBox="1">
            <a:spLocks noChangeArrowheads="1"/>
          </p:cNvSpPr>
          <p:nvPr/>
        </p:nvSpPr>
        <p:spPr bwMode="auto">
          <a:xfrm>
            <a:off x="6221413" y="2911475"/>
            <a:ext cx="2659702" cy="1938992"/>
          </a:xfrm>
          <a:prstGeom prst="rect">
            <a:avLst/>
          </a:prstGeom>
          <a:noFill/>
          <a:ln w="9525">
            <a:solidFill>
              <a:schemeClr val="tx2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457200" indent="-457200" algn="l" eaLnBrk="1" hangingPunct="1"/>
            <a:r>
              <a:rPr lang="en-US" altLang="zh-CN" b="1" u="sng" dirty="0">
                <a:latin typeface="Arial" charset="0"/>
              </a:rPr>
              <a:t>X	P(x)</a:t>
            </a:r>
            <a:endParaRPr lang="en-US" altLang="zh-CN" dirty="0">
              <a:latin typeface="Arial" charset="0"/>
            </a:endParaRPr>
          </a:p>
          <a:p>
            <a:pPr marL="457200" indent="-457200" algn="l" eaLnBrk="1" hangingPunct="1">
              <a:buFontTx/>
              <a:buAutoNum type="arabicPlain" startAt="3"/>
            </a:pP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0.2</a:t>
            </a:r>
            <a:r>
              <a:rPr lang="en-US" altLang="zh-CN" baseline="30000" dirty="0" smtClean="0">
                <a:solidFill>
                  <a:schemeClr val="tx2"/>
                </a:solidFill>
                <a:latin typeface="Arial" charset="0"/>
              </a:rPr>
              <a:t>3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 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= 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0.008</a:t>
            </a:r>
            <a:endParaRPr lang="en-US" altLang="zh-CN" dirty="0">
              <a:solidFill>
                <a:schemeClr val="tx2"/>
              </a:solidFill>
              <a:latin typeface="Arial" charset="0"/>
            </a:endParaRPr>
          </a:p>
          <a:p>
            <a:pPr marL="457200" indent="-457200" algn="l" eaLnBrk="1" hangingPunct="1">
              <a:buFontTx/>
              <a:buAutoNum type="arabicPlain" startAt="2"/>
            </a:pPr>
            <a:r>
              <a:rPr lang="en-US" altLang="zh-CN" dirty="0" smtClean="0">
                <a:solidFill>
                  <a:srgbClr val="FF0000"/>
                </a:solidFill>
                <a:latin typeface="Arial" charset="0"/>
              </a:rPr>
              <a:t>3*0.032=0.096</a:t>
            </a:r>
            <a:endParaRPr lang="en-US" altLang="zh-CN" dirty="0">
              <a:solidFill>
                <a:srgbClr val="FF0000"/>
              </a:solidFill>
              <a:latin typeface="Arial" charset="0"/>
            </a:endParaRPr>
          </a:p>
          <a:p>
            <a:pPr marL="457200" indent="-457200" algn="l" eaLnBrk="1" hangingPunct="1">
              <a:buFontTx/>
              <a:buAutoNum type="arabicPlain"/>
            </a:pP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3*0.128=0.384</a:t>
            </a:r>
            <a:endParaRPr lang="en-US" altLang="zh-CN" dirty="0">
              <a:solidFill>
                <a:schemeClr val="tx2"/>
              </a:solidFill>
              <a:latin typeface="Arial" charset="0"/>
            </a:endParaRPr>
          </a:p>
          <a:p>
            <a:pPr marL="457200" indent="-457200" algn="l" eaLnBrk="1" hangingPunct="1"/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0	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0.8</a:t>
            </a:r>
            <a:r>
              <a:rPr lang="en-US" altLang="zh-CN" baseline="30000" dirty="0" smtClean="0">
                <a:solidFill>
                  <a:schemeClr val="tx2"/>
                </a:solidFill>
                <a:latin typeface="Arial" charset="0"/>
              </a:rPr>
              <a:t>3 </a:t>
            </a:r>
            <a:r>
              <a:rPr lang="en-US" altLang="zh-CN" dirty="0">
                <a:solidFill>
                  <a:schemeClr val="tx2"/>
                </a:solidFill>
                <a:latin typeface="Arial" charset="0"/>
              </a:rPr>
              <a:t>= </a:t>
            </a:r>
            <a:r>
              <a:rPr lang="en-US" altLang="zh-CN" dirty="0" smtClean="0">
                <a:solidFill>
                  <a:schemeClr val="tx2"/>
                </a:solidFill>
                <a:latin typeface="Arial" charset="0"/>
              </a:rPr>
              <a:t>0.512</a:t>
            </a:r>
            <a:endParaRPr lang="en-US" altLang="zh-CN" dirty="0">
              <a:solidFill>
                <a:schemeClr val="tx2"/>
              </a:solidFill>
              <a:latin typeface="Arial" charset="0"/>
            </a:endParaRPr>
          </a:p>
        </p:txBody>
      </p:sp>
      <p:sp>
        <p:nvSpPr>
          <p:cNvPr id="8205" name="Line 48"/>
          <p:cNvSpPr>
            <a:spLocks noChangeShapeType="1"/>
          </p:cNvSpPr>
          <p:nvPr/>
        </p:nvSpPr>
        <p:spPr bwMode="auto">
          <a:xfrm>
            <a:off x="5349875" y="2663825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grpSp>
        <p:nvGrpSpPr>
          <p:cNvPr id="8" name="Group 49"/>
          <p:cNvGrpSpPr>
            <a:grpSpLocks/>
          </p:cNvGrpSpPr>
          <p:nvPr/>
        </p:nvGrpSpPr>
        <p:grpSpPr bwMode="auto">
          <a:xfrm>
            <a:off x="5426075" y="3349625"/>
            <a:ext cx="914400" cy="1066800"/>
            <a:chOff x="3696" y="2448"/>
            <a:chExt cx="576" cy="672"/>
          </a:xfrm>
        </p:grpSpPr>
        <p:sp>
          <p:nvSpPr>
            <p:cNvPr id="8225" name="Line 50"/>
            <p:cNvSpPr>
              <a:spLocks noChangeShapeType="1"/>
            </p:cNvSpPr>
            <p:nvPr/>
          </p:nvSpPr>
          <p:spPr bwMode="auto">
            <a:xfrm>
              <a:off x="3696" y="2448"/>
              <a:ext cx="57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6" name="Line 51"/>
            <p:cNvSpPr>
              <a:spLocks noChangeShapeType="1"/>
            </p:cNvSpPr>
            <p:nvPr/>
          </p:nvSpPr>
          <p:spPr bwMode="auto">
            <a:xfrm>
              <a:off x="3696" y="2640"/>
              <a:ext cx="528" cy="144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7" name="Line 52"/>
            <p:cNvSpPr>
              <a:spLocks noChangeShapeType="1"/>
            </p:cNvSpPr>
            <p:nvPr/>
          </p:nvSpPr>
          <p:spPr bwMode="auto">
            <a:xfrm flipV="1">
              <a:off x="3696" y="2832"/>
              <a:ext cx="576" cy="288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grpSp>
        <p:nvGrpSpPr>
          <p:cNvPr id="9" name="Group 53"/>
          <p:cNvGrpSpPr>
            <a:grpSpLocks/>
          </p:cNvGrpSpPr>
          <p:nvPr/>
        </p:nvGrpSpPr>
        <p:grpSpPr bwMode="auto">
          <a:xfrm>
            <a:off x="5502275" y="4111625"/>
            <a:ext cx="838200" cy="1295400"/>
            <a:chOff x="3744" y="2928"/>
            <a:chExt cx="528" cy="816"/>
          </a:xfrm>
        </p:grpSpPr>
        <p:sp>
          <p:nvSpPr>
            <p:cNvPr id="8222" name="Line 54"/>
            <p:cNvSpPr>
              <a:spLocks noChangeShapeType="1"/>
            </p:cNvSpPr>
            <p:nvPr/>
          </p:nvSpPr>
          <p:spPr bwMode="auto">
            <a:xfrm>
              <a:off x="3792" y="2928"/>
              <a:ext cx="480" cy="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3" name="Line 55"/>
            <p:cNvSpPr>
              <a:spLocks noChangeShapeType="1"/>
            </p:cNvSpPr>
            <p:nvPr/>
          </p:nvSpPr>
          <p:spPr bwMode="auto">
            <a:xfrm flipV="1">
              <a:off x="3744" y="3072"/>
              <a:ext cx="528" cy="43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8224" name="Line 56"/>
            <p:cNvSpPr>
              <a:spLocks noChangeShapeType="1"/>
            </p:cNvSpPr>
            <p:nvPr/>
          </p:nvSpPr>
          <p:spPr bwMode="auto">
            <a:xfrm flipV="1">
              <a:off x="3744" y="3120"/>
              <a:ext cx="528" cy="62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 type="triangle" w="med" len="med"/>
            </a:ln>
          </p:spPr>
          <p:txBody>
            <a:bodyPr wrap="none"/>
            <a:lstStyle/>
            <a:p>
              <a:endParaRPr lang="en-US"/>
            </a:p>
          </p:txBody>
        </p:sp>
      </p:grpSp>
      <p:sp>
        <p:nvSpPr>
          <p:cNvPr id="8208" name="Line 57"/>
          <p:cNvSpPr>
            <a:spLocks noChangeShapeType="1"/>
          </p:cNvSpPr>
          <p:nvPr/>
        </p:nvSpPr>
        <p:spPr bwMode="auto">
          <a:xfrm flipV="1">
            <a:off x="5502275" y="4797425"/>
            <a:ext cx="838200" cy="1143000"/>
          </a:xfrm>
          <a:prstGeom prst="line">
            <a:avLst/>
          </a:prstGeom>
          <a:noFill/>
          <a:ln w="9525">
            <a:solidFill>
              <a:schemeClr val="tx1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09" name="Text Box 58"/>
          <p:cNvSpPr txBox="1">
            <a:spLocks noChangeArrowheads="1"/>
          </p:cNvSpPr>
          <p:nvPr/>
        </p:nvSpPr>
        <p:spPr bwMode="auto">
          <a:xfrm>
            <a:off x="6340475" y="2001838"/>
            <a:ext cx="1555750" cy="36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l" eaLnBrk="1" hangingPunct="1"/>
            <a:r>
              <a:rPr lang="en-US" altLang="zh-CN" sz="1800">
                <a:solidFill>
                  <a:schemeClr val="tx2"/>
                </a:solidFill>
                <a:latin typeface="Arial Narrow" pitchFamily="34" charset="0"/>
              </a:rPr>
              <a:t>(.2)(.2)(.8)= .032</a:t>
            </a:r>
          </a:p>
        </p:txBody>
      </p:sp>
      <p:sp>
        <p:nvSpPr>
          <p:cNvPr id="8210" name="Freeform 59"/>
          <p:cNvSpPr>
            <a:spLocks/>
          </p:cNvSpPr>
          <p:nvPr/>
        </p:nvSpPr>
        <p:spPr bwMode="auto">
          <a:xfrm>
            <a:off x="7254875" y="2359025"/>
            <a:ext cx="901700" cy="1371600"/>
          </a:xfrm>
          <a:custGeom>
            <a:avLst/>
            <a:gdLst>
              <a:gd name="T0" fmla="*/ 48 w 568"/>
              <a:gd name="T1" fmla="*/ 864 h 864"/>
              <a:gd name="T2" fmla="*/ 288 w 568"/>
              <a:gd name="T3" fmla="*/ 432 h 864"/>
              <a:gd name="T4" fmla="*/ 528 w 568"/>
              <a:gd name="T5" fmla="*/ 240 h 864"/>
              <a:gd name="T6" fmla="*/ 48 w 568"/>
              <a:gd name="T7" fmla="*/ 96 h 864"/>
              <a:gd name="T8" fmla="*/ 240 w 568"/>
              <a:gd name="T9" fmla="*/ 0 h 86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568"/>
              <a:gd name="T16" fmla="*/ 0 h 864"/>
              <a:gd name="T17" fmla="*/ 568 w 568"/>
              <a:gd name="T18" fmla="*/ 864 h 864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568" h="864">
                <a:moveTo>
                  <a:pt x="48" y="864"/>
                </a:moveTo>
                <a:cubicBezTo>
                  <a:pt x="128" y="700"/>
                  <a:pt x="208" y="536"/>
                  <a:pt x="288" y="432"/>
                </a:cubicBezTo>
                <a:cubicBezTo>
                  <a:pt x="368" y="328"/>
                  <a:pt x="568" y="296"/>
                  <a:pt x="528" y="240"/>
                </a:cubicBezTo>
                <a:cubicBezTo>
                  <a:pt x="488" y="184"/>
                  <a:pt x="96" y="136"/>
                  <a:pt x="48" y="96"/>
                </a:cubicBezTo>
                <a:cubicBezTo>
                  <a:pt x="0" y="56"/>
                  <a:pt x="120" y="28"/>
                  <a:pt x="240" y="0"/>
                </a:cubicBezTo>
              </a:path>
            </a:pathLst>
          </a:custGeom>
          <a:noFill/>
          <a:ln w="9525">
            <a:solidFill>
              <a:schemeClr val="tx2"/>
            </a:solidFill>
            <a:miter lim="800000"/>
            <a:headEnd/>
            <a:tailEnd type="triangle" w="med" len="med"/>
          </a:ln>
        </p:spPr>
        <p:txBody>
          <a:bodyPr wrap="none"/>
          <a:lstStyle/>
          <a:p>
            <a:endParaRPr lang="en-US"/>
          </a:p>
        </p:txBody>
      </p:sp>
      <p:sp>
        <p:nvSpPr>
          <p:cNvPr id="8211" name="Line 60"/>
          <p:cNvSpPr>
            <a:spLocks noChangeShapeType="1"/>
          </p:cNvSpPr>
          <p:nvPr/>
        </p:nvSpPr>
        <p:spPr bwMode="auto">
          <a:xfrm flipV="1">
            <a:off x="1600200" y="1752600"/>
            <a:ext cx="0" cy="4800600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2" name="Line 61"/>
          <p:cNvSpPr>
            <a:spLocks noChangeShapeType="1"/>
          </p:cNvSpPr>
          <p:nvPr/>
        </p:nvSpPr>
        <p:spPr bwMode="auto">
          <a:xfrm flipV="1">
            <a:off x="2895600" y="1752600"/>
            <a:ext cx="0" cy="4800600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3" name="Line 62"/>
          <p:cNvSpPr>
            <a:spLocks noChangeShapeType="1"/>
          </p:cNvSpPr>
          <p:nvPr/>
        </p:nvSpPr>
        <p:spPr bwMode="auto">
          <a:xfrm flipV="1">
            <a:off x="4267200" y="1752600"/>
            <a:ext cx="0" cy="4800600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4" name="Text Box 63"/>
          <p:cNvSpPr txBox="1">
            <a:spLocks noChangeArrowheads="1"/>
          </p:cNvSpPr>
          <p:nvPr/>
        </p:nvSpPr>
        <p:spPr bwMode="auto">
          <a:xfrm>
            <a:off x="304800" y="1752600"/>
            <a:ext cx="1281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600">
                <a:solidFill>
                  <a:srgbClr val="000080"/>
                </a:solidFill>
                <a:latin typeface="Tahoma" pitchFamily="34" charset="0"/>
              </a:rPr>
              <a:t>Sales Call 1</a:t>
            </a:r>
          </a:p>
        </p:txBody>
      </p:sp>
      <p:sp>
        <p:nvSpPr>
          <p:cNvPr id="8215" name="Line 64"/>
          <p:cNvSpPr>
            <a:spLocks noChangeShapeType="1"/>
          </p:cNvSpPr>
          <p:nvPr/>
        </p:nvSpPr>
        <p:spPr bwMode="auto">
          <a:xfrm flipV="1">
            <a:off x="304800" y="1752600"/>
            <a:ext cx="0" cy="4800600"/>
          </a:xfrm>
          <a:prstGeom prst="line">
            <a:avLst/>
          </a:prstGeom>
          <a:noFill/>
          <a:ln w="9525">
            <a:solidFill>
              <a:srgbClr val="000080"/>
            </a:solidFill>
            <a:prstDash val="dash"/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8216" name="Text Box 65"/>
          <p:cNvSpPr txBox="1">
            <a:spLocks noChangeArrowheads="1"/>
          </p:cNvSpPr>
          <p:nvPr/>
        </p:nvSpPr>
        <p:spPr bwMode="auto">
          <a:xfrm>
            <a:off x="1600200" y="1752600"/>
            <a:ext cx="1281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600">
                <a:solidFill>
                  <a:srgbClr val="000080"/>
                </a:solidFill>
                <a:latin typeface="Tahoma" pitchFamily="34" charset="0"/>
              </a:rPr>
              <a:t>Sales Call 2</a:t>
            </a:r>
          </a:p>
        </p:txBody>
      </p:sp>
      <p:sp>
        <p:nvSpPr>
          <p:cNvPr id="8217" name="Text Box 66"/>
          <p:cNvSpPr txBox="1">
            <a:spLocks noChangeArrowheads="1"/>
          </p:cNvSpPr>
          <p:nvPr/>
        </p:nvSpPr>
        <p:spPr bwMode="auto">
          <a:xfrm>
            <a:off x="2895600" y="1752600"/>
            <a:ext cx="1281113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r>
              <a:rPr lang="en-US" altLang="zh-CN" sz="1600">
                <a:solidFill>
                  <a:srgbClr val="000080"/>
                </a:solidFill>
                <a:latin typeface="Tahoma" pitchFamily="34" charset="0"/>
              </a:rPr>
              <a:t>Sales Call 3</a:t>
            </a:r>
          </a:p>
        </p:txBody>
      </p:sp>
      <p:sp>
        <p:nvSpPr>
          <p:cNvPr id="8218" name="Text Box 67"/>
          <p:cNvSpPr txBox="1">
            <a:spLocks noChangeArrowheads="1"/>
          </p:cNvSpPr>
          <p:nvPr/>
        </p:nvSpPr>
        <p:spPr bwMode="auto">
          <a:xfrm>
            <a:off x="6075363" y="6172200"/>
            <a:ext cx="2998787" cy="398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zh-CN" sz="2000"/>
              <a:t>P(</a:t>
            </a:r>
            <a:r>
              <a:rPr lang="en-US" altLang="zh-CN" sz="2000" b="1">
                <a:latin typeface="Tahoma" pitchFamily="34" charset="0"/>
              </a:rPr>
              <a:t>X</a:t>
            </a:r>
            <a:r>
              <a:rPr lang="en-US" altLang="zh-CN" sz="2000"/>
              <a:t>=2) is illustrated here…</a:t>
            </a:r>
          </a:p>
        </p:txBody>
      </p:sp>
      <p:sp>
        <p:nvSpPr>
          <p:cNvPr id="8219" name="Freeform 68"/>
          <p:cNvSpPr>
            <a:spLocks/>
          </p:cNvSpPr>
          <p:nvPr/>
        </p:nvSpPr>
        <p:spPr bwMode="auto">
          <a:xfrm>
            <a:off x="8534400" y="3886200"/>
            <a:ext cx="330200" cy="2362200"/>
          </a:xfrm>
          <a:custGeom>
            <a:avLst/>
            <a:gdLst>
              <a:gd name="T0" fmla="*/ 96 w 208"/>
              <a:gd name="T1" fmla="*/ 1488 h 1488"/>
              <a:gd name="T2" fmla="*/ 192 w 208"/>
              <a:gd name="T3" fmla="*/ 336 h 1488"/>
              <a:gd name="T4" fmla="*/ 0 w 208"/>
              <a:gd name="T5" fmla="*/ 0 h 1488"/>
              <a:gd name="T6" fmla="*/ 0 60000 65536"/>
              <a:gd name="T7" fmla="*/ 0 60000 65536"/>
              <a:gd name="T8" fmla="*/ 0 60000 65536"/>
              <a:gd name="T9" fmla="*/ 0 w 208"/>
              <a:gd name="T10" fmla="*/ 0 h 1488"/>
              <a:gd name="T11" fmla="*/ 208 w 208"/>
              <a:gd name="T12" fmla="*/ 1488 h 1488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08" h="1488">
                <a:moveTo>
                  <a:pt x="96" y="1488"/>
                </a:moveTo>
                <a:cubicBezTo>
                  <a:pt x="152" y="1036"/>
                  <a:pt x="208" y="584"/>
                  <a:pt x="192" y="336"/>
                </a:cubicBezTo>
                <a:cubicBezTo>
                  <a:pt x="176" y="88"/>
                  <a:pt x="88" y="44"/>
                  <a:pt x="0" y="0"/>
                </a:cubicBezTo>
              </a:path>
            </a:pathLst>
          </a:custGeom>
          <a:noFill/>
          <a:ln w="9525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70" name="Date Placeholder 69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FA67DCBF-39F0-46AD-9F39-CD785DEF8286}" type="datetime1">
              <a:rPr lang="en-US" altLang="zh-CN"/>
              <a:pPr>
                <a:defRPr/>
              </a:pPr>
              <a:t>3/26/2013</a:t>
            </a:fld>
            <a:endParaRPr lang="en-US" altLang="zh-CN"/>
          </a:p>
        </p:txBody>
      </p:sp>
      <p:sp>
        <p:nvSpPr>
          <p:cNvPr id="71" name="Footer Placeholder 7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/>
              <a:t>Towson University - J. Jung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Factorial Notation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/>
          <a:p>
            <a:r>
              <a:rPr lang="en-US" dirty="0" smtClean="0"/>
              <a:t>5! = 1 * 2 * 3 * 4 * 5= 120</a:t>
            </a:r>
          </a:p>
          <a:p>
            <a:r>
              <a:rPr lang="en-US" dirty="0" smtClean="0"/>
              <a:t>3! = 1 * 2 * 3		= 6</a:t>
            </a:r>
          </a:p>
          <a:p>
            <a:r>
              <a:rPr lang="en-US" dirty="0" smtClean="0"/>
              <a:t>1! = 1</a:t>
            </a:r>
          </a:p>
          <a:p>
            <a:r>
              <a:rPr lang="en-US" u="sng" dirty="0" smtClean="0"/>
              <a:t>0! = 1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3E09-5EA7-4178-A577-7430E07B5350}" type="datetime1">
              <a:rPr lang="en-US" altLang="zh-CN" smtClean="0"/>
              <a:pPr/>
              <a:t>3/26/2013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7.</a:t>
            </a:r>
            <a:fld id="{154D35B9-78DD-4B27-BB1F-17849C92084C}" type="slidenum">
              <a:rPr lang="en-US" altLang="zh-CN" smtClean="0"/>
              <a:pPr/>
              <a:t>9</a:t>
            </a:fld>
            <a:endParaRPr lang="en-US" altLang="zh-CN"/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AMBLE" val="\documentclass{article}&#10;\pagestyle{empty}&#10;\usepackage{xspace,amssymb,amsfonts,amsmath}&#10;\usepackage{color}&#10;\usepackage{TeX4PPT}&#10;"/>
  <p:tag name="MAGPC" val="200"/>
  <p:tag name="FONTSIZE" val="1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1732</TotalTime>
  <Words>2110</Words>
  <Application>Microsoft Office PowerPoint</Application>
  <PresentationFormat>On-screen Show (4:3)</PresentationFormat>
  <Paragraphs>343</Paragraphs>
  <Slides>21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Office Theme</vt:lpstr>
      <vt:lpstr>Equation</vt:lpstr>
      <vt:lpstr>Worksheet</vt:lpstr>
      <vt:lpstr>Chart</vt:lpstr>
      <vt:lpstr>Chapter 5</vt:lpstr>
      <vt:lpstr>Simplest Discrete Distribution: Bernoulli</vt:lpstr>
      <vt:lpstr>Binomial Experiment…</vt:lpstr>
      <vt:lpstr>Success and Failure…</vt:lpstr>
      <vt:lpstr>(I) Binomial Distribution</vt:lpstr>
      <vt:lpstr>Binomial Distribution…</vt:lpstr>
      <vt:lpstr>Binomial Random Variable…</vt:lpstr>
      <vt:lpstr>Example 7.2…</vt:lpstr>
      <vt:lpstr>Factorial Notation</vt:lpstr>
      <vt:lpstr>Example 7.2…</vt:lpstr>
      <vt:lpstr>Binomial Probabilities in Excel</vt:lpstr>
      <vt:lpstr>Pat Statsdud…</vt:lpstr>
      <vt:lpstr>Pat Statsdud…</vt:lpstr>
      <vt:lpstr>Cumulative Probability</vt:lpstr>
      <vt:lpstr>Pat Statsdud…</vt:lpstr>
      <vt:lpstr>Binomial Graphs</vt:lpstr>
      <vt:lpstr>Binomial Distribution as a Graph</vt:lpstr>
      <vt:lpstr>Examples</vt:lpstr>
      <vt:lpstr>Expected values</vt:lpstr>
      <vt:lpstr>Example</vt:lpstr>
      <vt:lpstr>More Binomial Examples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7 - Random Variables and Discrete Probability Distributions</dc:title>
  <dc:subject>Keller's Statistics for Management &amp; Economics, 7th Ed.</dc:subject>
  <dc:creator>Trent Tucker, Wilfrid Laurier Univeristy</dc:creator>
  <cp:lastModifiedBy>Jung, Juergen</cp:lastModifiedBy>
  <cp:revision>106</cp:revision>
  <cp:lastPrinted>2004-06-22T18:52:57Z</cp:lastPrinted>
  <dcterms:created xsi:type="dcterms:W3CDTF">2004-06-22T18:17:40Z</dcterms:created>
  <dcterms:modified xsi:type="dcterms:W3CDTF">2013-03-26T15:59:00Z</dcterms:modified>
</cp:coreProperties>
</file>