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0" r:id="rId1"/>
  </p:sldMasterIdLst>
  <p:notesMasterIdLst>
    <p:notesMasterId r:id="rId27"/>
  </p:notesMasterIdLst>
  <p:handoutMasterIdLst>
    <p:handoutMasterId r:id="rId28"/>
  </p:handoutMasterIdLst>
  <p:sldIdLst>
    <p:sldId id="292" r:id="rId2"/>
    <p:sldId id="258" r:id="rId3"/>
    <p:sldId id="259" r:id="rId4"/>
    <p:sldId id="260" r:id="rId5"/>
    <p:sldId id="263" r:id="rId6"/>
    <p:sldId id="294" r:id="rId7"/>
    <p:sldId id="295" r:id="rId8"/>
    <p:sldId id="296" r:id="rId9"/>
    <p:sldId id="269" r:id="rId10"/>
    <p:sldId id="270" r:id="rId11"/>
    <p:sldId id="272" r:id="rId12"/>
    <p:sldId id="275" r:id="rId13"/>
    <p:sldId id="276" r:id="rId14"/>
    <p:sldId id="278" r:id="rId15"/>
    <p:sldId id="299" r:id="rId16"/>
    <p:sldId id="280" r:id="rId17"/>
    <p:sldId id="281" r:id="rId18"/>
    <p:sldId id="282" r:id="rId19"/>
    <p:sldId id="283" r:id="rId20"/>
    <p:sldId id="284" r:id="rId21"/>
    <p:sldId id="297" r:id="rId22"/>
    <p:sldId id="298" r:id="rId23"/>
    <p:sldId id="287" r:id="rId24"/>
    <p:sldId id="290" r:id="rId25"/>
    <p:sldId id="291" r:id="rId26"/>
  </p:sldIdLst>
  <p:sldSz cx="9144000" cy="6858000" type="screen4x3"/>
  <p:notesSz cx="6858000" cy="9144000"/>
  <p:defaultTextStyle>
    <a:defPPr>
      <a:defRPr lang="en-US"/>
    </a:defPPr>
    <a:lvl1pPr algn="ctr"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80"/>
    <a:srgbClr val="004080"/>
    <a:srgbClr val="0000FF"/>
    <a:srgbClr val="FFFFFF"/>
    <a:srgbClr val="CCCCCC"/>
    <a:srgbClr val="FFFF33"/>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17" autoAdjust="0"/>
    <p:restoredTop sz="94660"/>
  </p:normalViewPr>
  <p:slideViewPr>
    <p:cSldViewPr>
      <p:cViewPr varScale="1">
        <p:scale>
          <a:sx n="92" d="100"/>
          <a:sy n="92" d="100"/>
        </p:scale>
        <p:origin x="-132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5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lvl1pPr>
          </a:lstStyle>
          <a:p>
            <a:pPr>
              <a:defRPr/>
            </a:pPr>
            <a:r>
              <a:rPr lang="zh-CN" altLang="en-US"/>
              <a:t>Keller: Stats for Mgmt &amp; Econ, 7th Ed</a:t>
            </a:r>
            <a:endParaRPr lang="en-US" altLang="zh-CN"/>
          </a:p>
        </p:txBody>
      </p:sp>
      <p:sp>
        <p:nvSpPr>
          <p:cNvPr id="61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fld id="{C5301E55-A0EC-4E21-9AD7-FD38BEAAF01A}" type="datetime4">
              <a:rPr lang="zh-CN" altLang="en-US"/>
              <a:pPr>
                <a:defRPr/>
              </a:pPr>
              <a:t>2013年3月7日星期四</a:t>
            </a:fld>
            <a:endParaRPr lang="en-US" altLang="zh-CN"/>
          </a:p>
        </p:txBody>
      </p:sp>
      <p:sp>
        <p:nvSpPr>
          <p:cNvPr id="61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lvl1pPr>
          </a:lstStyle>
          <a:p>
            <a:pPr>
              <a:defRPr/>
            </a:pPr>
            <a:r>
              <a:rPr lang="zh-CN" altLang="en-US"/>
              <a:t>Copyright © 2006 Brooks/Cole, a division of Thomson Learning, Inc.</a:t>
            </a:r>
            <a:endParaRPr lang="en-US" altLang="zh-CN"/>
          </a:p>
        </p:txBody>
      </p:sp>
      <p:sp>
        <p:nvSpPr>
          <p:cNvPr id="61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EAC08506-DDF7-4F71-8F1D-6BD9B1E2A8A5}" type="slidenum">
              <a:rPr lang="zh-CN" altLang="en-US"/>
              <a:pPr>
                <a:defRPr/>
              </a:pPr>
              <a:t>‹#›</a:t>
            </a:fld>
            <a:endParaRPr lang="en-US" altLang="zh-CN"/>
          </a:p>
        </p:txBody>
      </p:sp>
    </p:spTree>
    <p:extLst>
      <p:ext uri="{BB962C8B-B14F-4D97-AF65-F5344CB8AC3E}">
        <p14:creationId xmlns:p14="http://schemas.microsoft.com/office/powerpoint/2010/main" val="862875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lvl1pPr>
          </a:lstStyle>
          <a:p>
            <a:pPr>
              <a:defRPr/>
            </a:pPr>
            <a:r>
              <a:rPr lang="zh-CN" altLang="en-US"/>
              <a:t>Keller: Stats for Mgmt &amp; Econ, 7th Ed</a:t>
            </a:r>
            <a:endParaRPr lang="en-US" altLang="zh-CN"/>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fld id="{6A7D0F69-6C31-4512-9D2D-50FC2325146B}" type="datetime4">
              <a:rPr lang="zh-CN" altLang="en-US"/>
              <a:pPr>
                <a:defRPr/>
              </a:pPr>
              <a:t>2013年3月7日星期四</a:t>
            </a:fld>
            <a:endParaRPr lang="en-US" altLang="zh-CN"/>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lvl1pPr>
          </a:lstStyle>
          <a:p>
            <a:pPr>
              <a:defRPr/>
            </a:pPr>
            <a:r>
              <a:rPr lang="zh-CN" altLang="en-US"/>
              <a:t>Copyright © 2006 Brooks/Cole, a division of Thomson Learning, Inc.</a:t>
            </a: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BFEBFC43-11BE-4284-BBBF-CEEF7423A0D9}" type="slidenum">
              <a:rPr lang="zh-CN" altLang="en-US"/>
              <a:pPr>
                <a:defRPr/>
              </a:pPr>
              <a:t>‹#›</a:t>
            </a:fld>
            <a:endParaRPr lang="en-US" altLang="zh-CN"/>
          </a:p>
        </p:txBody>
      </p:sp>
    </p:spTree>
    <p:extLst>
      <p:ext uri="{BB962C8B-B14F-4D97-AF65-F5344CB8AC3E}">
        <p14:creationId xmlns:p14="http://schemas.microsoft.com/office/powerpoint/2010/main" val="924811925"/>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a:noFill/>
        </p:spPr>
        <p:txBody>
          <a:bodyPr/>
          <a:lstStyle/>
          <a:p>
            <a:r>
              <a:rPr lang="zh-CN" altLang="en-US"/>
              <a:t>Keller: Stats for Mgmt &amp; Econ, 7th Ed</a:t>
            </a:r>
            <a:endParaRPr lang="en-US" altLang="zh-CN"/>
          </a:p>
        </p:txBody>
      </p:sp>
      <p:sp>
        <p:nvSpPr>
          <p:cNvPr id="29699" name="Rectangle 3"/>
          <p:cNvSpPr>
            <a:spLocks noGrp="1" noChangeArrowheads="1"/>
          </p:cNvSpPr>
          <p:nvPr>
            <p:ph type="dt" sz="quarter" idx="1"/>
          </p:nvPr>
        </p:nvSpPr>
        <p:spPr>
          <a:noFill/>
        </p:spPr>
        <p:txBody>
          <a:bodyPr/>
          <a:lstStyle/>
          <a:p>
            <a:fld id="{3990C2D7-EA55-4621-8AD7-F533163B245F}" type="datetime4">
              <a:rPr lang="zh-CN" altLang="en-US"/>
              <a:pPr/>
              <a:t>2013年3月7日星期四</a:t>
            </a:fld>
            <a:endParaRPr lang="en-US" altLang="zh-CN"/>
          </a:p>
        </p:txBody>
      </p:sp>
      <p:sp>
        <p:nvSpPr>
          <p:cNvPr id="29700" name="Rectangle 6"/>
          <p:cNvSpPr>
            <a:spLocks noGrp="1" noChangeArrowheads="1"/>
          </p:cNvSpPr>
          <p:nvPr>
            <p:ph type="ftr" sz="quarter" idx="4"/>
          </p:nvPr>
        </p:nvSpPr>
        <p:spPr>
          <a:noFill/>
        </p:spPr>
        <p:txBody>
          <a:bodyPr/>
          <a:lstStyle/>
          <a:p>
            <a:r>
              <a:rPr lang="zh-CN" altLang="en-US"/>
              <a:t>Copyright © 2006 Brooks/Cole, a division of Thomson Learning, Inc.</a:t>
            </a:r>
            <a:endParaRPr lang="en-US" altLang="zh-CN"/>
          </a:p>
        </p:txBody>
      </p:sp>
      <p:sp>
        <p:nvSpPr>
          <p:cNvPr id="29701" name="Rectangle 7"/>
          <p:cNvSpPr>
            <a:spLocks noGrp="1" noChangeArrowheads="1"/>
          </p:cNvSpPr>
          <p:nvPr>
            <p:ph type="sldNum" sz="quarter" idx="5"/>
          </p:nvPr>
        </p:nvSpPr>
        <p:spPr>
          <a:noFill/>
        </p:spPr>
        <p:txBody>
          <a:bodyPr/>
          <a:lstStyle/>
          <a:p>
            <a:fld id="{21E9CF26-5601-4D51-80F3-E3FE6257FD97}" type="slidenum">
              <a:rPr lang="zh-CN" altLang="en-US"/>
              <a:pPr/>
              <a:t>1</a:t>
            </a:fld>
            <a:endParaRPr lang="en-US" altLang="zh-CN"/>
          </a:p>
        </p:txBody>
      </p:sp>
      <p:sp>
        <p:nvSpPr>
          <p:cNvPr id="29702" name="Rectangle 2"/>
          <p:cNvSpPr>
            <a:spLocks noGrp="1" noRot="1" noChangeAspect="1" noChangeArrowheads="1" noTextEdit="1"/>
          </p:cNvSpPr>
          <p:nvPr>
            <p:ph type="sldImg"/>
          </p:nvPr>
        </p:nvSpPr>
        <p:spPr>
          <a:ln/>
        </p:spPr>
      </p:sp>
      <p:sp>
        <p:nvSpPr>
          <p:cNvPr id="29703"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zh-CN" altLang="en-US"/>
              <a:t>Keller: Stats for Mgmt &amp; Econ, 7th Ed</a:t>
            </a:r>
            <a:endParaRPr lang="en-US" altLang="zh-CN"/>
          </a:p>
        </p:txBody>
      </p:sp>
      <p:sp>
        <p:nvSpPr>
          <p:cNvPr id="40963" name="Rectangle 3"/>
          <p:cNvSpPr>
            <a:spLocks noGrp="1" noChangeArrowheads="1"/>
          </p:cNvSpPr>
          <p:nvPr>
            <p:ph type="dt" sz="quarter" idx="1"/>
          </p:nvPr>
        </p:nvSpPr>
        <p:spPr>
          <a:noFill/>
        </p:spPr>
        <p:txBody>
          <a:bodyPr/>
          <a:lstStyle/>
          <a:p>
            <a:fld id="{21533A5C-8013-483D-80BC-E9AAC5A42B55}" type="datetime4">
              <a:rPr lang="zh-CN" altLang="en-US"/>
              <a:pPr/>
              <a:t>2013年3月7日星期四</a:t>
            </a:fld>
            <a:endParaRPr lang="en-US" altLang="zh-CN"/>
          </a:p>
        </p:txBody>
      </p:sp>
      <p:sp>
        <p:nvSpPr>
          <p:cNvPr id="40964" name="Rectangle 6"/>
          <p:cNvSpPr>
            <a:spLocks noGrp="1" noChangeArrowheads="1"/>
          </p:cNvSpPr>
          <p:nvPr>
            <p:ph type="ftr" sz="quarter" idx="4"/>
          </p:nvPr>
        </p:nvSpPr>
        <p:spPr>
          <a:noFill/>
        </p:spPr>
        <p:txBody>
          <a:bodyPr/>
          <a:lstStyle/>
          <a:p>
            <a:r>
              <a:rPr lang="zh-CN" altLang="en-US"/>
              <a:t>Copyright © 2006 Brooks/Cole, a division of Thomson Learning, Inc.</a:t>
            </a:r>
            <a:endParaRPr lang="en-US" altLang="zh-CN"/>
          </a:p>
        </p:txBody>
      </p:sp>
      <p:sp>
        <p:nvSpPr>
          <p:cNvPr id="40965" name="Rectangle 7"/>
          <p:cNvSpPr>
            <a:spLocks noGrp="1" noChangeArrowheads="1"/>
          </p:cNvSpPr>
          <p:nvPr>
            <p:ph type="sldNum" sz="quarter" idx="5"/>
          </p:nvPr>
        </p:nvSpPr>
        <p:spPr>
          <a:noFill/>
        </p:spPr>
        <p:txBody>
          <a:bodyPr/>
          <a:lstStyle/>
          <a:p>
            <a:fld id="{A24E2103-7BC8-4F4A-8ABC-BDCCF81BBDBF}" type="slidenum">
              <a:rPr lang="zh-CN" altLang="en-US"/>
              <a:pPr/>
              <a:t>10</a:t>
            </a:fld>
            <a:endParaRPr lang="en-US" altLang="zh-CN"/>
          </a:p>
        </p:txBody>
      </p:sp>
      <p:sp>
        <p:nvSpPr>
          <p:cNvPr id="40966" name="Rectangle 2"/>
          <p:cNvSpPr>
            <a:spLocks noGrp="1" noRot="1" noChangeAspect="1" noChangeArrowheads="1" noTextEdit="1"/>
          </p:cNvSpPr>
          <p:nvPr>
            <p:ph type="sldImg"/>
          </p:nvPr>
        </p:nvSpPr>
        <p:spPr>
          <a:ln/>
        </p:spPr>
      </p:sp>
      <p:sp>
        <p:nvSpPr>
          <p:cNvPr id="40967"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zh-CN" altLang="en-US"/>
              <a:t>Keller: Stats for Mgmt &amp; Econ, 7th Ed</a:t>
            </a:r>
            <a:endParaRPr lang="en-US" altLang="zh-CN"/>
          </a:p>
        </p:txBody>
      </p:sp>
      <p:sp>
        <p:nvSpPr>
          <p:cNvPr id="41987" name="Rectangle 3"/>
          <p:cNvSpPr>
            <a:spLocks noGrp="1" noChangeArrowheads="1"/>
          </p:cNvSpPr>
          <p:nvPr>
            <p:ph type="dt" sz="quarter" idx="1"/>
          </p:nvPr>
        </p:nvSpPr>
        <p:spPr>
          <a:noFill/>
        </p:spPr>
        <p:txBody>
          <a:bodyPr/>
          <a:lstStyle/>
          <a:p>
            <a:fld id="{13A042BC-DBAF-44C1-A5D4-9FC191D6F911}" type="datetime4">
              <a:rPr lang="zh-CN" altLang="en-US"/>
              <a:pPr/>
              <a:t>2013年3月7日星期四</a:t>
            </a:fld>
            <a:endParaRPr lang="en-US" altLang="zh-CN"/>
          </a:p>
        </p:txBody>
      </p:sp>
      <p:sp>
        <p:nvSpPr>
          <p:cNvPr id="41988" name="Rectangle 6"/>
          <p:cNvSpPr>
            <a:spLocks noGrp="1" noChangeArrowheads="1"/>
          </p:cNvSpPr>
          <p:nvPr>
            <p:ph type="ftr" sz="quarter" idx="4"/>
          </p:nvPr>
        </p:nvSpPr>
        <p:spPr>
          <a:noFill/>
        </p:spPr>
        <p:txBody>
          <a:bodyPr/>
          <a:lstStyle/>
          <a:p>
            <a:r>
              <a:rPr lang="zh-CN" altLang="en-US"/>
              <a:t>Copyright © 2006 Brooks/Cole, a division of Thomson Learning, Inc.</a:t>
            </a:r>
            <a:endParaRPr lang="en-US" altLang="zh-CN"/>
          </a:p>
        </p:txBody>
      </p:sp>
      <p:sp>
        <p:nvSpPr>
          <p:cNvPr id="41989" name="Rectangle 7"/>
          <p:cNvSpPr>
            <a:spLocks noGrp="1" noChangeArrowheads="1"/>
          </p:cNvSpPr>
          <p:nvPr>
            <p:ph type="sldNum" sz="quarter" idx="5"/>
          </p:nvPr>
        </p:nvSpPr>
        <p:spPr>
          <a:noFill/>
        </p:spPr>
        <p:txBody>
          <a:bodyPr/>
          <a:lstStyle/>
          <a:p>
            <a:fld id="{1D8393D0-B920-4413-9B3B-120129D98D21}" type="slidenum">
              <a:rPr lang="zh-CN" altLang="en-US"/>
              <a:pPr/>
              <a:t>11</a:t>
            </a:fld>
            <a:endParaRPr lang="en-US" altLang="zh-CN"/>
          </a:p>
        </p:txBody>
      </p:sp>
      <p:sp>
        <p:nvSpPr>
          <p:cNvPr id="41990" name="Rectangle 2"/>
          <p:cNvSpPr>
            <a:spLocks noGrp="1" noRot="1" noChangeAspect="1" noChangeArrowheads="1" noTextEdit="1"/>
          </p:cNvSpPr>
          <p:nvPr>
            <p:ph type="sldImg"/>
          </p:nvPr>
        </p:nvSpPr>
        <p:spPr>
          <a:ln/>
        </p:spPr>
      </p:sp>
      <p:sp>
        <p:nvSpPr>
          <p:cNvPr id="41991"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zh-CN" altLang="en-US"/>
              <a:t>Keller: Stats for Mgmt &amp; Econ, 7th Ed</a:t>
            </a:r>
            <a:endParaRPr lang="en-US" altLang="zh-CN"/>
          </a:p>
        </p:txBody>
      </p:sp>
      <p:sp>
        <p:nvSpPr>
          <p:cNvPr id="43011" name="Rectangle 3"/>
          <p:cNvSpPr>
            <a:spLocks noGrp="1" noChangeArrowheads="1"/>
          </p:cNvSpPr>
          <p:nvPr>
            <p:ph type="dt" sz="quarter" idx="1"/>
          </p:nvPr>
        </p:nvSpPr>
        <p:spPr>
          <a:noFill/>
        </p:spPr>
        <p:txBody>
          <a:bodyPr/>
          <a:lstStyle/>
          <a:p>
            <a:fld id="{15440005-AE70-4391-ADCC-C380E25359B1}" type="datetime4">
              <a:rPr lang="zh-CN" altLang="en-US"/>
              <a:pPr/>
              <a:t>2013年3月7日星期四</a:t>
            </a:fld>
            <a:endParaRPr lang="en-US" altLang="zh-CN"/>
          </a:p>
        </p:txBody>
      </p:sp>
      <p:sp>
        <p:nvSpPr>
          <p:cNvPr id="43012" name="Rectangle 6"/>
          <p:cNvSpPr>
            <a:spLocks noGrp="1" noChangeArrowheads="1"/>
          </p:cNvSpPr>
          <p:nvPr>
            <p:ph type="ftr" sz="quarter" idx="4"/>
          </p:nvPr>
        </p:nvSpPr>
        <p:spPr>
          <a:noFill/>
        </p:spPr>
        <p:txBody>
          <a:bodyPr/>
          <a:lstStyle/>
          <a:p>
            <a:r>
              <a:rPr lang="zh-CN" altLang="en-US"/>
              <a:t>Copyright © 2006 Brooks/Cole, a division of Thomson Learning, Inc.</a:t>
            </a:r>
            <a:endParaRPr lang="en-US" altLang="zh-CN"/>
          </a:p>
        </p:txBody>
      </p:sp>
      <p:sp>
        <p:nvSpPr>
          <p:cNvPr id="43013" name="Rectangle 7"/>
          <p:cNvSpPr>
            <a:spLocks noGrp="1" noChangeArrowheads="1"/>
          </p:cNvSpPr>
          <p:nvPr>
            <p:ph type="sldNum" sz="quarter" idx="5"/>
          </p:nvPr>
        </p:nvSpPr>
        <p:spPr>
          <a:noFill/>
        </p:spPr>
        <p:txBody>
          <a:bodyPr/>
          <a:lstStyle/>
          <a:p>
            <a:fld id="{720954FF-FCD3-4458-9027-C4E7476167FB}" type="slidenum">
              <a:rPr lang="zh-CN" altLang="en-US"/>
              <a:pPr/>
              <a:t>12</a:t>
            </a:fld>
            <a:endParaRPr lang="en-US" altLang="zh-CN"/>
          </a:p>
        </p:txBody>
      </p:sp>
      <p:sp>
        <p:nvSpPr>
          <p:cNvPr id="43014" name="Rectangle 2"/>
          <p:cNvSpPr>
            <a:spLocks noGrp="1" noRot="1" noChangeAspect="1" noChangeArrowheads="1" noTextEdit="1"/>
          </p:cNvSpPr>
          <p:nvPr>
            <p:ph type="sldImg"/>
          </p:nvPr>
        </p:nvSpPr>
        <p:spPr>
          <a:ln/>
        </p:spPr>
      </p:sp>
      <p:sp>
        <p:nvSpPr>
          <p:cNvPr id="43015"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p>
            <a:r>
              <a:rPr lang="zh-CN" altLang="en-US"/>
              <a:t>Keller: Stats for Mgmt &amp; Econ, 7th Ed</a:t>
            </a:r>
            <a:endParaRPr lang="en-US" altLang="zh-CN"/>
          </a:p>
        </p:txBody>
      </p:sp>
      <p:sp>
        <p:nvSpPr>
          <p:cNvPr id="44035" name="Rectangle 3"/>
          <p:cNvSpPr>
            <a:spLocks noGrp="1" noChangeArrowheads="1"/>
          </p:cNvSpPr>
          <p:nvPr>
            <p:ph type="dt" sz="quarter" idx="1"/>
          </p:nvPr>
        </p:nvSpPr>
        <p:spPr>
          <a:noFill/>
        </p:spPr>
        <p:txBody>
          <a:bodyPr/>
          <a:lstStyle/>
          <a:p>
            <a:fld id="{075B10A8-989B-4E5E-A560-78251E213390}" type="datetime4">
              <a:rPr lang="zh-CN" altLang="en-US"/>
              <a:pPr/>
              <a:t>2013年3月7日星期四</a:t>
            </a:fld>
            <a:endParaRPr lang="en-US" altLang="zh-CN"/>
          </a:p>
        </p:txBody>
      </p:sp>
      <p:sp>
        <p:nvSpPr>
          <p:cNvPr id="44036" name="Rectangle 6"/>
          <p:cNvSpPr>
            <a:spLocks noGrp="1" noChangeArrowheads="1"/>
          </p:cNvSpPr>
          <p:nvPr>
            <p:ph type="ftr" sz="quarter" idx="4"/>
          </p:nvPr>
        </p:nvSpPr>
        <p:spPr>
          <a:noFill/>
        </p:spPr>
        <p:txBody>
          <a:bodyPr/>
          <a:lstStyle/>
          <a:p>
            <a:r>
              <a:rPr lang="zh-CN" altLang="en-US"/>
              <a:t>Copyright © 2006 Brooks/Cole, a division of Thomson Learning, Inc.</a:t>
            </a:r>
            <a:endParaRPr lang="en-US" altLang="zh-CN"/>
          </a:p>
        </p:txBody>
      </p:sp>
      <p:sp>
        <p:nvSpPr>
          <p:cNvPr id="44037" name="Rectangle 7"/>
          <p:cNvSpPr>
            <a:spLocks noGrp="1" noChangeArrowheads="1"/>
          </p:cNvSpPr>
          <p:nvPr>
            <p:ph type="sldNum" sz="quarter" idx="5"/>
          </p:nvPr>
        </p:nvSpPr>
        <p:spPr>
          <a:noFill/>
        </p:spPr>
        <p:txBody>
          <a:bodyPr/>
          <a:lstStyle/>
          <a:p>
            <a:fld id="{7A53001D-6D34-40A0-926E-18D19FA5563E}" type="slidenum">
              <a:rPr lang="zh-CN" altLang="en-US"/>
              <a:pPr/>
              <a:t>13</a:t>
            </a:fld>
            <a:endParaRPr lang="en-US" altLang="zh-CN"/>
          </a:p>
        </p:txBody>
      </p:sp>
      <p:sp>
        <p:nvSpPr>
          <p:cNvPr id="44038" name="Rectangle 2"/>
          <p:cNvSpPr>
            <a:spLocks noGrp="1" noRot="1" noChangeAspect="1" noChangeArrowheads="1" noTextEdit="1"/>
          </p:cNvSpPr>
          <p:nvPr>
            <p:ph type="sldImg"/>
          </p:nvPr>
        </p:nvSpPr>
        <p:spPr>
          <a:ln/>
        </p:spPr>
      </p:sp>
      <p:sp>
        <p:nvSpPr>
          <p:cNvPr id="44039"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p>
            <a:r>
              <a:rPr lang="zh-CN" altLang="en-US"/>
              <a:t>Keller: Stats for Mgmt &amp; Econ, 7th Ed</a:t>
            </a:r>
            <a:endParaRPr lang="en-US" altLang="zh-CN"/>
          </a:p>
        </p:txBody>
      </p:sp>
      <p:sp>
        <p:nvSpPr>
          <p:cNvPr id="45059" name="Rectangle 3"/>
          <p:cNvSpPr>
            <a:spLocks noGrp="1" noChangeArrowheads="1"/>
          </p:cNvSpPr>
          <p:nvPr>
            <p:ph type="dt" sz="quarter" idx="1"/>
          </p:nvPr>
        </p:nvSpPr>
        <p:spPr>
          <a:noFill/>
        </p:spPr>
        <p:txBody>
          <a:bodyPr/>
          <a:lstStyle/>
          <a:p>
            <a:fld id="{5E25E542-055E-4AC4-9EB7-55CB96205E17}" type="datetime4">
              <a:rPr lang="zh-CN" altLang="en-US"/>
              <a:pPr/>
              <a:t>2013年3月7日星期四</a:t>
            </a:fld>
            <a:endParaRPr lang="en-US" altLang="zh-CN"/>
          </a:p>
        </p:txBody>
      </p:sp>
      <p:sp>
        <p:nvSpPr>
          <p:cNvPr id="45060" name="Rectangle 6"/>
          <p:cNvSpPr>
            <a:spLocks noGrp="1" noChangeArrowheads="1"/>
          </p:cNvSpPr>
          <p:nvPr>
            <p:ph type="ftr" sz="quarter" idx="4"/>
          </p:nvPr>
        </p:nvSpPr>
        <p:spPr>
          <a:noFill/>
        </p:spPr>
        <p:txBody>
          <a:bodyPr/>
          <a:lstStyle/>
          <a:p>
            <a:r>
              <a:rPr lang="zh-CN" altLang="en-US"/>
              <a:t>Copyright © 2006 Brooks/Cole, a division of Thomson Learning, Inc.</a:t>
            </a:r>
            <a:endParaRPr lang="en-US" altLang="zh-CN"/>
          </a:p>
        </p:txBody>
      </p:sp>
      <p:sp>
        <p:nvSpPr>
          <p:cNvPr id="45061" name="Rectangle 7"/>
          <p:cNvSpPr>
            <a:spLocks noGrp="1" noChangeArrowheads="1"/>
          </p:cNvSpPr>
          <p:nvPr>
            <p:ph type="sldNum" sz="quarter" idx="5"/>
          </p:nvPr>
        </p:nvSpPr>
        <p:spPr>
          <a:noFill/>
        </p:spPr>
        <p:txBody>
          <a:bodyPr/>
          <a:lstStyle/>
          <a:p>
            <a:fld id="{8E90DCCB-8F38-409E-AE3D-AC3113F4FC42}" type="slidenum">
              <a:rPr lang="zh-CN" altLang="en-US"/>
              <a:pPr/>
              <a:t>14</a:t>
            </a:fld>
            <a:endParaRPr lang="en-US" altLang="zh-CN"/>
          </a:p>
        </p:txBody>
      </p:sp>
      <p:sp>
        <p:nvSpPr>
          <p:cNvPr id="45062" name="Rectangle 2"/>
          <p:cNvSpPr>
            <a:spLocks noGrp="1" noRot="1" noChangeAspect="1" noChangeArrowheads="1" noTextEdit="1"/>
          </p:cNvSpPr>
          <p:nvPr>
            <p:ph type="sldImg"/>
          </p:nvPr>
        </p:nvSpPr>
        <p:spPr>
          <a:ln/>
        </p:spPr>
      </p:sp>
      <p:sp>
        <p:nvSpPr>
          <p:cNvPr id="45063"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zh-CN" altLang="en-US"/>
              <a:t>Keller: Stats for Mgmt &amp; Econ, 7th Ed</a:t>
            </a:r>
            <a:endParaRPr lang="en-US" altLang="zh-CN"/>
          </a:p>
        </p:txBody>
      </p:sp>
      <p:sp>
        <p:nvSpPr>
          <p:cNvPr id="46083" name="Rectangle 3"/>
          <p:cNvSpPr>
            <a:spLocks noGrp="1" noChangeArrowheads="1"/>
          </p:cNvSpPr>
          <p:nvPr>
            <p:ph type="dt" sz="quarter" idx="1"/>
          </p:nvPr>
        </p:nvSpPr>
        <p:spPr>
          <a:noFill/>
        </p:spPr>
        <p:txBody>
          <a:bodyPr/>
          <a:lstStyle/>
          <a:p>
            <a:fld id="{F2A55527-B061-4C20-AFDB-A6D9086FEFB4}" type="datetime4">
              <a:rPr lang="zh-CN" altLang="en-US"/>
              <a:pPr/>
              <a:t>2013年3月7日星期四</a:t>
            </a:fld>
            <a:endParaRPr lang="en-US" altLang="zh-CN"/>
          </a:p>
        </p:txBody>
      </p:sp>
      <p:sp>
        <p:nvSpPr>
          <p:cNvPr id="46084" name="Rectangle 6"/>
          <p:cNvSpPr>
            <a:spLocks noGrp="1" noChangeArrowheads="1"/>
          </p:cNvSpPr>
          <p:nvPr>
            <p:ph type="ftr" sz="quarter" idx="4"/>
          </p:nvPr>
        </p:nvSpPr>
        <p:spPr>
          <a:noFill/>
        </p:spPr>
        <p:txBody>
          <a:bodyPr/>
          <a:lstStyle/>
          <a:p>
            <a:r>
              <a:rPr lang="zh-CN" altLang="en-US"/>
              <a:t>Copyright © 2006 Brooks/Cole, a division of Thomson Learning, Inc.</a:t>
            </a:r>
            <a:endParaRPr lang="en-US" altLang="zh-CN"/>
          </a:p>
        </p:txBody>
      </p:sp>
      <p:sp>
        <p:nvSpPr>
          <p:cNvPr id="46085" name="Rectangle 7"/>
          <p:cNvSpPr>
            <a:spLocks noGrp="1" noChangeArrowheads="1"/>
          </p:cNvSpPr>
          <p:nvPr>
            <p:ph type="sldNum" sz="quarter" idx="5"/>
          </p:nvPr>
        </p:nvSpPr>
        <p:spPr>
          <a:noFill/>
        </p:spPr>
        <p:txBody>
          <a:bodyPr/>
          <a:lstStyle/>
          <a:p>
            <a:fld id="{52DE6A43-4B0B-45D6-9EE7-528FA9A1F134}" type="slidenum">
              <a:rPr lang="zh-CN" altLang="en-US"/>
              <a:pPr/>
              <a:t>16</a:t>
            </a:fld>
            <a:endParaRPr lang="en-US" altLang="zh-CN"/>
          </a:p>
        </p:txBody>
      </p:sp>
      <p:sp>
        <p:nvSpPr>
          <p:cNvPr id="46086" name="Rectangle 2"/>
          <p:cNvSpPr>
            <a:spLocks noGrp="1" noRot="1" noChangeAspect="1" noChangeArrowheads="1" noTextEdit="1"/>
          </p:cNvSpPr>
          <p:nvPr>
            <p:ph type="sldImg"/>
          </p:nvPr>
        </p:nvSpPr>
        <p:spPr>
          <a:ln/>
        </p:spPr>
      </p:sp>
      <p:sp>
        <p:nvSpPr>
          <p:cNvPr id="46087"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zh-CN" altLang="en-US"/>
              <a:t>Keller: Stats for Mgmt &amp; Econ, 7th Ed</a:t>
            </a:r>
            <a:endParaRPr lang="en-US" altLang="zh-CN"/>
          </a:p>
        </p:txBody>
      </p:sp>
      <p:sp>
        <p:nvSpPr>
          <p:cNvPr id="47107" name="Rectangle 3"/>
          <p:cNvSpPr>
            <a:spLocks noGrp="1" noChangeArrowheads="1"/>
          </p:cNvSpPr>
          <p:nvPr>
            <p:ph type="dt" sz="quarter" idx="1"/>
          </p:nvPr>
        </p:nvSpPr>
        <p:spPr>
          <a:noFill/>
        </p:spPr>
        <p:txBody>
          <a:bodyPr/>
          <a:lstStyle/>
          <a:p>
            <a:fld id="{BA61666A-CBAC-45BD-9B8E-0B6DB2F0FE2D}" type="datetime4">
              <a:rPr lang="zh-CN" altLang="en-US"/>
              <a:pPr/>
              <a:t>2013年3月7日星期四</a:t>
            </a:fld>
            <a:endParaRPr lang="en-US" altLang="zh-CN"/>
          </a:p>
        </p:txBody>
      </p:sp>
      <p:sp>
        <p:nvSpPr>
          <p:cNvPr id="47108" name="Rectangle 6"/>
          <p:cNvSpPr>
            <a:spLocks noGrp="1" noChangeArrowheads="1"/>
          </p:cNvSpPr>
          <p:nvPr>
            <p:ph type="ftr" sz="quarter" idx="4"/>
          </p:nvPr>
        </p:nvSpPr>
        <p:spPr>
          <a:noFill/>
        </p:spPr>
        <p:txBody>
          <a:bodyPr/>
          <a:lstStyle/>
          <a:p>
            <a:r>
              <a:rPr lang="zh-CN" altLang="en-US"/>
              <a:t>Copyright © 2006 Brooks/Cole, a division of Thomson Learning, Inc.</a:t>
            </a:r>
            <a:endParaRPr lang="en-US" altLang="zh-CN"/>
          </a:p>
        </p:txBody>
      </p:sp>
      <p:sp>
        <p:nvSpPr>
          <p:cNvPr id="47109" name="Rectangle 7"/>
          <p:cNvSpPr>
            <a:spLocks noGrp="1" noChangeArrowheads="1"/>
          </p:cNvSpPr>
          <p:nvPr>
            <p:ph type="sldNum" sz="quarter" idx="5"/>
          </p:nvPr>
        </p:nvSpPr>
        <p:spPr>
          <a:noFill/>
        </p:spPr>
        <p:txBody>
          <a:bodyPr/>
          <a:lstStyle/>
          <a:p>
            <a:fld id="{E9E0D2A8-94A1-45F9-B52F-AD490946F8AF}" type="slidenum">
              <a:rPr lang="zh-CN" altLang="en-US"/>
              <a:pPr/>
              <a:t>17</a:t>
            </a:fld>
            <a:endParaRPr lang="en-US" altLang="zh-CN"/>
          </a:p>
        </p:txBody>
      </p:sp>
      <p:sp>
        <p:nvSpPr>
          <p:cNvPr id="47110" name="Rectangle 2"/>
          <p:cNvSpPr>
            <a:spLocks noGrp="1" noRot="1" noChangeAspect="1" noChangeArrowheads="1" noTextEdit="1"/>
          </p:cNvSpPr>
          <p:nvPr>
            <p:ph type="sldImg"/>
          </p:nvPr>
        </p:nvSpPr>
        <p:spPr>
          <a:ln/>
        </p:spPr>
      </p:sp>
      <p:sp>
        <p:nvSpPr>
          <p:cNvPr id="47111"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zh-CN" altLang="en-US"/>
              <a:t>Keller: Stats for Mgmt &amp; Econ, 7th Ed</a:t>
            </a:r>
            <a:endParaRPr lang="en-US" altLang="zh-CN"/>
          </a:p>
        </p:txBody>
      </p:sp>
      <p:sp>
        <p:nvSpPr>
          <p:cNvPr id="48131" name="Rectangle 3"/>
          <p:cNvSpPr>
            <a:spLocks noGrp="1" noChangeArrowheads="1"/>
          </p:cNvSpPr>
          <p:nvPr>
            <p:ph type="dt" sz="quarter" idx="1"/>
          </p:nvPr>
        </p:nvSpPr>
        <p:spPr>
          <a:noFill/>
        </p:spPr>
        <p:txBody>
          <a:bodyPr/>
          <a:lstStyle/>
          <a:p>
            <a:fld id="{20AB29DE-4945-4397-9C68-20BD241D7803}" type="datetime4">
              <a:rPr lang="zh-CN" altLang="en-US"/>
              <a:pPr/>
              <a:t>2013年3月7日星期四</a:t>
            </a:fld>
            <a:endParaRPr lang="en-US" altLang="zh-CN"/>
          </a:p>
        </p:txBody>
      </p:sp>
      <p:sp>
        <p:nvSpPr>
          <p:cNvPr id="48132" name="Rectangle 6"/>
          <p:cNvSpPr>
            <a:spLocks noGrp="1" noChangeArrowheads="1"/>
          </p:cNvSpPr>
          <p:nvPr>
            <p:ph type="ftr" sz="quarter" idx="4"/>
          </p:nvPr>
        </p:nvSpPr>
        <p:spPr>
          <a:noFill/>
        </p:spPr>
        <p:txBody>
          <a:bodyPr/>
          <a:lstStyle/>
          <a:p>
            <a:r>
              <a:rPr lang="zh-CN" altLang="en-US"/>
              <a:t>Copyright © 2006 Brooks/Cole, a division of Thomson Learning, Inc.</a:t>
            </a:r>
            <a:endParaRPr lang="en-US" altLang="zh-CN"/>
          </a:p>
        </p:txBody>
      </p:sp>
      <p:sp>
        <p:nvSpPr>
          <p:cNvPr id="48133" name="Rectangle 7"/>
          <p:cNvSpPr>
            <a:spLocks noGrp="1" noChangeArrowheads="1"/>
          </p:cNvSpPr>
          <p:nvPr>
            <p:ph type="sldNum" sz="quarter" idx="5"/>
          </p:nvPr>
        </p:nvSpPr>
        <p:spPr>
          <a:noFill/>
        </p:spPr>
        <p:txBody>
          <a:bodyPr/>
          <a:lstStyle/>
          <a:p>
            <a:fld id="{F7D09FD0-955D-4152-AE21-79E4181B2A9D}" type="slidenum">
              <a:rPr lang="zh-CN" altLang="en-US"/>
              <a:pPr/>
              <a:t>18</a:t>
            </a:fld>
            <a:endParaRPr lang="en-US" altLang="zh-CN"/>
          </a:p>
        </p:txBody>
      </p:sp>
      <p:sp>
        <p:nvSpPr>
          <p:cNvPr id="48134" name="Rectangle 2"/>
          <p:cNvSpPr>
            <a:spLocks noGrp="1" noRot="1" noChangeAspect="1" noChangeArrowheads="1" noTextEdit="1"/>
          </p:cNvSpPr>
          <p:nvPr>
            <p:ph type="sldImg"/>
          </p:nvPr>
        </p:nvSpPr>
        <p:spPr>
          <a:ln/>
        </p:spPr>
      </p:sp>
      <p:sp>
        <p:nvSpPr>
          <p:cNvPr id="48135"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zh-CN" altLang="en-US"/>
              <a:t>Keller: Stats for Mgmt &amp; Econ, 7th Ed</a:t>
            </a:r>
            <a:endParaRPr lang="en-US" altLang="zh-CN"/>
          </a:p>
        </p:txBody>
      </p:sp>
      <p:sp>
        <p:nvSpPr>
          <p:cNvPr id="49155" name="Rectangle 3"/>
          <p:cNvSpPr>
            <a:spLocks noGrp="1" noChangeArrowheads="1"/>
          </p:cNvSpPr>
          <p:nvPr>
            <p:ph type="dt" sz="quarter" idx="1"/>
          </p:nvPr>
        </p:nvSpPr>
        <p:spPr>
          <a:noFill/>
        </p:spPr>
        <p:txBody>
          <a:bodyPr/>
          <a:lstStyle/>
          <a:p>
            <a:fld id="{FFEB8C84-6D43-4CB3-87B4-D92849471FA5}" type="datetime4">
              <a:rPr lang="zh-CN" altLang="en-US"/>
              <a:pPr/>
              <a:t>2013年3月7日星期四</a:t>
            </a:fld>
            <a:endParaRPr lang="en-US" altLang="zh-CN"/>
          </a:p>
        </p:txBody>
      </p:sp>
      <p:sp>
        <p:nvSpPr>
          <p:cNvPr id="49156" name="Rectangle 6"/>
          <p:cNvSpPr>
            <a:spLocks noGrp="1" noChangeArrowheads="1"/>
          </p:cNvSpPr>
          <p:nvPr>
            <p:ph type="ftr" sz="quarter" idx="4"/>
          </p:nvPr>
        </p:nvSpPr>
        <p:spPr>
          <a:noFill/>
        </p:spPr>
        <p:txBody>
          <a:bodyPr/>
          <a:lstStyle/>
          <a:p>
            <a:r>
              <a:rPr lang="zh-CN" altLang="en-US"/>
              <a:t>Copyright © 2006 Brooks/Cole, a division of Thomson Learning, Inc.</a:t>
            </a:r>
            <a:endParaRPr lang="en-US" altLang="zh-CN"/>
          </a:p>
        </p:txBody>
      </p:sp>
      <p:sp>
        <p:nvSpPr>
          <p:cNvPr id="49157" name="Rectangle 7"/>
          <p:cNvSpPr>
            <a:spLocks noGrp="1" noChangeArrowheads="1"/>
          </p:cNvSpPr>
          <p:nvPr>
            <p:ph type="sldNum" sz="quarter" idx="5"/>
          </p:nvPr>
        </p:nvSpPr>
        <p:spPr>
          <a:noFill/>
        </p:spPr>
        <p:txBody>
          <a:bodyPr/>
          <a:lstStyle/>
          <a:p>
            <a:fld id="{0857ED8D-F74D-4022-8BEB-FCC9E6429964}" type="slidenum">
              <a:rPr lang="zh-CN" altLang="en-US"/>
              <a:pPr/>
              <a:t>19</a:t>
            </a:fld>
            <a:endParaRPr lang="en-US" altLang="zh-CN"/>
          </a:p>
        </p:txBody>
      </p:sp>
      <p:sp>
        <p:nvSpPr>
          <p:cNvPr id="49158" name="Rectangle 2"/>
          <p:cNvSpPr>
            <a:spLocks noGrp="1" noRot="1" noChangeAspect="1" noChangeArrowheads="1" noTextEdit="1"/>
          </p:cNvSpPr>
          <p:nvPr>
            <p:ph type="sldImg"/>
          </p:nvPr>
        </p:nvSpPr>
        <p:spPr>
          <a:ln/>
        </p:spPr>
      </p:sp>
      <p:sp>
        <p:nvSpPr>
          <p:cNvPr id="49159"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zh-CN" altLang="en-US"/>
              <a:t>Keller: Stats for Mgmt &amp; Econ, 7th Ed</a:t>
            </a:r>
            <a:endParaRPr lang="en-US" altLang="zh-CN"/>
          </a:p>
        </p:txBody>
      </p:sp>
      <p:sp>
        <p:nvSpPr>
          <p:cNvPr id="50179" name="Rectangle 3"/>
          <p:cNvSpPr>
            <a:spLocks noGrp="1" noChangeArrowheads="1"/>
          </p:cNvSpPr>
          <p:nvPr>
            <p:ph type="dt" sz="quarter" idx="1"/>
          </p:nvPr>
        </p:nvSpPr>
        <p:spPr>
          <a:noFill/>
        </p:spPr>
        <p:txBody>
          <a:bodyPr/>
          <a:lstStyle/>
          <a:p>
            <a:fld id="{5D708F49-2BAE-4D0E-ABC0-63A21A4C3BCF}" type="datetime4">
              <a:rPr lang="zh-CN" altLang="en-US"/>
              <a:pPr/>
              <a:t>2013年3月7日星期四</a:t>
            </a:fld>
            <a:endParaRPr lang="en-US" altLang="zh-CN"/>
          </a:p>
        </p:txBody>
      </p:sp>
      <p:sp>
        <p:nvSpPr>
          <p:cNvPr id="50180" name="Rectangle 6"/>
          <p:cNvSpPr>
            <a:spLocks noGrp="1" noChangeArrowheads="1"/>
          </p:cNvSpPr>
          <p:nvPr>
            <p:ph type="ftr" sz="quarter" idx="4"/>
          </p:nvPr>
        </p:nvSpPr>
        <p:spPr>
          <a:noFill/>
        </p:spPr>
        <p:txBody>
          <a:bodyPr/>
          <a:lstStyle/>
          <a:p>
            <a:r>
              <a:rPr lang="zh-CN" altLang="en-US"/>
              <a:t>Copyright © 2006 Brooks/Cole, a division of Thomson Learning, Inc.</a:t>
            </a:r>
            <a:endParaRPr lang="en-US" altLang="zh-CN"/>
          </a:p>
        </p:txBody>
      </p:sp>
      <p:sp>
        <p:nvSpPr>
          <p:cNvPr id="50181" name="Rectangle 7"/>
          <p:cNvSpPr>
            <a:spLocks noGrp="1" noChangeArrowheads="1"/>
          </p:cNvSpPr>
          <p:nvPr>
            <p:ph type="sldNum" sz="quarter" idx="5"/>
          </p:nvPr>
        </p:nvSpPr>
        <p:spPr>
          <a:noFill/>
        </p:spPr>
        <p:txBody>
          <a:bodyPr/>
          <a:lstStyle/>
          <a:p>
            <a:fld id="{E8FE95A1-B010-4987-99EB-257D720825A7}" type="slidenum">
              <a:rPr lang="zh-CN" altLang="en-US"/>
              <a:pPr/>
              <a:t>20</a:t>
            </a:fld>
            <a:endParaRPr lang="en-US" altLang="zh-CN"/>
          </a:p>
        </p:txBody>
      </p:sp>
      <p:sp>
        <p:nvSpPr>
          <p:cNvPr id="50182" name="Rectangle 2"/>
          <p:cNvSpPr>
            <a:spLocks noGrp="1" noRot="1" noChangeAspect="1" noChangeArrowheads="1" noTextEdit="1"/>
          </p:cNvSpPr>
          <p:nvPr>
            <p:ph type="sldImg"/>
          </p:nvPr>
        </p:nvSpPr>
        <p:spPr>
          <a:ln/>
        </p:spPr>
      </p:sp>
      <p:sp>
        <p:nvSpPr>
          <p:cNvPr id="50183"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p>
            <a:r>
              <a:rPr lang="zh-CN" altLang="en-US"/>
              <a:t>Keller: Stats for Mgmt &amp; Econ, 7th Ed</a:t>
            </a:r>
            <a:endParaRPr lang="en-US" altLang="zh-CN"/>
          </a:p>
        </p:txBody>
      </p:sp>
      <p:sp>
        <p:nvSpPr>
          <p:cNvPr id="30723" name="Rectangle 3"/>
          <p:cNvSpPr>
            <a:spLocks noGrp="1" noChangeArrowheads="1"/>
          </p:cNvSpPr>
          <p:nvPr>
            <p:ph type="dt" sz="quarter" idx="1"/>
          </p:nvPr>
        </p:nvSpPr>
        <p:spPr>
          <a:noFill/>
        </p:spPr>
        <p:txBody>
          <a:bodyPr/>
          <a:lstStyle/>
          <a:p>
            <a:fld id="{A28A6C80-62D6-4ACD-9240-A8F86BDF4121}" type="datetime4">
              <a:rPr lang="zh-CN" altLang="en-US"/>
              <a:pPr/>
              <a:t>2013年3月7日星期四</a:t>
            </a:fld>
            <a:endParaRPr lang="en-US" altLang="zh-CN"/>
          </a:p>
        </p:txBody>
      </p:sp>
      <p:sp>
        <p:nvSpPr>
          <p:cNvPr id="30724" name="Rectangle 6"/>
          <p:cNvSpPr>
            <a:spLocks noGrp="1" noChangeArrowheads="1"/>
          </p:cNvSpPr>
          <p:nvPr>
            <p:ph type="ftr" sz="quarter" idx="4"/>
          </p:nvPr>
        </p:nvSpPr>
        <p:spPr>
          <a:noFill/>
        </p:spPr>
        <p:txBody>
          <a:bodyPr/>
          <a:lstStyle/>
          <a:p>
            <a:r>
              <a:rPr lang="zh-CN" altLang="en-US"/>
              <a:t>Copyright © 2006 Brooks/Cole, a division of Thomson Learning, Inc.</a:t>
            </a:r>
            <a:endParaRPr lang="en-US" altLang="zh-CN"/>
          </a:p>
        </p:txBody>
      </p:sp>
      <p:sp>
        <p:nvSpPr>
          <p:cNvPr id="30725" name="Rectangle 7"/>
          <p:cNvSpPr>
            <a:spLocks noGrp="1" noChangeArrowheads="1"/>
          </p:cNvSpPr>
          <p:nvPr>
            <p:ph type="sldNum" sz="quarter" idx="5"/>
          </p:nvPr>
        </p:nvSpPr>
        <p:spPr>
          <a:noFill/>
        </p:spPr>
        <p:txBody>
          <a:bodyPr/>
          <a:lstStyle/>
          <a:p>
            <a:fld id="{48C53282-42B8-4A72-A1D1-101210B81220}" type="slidenum">
              <a:rPr lang="zh-CN" altLang="en-US"/>
              <a:pPr/>
              <a:t>2</a:t>
            </a:fld>
            <a:endParaRPr lang="en-US" altLang="zh-CN"/>
          </a:p>
        </p:txBody>
      </p:sp>
      <p:sp>
        <p:nvSpPr>
          <p:cNvPr id="30726" name="Rectangle 2"/>
          <p:cNvSpPr>
            <a:spLocks noGrp="1" noRot="1" noChangeAspect="1" noChangeArrowheads="1" noTextEdit="1"/>
          </p:cNvSpPr>
          <p:nvPr>
            <p:ph type="sldImg"/>
          </p:nvPr>
        </p:nvSpPr>
        <p:spPr>
          <a:ln/>
        </p:spPr>
      </p:sp>
      <p:sp>
        <p:nvSpPr>
          <p:cNvPr id="30727"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zh-CN" altLang="en-US"/>
              <a:t>Keller: Stats for Mgmt &amp; Econ, 7th Ed</a:t>
            </a:r>
            <a:endParaRPr lang="en-US" altLang="zh-CN"/>
          </a:p>
        </p:txBody>
      </p:sp>
      <p:sp>
        <p:nvSpPr>
          <p:cNvPr id="51203" name="Rectangle 3"/>
          <p:cNvSpPr>
            <a:spLocks noGrp="1" noChangeArrowheads="1"/>
          </p:cNvSpPr>
          <p:nvPr>
            <p:ph type="dt" sz="quarter" idx="1"/>
          </p:nvPr>
        </p:nvSpPr>
        <p:spPr>
          <a:noFill/>
        </p:spPr>
        <p:txBody>
          <a:bodyPr/>
          <a:lstStyle/>
          <a:p>
            <a:fld id="{0A981501-E43E-4041-947D-C0D953E7A1CB}" type="datetime4">
              <a:rPr lang="zh-CN" altLang="en-US"/>
              <a:pPr/>
              <a:t>2013年3月7日星期四</a:t>
            </a:fld>
            <a:endParaRPr lang="en-US" altLang="zh-CN"/>
          </a:p>
        </p:txBody>
      </p:sp>
      <p:sp>
        <p:nvSpPr>
          <p:cNvPr id="51204" name="Rectangle 6"/>
          <p:cNvSpPr>
            <a:spLocks noGrp="1" noChangeArrowheads="1"/>
          </p:cNvSpPr>
          <p:nvPr>
            <p:ph type="ftr" sz="quarter" idx="4"/>
          </p:nvPr>
        </p:nvSpPr>
        <p:spPr>
          <a:noFill/>
        </p:spPr>
        <p:txBody>
          <a:bodyPr/>
          <a:lstStyle/>
          <a:p>
            <a:r>
              <a:rPr lang="zh-CN" altLang="en-US"/>
              <a:t>Copyright © 2006 Brooks/Cole, a division of Thomson Learning, Inc.</a:t>
            </a:r>
            <a:endParaRPr lang="en-US" altLang="zh-CN"/>
          </a:p>
        </p:txBody>
      </p:sp>
      <p:sp>
        <p:nvSpPr>
          <p:cNvPr id="51205" name="Rectangle 7"/>
          <p:cNvSpPr>
            <a:spLocks noGrp="1" noChangeArrowheads="1"/>
          </p:cNvSpPr>
          <p:nvPr>
            <p:ph type="sldNum" sz="quarter" idx="5"/>
          </p:nvPr>
        </p:nvSpPr>
        <p:spPr>
          <a:noFill/>
        </p:spPr>
        <p:txBody>
          <a:bodyPr/>
          <a:lstStyle/>
          <a:p>
            <a:fld id="{47248DB9-3BB3-4838-A4CA-0D5115A93040}" type="slidenum">
              <a:rPr lang="zh-CN" altLang="en-US"/>
              <a:pPr/>
              <a:t>21</a:t>
            </a:fld>
            <a:endParaRPr lang="en-US" altLang="zh-CN"/>
          </a:p>
        </p:txBody>
      </p:sp>
      <p:sp>
        <p:nvSpPr>
          <p:cNvPr id="51206" name="Rectangle 2"/>
          <p:cNvSpPr>
            <a:spLocks noGrp="1" noRot="1" noChangeAspect="1" noChangeArrowheads="1" noTextEdit="1"/>
          </p:cNvSpPr>
          <p:nvPr>
            <p:ph type="sldImg"/>
          </p:nvPr>
        </p:nvSpPr>
        <p:spPr>
          <a:ln/>
        </p:spPr>
      </p:sp>
      <p:sp>
        <p:nvSpPr>
          <p:cNvPr id="51207"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zh-CN" altLang="en-US"/>
              <a:t>Keller: Stats for Mgmt &amp; Econ, 7th Ed</a:t>
            </a:r>
            <a:endParaRPr lang="en-US" altLang="zh-CN"/>
          </a:p>
        </p:txBody>
      </p:sp>
      <p:sp>
        <p:nvSpPr>
          <p:cNvPr id="52227" name="Rectangle 3"/>
          <p:cNvSpPr>
            <a:spLocks noGrp="1" noChangeArrowheads="1"/>
          </p:cNvSpPr>
          <p:nvPr>
            <p:ph type="dt" sz="quarter" idx="1"/>
          </p:nvPr>
        </p:nvSpPr>
        <p:spPr>
          <a:noFill/>
        </p:spPr>
        <p:txBody>
          <a:bodyPr/>
          <a:lstStyle/>
          <a:p>
            <a:fld id="{ADFBF65D-3A4D-484B-A311-6492820A0B74}" type="datetime4">
              <a:rPr lang="zh-CN" altLang="en-US"/>
              <a:pPr/>
              <a:t>2013年3月7日星期四</a:t>
            </a:fld>
            <a:endParaRPr lang="en-US" altLang="zh-CN"/>
          </a:p>
        </p:txBody>
      </p:sp>
      <p:sp>
        <p:nvSpPr>
          <p:cNvPr id="52228" name="Rectangle 6"/>
          <p:cNvSpPr>
            <a:spLocks noGrp="1" noChangeArrowheads="1"/>
          </p:cNvSpPr>
          <p:nvPr>
            <p:ph type="ftr" sz="quarter" idx="4"/>
          </p:nvPr>
        </p:nvSpPr>
        <p:spPr>
          <a:noFill/>
        </p:spPr>
        <p:txBody>
          <a:bodyPr/>
          <a:lstStyle/>
          <a:p>
            <a:r>
              <a:rPr lang="zh-CN" altLang="en-US"/>
              <a:t>Copyright © 2006 Brooks/Cole, a division of Thomson Learning, Inc.</a:t>
            </a:r>
            <a:endParaRPr lang="en-US" altLang="zh-CN"/>
          </a:p>
        </p:txBody>
      </p:sp>
      <p:sp>
        <p:nvSpPr>
          <p:cNvPr id="52229" name="Rectangle 7"/>
          <p:cNvSpPr>
            <a:spLocks noGrp="1" noChangeArrowheads="1"/>
          </p:cNvSpPr>
          <p:nvPr>
            <p:ph type="sldNum" sz="quarter" idx="5"/>
          </p:nvPr>
        </p:nvSpPr>
        <p:spPr>
          <a:noFill/>
        </p:spPr>
        <p:txBody>
          <a:bodyPr/>
          <a:lstStyle/>
          <a:p>
            <a:fld id="{778C4D5F-4BC8-4773-A657-CE4FA0820BF4}" type="slidenum">
              <a:rPr lang="zh-CN" altLang="en-US"/>
              <a:pPr/>
              <a:t>22</a:t>
            </a:fld>
            <a:endParaRPr lang="en-US" altLang="zh-CN"/>
          </a:p>
        </p:txBody>
      </p:sp>
      <p:sp>
        <p:nvSpPr>
          <p:cNvPr id="52230" name="Rectangle 2"/>
          <p:cNvSpPr>
            <a:spLocks noGrp="1" noRot="1" noChangeAspect="1" noChangeArrowheads="1" noTextEdit="1"/>
          </p:cNvSpPr>
          <p:nvPr>
            <p:ph type="sldImg"/>
          </p:nvPr>
        </p:nvSpPr>
        <p:spPr>
          <a:ln/>
        </p:spPr>
      </p:sp>
      <p:sp>
        <p:nvSpPr>
          <p:cNvPr id="52231"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zh-CN" altLang="en-US"/>
              <a:t>Keller: Stats for Mgmt &amp; Econ, 7th Ed</a:t>
            </a:r>
            <a:endParaRPr lang="en-US" altLang="zh-CN"/>
          </a:p>
        </p:txBody>
      </p:sp>
      <p:sp>
        <p:nvSpPr>
          <p:cNvPr id="53251" name="Rectangle 3"/>
          <p:cNvSpPr>
            <a:spLocks noGrp="1" noChangeArrowheads="1"/>
          </p:cNvSpPr>
          <p:nvPr>
            <p:ph type="dt" sz="quarter" idx="1"/>
          </p:nvPr>
        </p:nvSpPr>
        <p:spPr>
          <a:noFill/>
        </p:spPr>
        <p:txBody>
          <a:bodyPr/>
          <a:lstStyle/>
          <a:p>
            <a:fld id="{FFD4C4F9-85B4-4BE0-BFA6-46A7E9A2EB9C}" type="datetime4">
              <a:rPr lang="zh-CN" altLang="en-US"/>
              <a:pPr/>
              <a:t>2013年3月7日星期四</a:t>
            </a:fld>
            <a:endParaRPr lang="en-US" altLang="zh-CN"/>
          </a:p>
        </p:txBody>
      </p:sp>
      <p:sp>
        <p:nvSpPr>
          <p:cNvPr id="53252" name="Rectangle 6"/>
          <p:cNvSpPr>
            <a:spLocks noGrp="1" noChangeArrowheads="1"/>
          </p:cNvSpPr>
          <p:nvPr>
            <p:ph type="ftr" sz="quarter" idx="4"/>
          </p:nvPr>
        </p:nvSpPr>
        <p:spPr>
          <a:noFill/>
        </p:spPr>
        <p:txBody>
          <a:bodyPr/>
          <a:lstStyle/>
          <a:p>
            <a:r>
              <a:rPr lang="zh-CN" altLang="en-US"/>
              <a:t>Copyright © 2006 Brooks/Cole, a division of Thomson Learning, Inc.</a:t>
            </a:r>
            <a:endParaRPr lang="en-US" altLang="zh-CN"/>
          </a:p>
        </p:txBody>
      </p:sp>
      <p:sp>
        <p:nvSpPr>
          <p:cNvPr id="53253" name="Rectangle 7"/>
          <p:cNvSpPr>
            <a:spLocks noGrp="1" noChangeArrowheads="1"/>
          </p:cNvSpPr>
          <p:nvPr>
            <p:ph type="sldNum" sz="quarter" idx="5"/>
          </p:nvPr>
        </p:nvSpPr>
        <p:spPr>
          <a:noFill/>
        </p:spPr>
        <p:txBody>
          <a:bodyPr/>
          <a:lstStyle/>
          <a:p>
            <a:fld id="{FC24BBA3-CCD7-4284-B5ED-27CBCA1A9912}" type="slidenum">
              <a:rPr lang="zh-CN" altLang="en-US"/>
              <a:pPr/>
              <a:t>23</a:t>
            </a:fld>
            <a:endParaRPr lang="en-US" altLang="zh-CN"/>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zh-CN" altLang="en-US"/>
              <a:t>Keller: Stats for Mgmt &amp; Econ, 7th Ed</a:t>
            </a:r>
            <a:endParaRPr lang="en-US" altLang="zh-CN"/>
          </a:p>
        </p:txBody>
      </p:sp>
      <p:sp>
        <p:nvSpPr>
          <p:cNvPr id="54275" name="Rectangle 3"/>
          <p:cNvSpPr>
            <a:spLocks noGrp="1" noChangeArrowheads="1"/>
          </p:cNvSpPr>
          <p:nvPr>
            <p:ph type="dt" sz="quarter" idx="1"/>
          </p:nvPr>
        </p:nvSpPr>
        <p:spPr>
          <a:noFill/>
        </p:spPr>
        <p:txBody>
          <a:bodyPr/>
          <a:lstStyle/>
          <a:p>
            <a:fld id="{B459E6C1-5B64-4AC3-AF69-BB5968EF0589}" type="datetime4">
              <a:rPr lang="zh-CN" altLang="en-US"/>
              <a:pPr/>
              <a:t>2013年3月7日星期四</a:t>
            </a:fld>
            <a:endParaRPr lang="en-US" altLang="zh-CN"/>
          </a:p>
        </p:txBody>
      </p:sp>
      <p:sp>
        <p:nvSpPr>
          <p:cNvPr id="54276" name="Rectangle 6"/>
          <p:cNvSpPr>
            <a:spLocks noGrp="1" noChangeArrowheads="1"/>
          </p:cNvSpPr>
          <p:nvPr>
            <p:ph type="ftr" sz="quarter" idx="4"/>
          </p:nvPr>
        </p:nvSpPr>
        <p:spPr>
          <a:noFill/>
        </p:spPr>
        <p:txBody>
          <a:bodyPr/>
          <a:lstStyle/>
          <a:p>
            <a:r>
              <a:rPr lang="zh-CN" altLang="en-US"/>
              <a:t>Copyright © 2006 Brooks/Cole, a division of Thomson Learning, Inc.</a:t>
            </a:r>
            <a:endParaRPr lang="en-US" altLang="zh-CN"/>
          </a:p>
        </p:txBody>
      </p:sp>
      <p:sp>
        <p:nvSpPr>
          <p:cNvPr id="54277" name="Rectangle 7"/>
          <p:cNvSpPr>
            <a:spLocks noGrp="1" noChangeArrowheads="1"/>
          </p:cNvSpPr>
          <p:nvPr>
            <p:ph type="sldNum" sz="quarter" idx="5"/>
          </p:nvPr>
        </p:nvSpPr>
        <p:spPr>
          <a:noFill/>
        </p:spPr>
        <p:txBody>
          <a:bodyPr/>
          <a:lstStyle/>
          <a:p>
            <a:fld id="{F12DF36F-B316-4F90-B82C-03ED6581FF9B}" type="slidenum">
              <a:rPr lang="zh-CN" altLang="en-US"/>
              <a:pPr/>
              <a:t>24</a:t>
            </a:fld>
            <a:endParaRPr lang="en-US" altLang="zh-CN"/>
          </a:p>
        </p:txBody>
      </p:sp>
      <p:sp>
        <p:nvSpPr>
          <p:cNvPr id="54278" name="Rectangle 2"/>
          <p:cNvSpPr>
            <a:spLocks noGrp="1" noRot="1" noChangeAspect="1" noChangeArrowheads="1" noTextEdit="1"/>
          </p:cNvSpPr>
          <p:nvPr>
            <p:ph type="sldImg"/>
          </p:nvPr>
        </p:nvSpPr>
        <p:spPr>
          <a:ln/>
        </p:spPr>
      </p:sp>
      <p:sp>
        <p:nvSpPr>
          <p:cNvPr id="54279"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zh-CN" altLang="en-US"/>
              <a:t>Keller: Stats for Mgmt &amp; Econ, 7th Ed</a:t>
            </a:r>
            <a:endParaRPr lang="en-US" altLang="zh-CN"/>
          </a:p>
        </p:txBody>
      </p:sp>
      <p:sp>
        <p:nvSpPr>
          <p:cNvPr id="55299" name="Rectangle 3"/>
          <p:cNvSpPr>
            <a:spLocks noGrp="1" noChangeArrowheads="1"/>
          </p:cNvSpPr>
          <p:nvPr>
            <p:ph type="dt" sz="quarter" idx="1"/>
          </p:nvPr>
        </p:nvSpPr>
        <p:spPr>
          <a:noFill/>
        </p:spPr>
        <p:txBody>
          <a:bodyPr/>
          <a:lstStyle/>
          <a:p>
            <a:fld id="{CE75F062-3974-44E7-B0BB-B8E2132EC7FE}" type="datetime4">
              <a:rPr lang="zh-CN" altLang="en-US"/>
              <a:pPr/>
              <a:t>2013年3月7日星期四</a:t>
            </a:fld>
            <a:endParaRPr lang="en-US" altLang="zh-CN"/>
          </a:p>
        </p:txBody>
      </p:sp>
      <p:sp>
        <p:nvSpPr>
          <p:cNvPr id="55300" name="Rectangle 6"/>
          <p:cNvSpPr>
            <a:spLocks noGrp="1" noChangeArrowheads="1"/>
          </p:cNvSpPr>
          <p:nvPr>
            <p:ph type="ftr" sz="quarter" idx="4"/>
          </p:nvPr>
        </p:nvSpPr>
        <p:spPr>
          <a:noFill/>
        </p:spPr>
        <p:txBody>
          <a:bodyPr/>
          <a:lstStyle/>
          <a:p>
            <a:r>
              <a:rPr lang="zh-CN" altLang="en-US"/>
              <a:t>Copyright © 2006 Brooks/Cole, a division of Thomson Learning, Inc.</a:t>
            </a:r>
            <a:endParaRPr lang="en-US" altLang="zh-CN"/>
          </a:p>
        </p:txBody>
      </p:sp>
      <p:sp>
        <p:nvSpPr>
          <p:cNvPr id="55301" name="Rectangle 7"/>
          <p:cNvSpPr>
            <a:spLocks noGrp="1" noChangeArrowheads="1"/>
          </p:cNvSpPr>
          <p:nvPr>
            <p:ph type="sldNum" sz="quarter" idx="5"/>
          </p:nvPr>
        </p:nvSpPr>
        <p:spPr>
          <a:noFill/>
        </p:spPr>
        <p:txBody>
          <a:bodyPr/>
          <a:lstStyle/>
          <a:p>
            <a:fld id="{CF8573B8-1C98-4BB8-AB8C-59E498D51124}" type="slidenum">
              <a:rPr lang="zh-CN" altLang="en-US"/>
              <a:pPr/>
              <a:t>25</a:t>
            </a:fld>
            <a:endParaRPr lang="en-US" altLang="zh-CN"/>
          </a:p>
        </p:txBody>
      </p:sp>
      <p:sp>
        <p:nvSpPr>
          <p:cNvPr id="55302" name="Rectangle 2"/>
          <p:cNvSpPr>
            <a:spLocks noGrp="1" noRot="1" noChangeAspect="1" noChangeArrowheads="1" noTextEdit="1"/>
          </p:cNvSpPr>
          <p:nvPr>
            <p:ph type="sldImg"/>
          </p:nvPr>
        </p:nvSpPr>
        <p:spPr>
          <a:ln/>
        </p:spPr>
      </p:sp>
      <p:sp>
        <p:nvSpPr>
          <p:cNvPr id="55303"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p:spPr>
        <p:txBody>
          <a:bodyPr/>
          <a:lstStyle/>
          <a:p>
            <a:r>
              <a:rPr lang="zh-CN" altLang="en-US"/>
              <a:t>Keller: Stats for Mgmt &amp; Econ, 7th Ed</a:t>
            </a:r>
            <a:endParaRPr lang="en-US" altLang="zh-CN"/>
          </a:p>
        </p:txBody>
      </p:sp>
      <p:sp>
        <p:nvSpPr>
          <p:cNvPr id="31747" name="Rectangle 3"/>
          <p:cNvSpPr>
            <a:spLocks noGrp="1" noChangeArrowheads="1"/>
          </p:cNvSpPr>
          <p:nvPr>
            <p:ph type="dt" sz="quarter" idx="1"/>
          </p:nvPr>
        </p:nvSpPr>
        <p:spPr>
          <a:noFill/>
        </p:spPr>
        <p:txBody>
          <a:bodyPr/>
          <a:lstStyle/>
          <a:p>
            <a:fld id="{A0241337-2515-401C-816E-7EEB8731908E}" type="datetime4">
              <a:rPr lang="zh-CN" altLang="en-US"/>
              <a:pPr/>
              <a:t>2013年3月7日星期四</a:t>
            </a:fld>
            <a:endParaRPr lang="en-US" altLang="zh-CN"/>
          </a:p>
        </p:txBody>
      </p:sp>
      <p:sp>
        <p:nvSpPr>
          <p:cNvPr id="31748" name="Rectangle 6"/>
          <p:cNvSpPr>
            <a:spLocks noGrp="1" noChangeArrowheads="1"/>
          </p:cNvSpPr>
          <p:nvPr>
            <p:ph type="ftr" sz="quarter" idx="4"/>
          </p:nvPr>
        </p:nvSpPr>
        <p:spPr>
          <a:noFill/>
        </p:spPr>
        <p:txBody>
          <a:bodyPr/>
          <a:lstStyle/>
          <a:p>
            <a:r>
              <a:rPr lang="zh-CN" altLang="en-US"/>
              <a:t>Copyright © 2006 Brooks/Cole, a division of Thomson Learning, Inc.</a:t>
            </a:r>
            <a:endParaRPr lang="en-US" altLang="zh-CN"/>
          </a:p>
        </p:txBody>
      </p:sp>
      <p:sp>
        <p:nvSpPr>
          <p:cNvPr id="31749" name="Rectangle 7"/>
          <p:cNvSpPr>
            <a:spLocks noGrp="1" noChangeArrowheads="1"/>
          </p:cNvSpPr>
          <p:nvPr>
            <p:ph type="sldNum" sz="quarter" idx="5"/>
          </p:nvPr>
        </p:nvSpPr>
        <p:spPr>
          <a:noFill/>
        </p:spPr>
        <p:txBody>
          <a:bodyPr/>
          <a:lstStyle/>
          <a:p>
            <a:fld id="{DADDF8EA-5863-45E8-A4FD-FAA8131C1411}" type="slidenum">
              <a:rPr lang="zh-CN" altLang="en-US"/>
              <a:pPr/>
              <a:t>3</a:t>
            </a:fld>
            <a:endParaRPr lang="en-US" altLang="zh-CN"/>
          </a:p>
        </p:txBody>
      </p:sp>
      <p:sp>
        <p:nvSpPr>
          <p:cNvPr id="31750" name="Rectangle 2"/>
          <p:cNvSpPr>
            <a:spLocks noGrp="1" noRot="1" noChangeAspect="1" noChangeArrowheads="1" noTextEdit="1"/>
          </p:cNvSpPr>
          <p:nvPr>
            <p:ph type="sldImg"/>
          </p:nvPr>
        </p:nvSpPr>
        <p:spPr>
          <a:ln/>
        </p:spPr>
      </p:sp>
      <p:sp>
        <p:nvSpPr>
          <p:cNvPr id="31751"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p:spPr>
        <p:txBody>
          <a:bodyPr/>
          <a:lstStyle/>
          <a:p>
            <a:r>
              <a:rPr lang="zh-CN" altLang="en-US"/>
              <a:t>Keller: Stats for Mgmt &amp; Econ, 7th Ed</a:t>
            </a:r>
            <a:endParaRPr lang="en-US" altLang="zh-CN"/>
          </a:p>
        </p:txBody>
      </p:sp>
      <p:sp>
        <p:nvSpPr>
          <p:cNvPr id="32771" name="Rectangle 3"/>
          <p:cNvSpPr>
            <a:spLocks noGrp="1" noChangeArrowheads="1"/>
          </p:cNvSpPr>
          <p:nvPr>
            <p:ph type="dt" sz="quarter" idx="1"/>
          </p:nvPr>
        </p:nvSpPr>
        <p:spPr>
          <a:noFill/>
        </p:spPr>
        <p:txBody>
          <a:bodyPr/>
          <a:lstStyle/>
          <a:p>
            <a:fld id="{3F4CA3E7-FCB5-4414-927F-7CAEDB079F10}" type="datetime4">
              <a:rPr lang="zh-CN" altLang="en-US"/>
              <a:pPr/>
              <a:t>2013年3月7日星期四</a:t>
            </a:fld>
            <a:endParaRPr lang="en-US" altLang="zh-CN"/>
          </a:p>
        </p:txBody>
      </p:sp>
      <p:sp>
        <p:nvSpPr>
          <p:cNvPr id="32772" name="Rectangle 6"/>
          <p:cNvSpPr>
            <a:spLocks noGrp="1" noChangeArrowheads="1"/>
          </p:cNvSpPr>
          <p:nvPr>
            <p:ph type="ftr" sz="quarter" idx="4"/>
          </p:nvPr>
        </p:nvSpPr>
        <p:spPr>
          <a:noFill/>
        </p:spPr>
        <p:txBody>
          <a:bodyPr/>
          <a:lstStyle/>
          <a:p>
            <a:r>
              <a:rPr lang="zh-CN" altLang="en-US"/>
              <a:t>Copyright © 2006 Brooks/Cole, a division of Thomson Learning, Inc.</a:t>
            </a:r>
            <a:endParaRPr lang="en-US" altLang="zh-CN"/>
          </a:p>
        </p:txBody>
      </p:sp>
      <p:sp>
        <p:nvSpPr>
          <p:cNvPr id="32773" name="Rectangle 7"/>
          <p:cNvSpPr>
            <a:spLocks noGrp="1" noChangeArrowheads="1"/>
          </p:cNvSpPr>
          <p:nvPr>
            <p:ph type="sldNum" sz="quarter" idx="5"/>
          </p:nvPr>
        </p:nvSpPr>
        <p:spPr>
          <a:noFill/>
        </p:spPr>
        <p:txBody>
          <a:bodyPr/>
          <a:lstStyle/>
          <a:p>
            <a:fld id="{7F212779-F61D-48B0-9737-EE4524DE3AAE}" type="slidenum">
              <a:rPr lang="zh-CN" altLang="en-US"/>
              <a:pPr/>
              <a:t>4</a:t>
            </a:fld>
            <a:endParaRPr lang="en-US" altLang="zh-CN"/>
          </a:p>
        </p:txBody>
      </p:sp>
      <p:sp>
        <p:nvSpPr>
          <p:cNvPr id="32774" name="Rectangle 2"/>
          <p:cNvSpPr>
            <a:spLocks noGrp="1" noRot="1" noChangeAspect="1" noChangeArrowheads="1" noTextEdit="1"/>
          </p:cNvSpPr>
          <p:nvPr>
            <p:ph type="sldImg"/>
          </p:nvPr>
        </p:nvSpPr>
        <p:spPr>
          <a:ln/>
        </p:spPr>
      </p:sp>
      <p:sp>
        <p:nvSpPr>
          <p:cNvPr id="32775"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zh-CN" altLang="en-US"/>
              <a:t>Keller: Stats for Mgmt &amp; Econ, 7th Ed</a:t>
            </a:r>
            <a:endParaRPr lang="en-US" altLang="zh-CN"/>
          </a:p>
        </p:txBody>
      </p:sp>
      <p:sp>
        <p:nvSpPr>
          <p:cNvPr id="33795" name="Rectangle 3"/>
          <p:cNvSpPr>
            <a:spLocks noGrp="1" noChangeArrowheads="1"/>
          </p:cNvSpPr>
          <p:nvPr>
            <p:ph type="dt" sz="quarter" idx="1"/>
          </p:nvPr>
        </p:nvSpPr>
        <p:spPr>
          <a:noFill/>
        </p:spPr>
        <p:txBody>
          <a:bodyPr/>
          <a:lstStyle/>
          <a:p>
            <a:fld id="{D3C273E7-331A-4EDB-9A94-2923FD89510A}" type="datetime4">
              <a:rPr lang="zh-CN" altLang="en-US"/>
              <a:pPr/>
              <a:t>2013年3月7日星期四</a:t>
            </a:fld>
            <a:endParaRPr lang="en-US" altLang="zh-CN"/>
          </a:p>
        </p:txBody>
      </p:sp>
      <p:sp>
        <p:nvSpPr>
          <p:cNvPr id="33796" name="Rectangle 6"/>
          <p:cNvSpPr>
            <a:spLocks noGrp="1" noChangeArrowheads="1"/>
          </p:cNvSpPr>
          <p:nvPr>
            <p:ph type="ftr" sz="quarter" idx="4"/>
          </p:nvPr>
        </p:nvSpPr>
        <p:spPr>
          <a:noFill/>
        </p:spPr>
        <p:txBody>
          <a:bodyPr/>
          <a:lstStyle/>
          <a:p>
            <a:r>
              <a:rPr lang="zh-CN" altLang="en-US"/>
              <a:t>Copyright © 2006 Brooks/Cole, a division of Thomson Learning, Inc.</a:t>
            </a:r>
            <a:endParaRPr lang="en-US" altLang="zh-CN"/>
          </a:p>
        </p:txBody>
      </p:sp>
      <p:sp>
        <p:nvSpPr>
          <p:cNvPr id="33797" name="Rectangle 7"/>
          <p:cNvSpPr>
            <a:spLocks noGrp="1" noChangeArrowheads="1"/>
          </p:cNvSpPr>
          <p:nvPr>
            <p:ph type="sldNum" sz="quarter" idx="5"/>
          </p:nvPr>
        </p:nvSpPr>
        <p:spPr>
          <a:noFill/>
        </p:spPr>
        <p:txBody>
          <a:bodyPr/>
          <a:lstStyle/>
          <a:p>
            <a:fld id="{BC6C6BB2-BC42-498C-B9AE-B5A4E1EF2FE1}" type="slidenum">
              <a:rPr lang="zh-CN" altLang="en-US"/>
              <a:pPr/>
              <a:t>5</a:t>
            </a:fld>
            <a:endParaRPr lang="en-US" altLang="zh-CN"/>
          </a:p>
        </p:txBody>
      </p:sp>
      <p:sp>
        <p:nvSpPr>
          <p:cNvPr id="33798" name="Rectangle 2"/>
          <p:cNvSpPr>
            <a:spLocks noGrp="1" noRot="1" noChangeAspect="1" noChangeArrowheads="1" noTextEdit="1"/>
          </p:cNvSpPr>
          <p:nvPr>
            <p:ph type="sldImg"/>
          </p:nvPr>
        </p:nvSpPr>
        <p:spPr>
          <a:ln/>
        </p:spPr>
      </p:sp>
      <p:sp>
        <p:nvSpPr>
          <p:cNvPr id="33799"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zh-CN" altLang="en-US"/>
              <a:t>Keller: Stats for Mgmt &amp; Econ, 7th Ed</a:t>
            </a:r>
            <a:endParaRPr lang="en-US" altLang="zh-CN"/>
          </a:p>
        </p:txBody>
      </p:sp>
      <p:sp>
        <p:nvSpPr>
          <p:cNvPr id="36867" name="Rectangle 3"/>
          <p:cNvSpPr>
            <a:spLocks noGrp="1" noChangeArrowheads="1"/>
          </p:cNvSpPr>
          <p:nvPr>
            <p:ph type="dt" sz="quarter" idx="1"/>
          </p:nvPr>
        </p:nvSpPr>
        <p:spPr>
          <a:noFill/>
        </p:spPr>
        <p:txBody>
          <a:bodyPr/>
          <a:lstStyle/>
          <a:p>
            <a:fld id="{BA6694DC-27B7-4395-9A38-0F25B7495D7F}" type="datetime4">
              <a:rPr lang="zh-CN" altLang="en-US"/>
              <a:pPr/>
              <a:t>2013年3月7日星期四</a:t>
            </a:fld>
            <a:endParaRPr lang="en-US" altLang="zh-CN"/>
          </a:p>
        </p:txBody>
      </p:sp>
      <p:sp>
        <p:nvSpPr>
          <p:cNvPr id="36868" name="Rectangle 6"/>
          <p:cNvSpPr>
            <a:spLocks noGrp="1" noChangeArrowheads="1"/>
          </p:cNvSpPr>
          <p:nvPr>
            <p:ph type="ftr" sz="quarter" idx="4"/>
          </p:nvPr>
        </p:nvSpPr>
        <p:spPr>
          <a:noFill/>
        </p:spPr>
        <p:txBody>
          <a:bodyPr/>
          <a:lstStyle/>
          <a:p>
            <a:r>
              <a:rPr lang="zh-CN" altLang="en-US"/>
              <a:t>Copyright © 2006 Brooks/Cole, a division of Thomson Learning, Inc.</a:t>
            </a:r>
            <a:endParaRPr lang="en-US" altLang="zh-CN"/>
          </a:p>
        </p:txBody>
      </p:sp>
      <p:sp>
        <p:nvSpPr>
          <p:cNvPr id="36869" name="Rectangle 7"/>
          <p:cNvSpPr>
            <a:spLocks noGrp="1" noChangeArrowheads="1"/>
          </p:cNvSpPr>
          <p:nvPr>
            <p:ph type="sldNum" sz="quarter" idx="5"/>
          </p:nvPr>
        </p:nvSpPr>
        <p:spPr>
          <a:noFill/>
        </p:spPr>
        <p:txBody>
          <a:bodyPr/>
          <a:lstStyle/>
          <a:p>
            <a:fld id="{A498E697-F42D-49BC-966E-C5B6850F826C}" type="slidenum">
              <a:rPr lang="zh-CN" altLang="en-US"/>
              <a:pPr/>
              <a:t>6</a:t>
            </a:fld>
            <a:endParaRPr lang="en-US" altLang="zh-CN"/>
          </a:p>
        </p:txBody>
      </p:sp>
      <p:sp>
        <p:nvSpPr>
          <p:cNvPr id="36870" name="Rectangle 2"/>
          <p:cNvSpPr>
            <a:spLocks noGrp="1" noRot="1" noChangeAspect="1" noChangeArrowheads="1" noTextEdit="1"/>
          </p:cNvSpPr>
          <p:nvPr>
            <p:ph type="sldImg"/>
          </p:nvPr>
        </p:nvSpPr>
        <p:spPr>
          <a:ln/>
        </p:spPr>
      </p:sp>
      <p:sp>
        <p:nvSpPr>
          <p:cNvPr id="36871"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zh-CN" altLang="en-US"/>
              <a:t>Keller: Stats for Mgmt &amp; Econ, 7th Ed</a:t>
            </a:r>
            <a:endParaRPr lang="en-US" altLang="zh-CN"/>
          </a:p>
        </p:txBody>
      </p:sp>
      <p:sp>
        <p:nvSpPr>
          <p:cNvPr id="37891" name="Rectangle 3"/>
          <p:cNvSpPr>
            <a:spLocks noGrp="1" noChangeArrowheads="1"/>
          </p:cNvSpPr>
          <p:nvPr>
            <p:ph type="dt" sz="quarter" idx="1"/>
          </p:nvPr>
        </p:nvSpPr>
        <p:spPr>
          <a:noFill/>
        </p:spPr>
        <p:txBody>
          <a:bodyPr/>
          <a:lstStyle/>
          <a:p>
            <a:fld id="{E9D56F60-EE2E-412F-9C50-4F389E62587B}" type="datetime4">
              <a:rPr lang="zh-CN" altLang="en-US"/>
              <a:pPr/>
              <a:t>2013年3月7日星期四</a:t>
            </a:fld>
            <a:endParaRPr lang="en-US" altLang="zh-CN"/>
          </a:p>
        </p:txBody>
      </p:sp>
      <p:sp>
        <p:nvSpPr>
          <p:cNvPr id="37892" name="Rectangle 6"/>
          <p:cNvSpPr>
            <a:spLocks noGrp="1" noChangeArrowheads="1"/>
          </p:cNvSpPr>
          <p:nvPr>
            <p:ph type="ftr" sz="quarter" idx="4"/>
          </p:nvPr>
        </p:nvSpPr>
        <p:spPr>
          <a:noFill/>
        </p:spPr>
        <p:txBody>
          <a:bodyPr/>
          <a:lstStyle/>
          <a:p>
            <a:r>
              <a:rPr lang="zh-CN" altLang="en-US"/>
              <a:t>Copyright © 2006 Brooks/Cole, a division of Thomson Learning, Inc.</a:t>
            </a:r>
            <a:endParaRPr lang="en-US" altLang="zh-CN"/>
          </a:p>
        </p:txBody>
      </p:sp>
      <p:sp>
        <p:nvSpPr>
          <p:cNvPr id="37893" name="Rectangle 7"/>
          <p:cNvSpPr>
            <a:spLocks noGrp="1" noChangeArrowheads="1"/>
          </p:cNvSpPr>
          <p:nvPr>
            <p:ph type="sldNum" sz="quarter" idx="5"/>
          </p:nvPr>
        </p:nvSpPr>
        <p:spPr>
          <a:noFill/>
        </p:spPr>
        <p:txBody>
          <a:bodyPr/>
          <a:lstStyle/>
          <a:p>
            <a:fld id="{D15C9673-AAA5-4C09-B388-8E9B3FDABAA1}" type="slidenum">
              <a:rPr lang="zh-CN" altLang="en-US"/>
              <a:pPr/>
              <a:t>7</a:t>
            </a:fld>
            <a:endParaRPr lang="en-US" altLang="zh-CN"/>
          </a:p>
        </p:txBody>
      </p:sp>
      <p:sp>
        <p:nvSpPr>
          <p:cNvPr id="37894" name="Rectangle 2"/>
          <p:cNvSpPr>
            <a:spLocks noGrp="1" noRot="1" noChangeAspect="1" noChangeArrowheads="1" noTextEdit="1"/>
          </p:cNvSpPr>
          <p:nvPr>
            <p:ph type="sldImg"/>
          </p:nvPr>
        </p:nvSpPr>
        <p:spPr>
          <a:ln/>
        </p:spPr>
      </p:sp>
      <p:sp>
        <p:nvSpPr>
          <p:cNvPr id="37895"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p>
            <a:r>
              <a:rPr lang="zh-CN" altLang="en-US"/>
              <a:t>Keller: Stats for Mgmt &amp; Econ, 7th Ed</a:t>
            </a:r>
            <a:endParaRPr lang="en-US" altLang="zh-CN"/>
          </a:p>
        </p:txBody>
      </p:sp>
      <p:sp>
        <p:nvSpPr>
          <p:cNvPr id="38915" name="Rectangle 3"/>
          <p:cNvSpPr>
            <a:spLocks noGrp="1" noChangeArrowheads="1"/>
          </p:cNvSpPr>
          <p:nvPr>
            <p:ph type="dt" sz="quarter" idx="1"/>
          </p:nvPr>
        </p:nvSpPr>
        <p:spPr>
          <a:noFill/>
        </p:spPr>
        <p:txBody>
          <a:bodyPr/>
          <a:lstStyle/>
          <a:p>
            <a:fld id="{EB916F07-7A3E-4006-B274-7CD33C567214}" type="datetime4">
              <a:rPr lang="zh-CN" altLang="en-US"/>
              <a:pPr/>
              <a:t>2013年3月7日星期四</a:t>
            </a:fld>
            <a:endParaRPr lang="en-US" altLang="zh-CN"/>
          </a:p>
        </p:txBody>
      </p:sp>
      <p:sp>
        <p:nvSpPr>
          <p:cNvPr id="38916" name="Rectangle 6"/>
          <p:cNvSpPr>
            <a:spLocks noGrp="1" noChangeArrowheads="1"/>
          </p:cNvSpPr>
          <p:nvPr>
            <p:ph type="ftr" sz="quarter" idx="4"/>
          </p:nvPr>
        </p:nvSpPr>
        <p:spPr>
          <a:noFill/>
        </p:spPr>
        <p:txBody>
          <a:bodyPr/>
          <a:lstStyle/>
          <a:p>
            <a:r>
              <a:rPr lang="zh-CN" altLang="en-US"/>
              <a:t>Copyright © 2006 Brooks/Cole, a division of Thomson Learning, Inc.</a:t>
            </a:r>
            <a:endParaRPr lang="en-US" altLang="zh-CN"/>
          </a:p>
        </p:txBody>
      </p:sp>
      <p:sp>
        <p:nvSpPr>
          <p:cNvPr id="38917" name="Rectangle 7"/>
          <p:cNvSpPr>
            <a:spLocks noGrp="1" noChangeArrowheads="1"/>
          </p:cNvSpPr>
          <p:nvPr>
            <p:ph type="sldNum" sz="quarter" idx="5"/>
          </p:nvPr>
        </p:nvSpPr>
        <p:spPr>
          <a:noFill/>
        </p:spPr>
        <p:txBody>
          <a:bodyPr/>
          <a:lstStyle/>
          <a:p>
            <a:fld id="{0FE534F5-C62F-4E2B-863F-EE6B4D15DB79}" type="slidenum">
              <a:rPr lang="zh-CN" altLang="en-US"/>
              <a:pPr/>
              <a:t>8</a:t>
            </a:fld>
            <a:endParaRPr lang="en-US" altLang="zh-CN"/>
          </a:p>
        </p:txBody>
      </p:sp>
      <p:sp>
        <p:nvSpPr>
          <p:cNvPr id="38918" name="Rectangle 2"/>
          <p:cNvSpPr>
            <a:spLocks noGrp="1" noRot="1" noChangeAspect="1" noChangeArrowheads="1" noTextEdit="1"/>
          </p:cNvSpPr>
          <p:nvPr>
            <p:ph type="sldImg"/>
          </p:nvPr>
        </p:nvSpPr>
        <p:spPr>
          <a:ln/>
        </p:spPr>
      </p:sp>
      <p:sp>
        <p:nvSpPr>
          <p:cNvPr id="38919"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zh-CN" altLang="en-US"/>
              <a:t>Keller: Stats for Mgmt &amp; Econ, 7th Ed</a:t>
            </a:r>
            <a:endParaRPr lang="en-US" altLang="zh-CN"/>
          </a:p>
        </p:txBody>
      </p:sp>
      <p:sp>
        <p:nvSpPr>
          <p:cNvPr id="39939" name="Rectangle 3"/>
          <p:cNvSpPr>
            <a:spLocks noGrp="1" noChangeArrowheads="1"/>
          </p:cNvSpPr>
          <p:nvPr>
            <p:ph type="dt" sz="quarter" idx="1"/>
          </p:nvPr>
        </p:nvSpPr>
        <p:spPr>
          <a:noFill/>
        </p:spPr>
        <p:txBody>
          <a:bodyPr/>
          <a:lstStyle/>
          <a:p>
            <a:fld id="{F94DD916-63B5-4EC4-9822-FBA9428CF704}" type="datetime4">
              <a:rPr lang="zh-CN" altLang="en-US"/>
              <a:pPr/>
              <a:t>2013年3月7日星期四</a:t>
            </a:fld>
            <a:endParaRPr lang="en-US" altLang="zh-CN"/>
          </a:p>
        </p:txBody>
      </p:sp>
      <p:sp>
        <p:nvSpPr>
          <p:cNvPr id="39940" name="Rectangle 6"/>
          <p:cNvSpPr>
            <a:spLocks noGrp="1" noChangeArrowheads="1"/>
          </p:cNvSpPr>
          <p:nvPr>
            <p:ph type="ftr" sz="quarter" idx="4"/>
          </p:nvPr>
        </p:nvSpPr>
        <p:spPr>
          <a:noFill/>
        </p:spPr>
        <p:txBody>
          <a:bodyPr/>
          <a:lstStyle/>
          <a:p>
            <a:r>
              <a:rPr lang="zh-CN" altLang="en-US"/>
              <a:t>Copyright © 2006 Brooks/Cole, a division of Thomson Learning, Inc.</a:t>
            </a:r>
            <a:endParaRPr lang="en-US" altLang="zh-CN"/>
          </a:p>
        </p:txBody>
      </p:sp>
      <p:sp>
        <p:nvSpPr>
          <p:cNvPr id="39941" name="Rectangle 7"/>
          <p:cNvSpPr>
            <a:spLocks noGrp="1" noChangeArrowheads="1"/>
          </p:cNvSpPr>
          <p:nvPr>
            <p:ph type="sldNum" sz="quarter" idx="5"/>
          </p:nvPr>
        </p:nvSpPr>
        <p:spPr>
          <a:noFill/>
        </p:spPr>
        <p:txBody>
          <a:bodyPr/>
          <a:lstStyle/>
          <a:p>
            <a:fld id="{97235CE5-EFD5-4EC2-9D81-085A011EFAE7}" type="slidenum">
              <a:rPr lang="zh-CN" altLang="en-US"/>
              <a:pPr/>
              <a:t>9</a:t>
            </a:fld>
            <a:endParaRPr lang="en-US" altLang="zh-CN"/>
          </a:p>
        </p:txBody>
      </p:sp>
      <p:sp>
        <p:nvSpPr>
          <p:cNvPr id="39942" name="Rectangle 2"/>
          <p:cNvSpPr>
            <a:spLocks noGrp="1" noRot="1" noChangeAspect="1" noChangeArrowheads="1" noTextEdit="1"/>
          </p:cNvSpPr>
          <p:nvPr>
            <p:ph type="sldImg"/>
          </p:nvPr>
        </p:nvSpPr>
        <p:spPr>
          <a:ln/>
        </p:spPr>
      </p:sp>
      <p:sp>
        <p:nvSpPr>
          <p:cNvPr id="39943"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7FA45E6-D362-4DD1-90CC-E68602A3DA9E}" type="datetime1">
              <a:rPr lang="en-US" altLang="zh-CN"/>
              <a:pPr>
                <a:defRPr/>
              </a:pPr>
              <a:t>3/7/2013</a:t>
            </a:fld>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ltLang="zh-CN"/>
              <a:t>Towson University - J. Jung</a:t>
            </a:r>
          </a:p>
        </p:txBody>
      </p:sp>
      <p:sp>
        <p:nvSpPr>
          <p:cNvPr id="6" name="Slide Number Placeholder 5"/>
          <p:cNvSpPr>
            <a:spLocks noGrp="1"/>
          </p:cNvSpPr>
          <p:nvPr>
            <p:ph type="sldNum" sz="quarter" idx="12"/>
          </p:nvPr>
        </p:nvSpPr>
        <p:spPr/>
        <p:txBody>
          <a:bodyPr/>
          <a:lstStyle>
            <a:lvl1pPr>
              <a:defRPr/>
            </a:lvl1pPr>
          </a:lstStyle>
          <a:p>
            <a:pPr>
              <a:defRPr/>
            </a:pPr>
            <a:r>
              <a:rPr lang="en-US" altLang="zh-CN"/>
              <a:t>7.</a:t>
            </a:r>
            <a:fld id="{B14770D0-40FC-4ADE-9CD5-9F7B8FB4F92B}"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C5065FD-CD49-43E8-8E7F-C020F198E6CA}" type="datetime1">
              <a:rPr lang="en-US" altLang="zh-CN"/>
              <a:pPr>
                <a:defRPr/>
              </a:pPr>
              <a:t>3/7/2013</a:t>
            </a:fld>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ltLang="zh-CN"/>
              <a:t>Towson University - J. Jung</a:t>
            </a:r>
          </a:p>
        </p:txBody>
      </p:sp>
      <p:sp>
        <p:nvSpPr>
          <p:cNvPr id="6" name="Slide Number Placeholder 5"/>
          <p:cNvSpPr>
            <a:spLocks noGrp="1"/>
          </p:cNvSpPr>
          <p:nvPr>
            <p:ph type="sldNum" sz="quarter" idx="12"/>
          </p:nvPr>
        </p:nvSpPr>
        <p:spPr/>
        <p:txBody>
          <a:bodyPr/>
          <a:lstStyle>
            <a:lvl1pPr>
              <a:defRPr/>
            </a:lvl1pPr>
          </a:lstStyle>
          <a:p>
            <a:pPr>
              <a:defRPr/>
            </a:pPr>
            <a:r>
              <a:rPr lang="en-US" altLang="zh-CN"/>
              <a:t>7.</a:t>
            </a:r>
            <a:fld id="{567AFA88-1EDF-4D9A-B162-E41211A67D05}"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25BC064-B356-4728-9FF2-896DD815D238}" type="datetime1">
              <a:rPr lang="en-US" altLang="zh-CN"/>
              <a:pPr>
                <a:defRPr/>
              </a:pPr>
              <a:t>3/7/2013</a:t>
            </a:fld>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ltLang="zh-CN"/>
              <a:t>Towson University - J. Jung</a:t>
            </a:r>
          </a:p>
        </p:txBody>
      </p:sp>
      <p:sp>
        <p:nvSpPr>
          <p:cNvPr id="6" name="Slide Number Placeholder 5"/>
          <p:cNvSpPr>
            <a:spLocks noGrp="1"/>
          </p:cNvSpPr>
          <p:nvPr>
            <p:ph type="sldNum" sz="quarter" idx="12"/>
          </p:nvPr>
        </p:nvSpPr>
        <p:spPr/>
        <p:txBody>
          <a:bodyPr/>
          <a:lstStyle>
            <a:lvl1pPr>
              <a:defRPr/>
            </a:lvl1pPr>
          </a:lstStyle>
          <a:p>
            <a:pPr>
              <a:defRPr/>
            </a:pPr>
            <a:r>
              <a:rPr lang="en-US" altLang="zh-CN"/>
              <a:t>7.</a:t>
            </a:r>
            <a:fld id="{66C00067-7D98-4351-8C8A-133A035606AD}"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9F156D5-A807-4A54-AAA2-55C922FF270E}" type="datetime1">
              <a:rPr lang="en-US" altLang="zh-CN"/>
              <a:pPr>
                <a:defRPr/>
              </a:pPr>
              <a:t>3/7/2013</a:t>
            </a:fld>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ltLang="zh-CN"/>
              <a:t>Towson University - J. Jung</a:t>
            </a:r>
          </a:p>
        </p:txBody>
      </p:sp>
      <p:sp>
        <p:nvSpPr>
          <p:cNvPr id="6" name="Slide Number Placeholder 5"/>
          <p:cNvSpPr>
            <a:spLocks noGrp="1"/>
          </p:cNvSpPr>
          <p:nvPr>
            <p:ph type="sldNum" sz="quarter" idx="12"/>
          </p:nvPr>
        </p:nvSpPr>
        <p:spPr/>
        <p:txBody>
          <a:bodyPr/>
          <a:lstStyle>
            <a:lvl1pPr>
              <a:defRPr/>
            </a:lvl1pPr>
          </a:lstStyle>
          <a:p>
            <a:pPr>
              <a:defRPr/>
            </a:pPr>
            <a:r>
              <a:rPr lang="en-US" altLang="zh-CN"/>
              <a:t>7.</a:t>
            </a:r>
            <a:fld id="{45074CE3-0E0C-47F5-B65D-883D4B35EC2A}"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E8EEFB3-C051-404B-AC91-C63D02F25A0F}" type="datetime1">
              <a:rPr lang="en-US" altLang="zh-CN"/>
              <a:pPr>
                <a:defRPr/>
              </a:pPr>
              <a:t>3/7/2013</a:t>
            </a:fld>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ltLang="zh-CN"/>
              <a:t>Towson University - J. Jung</a:t>
            </a:r>
          </a:p>
        </p:txBody>
      </p:sp>
      <p:sp>
        <p:nvSpPr>
          <p:cNvPr id="6" name="Slide Number Placeholder 5"/>
          <p:cNvSpPr>
            <a:spLocks noGrp="1"/>
          </p:cNvSpPr>
          <p:nvPr>
            <p:ph type="sldNum" sz="quarter" idx="12"/>
          </p:nvPr>
        </p:nvSpPr>
        <p:spPr/>
        <p:txBody>
          <a:bodyPr/>
          <a:lstStyle>
            <a:lvl1pPr>
              <a:defRPr/>
            </a:lvl1pPr>
          </a:lstStyle>
          <a:p>
            <a:pPr>
              <a:defRPr/>
            </a:pPr>
            <a:r>
              <a:rPr lang="en-US" altLang="zh-CN"/>
              <a:t>7.</a:t>
            </a:r>
            <a:fld id="{E1F1451A-5C0E-4D12-9BF0-6E7C6A24FAB8}"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5EE13F4-25E8-41E3-A922-28E02112A6CB}" type="datetime1">
              <a:rPr lang="en-US" altLang="zh-CN"/>
              <a:pPr>
                <a:defRPr/>
              </a:pPr>
              <a:t>3/7/2013</a:t>
            </a:fld>
            <a:endParaRPr lang="en-US" altLang="zh-CN"/>
          </a:p>
        </p:txBody>
      </p:sp>
      <p:sp>
        <p:nvSpPr>
          <p:cNvPr id="6" name="Footer Placeholder 4"/>
          <p:cNvSpPr>
            <a:spLocks noGrp="1"/>
          </p:cNvSpPr>
          <p:nvPr>
            <p:ph type="ftr" sz="quarter" idx="11"/>
          </p:nvPr>
        </p:nvSpPr>
        <p:spPr/>
        <p:txBody>
          <a:bodyPr/>
          <a:lstStyle>
            <a:lvl1pPr>
              <a:defRPr/>
            </a:lvl1pPr>
          </a:lstStyle>
          <a:p>
            <a:pPr>
              <a:defRPr/>
            </a:pPr>
            <a:r>
              <a:rPr lang="en-US" altLang="zh-CN"/>
              <a:t>Towson University - J. Jung</a:t>
            </a:r>
          </a:p>
        </p:txBody>
      </p:sp>
      <p:sp>
        <p:nvSpPr>
          <p:cNvPr id="7" name="Slide Number Placeholder 5"/>
          <p:cNvSpPr>
            <a:spLocks noGrp="1"/>
          </p:cNvSpPr>
          <p:nvPr>
            <p:ph type="sldNum" sz="quarter" idx="12"/>
          </p:nvPr>
        </p:nvSpPr>
        <p:spPr/>
        <p:txBody>
          <a:bodyPr/>
          <a:lstStyle>
            <a:lvl1pPr>
              <a:defRPr/>
            </a:lvl1pPr>
          </a:lstStyle>
          <a:p>
            <a:pPr>
              <a:defRPr/>
            </a:pPr>
            <a:r>
              <a:rPr lang="en-US" altLang="zh-CN"/>
              <a:t>7.</a:t>
            </a:r>
            <a:fld id="{377D1D4F-A612-4820-AB28-A15135DCAFAE}"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99967A4-6DD4-4B8E-B1D4-742305615C22}" type="datetime1">
              <a:rPr lang="en-US" altLang="zh-CN"/>
              <a:pPr>
                <a:defRPr/>
              </a:pPr>
              <a:t>3/7/2013</a:t>
            </a:fld>
            <a:endParaRPr lang="en-US" altLang="zh-CN"/>
          </a:p>
        </p:txBody>
      </p:sp>
      <p:sp>
        <p:nvSpPr>
          <p:cNvPr id="8" name="Footer Placeholder 4"/>
          <p:cNvSpPr>
            <a:spLocks noGrp="1"/>
          </p:cNvSpPr>
          <p:nvPr>
            <p:ph type="ftr" sz="quarter" idx="11"/>
          </p:nvPr>
        </p:nvSpPr>
        <p:spPr/>
        <p:txBody>
          <a:bodyPr/>
          <a:lstStyle>
            <a:lvl1pPr>
              <a:defRPr/>
            </a:lvl1pPr>
          </a:lstStyle>
          <a:p>
            <a:pPr>
              <a:defRPr/>
            </a:pPr>
            <a:r>
              <a:rPr lang="en-US" altLang="zh-CN"/>
              <a:t>Towson University - J. Jung</a:t>
            </a:r>
          </a:p>
        </p:txBody>
      </p:sp>
      <p:sp>
        <p:nvSpPr>
          <p:cNvPr id="9" name="Slide Number Placeholder 5"/>
          <p:cNvSpPr>
            <a:spLocks noGrp="1"/>
          </p:cNvSpPr>
          <p:nvPr>
            <p:ph type="sldNum" sz="quarter" idx="12"/>
          </p:nvPr>
        </p:nvSpPr>
        <p:spPr/>
        <p:txBody>
          <a:bodyPr/>
          <a:lstStyle>
            <a:lvl1pPr>
              <a:defRPr/>
            </a:lvl1pPr>
          </a:lstStyle>
          <a:p>
            <a:pPr>
              <a:defRPr/>
            </a:pPr>
            <a:r>
              <a:rPr lang="en-US" altLang="zh-CN"/>
              <a:t>7.</a:t>
            </a:r>
            <a:fld id="{5DDC121E-AE9D-44FE-92DE-97A30C9226B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522A0AA-2A20-46F2-BE5D-8EE5D2B1658C}" type="datetime1">
              <a:rPr lang="en-US" altLang="zh-CN"/>
              <a:pPr>
                <a:defRPr/>
              </a:pPr>
              <a:t>3/7/2013</a:t>
            </a:fld>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ltLang="zh-CN"/>
              <a:t>Towson University - J. Jung</a:t>
            </a:r>
          </a:p>
        </p:txBody>
      </p:sp>
      <p:sp>
        <p:nvSpPr>
          <p:cNvPr id="5" name="Slide Number Placeholder 5"/>
          <p:cNvSpPr>
            <a:spLocks noGrp="1"/>
          </p:cNvSpPr>
          <p:nvPr>
            <p:ph type="sldNum" sz="quarter" idx="12"/>
          </p:nvPr>
        </p:nvSpPr>
        <p:spPr/>
        <p:txBody>
          <a:bodyPr/>
          <a:lstStyle>
            <a:lvl1pPr>
              <a:defRPr/>
            </a:lvl1pPr>
          </a:lstStyle>
          <a:p>
            <a:pPr>
              <a:defRPr/>
            </a:pPr>
            <a:r>
              <a:rPr lang="en-US" altLang="zh-CN"/>
              <a:t>7.</a:t>
            </a:r>
            <a:fld id="{A1161412-B561-4A11-9F3F-4A4F462E4812}"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76B0BBC-3427-403B-BDDE-A2DD9676A7D0}" type="datetime1">
              <a:rPr lang="en-US" altLang="zh-CN"/>
              <a:pPr>
                <a:defRPr/>
              </a:pPr>
              <a:t>3/7/2013</a:t>
            </a:fld>
            <a:endParaRPr lang="en-US" altLang="zh-CN"/>
          </a:p>
        </p:txBody>
      </p:sp>
      <p:sp>
        <p:nvSpPr>
          <p:cNvPr id="3" name="Footer Placeholder 4"/>
          <p:cNvSpPr>
            <a:spLocks noGrp="1"/>
          </p:cNvSpPr>
          <p:nvPr>
            <p:ph type="ftr" sz="quarter" idx="11"/>
          </p:nvPr>
        </p:nvSpPr>
        <p:spPr/>
        <p:txBody>
          <a:bodyPr/>
          <a:lstStyle>
            <a:lvl1pPr>
              <a:defRPr/>
            </a:lvl1pPr>
          </a:lstStyle>
          <a:p>
            <a:pPr>
              <a:defRPr/>
            </a:pPr>
            <a:r>
              <a:rPr lang="en-US" altLang="zh-CN"/>
              <a:t>Towson University - J. Jung</a:t>
            </a:r>
          </a:p>
        </p:txBody>
      </p:sp>
      <p:sp>
        <p:nvSpPr>
          <p:cNvPr id="4" name="Slide Number Placeholder 5"/>
          <p:cNvSpPr>
            <a:spLocks noGrp="1"/>
          </p:cNvSpPr>
          <p:nvPr>
            <p:ph type="sldNum" sz="quarter" idx="12"/>
          </p:nvPr>
        </p:nvSpPr>
        <p:spPr/>
        <p:txBody>
          <a:bodyPr/>
          <a:lstStyle>
            <a:lvl1pPr>
              <a:defRPr/>
            </a:lvl1pPr>
          </a:lstStyle>
          <a:p>
            <a:pPr>
              <a:defRPr/>
            </a:pPr>
            <a:r>
              <a:rPr lang="en-US" altLang="zh-CN"/>
              <a:t>7.</a:t>
            </a:r>
            <a:fld id="{5C2BD1B1-C068-4948-88FA-A0495B59664D}"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2F78313-5B62-4DE6-B7ED-B82A72E09884}" type="datetime1">
              <a:rPr lang="en-US" altLang="zh-CN"/>
              <a:pPr>
                <a:defRPr/>
              </a:pPr>
              <a:t>3/7/2013</a:t>
            </a:fld>
            <a:endParaRPr lang="en-US" altLang="zh-CN"/>
          </a:p>
        </p:txBody>
      </p:sp>
      <p:sp>
        <p:nvSpPr>
          <p:cNvPr id="6" name="Footer Placeholder 4"/>
          <p:cNvSpPr>
            <a:spLocks noGrp="1"/>
          </p:cNvSpPr>
          <p:nvPr>
            <p:ph type="ftr" sz="quarter" idx="11"/>
          </p:nvPr>
        </p:nvSpPr>
        <p:spPr/>
        <p:txBody>
          <a:bodyPr/>
          <a:lstStyle>
            <a:lvl1pPr>
              <a:defRPr/>
            </a:lvl1pPr>
          </a:lstStyle>
          <a:p>
            <a:pPr>
              <a:defRPr/>
            </a:pPr>
            <a:r>
              <a:rPr lang="en-US" altLang="zh-CN"/>
              <a:t>Towson University - J. Jung</a:t>
            </a:r>
          </a:p>
        </p:txBody>
      </p:sp>
      <p:sp>
        <p:nvSpPr>
          <p:cNvPr id="7" name="Slide Number Placeholder 5"/>
          <p:cNvSpPr>
            <a:spLocks noGrp="1"/>
          </p:cNvSpPr>
          <p:nvPr>
            <p:ph type="sldNum" sz="quarter" idx="12"/>
          </p:nvPr>
        </p:nvSpPr>
        <p:spPr/>
        <p:txBody>
          <a:bodyPr/>
          <a:lstStyle>
            <a:lvl1pPr>
              <a:defRPr/>
            </a:lvl1pPr>
          </a:lstStyle>
          <a:p>
            <a:pPr>
              <a:defRPr/>
            </a:pPr>
            <a:r>
              <a:rPr lang="en-US" altLang="zh-CN"/>
              <a:t>7.</a:t>
            </a:r>
            <a:fld id="{72E54BEB-DC57-4859-90C4-3985675D3A0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8069623-7999-43AD-8C6D-C3623A4A74B4}" type="datetime1">
              <a:rPr lang="en-US" altLang="zh-CN"/>
              <a:pPr>
                <a:defRPr/>
              </a:pPr>
              <a:t>3/7/2013</a:t>
            </a:fld>
            <a:endParaRPr lang="en-US" altLang="zh-CN"/>
          </a:p>
        </p:txBody>
      </p:sp>
      <p:sp>
        <p:nvSpPr>
          <p:cNvPr id="6" name="Footer Placeholder 4"/>
          <p:cNvSpPr>
            <a:spLocks noGrp="1"/>
          </p:cNvSpPr>
          <p:nvPr>
            <p:ph type="ftr" sz="quarter" idx="11"/>
          </p:nvPr>
        </p:nvSpPr>
        <p:spPr/>
        <p:txBody>
          <a:bodyPr/>
          <a:lstStyle>
            <a:lvl1pPr>
              <a:defRPr/>
            </a:lvl1pPr>
          </a:lstStyle>
          <a:p>
            <a:pPr>
              <a:defRPr/>
            </a:pPr>
            <a:r>
              <a:rPr lang="en-US" altLang="zh-CN"/>
              <a:t>Towson University - J. Jung</a:t>
            </a:r>
          </a:p>
        </p:txBody>
      </p:sp>
      <p:sp>
        <p:nvSpPr>
          <p:cNvPr id="7" name="Slide Number Placeholder 5"/>
          <p:cNvSpPr>
            <a:spLocks noGrp="1"/>
          </p:cNvSpPr>
          <p:nvPr>
            <p:ph type="sldNum" sz="quarter" idx="12"/>
          </p:nvPr>
        </p:nvSpPr>
        <p:spPr/>
        <p:txBody>
          <a:bodyPr/>
          <a:lstStyle>
            <a:lvl1pPr>
              <a:defRPr/>
            </a:lvl1pPr>
          </a:lstStyle>
          <a:p>
            <a:pPr>
              <a:defRPr/>
            </a:pPr>
            <a:r>
              <a:rPr lang="en-US" altLang="zh-CN"/>
              <a:t>7.</a:t>
            </a:r>
            <a:fld id="{9F1E8288-C07E-4F9D-B48D-2B04A1E2EE86}"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14BAB049-04AE-4D96-B44E-7D967D47C738}" type="datetime1">
              <a:rPr lang="en-US" altLang="zh-CN"/>
              <a:pPr>
                <a:defRPr/>
              </a:pPr>
              <a:t>3/7/2013</a:t>
            </a:fld>
            <a:endParaRPr lang="en-US" alt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r>
              <a:rPr lang="en-US" altLang="zh-CN"/>
              <a:t>Towson University - J. Jung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r>
              <a:rPr lang="en-US" altLang="zh-CN"/>
              <a:t>7.</a:t>
            </a:r>
            <a:fld id="{EECC08EF-FD94-44D8-BDC9-B906E4F98B8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981200"/>
            <a:ext cx="7772400" cy="1600200"/>
          </a:xfrm>
        </p:spPr>
        <p:txBody>
          <a:bodyPr/>
          <a:lstStyle/>
          <a:p>
            <a:pPr fontAlgn="auto">
              <a:spcAft>
                <a:spcPts val="0"/>
              </a:spcAft>
              <a:defRPr/>
            </a:pPr>
            <a:r>
              <a:rPr lang="en-US" altLang="zh-CN" b="1" dirty="0" smtClean="0"/>
              <a:t>Chapter 5</a:t>
            </a:r>
          </a:p>
        </p:txBody>
      </p:sp>
      <p:sp>
        <p:nvSpPr>
          <p:cNvPr id="98307" name="Rectangle 3"/>
          <p:cNvSpPr>
            <a:spLocks noGrp="1" noChangeArrowheads="1"/>
          </p:cNvSpPr>
          <p:nvPr>
            <p:ph type="subTitle" idx="1"/>
          </p:nvPr>
        </p:nvSpPr>
        <p:spPr>
          <a:xfrm>
            <a:off x="762000" y="4038600"/>
            <a:ext cx="7391400" cy="2362200"/>
          </a:xfrm>
        </p:spPr>
        <p:txBody>
          <a:bodyPr rtlCol="0">
            <a:normAutofit/>
          </a:bodyPr>
          <a:lstStyle/>
          <a:p>
            <a:pPr fontAlgn="auto">
              <a:spcAft>
                <a:spcPts val="0"/>
              </a:spcAft>
              <a:buFont typeface="Arial" pitchFamily="34" charset="0"/>
              <a:buNone/>
              <a:defRPr/>
            </a:pPr>
            <a:r>
              <a:rPr lang="en-US" altLang="zh-CN" b="1" dirty="0" smtClean="0"/>
              <a:t>Random Variables and Discrete Probability Distributions</a:t>
            </a:r>
          </a:p>
          <a:p>
            <a:pPr fontAlgn="auto">
              <a:spcAft>
                <a:spcPts val="0"/>
              </a:spcAft>
              <a:buFont typeface="Arial" pitchFamily="34" charset="0"/>
              <a:buNone/>
              <a:defRPr/>
            </a:pPr>
            <a:endParaRPr lang="en-US" altLang="zh-CN" b="1" dirty="0" smtClean="0"/>
          </a:p>
          <a:p>
            <a:pPr fontAlgn="auto">
              <a:spcAft>
                <a:spcPts val="0"/>
              </a:spcAft>
              <a:buFont typeface="Arial" pitchFamily="34" charset="0"/>
              <a:buNone/>
              <a:defRPr/>
            </a:pPr>
            <a:endParaRPr lang="en-US" altLang="zh-CN" b="1" dirty="0" smtClean="0"/>
          </a:p>
        </p:txBody>
      </p:sp>
      <p:sp>
        <p:nvSpPr>
          <p:cNvPr id="4" name="TextBox 3"/>
          <p:cNvSpPr txBox="1"/>
          <p:nvPr/>
        </p:nvSpPr>
        <p:spPr>
          <a:xfrm>
            <a:off x="0" y="0"/>
            <a:ext cx="3124200" cy="3785652"/>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smtClean="0">
                <a:solidFill>
                  <a:schemeClr val="bg1">
                    <a:lumMod val="95000"/>
                  </a:schemeClr>
                </a:solidFill>
                <a:latin typeface="Constantia" pitchFamily="18" charset="0"/>
              </a:rPr>
              <a:t>Chapters</a:t>
            </a:r>
          </a:p>
          <a:p>
            <a:pPr algn="l"/>
            <a:r>
              <a:rPr lang="en-US" sz="1800" dirty="0" smtClean="0">
                <a:solidFill>
                  <a:schemeClr val="bg1">
                    <a:lumMod val="95000"/>
                  </a:schemeClr>
                </a:solidFill>
                <a:latin typeface="Constantia" pitchFamily="18" charset="0"/>
              </a:rPr>
              <a:t>1.    Introduction</a:t>
            </a:r>
          </a:p>
          <a:p>
            <a:pPr algn="l"/>
            <a:r>
              <a:rPr lang="en-US" sz="1800" dirty="0" smtClean="0">
                <a:solidFill>
                  <a:schemeClr val="bg1">
                    <a:lumMod val="95000"/>
                  </a:schemeClr>
                </a:solidFill>
                <a:latin typeface="Constantia" pitchFamily="18" charset="0"/>
              </a:rPr>
              <a:t>2.    Graphs</a:t>
            </a:r>
          </a:p>
          <a:p>
            <a:pPr algn="l"/>
            <a:r>
              <a:rPr lang="en-US" sz="1800" dirty="0" smtClean="0">
                <a:solidFill>
                  <a:schemeClr val="bg1">
                    <a:lumMod val="95000"/>
                  </a:schemeClr>
                </a:solidFill>
                <a:latin typeface="Constantia" pitchFamily="18" charset="0"/>
              </a:rPr>
              <a:t>3.    Descriptive statistics</a:t>
            </a:r>
          </a:p>
          <a:p>
            <a:pPr algn="l"/>
            <a:r>
              <a:rPr lang="en-US" sz="1800" dirty="0" smtClean="0">
                <a:solidFill>
                  <a:schemeClr val="bg1">
                    <a:lumMod val="95000"/>
                  </a:schemeClr>
                </a:solidFill>
                <a:latin typeface="Constantia" pitchFamily="18" charset="0"/>
              </a:rPr>
              <a:t>4.    Basic probability</a:t>
            </a:r>
          </a:p>
          <a:p>
            <a:pPr algn="l"/>
            <a:r>
              <a:rPr lang="en-US" sz="1800" dirty="0" smtClean="0">
                <a:solidFill>
                  <a:schemeClr val="bg1">
                    <a:lumMod val="95000"/>
                  </a:schemeClr>
                </a:solidFill>
                <a:latin typeface="Constantia" pitchFamily="18" charset="0"/>
              </a:rPr>
              <a:t>5.    Discrete distributions</a:t>
            </a:r>
          </a:p>
          <a:p>
            <a:pPr algn="l"/>
            <a:r>
              <a:rPr lang="en-US" sz="1800" dirty="0" smtClean="0">
                <a:solidFill>
                  <a:schemeClr val="bg1">
                    <a:lumMod val="95000"/>
                  </a:schemeClr>
                </a:solidFill>
                <a:latin typeface="Constantia" pitchFamily="18" charset="0"/>
              </a:rPr>
              <a:t>6.    Continuous distributions</a:t>
            </a:r>
          </a:p>
          <a:p>
            <a:pPr algn="l"/>
            <a:r>
              <a:rPr lang="en-US" sz="1800" dirty="0" smtClean="0">
                <a:solidFill>
                  <a:schemeClr val="bg1">
                    <a:lumMod val="95000"/>
                  </a:schemeClr>
                </a:solidFill>
                <a:latin typeface="Constantia" pitchFamily="18" charset="0"/>
              </a:rPr>
              <a:t>7.    Central limit theorem</a:t>
            </a:r>
          </a:p>
          <a:p>
            <a:pPr algn="l"/>
            <a:r>
              <a:rPr lang="en-US" sz="1800" dirty="0" smtClean="0">
                <a:solidFill>
                  <a:schemeClr val="bg1">
                    <a:lumMod val="95000"/>
                  </a:schemeClr>
                </a:solidFill>
                <a:latin typeface="Constantia" pitchFamily="18" charset="0"/>
              </a:rPr>
              <a:t>8.    Estimation</a:t>
            </a:r>
          </a:p>
          <a:p>
            <a:pPr algn="l"/>
            <a:r>
              <a:rPr lang="en-US" sz="1800" dirty="0" smtClean="0">
                <a:solidFill>
                  <a:schemeClr val="bg1">
                    <a:lumMod val="95000"/>
                  </a:schemeClr>
                </a:solidFill>
                <a:latin typeface="Constantia" pitchFamily="18" charset="0"/>
              </a:rPr>
              <a:t>9.    Hypothesis testing</a:t>
            </a:r>
          </a:p>
          <a:p>
            <a:pPr algn="l"/>
            <a:r>
              <a:rPr lang="en-US" sz="1800" dirty="0" smtClean="0">
                <a:solidFill>
                  <a:schemeClr val="bg1">
                    <a:lumMod val="95000"/>
                  </a:schemeClr>
                </a:solidFill>
                <a:latin typeface="Constantia" pitchFamily="18" charset="0"/>
              </a:rPr>
              <a:t>10.  Two-sample tests</a:t>
            </a:r>
          </a:p>
          <a:p>
            <a:pPr algn="l"/>
            <a:r>
              <a:rPr lang="en-US" sz="1800" dirty="0" smtClean="0">
                <a:solidFill>
                  <a:schemeClr val="bg1">
                    <a:lumMod val="95000"/>
                  </a:schemeClr>
                </a:solidFill>
                <a:latin typeface="Constantia" pitchFamily="18" charset="0"/>
              </a:rPr>
              <a:t>13.  Linear regression</a:t>
            </a:r>
          </a:p>
          <a:p>
            <a:pPr algn="l"/>
            <a:r>
              <a:rPr lang="en-US" sz="1800" dirty="0" smtClean="0">
                <a:solidFill>
                  <a:schemeClr val="bg1">
                    <a:lumMod val="95000"/>
                  </a:schemeClr>
                </a:solidFill>
                <a:latin typeface="Constantia" pitchFamily="18" charset="0"/>
              </a:rPr>
              <a:t>14.  Multivariate regression</a:t>
            </a:r>
            <a:endParaRPr lang="en-US" sz="1800" dirty="0"/>
          </a:p>
        </p:txBody>
      </p:sp>
      <p:sp>
        <p:nvSpPr>
          <p:cNvPr id="5" name="Rectangle 4"/>
          <p:cNvSpPr/>
          <p:nvPr/>
        </p:nvSpPr>
        <p:spPr>
          <a:xfrm>
            <a:off x="0" y="1492827"/>
            <a:ext cx="3124200" cy="304800"/>
          </a:xfrm>
          <a:prstGeom prst="rect">
            <a:avLst/>
          </a:prstGeom>
          <a:solidFill>
            <a:schemeClr val="tx1">
              <a:lumMod val="95000"/>
              <a:lumOff val="5000"/>
              <a:alpha val="42000"/>
            </a:schemeClr>
          </a:solidFill>
          <a:ln>
            <a:solidFill>
              <a:schemeClr val="bg1">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792162"/>
          </a:xfrm>
        </p:spPr>
        <p:txBody>
          <a:bodyPr/>
          <a:lstStyle/>
          <a:p>
            <a:r>
              <a:rPr lang="en-US" altLang="zh-CN" dirty="0" smtClean="0"/>
              <a:t>Example </a:t>
            </a:r>
            <a:r>
              <a:rPr lang="en-US" altLang="zh-CN" dirty="0" smtClean="0"/>
              <a:t>5.1</a:t>
            </a:r>
            <a:endParaRPr lang="en-US" altLang="zh-CN" dirty="0" smtClean="0"/>
          </a:p>
        </p:txBody>
      </p:sp>
      <p:sp>
        <p:nvSpPr>
          <p:cNvPr id="21507" name="Rectangle 3"/>
          <p:cNvSpPr>
            <a:spLocks noGrp="1" noChangeArrowheads="1"/>
          </p:cNvSpPr>
          <p:nvPr>
            <p:ph idx="1"/>
          </p:nvPr>
        </p:nvSpPr>
        <p:spPr>
          <a:xfrm>
            <a:off x="381000" y="1143000"/>
            <a:ext cx="8229600" cy="914400"/>
          </a:xfrm>
        </p:spPr>
        <p:txBody>
          <a:bodyPr rtlCol="0">
            <a:normAutofit fontScale="92500" lnSpcReduction="20000"/>
          </a:bodyPr>
          <a:lstStyle/>
          <a:p>
            <a:pPr fontAlgn="auto">
              <a:spcAft>
                <a:spcPts val="0"/>
              </a:spcAft>
              <a:buFont typeface="Arial" pitchFamily="34" charset="0"/>
              <a:buChar char="•"/>
              <a:defRPr/>
            </a:pPr>
            <a:r>
              <a:rPr lang="en-US" altLang="zh-CN" sz="2400" dirty="0" smtClean="0"/>
              <a:t>Find the mean, </a:t>
            </a:r>
            <a:r>
              <a:rPr lang="en-US" altLang="zh-CN" sz="2400" b="1" dirty="0" smtClean="0">
                <a:solidFill>
                  <a:srgbClr val="FF0000"/>
                </a:solidFill>
              </a:rPr>
              <a:t>variance</a:t>
            </a:r>
            <a:r>
              <a:rPr lang="en-US" altLang="zh-CN" sz="2400" dirty="0" smtClean="0"/>
              <a:t>, and standard deviation for the population of the number of color televisions per household… (from Example 7.1)</a:t>
            </a:r>
            <a:endParaRPr lang="en-US" altLang="zh-CN" dirty="0" smtClean="0"/>
          </a:p>
        </p:txBody>
      </p:sp>
      <p:sp>
        <p:nvSpPr>
          <p:cNvPr id="8" name="Slide Number Placeholder 5"/>
          <p:cNvSpPr>
            <a:spLocks noGrp="1"/>
          </p:cNvSpPr>
          <p:nvPr>
            <p:ph type="sldNum" sz="quarter" idx="12"/>
          </p:nvPr>
        </p:nvSpPr>
        <p:spPr/>
        <p:txBody>
          <a:bodyPr/>
          <a:lstStyle/>
          <a:p>
            <a:pPr>
              <a:defRPr/>
            </a:pPr>
            <a:r>
              <a:rPr lang="en-US" altLang="zh-CN"/>
              <a:t>7.</a:t>
            </a:r>
            <a:fld id="{A5ABA0FC-0E25-4087-BCC4-292C6BB6A924}" type="slidenum">
              <a:rPr lang="en-US" altLang="zh-CN"/>
              <a:pPr>
                <a:defRPr/>
              </a:pPr>
              <a:t>10</a:t>
            </a:fld>
            <a:endParaRPr lang="en-US" altLang="zh-CN"/>
          </a:p>
        </p:txBody>
      </p:sp>
      <p:pic>
        <p:nvPicPr>
          <p:cNvPr id="13317" name="Picture 4"/>
          <p:cNvPicPr>
            <a:picLocks noChangeAspect="1" noChangeArrowheads="1"/>
          </p:cNvPicPr>
          <p:nvPr/>
        </p:nvPicPr>
        <p:blipFill>
          <a:blip r:embed="rId3" cstate="print"/>
          <a:srcRect/>
          <a:stretch>
            <a:fillRect/>
          </a:stretch>
        </p:blipFill>
        <p:spPr bwMode="auto">
          <a:xfrm>
            <a:off x="1828800" y="1828800"/>
            <a:ext cx="5397500" cy="2451100"/>
          </a:xfrm>
          <a:prstGeom prst="rect">
            <a:avLst/>
          </a:prstGeom>
          <a:noFill/>
          <a:ln w="9525">
            <a:noFill/>
            <a:miter lim="800000"/>
            <a:headEnd/>
            <a:tailEnd/>
          </a:ln>
        </p:spPr>
      </p:pic>
      <p:sp>
        <p:nvSpPr>
          <p:cNvPr id="13318" name="Rectangle 6"/>
          <p:cNvSpPr>
            <a:spLocks noChangeArrowheads="1"/>
          </p:cNvSpPr>
          <p:nvPr/>
        </p:nvSpPr>
        <p:spPr bwMode="auto">
          <a:xfrm>
            <a:off x="533400" y="4953000"/>
            <a:ext cx="7956550" cy="822325"/>
          </a:xfrm>
          <a:prstGeom prst="rect">
            <a:avLst/>
          </a:prstGeom>
          <a:noFill/>
          <a:ln w="9525">
            <a:noFill/>
            <a:miter lim="800000"/>
            <a:headEnd/>
            <a:tailEnd/>
          </a:ln>
        </p:spPr>
        <p:txBody>
          <a:bodyPr wrap="none" anchor="ctr">
            <a:spAutoFit/>
          </a:bodyPr>
          <a:lstStyle/>
          <a:p>
            <a:pPr algn="l"/>
            <a:r>
              <a:rPr lang="en-US" altLang="zh-CN"/>
              <a:t>= (0 – 2.084)</a:t>
            </a:r>
            <a:r>
              <a:rPr lang="en-US" altLang="zh-CN" baseline="30000"/>
              <a:t>2</a:t>
            </a:r>
            <a:r>
              <a:rPr lang="en-US" altLang="zh-CN"/>
              <a:t>(.012) + (1 – 2.084)</a:t>
            </a:r>
            <a:r>
              <a:rPr lang="en-US" altLang="zh-CN" baseline="30000"/>
              <a:t>2</a:t>
            </a:r>
            <a:r>
              <a:rPr lang="en-US" altLang="zh-CN"/>
              <a:t>(.319)+…+(5 – 2.084)</a:t>
            </a:r>
            <a:r>
              <a:rPr lang="en-US" altLang="zh-CN" baseline="30000"/>
              <a:t>2</a:t>
            </a:r>
            <a:r>
              <a:rPr lang="en-US" altLang="zh-CN"/>
              <a:t>(.028)</a:t>
            </a:r>
          </a:p>
          <a:p>
            <a:pPr algn="l"/>
            <a:r>
              <a:rPr lang="en-US" altLang="zh-CN"/>
              <a:t>= </a:t>
            </a:r>
            <a:r>
              <a:rPr lang="en-US" altLang="zh-CN" b="1">
                <a:solidFill>
                  <a:srgbClr val="FF0000"/>
                </a:solidFill>
              </a:rPr>
              <a:t>1.107</a:t>
            </a:r>
          </a:p>
        </p:txBody>
      </p:sp>
      <p:pic>
        <p:nvPicPr>
          <p:cNvPr id="13319" name="Picture 7"/>
          <p:cNvPicPr>
            <a:picLocks noChangeAspect="1" noChangeArrowheads="1"/>
          </p:cNvPicPr>
          <p:nvPr/>
        </p:nvPicPr>
        <p:blipFill>
          <a:blip r:embed="rId4" cstate="print"/>
          <a:srcRect/>
          <a:stretch>
            <a:fillRect/>
          </a:stretch>
        </p:blipFill>
        <p:spPr bwMode="auto">
          <a:xfrm>
            <a:off x="533400" y="4191000"/>
            <a:ext cx="3505200" cy="849313"/>
          </a:xfrm>
          <a:prstGeom prst="rect">
            <a:avLst/>
          </a:prstGeom>
          <a:noFill/>
          <a:ln w="9525">
            <a:noFill/>
            <a:miter lim="800000"/>
            <a:headEnd/>
            <a:tailEnd/>
          </a:ln>
        </p:spPr>
      </p:pic>
      <p:pic>
        <p:nvPicPr>
          <p:cNvPr id="13320" name="Picture 9"/>
          <p:cNvPicPr>
            <a:picLocks noChangeAspect="1" noChangeArrowheads="1"/>
          </p:cNvPicPr>
          <p:nvPr/>
        </p:nvPicPr>
        <p:blipFill>
          <a:blip r:embed="rId5" cstate="print"/>
          <a:srcRect/>
          <a:stretch>
            <a:fillRect/>
          </a:stretch>
        </p:blipFill>
        <p:spPr bwMode="auto">
          <a:xfrm>
            <a:off x="609600" y="5867400"/>
            <a:ext cx="3276600" cy="522288"/>
          </a:xfrm>
          <a:prstGeom prst="rect">
            <a:avLst/>
          </a:prstGeom>
          <a:noFill/>
          <a:ln w="9525">
            <a:noFill/>
            <a:miter lim="800000"/>
            <a:headEnd/>
            <a:tailEnd/>
          </a:ln>
        </p:spPr>
      </p:pic>
      <p:sp>
        <p:nvSpPr>
          <p:cNvPr id="9" name="Date Placeholder 8"/>
          <p:cNvSpPr>
            <a:spLocks noGrp="1"/>
          </p:cNvSpPr>
          <p:nvPr>
            <p:ph type="dt" sz="quarter" idx="10"/>
          </p:nvPr>
        </p:nvSpPr>
        <p:spPr/>
        <p:txBody>
          <a:bodyPr/>
          <a:lstStyle/>
          <a:p>
            <a:pPr>
              <a:defRPr/>
            </a:pPr>
            <a:fld id="{E70D4BAC-5F99-489C-967C-DAA0C1B18296}" type="datetime1">
              <a:rPr lang="en-US" altLang="zh-CN"/>
              <a:pPr>
                <a:defRPr/>
              </a:pPr>
              <a:t>3/7/2013</a:t>
            </a:fld>
            <a:endParaRPr lang="en-US" altLang="zh-CN"/>
          </a:p>
        </p:txBody>
      </p:sp>
      <p:sp>
        <p:nvSpPr>
          <p:cNvPr id="10" name="Footer Placeholder 9"/>
          <p:cNvSpPr>
            <a:spLocks noGrp="1"/>
          </p:cNvSpPr>
          <p:nvPr>
            <p:ph type="ftr" sz="quarter" idx="11"/>
          </p:nvPr>
        </p:nvSpPr>
        <p:spPr/>
        <p:txBody>
          <a:bodyPr/>
          <a:lstStyle/>
          <a:p>
            <a:pPr>
              <a:defRPr/>
            </a:pPr>
            <a:r>
              <a:rPr lang="en-US" altLang="zh-CN"/>
              <a:t>Towson University - J. Jung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smtClean="0"/>
              <a:t>Laws of Expected Value…</a:t>
            </a:r>
          </a:p>
        </p:txBody>
      </p:sp>
      <p:sp>
        <p:nvSpPr>
          <p:cNvPr id="23555" name="Rectangle 3"/>
          <p:cNvSpPr>
            <a:spLocks noGrp="1" noChangeArrowheads="1"/>
          </p:cNvSpPr>
          <p:nvPr>
            <p:ph idx="1"/>
          </p:nvPr>
        </p:nvSpPr>
        <p:spPr/>
        <p:txBody>
          <a:bodyPr rtlCol="0">
            <a:normAutofit lnSpcReduction="10000"/>
          </a:bodyPr>
          <a:lstStyle/>
          <a:p>
            <a:pPr marL="533400" indent="-533400" fontAlgn="auto">
              <a:spcAft>
                <a:spcPts val="0"/>
              </a:spcAft>
              <a:buFont typeface="Times" pitchFamily="18" charset="0"/>
              <a:buAutoNum type="arabicPeriod"/>
              <a:defRPr/>
            </a:pPr>
            <a:r>
              <a:rPr lang="en-US" altLang="zh-CN" dirty="0" smtClean="0"/>
              <a:t>E(c) = c</a:t>
            </a:r>
            <a:br>
              <a:rPr lang="en-US" altLang="zh-CN" dirty="0" smtClean="0"/>
            </a:br>
            <a:r>
              <a:rPr lang="en-US" altLang="zh-CN" dirty="0" smtClean="0"/>
              <a:t>The expected value of a constant (c) is just the value of the constant.</a:t>
            </a:r>
          </a:p>
          <a:p>
            <a:pPr marL="533400" indent="-533400" fontAlgn="auto">
              <a:spcAft>
                <a:spcPts val="0"/>
              </a:spcAft>
              <a:buFont typeface="Times" pitchFamily="18" charset="0"/>
              <a:buAutoNum type="arabicPeriod"/>
              <a:defRPr/>
            </a:pPr>
            <a:r>
              <a:rPr lang="en-US" altLang="zh-CN" dirty="0" smtClean="0"/>
              <a:t>E(X + c) = E(X) + c</a:t>
            </a:r>
          </a:p>
          <a:p>
            <a:pPr marL="533400" indent="-533400" fontAlgn="auto">
              <a:spcAft>
                <a:spcPts val="0"/>
              </a:spcAft>
              <a:buFont typeface="Times" pitchFamily="18" charset="0"/>
              <a:buAutoNum type="arabicPeriod"/>
              <a:defRPr/>
            </a:pPr>
            <a:r>
              <a:rPr lang="en-US" altLang="zh-CN" dirty="0" smtClean="0"/>
              <a:t>E(</a:t>
            </a:r>
            <a:r>
              <a:rPr lang="en-US" altLang="zh-CN" dirty="0" err="1" smtClean="0"/>
              <a:t>cX</a:t>
            </a:r>
            <a:r>
              <a:rPr lang="en-US" altLang="zh-CN" dirty="0" smtClean="0"/>
              <a:t>) = </a:t>
            </a:r>
            <a:r>
              <a:rPr lang="en-US" altLang="zh-CN" dirty="0" err="1" smtClean="0"/>
              <a:t>cE</a:t>
            </a:r>
            <a:r>
              <a:rPr lang="en-US" altLang="zh-CN" dirty="0" smtClean="0"/>
              <a:t>(X) </a:t>
            </a:r>
            <a:br>
              <a:rPr lang="en-US" altLang="zh-CN" dirty="0" smtClean="0"/>
            </a:br>
            <a:r>
              <a:rPr lang="en-US" altLang="zh-CN" dirty="0" smtClean="0"/>
              <a:t>We can “pull” a constant out of the expected value expression (either as part of a sum with a random variable X or as a coefficient of random variable X).</a:t>
            </a:r>
          </a:p>
          <a:p>
            <a:pPr marL="533400" indent="-533400" fontAlgn="auto">
              <a:spcAft>
                <a:spcPts val="0"/>
              </a:spcAft>
              <a:buFont typeface="Arial" pitchFamily="34" charset="0"/>
              <a:buChar char="•"/>
              <a:defRPr/>
            </a:pPr>
            <a:endParaRPr lang="zh-CN" altLang="en-US" dirty="0" smtClean="0"/>
          </a:p>
        </p:txBody>
      </p:sp>
      <p:sp>
        <p:nvSpPr>
          <p:cNvPr id="4" name="Slide Number Placeholder 5"/>
          <p:cNvSpPr>
            <a:spLocks noGrp="1"/>
          </p:cNvSpPr>
          <p:nvPr>
            <p:ph type="sldNum" sz="quarter" idx="12"/>
          </p:nvPr>
        </p:nvSpPr>
        <p:spPr/>
        <p:txBody>
          <a:bodyPr/>
          <a:lstStyle/>
          <a:p>
            <a:pPr>
              <a:defRPr/>
            </a:pPr>
            <a:r>
              <a:rPr lang="en-US" altLang="zh-CN"/>
              <a:t>7.</a:t>
            </a:r>
            <a:fld id="{FFD85162-0A7F-402A-A013-A04D6FA3B1AA}" type="slidenum">
              <a:rPr lang="en-US" altLang="zh-CN"/>
              <a:pPr>
                <a:defRPr/>
              </a:pPr>
              <a:t>11</a:t>
            </a:fld>
            <a:endParaRPr lang="en-US" altLang="zh-CN"/>
          </a:p>
        </p:txBody>
      </p:sp>
      <p:sp>
        <p:nvSpPr>
          <p:cNvPr id="5" name="Date Placeholder 4"/>
          <p:cNvSpPr>
            <a:spLocks noGrp="1"/>
          </p:cNvSpPr>
          <p:nvPr>
            <p:ph type="dt" sz="quarter" idx="10"/>
          </p:nvPr>
        </p:nvSpPr>
        <p:spPr/>
        <p:txBody>
          <a:bodyPr/>
          <a:lstStyle/>
          <a:p>
            <a:pPr>
              <a:defRPr/>
            </a:pPr>
            <a:fld id="{CC81AD39-89D1-4349-A760-1B2DAF7665BC}" type="datetime1">
              <a:rPr lang="en-US" altLang="zh-CN"/>
              <a:pPr>
                <a:defRPr/>
              </a:pPr>
              <a:t>3/7/2013</a:t>
            </a:fld>
            <a:endParaRPr lang="en-US" altLang="zh-CN"/>
          </a:p>
        </p:txBody>
      </p:sp>
      <p:sp>
        <p:nvSpPr>
          <p:cNvPr id="6" name="Footer Placeholder 5"/>
          <p:cNvSpPr>
            <a:spLocks noGrp="1"/>
          </p:cNvSpPr>
          <p:nvPr>
            <p:ph type="ftr" sz="quarter" idx="11"/>
          </p:nvPr>
        </p:nvSpPr>
        <p:spPr/>
        <p:txBody>
          <a:bodyPr/>
          <a:lstStyle/>
          <a:p>
            <a:pPr>
              <a:defRPr/>
            </a:pPr>
            <a:r>
              <a:rPr lang="en-US" altLang="zh-CN"/>
              <a:t>Towson University - J. Jung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dirty="0" smtClean="0"/>
              <a:t>Example </a:t>
            </a:r>
            <a:r>
              <a:rPr lang="en-US" altLang="zh-CN" dirty="0" smtClean="0"/>
              <a:t>5.2</a:t>
            </a:r>
            <a:endParaRPr lang="en-US" altLang="zh-CN" dirty="0" smtClean="0"/>
          </a:p>
        </p:txBody>
      </p:sp>
      <p:sp>
        <p:nvSpPr>
          <p:cNvPr id="26627" name="Rectangle 3"/>
          <p:cNvSpPr>
            <a:spLocks noGrp="1" noChangeArrowheads="1"/>
          </p:cNvSpPr>
          <p:nvPr>
            <p:ph idx="1"/>
          </p:nvPr>
        </p:nvSpPr>
        <p:spPr>
          <a:xfrm>
            <a:off x="457200" y="1295400"/>
            <a:ext cx="8534400" cy="4830763"/>
          </a:xfrm>
        </p:spPr>
        <p:txBody>
          <a:bodyPr rtlCol="0">
            <a:normAutofit fontScale="85000" lnSpcReduction="10000"/>
          </a:bodyPr>
          <a:lstStyle/>
          <a:p>
            <a:pPr fontAlgn="auto">
              <a:lnSpc>
                <a:spcPct val="90000"/>
              </a:lnSpc>
              <a:spcAft>
                <a:spcPts val="0"/>
              </a:spcAft>
              <a:buFont typeface="Arial" pitchFamily="34" charset="0"/>
              <a:buChar char="•"/>
              <a:defRPr/>
            </a:pPr>
            <a:r>
              <a:rPr lang="en-US" altLang="zh-CN" dirty="0" smtClean="0"/>
              <a:t>Monthly sales have a mean of $25,000 and a standard deviation of $4,000. </a:t>
            </a:r>
          </a:p>
          <a:p>
            <a:pPr fontAlgn="auto">
              <a:lnSpc>
                <a:spcPct val="90000"/>
              </a:lnSpc>
              <a:spcAft>
                <a:spcPts val="0"/>
              </a:spcAft>
              <a:buFont typeface="Arial" pitchFamily="34" charset="0"/>
              <a:buChar char="•"/>
              <a:defRPr/>
            </a:pPr>
            <a:r>
              <a:rPr lang="en-US" altLang="zh-CN" dirty="0" smtClean="0"/>
              <a:t>Profits are calculated by multiplying sales by 30% and subtracting fixed costs of $6,000.</a:t>
            </a:r>
          </a:p>
          <a:p>
            <a:pPr fontAlgn="auto">
              <a:lnSpc>
                <a:spcPct val="90000"/>
              </a:lnSpc>
              <a:spcAft>
                <a:spcPts val="0"/>
              </a:spcAft>
              <a:buFont typeface="Arial" pitchFamily="34" charset="0"/>
              <a:buChar char="•"/>
              <a:defRPr/>
            </a:pPr>
            <a:r>
              <a:rPr lang="en-US" altLang="zh-CN" b="1" i="1" dirty="0" smtClean="0"/>
              <a:t>Find the </a:t>
            </a:r>
            <a:r>
              <a:rPr lang="en-US" altLang="zh-CN" b="1" i="1" dirty="0" smtClean="0">
                <a:solidFill>
                  <a:srgbClr val="FF0000"/>
                </a:solidFill>
              </a:rPr>
              <a:t>mean</a:t>
            </a:r>
            <a:r>
              <a:rPr lang="en-US" altLang="zh-CN" b="1" i="1" dirty="0" smtClean="0"/>
              <a:t> monthly profit.</a:t>
            </a:r>
            <a:endParaRPr lang="en-US" altLang="zh-CN" sz="1400" dirty="0" smtClean="0"/>
          </a:p>
          <a:p>
            <a:pPr fontAlgn="auto">
              <a:lnSpc>
                <a:spcPct val="90000"/>
              </a:lnSpc>
              <a:spcAft>
                <a:spcPts val="0"/>
              </a:spcAft>
              <a:buFontTx/>
              <a:buChar char="•"/>
              <a:defRPr/>
            </a:pPr>
            <a:r>
              <a:rPr lang="en-US" altLang="zh-CN" dirty="0" smtClean="0"/>
              <a:t> </a:t>
            </a:r>
            <a:r>
              <a:rPr lang="en-US" altLang="zh-CN" b="1" i="1" dirty="0" smtClean="0"/>
              <a:t>sales have a mean of $25,000</a:t>
            </a:r>
            <a:r>
              <a:rPr lang="en-US" altLang="zh-CN" dirty="0" smtClean="0"/>
              <a:t> </a:t>
            </a:r>
            <a:r>
              <a:rPr lang="en-US" altLang="zh-CN" dirty="0" smtClean="0">
                <a:sym typeface="Wingdings" pitchFamily="2" charset="2"/>
              </a:rPr>
              <a:t> E(Sales) = 25,000</a:t>
            </a:r>
          </a:p>
          <a:p>
            <a:pPr fontAlgn="auto">
              <a:lnSpc>
                <a:spcPct val="90000"/>
              </a:lnSpc>
              <a:spcAft>
                <a:spcPts val="0"/>
              </a:spcAft>
              <a:buFontTx/>
              <a:buChar char="•"/>
              <a:defRPr/>
            </a:pPr>
            <a:r>
              <a:rPr lang="en-US" altLang="zh-CN" dirty="0" smtClean="0"/>
              <a:t> </a:t>
            </a:r>
            <a:r>
              <a:rPr lang="en-US" altLang="zh-CN" b="1" i="1" dirty="0" smtClean="0"/>
              <a:t>profits are calculated by…</a:t>
            </a:r>
            <a:r>
              <a:rPr lang="en-US" altLang="zh-CN" dirty="0" smtClean="0"/>
              <a:t> </a:t>
            </a:r>
            <a:r>
              <a:rPr lang="en-US" altLang="zh-CN" dirty="0" smtClean="0">
                <a:sym typeface="Wingdings" pitchFamily="2" charset="2"/>
              </a:rPr>
              <a:t> Profit = .30(Sales) – 6,000</a:t>
            </a:r>
          </a:p>
          <a:p>
            <a:pPr fontAlgn="auto">
              <a:lnSpc>
                <a:spcPct val="90000"/>
              </a:lnSpc>
              <a:spcAft>
                <a:spcPts val="0"/>
              </a:spcAft>
              <a:buFont typeface="Arial" pitchFamily="34" charset="0"/>
              <a:buNone/>
              <a:defRPr/>
            </a:pPr>
            <a:r>
              <a:rPr lang="en-US" altLang="zh-CN" dirty="0" smtClean="0"/>
              <a:t>	E(Profit) 	=E[.30(Sales) – 6,000]	</a:t>
            </a:r>
          </a:p>
          <a:p>
            <a:pPr fontAlgn="auto">
              <a:lnSpc>
                <a:spcPct val="90000"/>
              </a:lnSpc>
              <a:spcAft>
                <a:spcPts val="0"/>
              </a:spcAft>
              <a:buFont typeface="Arial" pitchFamily="34" charset="0"/>
              <a:buNone/>
              <a:defRPr/>
            </a:pPr>
            <a:r>
              <a:rPr lang="en-US" altLang="zh-CN" dirty="0" smtClean="0"/>
              <a:t>			=E[.30(Sales)] – 6,000	</a:t>
            </a:r>
            <a:r>
              <a:rPr lang="en-US" altLang="zh-CN" dirty="0" smtClean="0">
                <a:solidFill>
                  <a:srgbClr val="0000FF"/>
                </a:solidFill>
              </a:rPr>
              <a:t>[by rule #2]</a:t>
            </a:r>
          </a:p>
          <a:p>
            <a:pPr fontAlgn="auto">
              <a:lnSpc>
                <a:spcPct val="90000"/>
              </a:lnSpc>
              <a:spcAft>
                <a:spcPts val="0"/>
              </a:spcAft>
              <a:buFont typeface="Arial" pitchFamily="34" charset="0"/>
              <a:buNone/>
              <a:defRPr/>
            </a:pPr>
            <a:r>
              <a:rPr lang="en-US" altLang="zh-CN" dirty="0" smtClean="0"/>
              <a:t>			=.30E(Sales) – 6,000	</a:t>
            </a:r>
            <a:r>
              <a:rPr lang="en-US" altLang="zh-CN" dirty="0" smtClean="0">
                <a:solidFill>
                  <a:srgbClr val="0000FF"/>
                </a:solidFill>
              </a:rPr>
              <a:t>[by rule #3]</a:t>
            </a:r>
          </a:p>
          <a:p>
            <a:pPr fontAlgn="auto">
              <a:lnSpc>
                <a:spcPct val="90000"/>
              </a:lnSpc>
              <a:spcAft>
                <a:spcPts val="0"/>
              </a:spcAft>
              <a:buFont typeface="Arial" pitchFamily="34" charset="0"/>
              <a:buNone/>
              <a:defRPr/>
            </a:pPr>
            <a:r>
              <a:rPr lang="en-US" altLang="zh-CN" dirty="0" smtClean="0"/>
              <a:t>			=.30(25,000) – 6,000 = 1,500</a:t>
            </a:r>
          </a:p>
          <a:p>
            <a:pPr fontAlgn="auto">
              <a:lnSpc>
                <a:spcPct val="90000"/>
              </a:lnSpc>
              <a:spcAft>
                <a:spcPts val="0"/>
              </a:spcAft>
              <a:buFont typeface="Arial" pitchFamily="34" charset="0"/>
              <a:buChar char="•"/>
              <a:defRPr/>
            </a:pPr>
            <a:r>
              <a:rPr lang="en-US" altLang="zh-CN" dirty="0" smtClean="0"/>
              <a:t>Thus, the mean monthly profit is </a:t>
            </a:r>
            <a:r>
              <a:rPr lang="en-US" altLang="zh-CN" b="1" dirty="0" smtClean="0">
                <a:solidFill>
                  <a:srgbClr val="FF0000"/>
                </a:solidFill>
              </a:rPr>
              <a:t>$1,500</a:t>
            </a:r>
          </a:p>
        </p:txBody>
      </p:sp>
      <p:sp>
        <p:nvSpPr>
          <p:cNvPr id="5" name="Slide Number Placeholder 5"/>
          <p:cNvSpPr>
            <a:spLocks noGrp="1"/>
          </p:cNvSpPr>
          <p:nvPr>
            <p:ph type="sldNum" sz="quarter" idx="12"/>
          </p:nvPr>
        </p:nvSpPr>
        <p:spPr/>
        <p:txBody>
          <a:bodyPr/>
          <a:lstStyle/>
          <a:p>
            <a:pPr>
              <a:defRPr/>
            </a:pPr>
            <a:r>
              <a:rPr lang="en-US" altLang="zh-CN"/>
              <a:t>7.</a:t>
            </a:r>
            <a:fld id="{05C87ABC-DE13-499B-8D40-F6055372555F}" type="slidenum">
              <a:rPr lang="en-US" altLang="zh-CN"/>
              <a:pPr>
                <a:defRPr/>
              </a:pPr>
              <a:t>12</a:t>
            </a:fld>
            <a:endParaRPr lang="en-US" altLang="zh-CN"/>
          </a:p>
        </p:txBody>
      </p:sp>
      <p:sp>
        <p:nvSpPr>
          <p:cNvPr id="6" name="Date Placeholder 5"/>
          <p:cNvSpPr>
            <a:spLocks noGrp="1"/>
          </p:cNvSpPr>
          <p:nvPr>
            <p:ph type="dt" sz="quarter" idx="10"/>
          </p:nvPr>
        </p:nvSpPr>
        <p:spPr/>
        <p:txBody>
          <a:bodyPr/>
          <a:lstStyle/>
          <a:p>
            <a:pPr>
              <a:defRPr/>
            </a:pPr>
            <a:fld id="{B749676E-2517-4EF2-B48D-648EBF44EF6F}" type="datetime1">
              <a:rPr lang="en-US" altLang="zh-CN"/>
              <a:pPr>
                <a:defRPr/>
              </a:pPr>
              <a:t>3/7/2013</a:t>
            </a:fld>
            <a:endParaRPr lang="en-US" altLang="zh-CN"/>
          </a:p>
        </p:txBody>
      </p:sp>
      <p:sp>
        <p:nvSpPr>
          <p:cNvPr id="7" name="Footer Placeholder 6"/>
          <p:cNvSpPr>
            <a:spLocks noGrp="1"/>
          </p:cNvSpPr>
          <p:nvPr>
            <p:ph type="ftr" sz="quarter" idx="11"/>
          </p:nvPr>
        </p:nvSpPr>
        <p:spPr/>
        <p:txBody>
          <a:bodyPr/>
          <a:lstStyle/>
          <a:p>
            <a:pPr>
              <a:defRPr/>
            </a:pPr>
            <a:r>
              <a:rPr lang="en-US" altLang="zh-CN"/>
              <a:t>Towson University - J. Jung</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smtClean="0"/>
              <a:t>Laws of Variance…</a:t>
            </a:r>
          </a:p>
        </p:txBody>
      </p:sp>
      <p:sp>
        <p:nvSpPr>
          <p:cNvPr id="27651" name="Rectangle 3"/>
          <p:cNvSpPr>
            <a:spLocks noGrp="1" noChangeArrowheads="1"/>
          </p:cNvSpPr>
          <p:nvPr>
            <p:ph idx="1"/>
          </p:nvPr>
        </p:nvSpPr>
        <p:spPr/>
        <p:txBody>
          <a:bodyPr rtlCol="0">
            <a:normAutofit fontScale="92500" lnSpcReduction="10000"/>
          </a:bodyPr>
          <a:lstStyle/>
          <a:p>
            <a:pPr marL="533400" indent="-533400" fontAlgn="auto">
              <a:spcAft>
                <a:spcPts val="0"/>
              </a:spcAft>
              <a:buFont typeface="Times" pitchFamily="18" charset="0"/>
              <a:buAutoNum type="arabicPeriod"/>
              <a:defRPr/>
            </a:pPr>
            <a:r>
              <a:rPr lang="en-US" altLang="zh-CN" dirty="0" smtClean="0"/>
              <a:t>V(c) = 0</a:t>
            </a:r>
            <a:br>
              <a:rPr lang="en-US" altLang="zh-CN" dirty="0" smtClean="0"/>
            </a:br>
            <a:r>
              <a:rPr lang="en-US" altLang="zh-CN" dirty="0" smtClean="0"/>
              <a:t>The variance of a constant (c) is zero.</a:t>
            </a:r>
          </a:p>
          <a:p>
            <a:pPr marL="533400" indent="-533400" fontAlgn="auto">
              <a:spcAft>
                <a:spcPts val="0"/>
              </a:spcAft>
              <a:buFont typeface="Times" pitchFamily="18" charset="0"/>
              <a:buAutoNum type="arabicPeriod"/>
              <a:defRPr/>
            </a:pPr>
            <a:r>
              <a:rPr lang="en-US" altLang="zh-CN" dirty="0" smtClean="0"/>
              <a:t>V(X + c) = V(X)</a:t>
            </a:r>
            <a:br>
              <a:rPr lang="en-US" altLang="zh-CN" dirty="0" smtClean="0"/>
            </a:br>
            <a:r>
              <a:rPr lang="en-US" altLang="zh-CN" dirty="0" smtClean="0"/>
              <a:t>The variance of a random variable and a constant is just the variance of the random variable (per 1 above).</a:t>
            </a:r>
          </a:p>
          <a:p>
            <a:pPr marL="533400" indent="-533400" fontAlgn="auto">
              <a:spcAft>
                <a:spcPts val="0"/>
              </a:spcAft>
              <a:buFont typeface="Times" pitchFamily="18" charset="0"/>
              <a:buAutoNum type="arabicPeriod"/>
              <a:defRPr/>
            </a:pPr>
            <a:r>
              <a:rPr lang="en-US" altLang="zh-CN" dirty="0" smtClean="0"/>
              <a:t>V(</a:t>
            </a:r>
            <a:r>
              <a:rPr lang="en-US" altLang="zh-CN" dirty="0" err="1" smtClean="0"/>
              <a:t>cX</a:t>
            </a:r>
            <a:r>
              <a:rPr lang="en-US" altLang="zh-CN" dirty="0" smtClean="0"/>
              <a:t>) = c</a:t>
            </a:r>
            <a:r>
              <a:rPr lang="en-US" altLang="zh-CN" baseline="30000" dirty="0" smtClean="0"/>
              <a:t>2</a:t>
            </a:r>
            <a:r>
              <a:rPr lang="en-US" altLang="zh-CN" dirty="0" smtClean="0"/>
              <a:t>V(X) </a:t>
            </a:r>
            <a:br>
              <a:rPr lang="en-US" altLang="zh-CN" dirty="0" smtClean="0"/>
            </a:br>
            <a:r>
              <a:rPr lang="en-US" altLang="zh-CN" dirty="0" smtClean="0"/>
              <a:t>The variance of a random variable and a constant coefficient is the coefficient squared times the variance of the random variable.</a:t>
            </a:r>
          </a:p>
          <a:p>
            <a:pPr marL="533400" indent="-533400" fontAlgn="auto">
              <a:spcAft>
                <a:spcPts val="0"/>
              </a:spcAft>
              <a:buFont typeface="Arial" pitchFamily="34" charset="0"/>
              <a:buChar char="•"/>
              <a:defRPr/>
            </a:pPr>
            <a:endParaRPr lang="en-US" altLang="zh-CN" dirty="0" smtClean="0"/>
          </a:p>
        </p:txBody>
      </p:sp>
      <p:sp>
        <p:nvSpPr>
          <p:cNvPr id="4" name="Slide Number Placeholder 5"/>
          <p:cNvSpPr>
            <a:spLocks noGrp="1"/>
          </p:cNvSpPr>
          <p:nvPr>
            <p:ph type="sldNum" sz="quarter" idx="12"/>
          </p:nvPr>
        </p:nvSpPr>
        <p:spPr/>
        <p:txBody>
          <a:bodyPr/>
          <a:lstStyle/>
          <a:p>
            <a:pPr>
              <a:defRPr/>
            </a:pPr>
            <a:r>
              <a:rPr lang="en-US" altLang="zh-CN"/>
              <a:t>7.</a:t>
            </a:r>
            <a:fld id="{C2957C10-CD4B-4C62-9786-2C197E8733F1}" type="slidenum">
              <a:rPr lang="en-US" altLang="zh-CN"/>
              <a:pPr>
                <a:defRPr/>
              </a:pPr>
              <a:t>13</a:t>
            </a:fld>
            <a:endParaRPr lang="en-US" altLang="zh-CN"/>
          </a:p>
        </p:txBody>
      </p:sp>
      <p:sp>
        <p:nvSpPr>
          <p:cNvPr id="5" name="Date Placeholder 4"/>
          <p:cNvSpPr>
            <a:spLocks noGrp="1"/>
          </p:cNvSpPr>
          <p:nvPr>
            <p:ph type="dt" sz="quarter" idx="10"/>
          </p:nvPr>
        </p:nvSpPr>
        <p:spPr/>
        <p:txBody>
          <a:bodyPr/>
          <a:lstStyle/>
          <a:p>
            <a:pPr>
              <a:defRPr/>
            </a:pPr>
            <a:fld id="{A49285B8-0AE4-4C72-B5B8-C1E16F188DAE}" type="datetime1">
              <a:rPr lang="en-US" altLang="zh-CN"/>
              <a:pPr>
                <a:defRPr/>
              </a:pPr>
              <a:t>3/7/2013</a:t>
            </a:fld>
            <a:endParaRPr lang="en-US" altLang="zh-CN"/>
          </a:p>
        </p:txBody>
      </p:sp>
      <p:sp>
        <p:nvSpPr>
          <p:cNvPr id="6" name="Footer Placeholder 5"/>
          <p:cNvSpPr>
            <a:spLocks noGrp="1"/>
          </p:cNvSpPr>
          <p:nvPr>
            <p:ph type="ftr" sz="quarter" idx="11"/>
          </p:nvPr>
        </p:nvSpPr>
        <p:spPr/>
        <p:txBody>
          <a:bodyPr/>
          <a:lstStyle/>
          <a:p>
            <a:pPr>
              <a:defRPr/>
            </a:pPr>
            <a:r>
              <a:rPr lang="en-US" altLang="zh-CN"/>
              <a:t>Towson University - J. Jung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dirty="0" smtClean="0"/>
              <a:t>Example </a:t>
            </a:r>
            <a:r>
              <a:rPr lang="en-US" altLang="zh-CN" dirty="0" smtClean="0"/>
              <a:t>5.2</a:t>
            </a:r>
            <a:endParaRPr lang="en-US" altLang="zh-CN" dirty="0" smtClean="0"/>
          </a:p>
        </p:txBody>
      </p:sp>
      <p:sp>
        <p:nvSpPr>
          <p:cNvPr id="29699" name="Rectangle 3"/>
          <p:cNvSpPr>
            <a:spLocks noGrp="1" noChangeArrowheads="1"/>
          </p:cNvSpPr>
          <p:nvPr>
            <p:ph idx="1"/>
          </p:nvPr>
        </p:nvSpPr>
        <p:spPr>
          <a:xfrm>
            <a:off x="457200" y="1295400"/>
            <a:ext cx="8229600" cy="4830763"/>
          </a:xfrm>
        </p:spPr>
        <p:txBody>
          <a:bodyPr rtlCol="0">
            <a:normAutofit fontScale="92500" lnSpcReduction="20000"/>
          </a:bodyPr>
          <a:lstStyle/>
          <a:p>
            <a:pPr fontAlgn="auto">
              <a:lnSpc>
                <a:spcPct val="90000"/>
              </a:lnSpc>
              <a:spcAft>
                <a:spcPts val="0"/>
              </a:spcAft>
              <a:buFont typeface="Arial" pitchFamily="34" charset="0"/>
              <a:buChar char="•"/>
              <a:defRPr/>
            </a:pPr>
            <a:r>
              <a:rPr lang="en-US" altLang="zh-CN" dirty="0" smtClean="0"/>
              <a:t>Monthly sales have a mean of $25,000 and a standard deviation of $4,000. </a:t>
            </a:r>
          </a:p>
          <a:p>
            <a:pPr fontAlgn="auto">
              <a:lnSpc>
                <a:spcPct val="90000"/>
              </a:lnSpc>
              <a:spcAft>
                <a:spcPts val="0"/>
              </a:spcAft>
              <a:buFont typeface="Arial" pitchFamily="34" charset="0"/>
              <a:buChar char="•"/>
              <a:defRPr/>
            </a:pPr>
            <a:r>
              <a:rPr lang="en-US" altLang="zh-CN" dirty="0" smtClean="0"/>
              <a:t>Profits are calculated by multiplying sales by 30% and subtracting fixed costs of $6,000.</a:t>
            </a:r>
          </a:p>
          <a:p>
            <a:pPr fontAlgn="auto">
              <a:lnSpc>
                <a:spcPct val="90000"/>
              </a:lnSpc>
              <a:spcAft>
                <a:spcPts val="0"/>
              </a:spcAft>
              <a:defRPr/>
            </a:pPr>
            <a:r>
              <a:rPr lang="en-US" altLang="zh-CN" b="1" i="1" dirty="0" smtClean="0"/>
              <a:t>Find the </a:t>
            </a:r>
            <a:r>
              <a:rPr lang="en-US" altLang="zh-CN" b="1" i="1" dirty="0" smtClean="0">
                <a:solidFill>
                  <a:srgbClr val="FF0000"/>
                </a:solidFill>
              </a:rPr>
              <a:t>standard deviation</a:t>
            </a:r>
            <a:r>
              <a:rPr lang="en-US" altLang="zh-CN" b="1" i="1" dirty="0" smtClean="0"/>
              <a:t> of monthly profits.</a:t>
            </a:r>
            <a:endParaRPr lang="en-US" altLang="zh-CN" sz="1400" dirty="0" smtClean="0"/>
          </a:p>
          <a:p>
            <a:pPr fontAlgn="auto">
              <a:lnSpc>
                <a:spcPct val="90000"/>
              </a:lnSpc>
              <a:spcAft>
                <a:spcPts val="0"/>
              </a:spcAft>
              <a:buFont typeface="Arial" pitchFamily="34" charset="0"/>
              <a:buChar char="•"/>
              <a:defRPr/>
            </a:pPr>
            <a:r>
              <a:rPr lang="en-US" altLang="zh-CN" dirty="0" smtClean="0"/>
              <a:t>The </a:t>
            </a:r>
            <a:r>
              <a:rPr lang="en-US" altLang="zh-CN" b="1" i="1" dirty="0" smtClean="0">
                <a:solidFill>
                  <a:srgbClr val="0000FF"/>
                </a:solidFill>
              </a:rPr>
              <a:t>variance</a:t>
            </a:r>
            <a:r>
              <a:rPr lang="en-US" altLang="zh-CN" dirty="0" smtClean="0"/>
              <a:t> of profit is = V(Profit)</a:t>
            </a:r>
          </a:p>
          <a:p>
            <a:pPr lvl="1" fontAlgn="auto">
              <a:lnSpc>
                <a:spcPct val="90000"/>
              </a:lnSpc>
              <a:spcAft>
                <a:spcPts val="0"/>
              </a:spcAft>
              <a:buFont typeface="Arial" pitchFamily="34" charset="0"/>
              <a:buNone/>
              <a:defRPr/>
            </a:pPr>
            <a:r>
              <a:rPr lang="en-US" altLang="zh-CN" dirty="0" smtClean="0"/>
              <a:t>	=V[.30(Sales) – 6,000]	</a:t>
            </a:r>
          </a:p>
          <a:p>
            <a:pPr lvl="1" fontAlgn="auto">
              <a:lnSpc>
                <a:spcPct val="90000"/>
              </a:lnSpc>
              <a:spcAft>
                <a:spcPts val="0"/>
              </a:spcAft>
              <a:buFont typeface="Arial" pitchFamily="34" charset="0"/>
              <a:buNone/>
              <a:defRPr/>
            </a:pPr>
            <a:r>
              <a:rPr lang="en-US" altLang="zh-CN" dirty="0" smtClean="0"/>
              <a:t>	=V[.30(Sales)]			</a:t>
            </a:r>
            <a:r>
              <a:rPr lang="en-US" altLang="zh-CN" dirty="0" smtClean="0">
                <a:solidFill>
                  <a:srgbClr val="0000FF"/>
                </a:solidFill>
              </a:rPr>
              <a:t>[by rule #2]</a:t>
            </a:r>
          </a:p>
          <a:p>
            <a:pPr lvl="1" fontAlgn="auto">
              <a:lnSpc>
                <a:spcPct val="90000"/>
              </a:lnSpc>
              <a:spcAft>
                <a:spcPts val="0"/>
              </a:spcAft>
              <a:buFont typeface="Arial" pitchFamily="34" charset="0"/>
              <a:buNone/>
              <a:defRPr/>
            </a:pPr>
            <a:r>
              <a:rPr lang="en-US" altLang="zh-CN" dirty="0" smtClean="0"/>
              <a:t>	=(.30)</a:t>
            </a:r>
            <a:r>
              <a:rPr lang="en-US" altLang="zh-CN" baseline="30000" dirty="0" smtClean="0"/>
              <a:t>2</a:t>
            </a:r>
            <a:r>
              <a:rPr lang="en-US" altLang="zh-CN" dirty="0" smtClean="0"/>
              <a:t>V(Sales) 		</a:t>
            </a:r>
            <a:r>
              <a:rPr lang="en-US" altLang="zh-CN" dirty="0" smtClean="0">
                <a:solidFill>
                  <a:srgbClr val="0000FF"/>
                </a:solidFill>
              </a:rPr>
              <a:t>[by rule #3]</a:t>
            </a:r>
          </a:p>
          <a:p>
            <a:pPr lvl="1" fontAlgn="auto">
              <a:lnSpc>
                <a:spcPct val="90000"/>
              </a:lnSpc>
              <a:spcAft>
                <a:spcPts val="0"/>
              </a:spcAft>
              <a:buFont typeface="Arial" pitchFamily="34" charset="0"/>
              <a:buNone/>
              <a:defRPr/>
            </a:pPr>
            <a:r>
              <a:rPr lang="en-US" altLang="zh-CN" dirty="0" smtClean="0"/>
              <a:t>	=(.30)</a:t>
            </a:r>
            <a:r>
              <a:rPr lang="en-US" altLang="zh-CN" baseline="30000" dirty="0" smtClean="0"/>
              <a:t>2</a:t>
            </a:r>
            <a:r>
              <a:rPr lang="en-US" altLang="zh-CN" dirty="0" smtClean="0"/>
              <a:t>(16,000,000) = 1,440,000</a:t>
            </a:r>
          </a:p>
          <a:p>
            <a:pPr fontAlgn="auto">
              <a:lnSpc>
                <a:spcPct val="90000"/>
              </a:lnSpc>
              <a:spcAft>
                <a:spcPts val="0"/>
              </a:spcAft>
              <a:buFont typeface="Arial" pitchFamily="34" charset="0"/>
              <a:buChar char="•"/>
              <a:defRPr/>
            </a:pPr>
            <a:r>
              <a:rPr lang="en-US" altLang="zh-CN" dirty="0" smtClean="0"/>
              <a:t>Again, </a:t>
            </a:r>
            <a:r>
              <a:rPr lang="en-US" altLang="zh-CN" b="1" i="1" dirty="0" smtClean="0">
                <a:solidFill>
                  <a:srgbClr val="FF0000"/>
                </a:solidFill>
              </a:rPr>
              <a:t>standard deviation</a:t>
            </a:r>
            <a:r>
              <a:rPr lang="en-US" altLang="zh-CN" dirty="0" smtClean="0"/>
              <a:t> is the </a:t>
            </a:r>
            <a:r>
              <a:rPr lang="en-US" altLang="zh-CN" u="sng" dirty="0" smtClean="0"/>
              <a:t>square root</a:t>
            </a:r>
            <a:r>
              <a:rPr lang="en-US" altLang="zh-CN" dirty="0" smtClean="0"/>
              <a:t> of </a:t>
            </a:r>
            <a:r>
              <a:rPr lang="en-US" altLang="zh-CN" b="1" i="1" dirty="0" smtClean="0">
                <a:solidFill>
                  <a:srgbClr val="0000FF"/>
                </a:solidFill>
              </a:rPr>
              <a:t>variance</a:t>
            </a:r>
            <a:r>
              <a:rPr lang="en-US" altLang="zh-CN" dirty="0" smtClean="0"/>
              <a:t>, so standard deviation of </a:t>
            </a:r>
            <a:br>
              <a:rPr lang="en-US" altLang="zh-CN" dirty="0" smtClean="0"/>
            </a:br>
            <a:r>
              <a:rPr lang="en-US" altLang="zh-CN" dirty="0" err="1" smtClean="0"/>
              <a:t>Sdev</a:t>
            </a:r>
            <a:r>
              <a:rPr lang="en-US" altLang="zh-CN" dirty="0" smtClean="0"/>
              <a:t>(Profit) = (1,440,000)</a:t>
            </a:r>
            <a:r>
              <a:rPr lang="en-US" altLang="zh-CN" baseline="30000" dirty="0" smtClean="0"/>
              <a:t>1/2</a:t>
            </a:r>
            <a:r>
              <a:rPr lang="en-US" altLang="zh-CN" dirty="0" smtClean="0"/>
              <a:t> = </a:t>
            </a:r>
            <a:r>
              <a:rPr lang="en-US" altLang="zh-CN" b="1" dirty="0" smtClean="0">
                <a:solidFill>
                  <a:srgbClr val="FF0000"/>
                </a:solidFill>
              </a:rPr>
              <a:t>$1,200</a:t>
            </a:r>
          </a:p>
        </p:txBody>
      </p:sp>
      <p:sp>
        <p:nvSpPr>
          <p:cNvPr id="5" name="Slide Number Placeholder 5"/>
          <p:cNvSpPr>
            <a:spLocks noGrp="1"/>
          </p:cNvSpPr>
          <p:nvPr>
            <p:ph type="sldNum" sz="quarter" idx="12"/>
          </p:nvPr>
        </p:nvSpPr>
        <p:spPr/>
        <p:txBody>
          <a:bodyPr/>
          <a:lstStyle/>
          <a:p>
            <a:pPr>
              <a:defRPr/>
            </a:pPr>
            <a:r>
              <a:rPr lang="en-US" altLang="zh-CN"/>
              <a:t>7.</a:t>
            </a:r>
            <a:fld id="{6EAF2EF3-9D39-49D9-B73D-3559462E06AD}" type="slidenum">
              <a:rPr lang="en-US" altLang="zh-CN"/>
              <a:pPr>
                <a:defRPr/>
              </a:pPr>
              <a:t>14</a:t>
            </a:fld>
            <a:endParaRPr lang="en-US" altLang="zh-CN"/>
          </a:p>
        </p:txBody>
      </p:sp>
      <p:sp>
        <p:nvSpPr>
          <p:cNvPr id="6" name="Date Placeholder 5"/>
          <p:cNvSpPr>
            <a:spLocks noGrp="1"/>
          </p:cNvSpPr>
          <p:nvPr>
            <p:ph type="dt" sz="quarter" idx="10"/>
          </p:nvPr>
        </p:nvSpPr>
        <p:spPr/>
        <p:txBody>
          <a:bodyPr/>
          <a:lstStyle/>
          <a:p>
            <a:pPr>
              <a:defRPr/>
            </a:pPr>
            <a:fld id="{E1E4E22E-05A4-4A12-AF30-6AC0DCBD0F58}" type="datetime1">
              <a:rPr lang="en-US" altLang="zh-CN"/>
              <a:pPr>
                <a:defRPr/>
              </a:pPr>
              <a:t>3/7/2013</a:t>
            </a:fld>
            <a:endParaRPr lang="en-US" altLang="zh-CN"/>
          </a:p>
        </p:txBody>
      </p:sp>
      <p:sp>
        <p:nvSpPr>
          <p:cNvPr id="7" name="Footer Placeholder 6"/>
          <p:cNvSpPr>
            <a:spLocks noGrp="1"/>
          </p:cNvSpPr>
          <p:nvPr>
            <p:ph type="ftr" sz="quarter" idx="11"/>
          </p:nvPr>
        </p:nvSpPr>
        <p:spPr/>
        <p:txBody>
          <a:bodyPr/>
          <a:lstStyle/>
          <a:p>
            <a:pPr>
              <a:defRPr/>
            </a:pPr>
            <a:r>
              <a:rPr lang="en-US" altLang="zh-CN"/>
              <a:t>Towson University - J. Jung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C9F156D5-A807-4A54-AAA2-55C922FF270E}" type="datetime1">
              <a:rPr lang="en-US" altLang="zh-CN" smtClean="0"/>
              <a:pPr>
                <a:defRPr/>
              </a:pPr>
              <a:t>3/7/2013</a:t>
            </a:fld>
            <a:endParaRPr lang="en-US" altLang="zh-CN"/>
          </a:p>
        </p:txBody>
      </p:sp>
      <p:sp>
        <p:nvSpPr>
          <p:cNvPr id="5" name="Footer Placeholder 4"/>
          <p:cNvSpPr>
            <a:spLocks noGrp="1"/>
          </p:cNvSpPr>
          <p:nvPr>
            <p:ph type="ftr" sz="quarter" idx="11"/>
          </p:nvPr>
        </p:nvSpPr>
        <p:spPr/>
        <p:txBody>
          <a:bodyPr/>
          <a:lstStyle/>
          <a:p>
            <a:pPr>
              <a:defRPr/>
            </a:pPr>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pPr>
              <a:defRPr/>
            </a:pPr>
            <a:r>
              <a:rPr lang="en-US" altLang="zh-CN" smtClean="0"/>
              <a:t>7.</a:t>
            </a:r>
            <a:fld id="{45074CE3-0E0C-47F5-B65D-883D4B35EC2A}" type="slidenum">
              <a:rPr lang="en-US" altLang="zh-CN" smtClean="0"/>
              <a:pPr>
                <a:defRPr/>
              </a:pPr>
              <a:t>15</a:t>
            </a:fld>
            <a:endParaRPr lang="en-US" altLang="zh-CN"/>
          </a:p>
        </p:txBody>
      </p:sp>
    </p:spTree>
    <p:extLst>
      <p:ext uri="{BB962C8B-B14F-4D97-AF65-F5344CB8AC3E}">
        <p14:creationId xmlns:p14="http://schemas.microsoft.com/office/powerpoint/2010/main" val="1882152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smtClean="0"/>
              <a:t>Bivariate Distributions…</a:t>
            </a:r>
          </a:p>
        </p:txBody>
      </p:sp>
      <p:sp>
        <p:nvSpPr>
          <p:cNvPr id="31747" name="Rectangle 3"/>
          <p:cNvSpPr>
            <a:spLocks noGrp="1" noChangeArrowheads="1"/>
          </p:cNvSpPr>
          <p:nvPr>
            <p:ph idx="1"/>
          </p:nvPr>
        </p:nvSpPr>
        <p:spPr/>
        <p:txBody>
          <a:bodyPr rtlCol="0">
            <a:normAutofit fontScale="85000" lnSpcReduction="10000"/>
          </a:bodyPr>
          <a:lstStyle/>
          <a:p>
            <a:pPr fontAlgn="auto">
              <a:spcAft>
                <a:spcPts val="0"/>
              </a:spcAft>
              <a:buFont typeface="Arial" pitchFamily="34" charset="0"/>
              <a:buChar char="•"/>
              <a:defRPr/>
            </a:pPr>
            <a:r>
              <a:rPr lang="en-US" altLang="zh-CN" dirty="0" smtClean="0"/>
              <a:t>Up to now, we have looked at </a:t>
            </a:r>
            <a:r>
              <a:rPr lang="en-US" altLang="zh-CN" b="1" i="1" dirty="0" err="1" smtClean="0"/>
              <a:t>univariate</a:t>
            </a:r>
            <a:r>
              <a:rPr lang="en-US" altLang="zh-CN" b="1" i="1" dirty="0" smtClean="0"/>
              <a:t> distributions</a:t>
            </a:r>
            <a:r>
              <a:rPr lang="en-US" altLang="zh-CN" dirty="0" smtClean="0"/>
              <a:t>, i.e. probability distributions in </a:t>
            </a:r>
            <a:r>
              <a:rPr lang="en-US" altLang="zh-CN" b="1" dirty="0" smtClean="0">
                <a:solidFill>
                  <a:srgbClr val="0000FF"/>
                </a:solidFill>
              </a:rPr>
              <a:t>one</a:t>
            </a:r>
            <a:r>
              <a:rPr lang="en-US" altLang="zh-CN" dirty="0" smtClean="0"/>
              <a:t> variable.</a:t>
            </a:r>
          </a:p>
          <a:p>
            <a:pPr fontAlgn="auto">
              <a:spcAft>
                <a:spcPts val="0"/>
              </a:spcAft>
              <a:buFont typeface="Arial" pitchFamily="34" charset="0"/>
              <a:buChar char="•"/>
              <a:defRPr/>
            </a:pPr>
            <a:r>
              <a:rPr lang="en-US" altLang="zh-CN" dirty="0" smtClean="0"/>
              <a:t>As you might guess, </a:t>
            </a:r>
            <a:r>
              <a:rPr lang="en-US" altLang="zh-CN" b="1" i="1" dirty="0" smtClean="0"/>
              <a:t>bivariate distributions</a:t>
            </a:r>
            <a:r>
              <a:rPr lang="en-US" altLang="zh-CN" dirty="0" smtClean="0"/>
              <a:t> are probabilities of combinations of </a:t>
            </a:r>
            <a:r>
              <a:rPr lang="en-US" altLang="zh-CN" b="1" dirty="0" smtClean="0">
                <a:solidFill>
                  <a:srgbClr val="0000FF"/>
                </a:solidFill>
              </a:rPr>
              <a:t>two</a:t>
            </a:r>
            <a:r>
              <a:rPr lang="en-US" altLang="zh-CN" dirty="0" smtClean="0"/>
              <a:t> variables.</a:t>
            </a:r>
          </a:p>
          <a:p>
            <a:pPr fontAlgn="auto">
              <a:spcAft>
                <a:spcPts val="0"/>
              </a:spcAft>
              <a:buFont typeface="Arial" pitchFamily="34" charset="0"/>
              <a:buChar char="•"/>
              <a:defRPr/>
            </a:pPr>
            <a:r>
              <a:rPr lang="en-US" altLang="zh-CN" dirty="0" smtClean="0"/>
              <a:t>Bivariate probability distributions are also called </a:t>
            </a:r>
            <a:r>
              <a:rPr lang="en-US" altLang="zh-CN" b="1" i="1" dirty="0" smtClean="0"/>
              <a:t>joint probability</a:t>
            </a:r>
            <a:r>
              <a:rPr lang="en-US" altLang="zh-CN" dirty="0" smtClean="0"/>
              <a:t>. </a:t>
            </a:r>
          </a:p>
          <a:p>
            <a:pPr fontAlgn="auto">
              <a:spcAft>
                <a:spcPts val="0"/>
              </a:spcAft>
              <a:buFont typeface="Arial" pitchFamily="34" charset="0"/>
              <a:buChar char="•"/>
              <a:defRPr/>
            </a:pPr>
            <a:r>
              <a:rPr lang="en-US" altLang="zh-CN" dirty="0" smtClean="0"/>
              <a:t>A joint probability distribution of X and Y is a table or formula that lists the joint probabilities for all </a:t>
            </a:r>
            <a:r>
              <a:rPr lang="en-US" altLang="zh-CN" b="1" i="1" dirty="0" smtClean="0">
                <a:solidFill>
                  <a:srgbClr val="0000FF"/>
                </a:solidFill>
              </a:rPr>
              <a:t>pairs</a:t>
            </a:r>
            <a:r>
              <a:rPr lang="en-US" altLang="zh-CN" dirty="0" smtClean="0"/>
              <a:t> of values x and y, and is denoted P(</a:t>
            </a:r>
            <a:r>
              <a:rPr lang="en-US" altLang="zh-CN" dirty="0" err="1" smtClean="0"/>
              <a:t>x,y</a:t>
            </a:r>
            <a:r>
              <a:rPr lang="en-US" altLang="zh-CN" dirty="0" smtClean="0"/>
              <a:t>).</a:t>
            </a:r>
          </a:p>
          <a:p>
            <a:pPr algn="ctr" fontAlgn="auto">
              <a:spcAft>
                <a:spcPts val="0"/>
              </a:spcAft>
              <a:buFont typeface="Arial" pitchFamily="34" charset="0"/>
              <a:buNone/>
              <a:defRPr/>
            </a:pPr>
            <a:r>
              <a:rPr lang="en-US" altLang="zh-CN" dirty="0" smtClean="0"/>
              <a:t>P(</a:t>
            </a:r>
            <a:r>
              <a:rPr lang="en-US" altLang="zh-CN" dirty="0" err="1" smtClean="0"/>
              <a:t>x,y</a:t>
            </a:r>
            <a:r>
              <a:rPr lang="en-US" altLang="zh-CN" dirty="0" smtClean="0"/>
              <a:t>) = P(X=x and Y=y)</a:t>
            </a:r>
          </a:p>
        </p:txBody>
      </p:sp>
      <p:sp>
        <p:nvSpPr>
          <p:cNvPr id="4" name="Slide Number Placeholder 5"/>
          <p:cNvSpPr>
            <a:spLocks noGrp="1"/>
          </p:cNvSpPr>
          <p:nvPr>
            <p:ph type="sldNum" sz="quarter" idx="12"/>
          </p:nvPr>
        </p:nvSpPr>
        <p:spPr/>
        <p:txBody>
          <a:bodyPr/>
          <a:lstStyle/>
          <a:p>
            <a:pPr>
              <a:defRPr/>
            </a:pPr>
            <a:r>
              <a:rPr lang="en-US" altLang="zh-CN"/>
              <a:t>7.</a:t>
            </a:r>
            <a:fld id="{5D83873F-B42B-4BDD-8AA0-350989F7DF96}" type="slidenum">
              <a:rPr lang="en-US" altLang="zh-CN"/>
              <a:pPr>
                <a:defRPr/>
              </a:pPr>
              <a:t>16</a:t>
            </a:fld>
            <a:endParaRPr lang="en-US" altLang="zh-CN"/>
          </a:p>
        </p:txBody>
      </p:sp>
      <p:sp>
        <p:nvSpPr>
          <p:cNvPr id="5" name="Date Placeholder 4"/>
          <p:cNvSpPr>
            <a:spLocks noGrp="1"/>
          </p:cNvSpPr>
          <p:nvPr>
            <p:ph type="dt" sz="quarter" idx="10"/>
          </p:nvPr>
        </p:nvSpPr>
        <p:spPr/>
        <p:txBody>
          <a:bodyPr/>
          <a:lstStyle/>
          <a:p>
            <a:pPr>
              <a:defRPr/>
            </a:pPr>
            <a:fld id="{589C03D4-3B8F-4433-B2CE-B6AAFAB9328F}" type="datetime1">
              <a:rPr lang="en-US" altLang="zh-CN"/>
              <a:pPr>
                <a:defRPr/>
              </a:pPr>
              <a:t>3/7/2013</a:t>
            </a:fld>
            <a:endParaRPr lang="en-US" altLang="zh-CN"/>
          </a:p>
        </p:txBody>
      </p:sp>
      <p:sp>
        <p:nvSpPr>
          <p:cNvPr id="6" name="Footer Placeholder 5"/>
          <p:cNvSpPr>
            <a:spLocks noGrp="1"/>
          </p:cNvSpPr>
          <p:nvPr>
            <p:ph type="ftr" sz="quarter" idx="11"/>
          </p:nvPr>
        </p:nvSpPr>
        <p:spPr/>
        <p:txBody>
          <a:bodyPr/>
          <a:lstStyle/>
          <a:p>
            <a:pPr>
              <a:defRPr/>
            </a:pPr>
            <a:r>
              <a:rPr lang="en-US" altLang="zh-CN"/>
              <a:t>Towson University - J. Jung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mtClean="0"/>
              <a:t>Discrete Bivariate Distribution…</a:t>
            </a:r>
          </a:p>
        </p:txBody>
      </p:sp>
      <p:sp>
        <p:nvSpPr>
          <p:cNvPr id="32771" name="Rectangle 3"/>
          <p:cNvSpPr>
            <a:spLocks noGrp="1" noChangeArrowheads="1"/>
          </p:cNvSpPr>
          <p:nvPr>
            <p:ph idx="1"/>
          </p:nvPr>
        </p:nvSpPr>
        <p:spPr/>
        <p:txBody>
          <a:bodyPr rtlCol="0">
            <a:normAutofit fontScale="92500" lnSpcReduction="20000"/>
          </a:bodyPr>
          <a:lstStyle/>
          <a:p>
            <a:pPr fontAlgn="auto">
              <a:spcAft>
                <a:spcPts val="0"/>
              </a:spcAft>
              <a:buFont typeface="Arial" pitchFamily="34" charset="0"/>
              <a:buChar char="•"/>
              <a:defRPr/>
            </a:pPr>
            <a:r>
              <a:rPr lang="en-US" altLang="zh-CN" dirty="0" smtClean="0"/>
              <a:t>As you might expect, the requirements for a </a:t>
            </a:r>
            <a:r>
              <a:rPr lang="en-US" altLang="zh-CN" dirty="0" err="1" smtClean="0"/>
              <a:t>bivariate</a:t>
            </a:r>
            <a:r>
              <a:rPr lang="en-US" altLang="zh-CN" dirty="0" smtClean="0"/>
              <a:t> distribution are similar to a </a:t>
            </a:r>
            <a:r>
              <a:rPr lang="en-US" altLang="zh-CN" dirty="0" err="1" smtClean="0"/>
              <a:t>univariate</a:t>
            </a:r>
            <a:r>
              <a:rPr lang="en-US" altLang="zh-CN" dirty="0" smtClean="0"/>
              <a:t> distribution, with only minor changes to the notation:</a:t>
            </a:r>
          </a:p>
          <a:p>
            <a:pPr fontAlgn="auto">
              <a:spcAft>
                <a:spcPts val="0"/>
              </a:spcAft>
              <a:buFont typeface="Arial" pitchFamily="34" charset="0"/>
              <a:buChar char="•"/>
              <a:defRPr/>
            </a:pPr>
            <a:endParaRPr lang="en-US" altLang="zh-CN" dirty="0" smtClean="0"/>
          </a:p>
          <a:p>
            <a:pPr fontAlgn="auto">
              <a:spcAft>
                <a:spcPts val="0"/>
              </a:spcAft>
              <a:buFont typeface="Arial" pitchFamily="34" charset="0"/>
              <a:buChar char="•"/>
              <a:defRPr/>
            </a:pPr>
            <a:endParaRPr lang="en-US" altLang="zh-CN" dirty="0" smtClean="0"/>
          </a:p>
          <a:p>
            <a:pPr fontAlgn="auto">
              <a:spcAft>
                <a:spcPts val="0"/>
              </a:spcAft>
              <a:buFont typeface="Arial" pitchFamily="34" charset="0"/>
              <a:buChar char="•"/>
              <a:defRPr/>
            </a:pPr>
            <a:endParaRPr lang="en-US" altLang="zh-CN" dirty="0" smtClean="0"/>
          </a:p>
          <a:p>
            <a:pPr fontAlgn="auto">
              <a:spcAft>
                <a:spcPts val="0"/>
              </a:spcAft>
              <a:buFont typeface="Arial" pitchFamily="34" charset="0"/>
              <a:buChar char="•"/>
              <a:defRPr/>
            </a:pPr>
            <a:endParaRPr lang="en-US" altLang="zh-CN" dirty="0" smtClean="0"/>
          </a:p>
          <a:p>
            <a:pPr fontAlgn="auto">
              <a:spcAft>
                <a:spcPts val="0"/>
              </a:spcAft>
              <a:buFont typeface="Arial" pitchFamily="34" charset="0"/>
              <a:buChar char="•"/>
              <a:defRPr/>
            </a:pPr>
            <a:endParaRPr lang="en-US" altLang="zh-CN" dirty="0" smtClean="0"/>
          </a:p>
          <a:p>
            <a:pPr fontAlgn="auto">
              <a:spcAft>
                <a:spcPts val="0"/>
              </a:spcAft>
              <a:buFont typeface="Arial" pitchFamily="34" charset="0"/>
              <a:buChar char="•"/>
              <a:defRPr/>
            </a:pPr>
            <a:r>
              <a:rPr lang="en-US" altLang="zh-CN" dirty="0" smtClean="0"/>
              <a:t>for all pairs (</a:t>
            </a:r>
            <a:r>
              <a:rPr lang="en-US" altLang="zh-CN" dirty="0" err="1" smtClean="0"/>
              <a:t>x,y</a:t>
            </a:r>
            <a:r>
              <a:rPr lang="en-US" altLang="zh-CN" dirty="0" smtClean="0"/>
              <a:t>).</a:t>
            </a:r>
          </a:p>
        </p:txBody>
      </p:sp>
      <p:sp>
        <p:nvSpPr>
          <p:cNvPr id="5" name="Slide Number Placeholder 5"/>
          <p:cNvSpPr>
            <a:spLocks noGrp="1"/>
          </p:cNvSpPr>
          <p:nvPr>
            <p:ph type="sldNum" sz="quarter" idx="12"/>
          </p:nvPr>
        </p:nvSpPr>
        <p:spPr/>
        <p:txBody>
          <a:bodyPr/>
          <a:lstStyle/>
          <a:p>
            <a:pPr>
              <a:defRPr/>
            </a:pPr>
            <a:r>
              <a:rPr lang="en-US" altLang="zh-CN"/>
              <a:t>7.</a:t>
            </a:r>
            <a:fld id="{5848CF60-A11E-4B59-BCAA-B2C1B51E4AD8}" type="slidenum">
              <a:rPr lang="en-US" altLang="zh-CN"/>
              <a:pPr>
                <a:defRPr/>
              </a:pPr>
              <a:t>17</a:t>
            </a:fld>
            <a:endParaRPr lang="en-US" altLang="zh-CN"/>
          </a:p>
        </p:txBody>
      </p:sp>
      <p:pic>
        <p:nvPicPr>
          <p:cNvPr id="19461" name="Picture 4"/>
          <p:cNvPicPr>
            <a:picLocks noChangeAspect="1" noChangeArrowheads="1"/>
          </p:cNvPicPr>
          <p:nvPr/>
        </p:nvPicPr>
        <p:blipFill>
          <a:blip r:embed="rId3" cstate="print"/>
          <a:srcRect/>
          <a:stretch>
            <a:fillRect/>
          </a:stretch>
        </p:blipFill>
        <p:spPr bwMode="auto">
          <a:xfrm>
            <a:off x="2819400" y="3048000"/>
            <a:ext cx="3962400" cy="1930400"/>
          </a:xfrm>
          <a:prstGeom prst="rect">
            <a:avLst/>
          </a:prstGeom>
          <a:noFill/>
          <a:ln w="9525">
            <a:noFill/>
            <a:miter lim="800000"/>
            <a:headEnd/>
            <a:tailEnd/>
          </a:ln>
        </p:spPr>
      </p:pic>
      <p:sp>
        <p:nvSpPr>
          <p:cNvPr id="6" name="Date Placeholder 5"/>
          <p:cNvSpPr>
            <a:spLocks noGrp="1"/>
          </p:cNvSpPr>
          <p:nvPr>
            <p:ph type="dt" sz="quarter" idx="10"/>
          </p:nvPr>
        </p:nvSpPr>
        <p:spPr/>
        <p:txBody>
          <a:bodyPr/>
          <a:lstStyle/>
          <a:p>
            <a:pPr>
              <a:defRPr/>
            </a:pPr>
            <a:fld id="{96B28306-5A3C-4659-B5C3-DAFE695D9621}" type="datetime1">
              <a:rPr lang="en-US" altLang="zh-CN"/>
              <a:pPr>
                <a:defRPr/>
              </a:pPr>
              <a:t>3/7/2013</a:t>
            </a:fld>
            <a:endParaRPr lang="en-US" altLang="zh-CN"/>
          </a:p>
        </p:txBody>
      </p:sp>
      <p:sp>
        <p:nvSpPr>
          <p:cNvPr id="7" name="Footer Placeholder 6"/>
          <p:cNvSpPr>
            <a:spLocks noGrp="1"/>
          </p:cNvSpPr>
          <p:nvPr>
            <p:ph type="ftr" sz="quarter" idx="11"/>
          </p:nvPr>
        </p:nvSpPr>
        <p:spPr/>
        <p:txBody>
          <a:bodyPr/>
          <a:lstStyle/>
          <a:p>
            <a:pPr>
              <a:defRPr/>
            </a:pPr>
            <a:r>
              <a:rPr lang="en-US" altLang="zh-CN"/>
              <a:t>Towson University - J. Jung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74638"/>
            <a:ext cx="8229600" cy="868362"/>
          </a:xfrm>
        </p:spPr>
        <p:txBody>
          <a:bodyPr/>
          <a:lstStyle/>
          <a:p>
            <a:r>
              <a:rPr lang="en-US" altLang="zh-CN" smtClean="0"/>
              <a:t>Example 7.5…</a:t>
            </a:r>
          </a:p>
        </p:txBody>
      </p:sp>
      <p:sp>
        <p:nvSpPr>
          <p:cNvPr id="33795" name="Rectangle 3"/>
          <p:cNvSpPr>
            <a:spLocks noGrp="1" noChangeArrowheads="1"/>
          </p:cNvSpPr>
          <p:nvPr>
            <p:ph idx="1"/>
          </p:nvPr>
        </p:nvSpPr>
        <p:spPr>
          <a:xfrm>
            <a:off x="457200" y="1066800"/>
            <a:ext cx="8229600" cy="1752600"/>
          </a:xfrm>
        </p:spPr>
        <p:txBody>
          <a:bodyPr rtlCol="0">
            <a:normAutofit fontScale="92500" lnSpcReduction="10000"/>
          </a:bodyPr>
          <a:lstStyle/>
          <a:p>
            <a:pPr fontAlgn="auto">
              <a:spcAft>
                <a:spcPts val="0"/>
              </a:spcAft>
              <a:buFont typeface="Arial" pitchFamily="34" charset="0"/>
              <a:buChar char="•"/>
              <a:defRPr/>
            </a:pPr>
            <a:r>
              <a:rPr lang="en-US" altLang="zh-CN" dirty="0" smtClean="0"/>
              <a:t>Xavier and Yvette are real estate agents; let’s use X and Y to denote the number of houses each sells in a month. The following joint probabilities are based on past sales performance:</a:t>
            </a:r>
          </a:p>
        </p:txBody>
      </p:sp>
      <p:sp>
        <p:nvSpPr>
          <p:cNvPr id="7" name="Slide Number Placeholder 5"/>
          <p:cNvSpPr>
            <a:spLocks noGrp="1"/>
          </p:cNvSpPr>
          <p:nvPr>
            <p:ph type="sldNum" sz="quarter" idx="12"/>
          </p:nvPr>
        </p:nvSpPr>
        <p:spPr/>
        <p:txBody>
          <a:bodyPr/>
          <a:lstStyle/>
          <a:p>
            <a:pPr>
              <a:defRPr/>
            </a:pPr>
            <a:r>
              <a:rPr lang="en-US" altLang="zh-CN"/>
              <a:t>7.</a:t>
            </a:r>
            <a:fld id="{568F8118-0F3C-4186-9A49-DAF55A989F4B}" type="slidenum">
              <a:rPr lang="en-US" altLang="zh-CN"/>
              <a:pPr>
                <a:defRPr/>
              </a:pPr>
              <a:t>18</a:t>
            </a:fld>
            <a:endParaRPr lang="en-US" altLang="zh-CN"/>
          </a:p>
        </p:txBody>
      </p:sp>
      <p:pic>
        <p:nvPicPr>
          <p:cNvPr id="20485" name="Picture 4"/>
          <p:cNvPicPr>
            <a:picLocks noChangeAspect="1" noChangeArrowheads="1"/>
          </p:cNvPicPr>
          <p:nvPr/>
        </p:nvPicPr>
        <p:blipFill>
          <a:blip r:embed="rId3" cstate="print"/>
          <a:srcRect/>
          <a:stretch>
            <a:fillRect/>
          </a:stretch>
        </p:blipFill>
        <p:spPr bwMode="auto">
          <a:xfrm>
            <a:off x="1524000" y="2819400"/>
            <a:ext cx="5473700" cy="1600200"/>
          </a:xfrm>
          <a:prstGeom prst="rect">
            <a:avLst/>
          </a:prstGeom>
          <a:noFill/>
          <a:ln w="9525">
            <a:noFill/>
            <a:miter lim="800000"/>
            <a:headEnd/>
            <a:tailEnd/>
          </a:ln>
        </p:spPr>
      </p:pic>
      <p:sp>
        <p:nvSpPr>
          <p:cNvPr id="20486" name="Rectangle 5"/>
          <p:cNvSpPr>
            <a:spLocks noChangeArrowheads="1"/>
          </p:cNvSpPr>
          <p:nvPr/>
        </p:nvSpPr>
        <p:spPr bwMode="auto">
          <a:xfrm>
            <a:off x="152400" y="4800600"/>
            <a:ext cx="8991600" cy="1200150"/>
          </a:xfrm>
          <a:prstGeom prst="rect">
            <a:avLst/>
          </a:prstGeom>
          <a:noFill/>
          <a:ln w="9525">
            <a:noFill/>
            <a:miter lim="800000"/>
            <a:headEnd/>
            <a:tailEnd/>
          </a:ln>
        </p:spPr>
        <p:txBody>
          <a:bodyPr anchor="ctr">
            <a:spAutoFit/>
          </a:bodyPr>
          <a:lstStyle/>
          <a:p>
            <a:pPr algn="l">
              <a:buFont typeface="Arial" charset="0"/>
              <a:buChar char="•"/>
            </a:pPr>
            <a:r>
              <a:rPr lang="en-US" altLang="zh-CN"/>
              <a:t> We interpret these joint probabilities as before.</a:t>
            </a:r>
          </a:p>
          <a:p>
            <a:pPr algn="l">
              <a:buFont typeface="Arial" charset="0"/>
              <a:buChar char="•"/>
            </a:pPr>
            <a:r>
              <a:rPr lang="en-US" altLang="zh-CN"/>
              <a:t> E.g the probability that Xavier sells 0 houses and Yvette sells 1 house in the month is P(0, 1) = .21</a:t>
            </a:r>
          </a:p>
        </p:txBody>
      </p:sp>
      <p:sp>
        <p:nvSpPr>
          <p:cNvPr id="20487" name="Oval 6"/>
          <p:cNvSpPr>
            <a:spLocks noChangeArrowheads="1"/>
          </p:cNvSpPr>
          <p:nvPr/>
        </p:nvSpPr>
        <p:spPr bwMode="auto">
          <a:xfrm>
            <a:off x="2590800" y="3505200"/>
            <a:ext cx="990600" cy="381000"/>
          </a:xfrm>
          <a:prstGeom prst="ellipse">
            <a:avLst/>
          </a:prstGeom>
          <a:solidFill>
            <a:srgbClr val="FFFF00">
              <a:alpha val="30196"/>
            </a:srgbClr>
          </a:solidFill>
          <a:ln w="9525">
            <a:noFill/>
            <a:round/>
            <a:headEnd/>
            <a:tailEnd/>
          </a:ln>
        </p:spPr>
        <p:txBody>
          <a:bodyPr wrap="none" anchor="ctr"/>
          <a:lstStyle/>
          <a:p>
            <a:endParaRPr lang="en-US"/>
          </a:p>
        </p:txBody>
      </p:sp>
      <p:sp>
        <p:nvSpPr>
          <p:cNvPr id="8" name="Date Placeholder 7"/>
          <p:cNvSpPr>
            <a:spLocks noGrp="1"/>
          </p:cNvSpPr>
          <p:nvPr>
            <p:ph type="dt" sz="quarter" idx="10"/>
          </p:nvPr>
        </p:nvSpPr>
        <p:spPr/>
        <p:txBody>
          <a:bodyPr/>
          <a:lstStyle/>
          <a:p>
            <a:pPr>
              <a:defRPr/>
            </a:pPr>
            <a:fld id="{C13318BD-5628-475C-93DD-5487A643DBC8}" type="datetime1">
              <a:rPr lang="en-US" altLang="zh-CN"/>
              <a:pPr>
                <a:defRPr/>
              </a:pPr>
              <a:t>3/7/2013</a:t>
            </a:fld>
            <a:endParaRPr lang="en-US" altLang="zh-CN"/>
          </a:p>
        </p:txBody>
      </p:sp>
      <p:sp>
        <p:nvSpPr>
          <p:cNvPr id="9" name="Footer Placeholder 8"/>
          <p:cNvSpPr>
            <a:spLocks noGrp="1"/>
          </p:cNvSpPr>
          <p:nvPr>
            <p:ph type="ftr" sz="quarter" idx="11"/>
          </p:nvPr>
        </p:nvSpPr>
        <p:spPr/>
        <p:txBody>
          <a:bodyPr/>
          <a:lstStyle/>
          <a:p>
            <a:pPr>
              <a:defRPr/>
            </a:pPr>
            <a:r>
              <a:rPr lang="en-US" altLang="zh-CN"/>
              <a:t>Towson University - J. Jung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9600" cy="792162"/>
          </a:xfrm>
        </p:spPr>
        <p:txBody>
          <a:bodyPr/>
          <a:lstStyle/>
          <a:p>
            <a:r>
              <a:rPr lang="en-US" altLang="zh-CN" smtClean="0"/>
              <a:t>Marginal Probabilities…</a:t>
            </a:r>
          </a:p>
        </p:txBody>
      </p:sp>
      <p:sp>
        <p:nvSpPr>
          <p:cNvPr id="34819" name="Rectangle 3"/>
          <p:cNvSpPr>
            <a:spLocks noGrp="1" noChangeArrowheads="1"/>
          </p:cNvSpPr>
          <p:nvPr>
            <p:ph idx="1"/>
          </p:nvPr>
        </p:nvSpPr>
        <p:spPr>
          <a:xfrm>
            <a:off x="304800" y="990600"/>
            <a:ext cx="8534400" cy="1371600"/>
          </a:xfrm>
        </p:spPr>
        <p:txBody>
          <a:bodyPr rtlCol="0">
            <a:normAutofit fontScale="85000" lnSpcReduction="10000"/>
          </a:bodyPr>
          <a:lstStyle/>
          <a:p>
            <a:pPr fontAlgn="auto">
              <a:spcAft>
                <a:spcPts val="0"/>
              </a:spcAft>
              <a:buFont typeface="Arial" pitchFamily="34" charset="0"/>
              <a:buChar char="•"/>
              <a:defRPr/>
            </a:pPr>
            <a:r>
              <a:rPr lang="en-US" altLang="zh-CN" dirty="0" smtClean="0"/>
              <a:t>As before, we can calculate the </a:t>
            </a:r>
            <a:r>
              <a:rPr lang="en-US" altLang="zh-CN" b="1" i="1" dirty="0" smtClean="0"/>
              <a:t>marginal probabilities</a:t>
            </a:r>
            <a:r>
              <a:rPr lang="en-US" altLang="zh-CN" dirty="0" smtClean="0"/>
              <a:t> by summing across rows and down columns to determine the probabilities of X and Y individually:</a:t>
            </a:r>
          </a:p>
        </p:txBody>
      </p:sp>
      <p:sp>
        <p:nvSpPr>
          <p:cNvPr id="14" name="Slide Number Placeholder 5"/>
          <p:cNvSpPr>
            <a:spLocks noGrp="1"/>
          </p:cNvSpPr>
          <p:nvPr>
            <p:ph type="sldNum" sz="quarter" idx="12"/>
          </p:nvPr>
        </p:nvSpPr>
        <p:spPr/>
        <p:txBody>
          <a:bodyPr/>
          <a:lstStyle/>
          <a:p>
            <a:pPr>
              <a:defRPr/>
            </a:pPr>
            <a:r>
              <a:rPr lang="en-US" altLang="zh-CN"/>
              <a:t>7.</a:t>
            </a:r>
            <a:fld id="{6B587934-60CF-4ECD-ADE5-6D5054DDFCC8}" type="slidenum">
              <a:rPr lang="en-US" altLang="zh-CN"/>
              <a:pPr>
                <a:defRPr/>
              </a:pPr>
              <a:t>19</a:t>
            </a:fld>
            <a:endParaRPr lang="en-US" altLang="zh-CN"/>
          </a:p>
        </p:txBody>
      </p:sp>
      <p:pic>
        <p:nvPicPr>
          <p:cNvPr id="21509" name="Picture 4"/>
          <p:cNvPicPr>
            <a:picLocks noChangeAspect="1" noChangeArrowheads="1"/>
          </p:cNvPicPr>
          <p:nvPr/>
        </p:nvPicPr>
        <p:blipFill>
          <a:blip r:embed="rId3" cstate="print"/>
          <a:srcRect/>
          <a:stretch>
            <a:fillRect/>
          </a:stretch>
        </p:blipFill>
        <p:spPr bwMode="auto">
          <a:xfrm>
            <a:off x="1524000" y="2438400"/>
            <a:ext cx="5473700" cy="1600200"/>
          </a:xfrm>
          <a:prstGeom prst="rect">
            <a:avLst/>
          </a:prstGeom>
          <a:noFill/>
          <a:ln w="9525">
            <a:noFill/>
            <a:miter lim="800000"/>
            <a:headEnd/>
            <a:tailEnd/>
          </a:ln>
        </p:spPr>
      </p:pic>
      <p:sp>
        <p:nvSpPr>
          <p:cNvPr id="21510" name="Line 5"/>
          <p:cNvSpPr>
            <a:spLocks noChangeShapeType="1"/>
          </p:cNvSpPr>
          <p:nvPr/>
        </p:nvSpPr>
        <p:spPr bwMode="auto">
          <a:xfrm>
            <a:off x="6400800" y="2286000"/>
            <a:ext cx="0" cy="533400"/>
          </a:xfrm>
          <a:prstGeom prst="line">
            <a:avLst/>
          </a:prstGeom>
          <a:noFill/>
          <a:ln w="38100">
            <a:solidFill>
              <a:srgbClr val="FF0000"/>
            </a:solidFill>
            <a:round/>
            <a:headEnd/>
            <a:tailEnd type="arrow" w="lg" len="lg"/>
          </a:ln>
        </p:spPr>
        <p:txBody>
          <a:bodyPr wrap="none" anchor="ctr"/>
          <a:lstStyle/>
          <a:p>
            <a:endParaRPr lang="en-US"/>
          </a:p>
        </p:txBody>
      </p:sp>
      <p:sp>
        <p:nvSpPr>
          <p:cNvPr id="21511" name="Line 6"/>
          <p:cNvSpPr>
            <a:spLocks noChangeShapeType="1"/>
          </p:cNvSpPr>
          <p:nvPr/>
        </p:nvSpPr>
        <p:spPr bwMode="auto">
          <a:xfrm>
            <a:off x="1905000" y="3810000"/>
            <a:ext cx="457200" cy="0"/>
          </a:xfrm>
          <a:prstGeom prst="line">
            <a:avLst/>
          </a:prstGeom>
          <a:noFill/>
          <a:ln w="38100">
            <a:solidFill>
              <a:srgbClr val="0000FF"/>
            </a:solidFill>
            <a:round/>
            <a:headEnd/>
            <a:tailEnd type="arrow" w="lg" len="lg"/>
          </a:ln>
        </p:spPr>
        <p:txBody>
          <a:bodyPr wrap="none" anchor="ctr"/>
          <a:lstStyle/>
          <a:p>
            <a:endParaRPr lang="en-US"/>
          </a:p>
        </p:txBody>
      </p:sp>
      <p:pic>
        <p:nvPicPr>
          <p:cNvPr id="21512" name="Picture 7"/>
          <p:cNvPicPr>
            <a:picLocks noChangeAspect="1" noChangeArrowheads="1"/>
          </p:cNvPicPr>
          <p:nvPr/>
        </p:nvPicPr>
        <p:blipFill>
          <a:blip r:embed="rId4" cstate="print"/>
          <a:srcRect/>
          <a:stretch>
            <a:fillRect/>
          </a:stretch>
        </p:blipFill>
        <p:spPr bwMode="auto">
          <a:xfrm>
            <a:off x="457200" y="4648200"/>
            <a:ext cx="2349500" cy="1168400"/>
          </a:xfrm>
          <a:prstGeom prst="rect">
            <a:avLst/>
          </a:prstGeom>
          <a:noFill/>
          <a:ln w="9525">
            <a:noFill/>
            <a:miter lim="800000"/>
            <a:headEnd/>
            <a:tailEnd/>
          </a:ln>
        </p:spPr>
      </p:pic>
      <p:pic>
        <p:nvPicPr>
          <p:cNvPr id="21513" name="Picture 8"/>
          <p:cNvPicPr>
            <a:picLocks noChangeAspect="1" noChangeArrowheads="1"/>
          </p:cNvPicPr>
          <p:nvPr/>
        </p:nvPicPr>
        <p:blipFill>
          <a:blip r:embed="rId5" cstate="print"/>
          <a:srcRect/>
          <a:stretch>
            <a:fillRect/>
          </a:stretch>
        </p:blipFill>
        <p:spPr bwMode="auto">
          <a:xfrm>
            <a:off x="6400800" y="4648200"/>
            <a:ext cx="2349500" cy="1117600"/>
          </a:xfrm>
          <a:prstGeom prst="rect">
            <a:avLst/>
          </a:prstGeom>
          <a:noFill/>
          <a:ln w="9525">
            <a:noFill/>
            <a:miter lim="800000"/>
            <a:headEnd/>
            <a:tailEnd/>
          </a:ln>
        </p:spPr>
      </p:pic>
      <p:sp>
        <p:nvSpPr>
          <p:cNvPr id="21514" name="Oval 9"/>
          <p:cNvSpPr>
            <a:spLocks noChangeArrowheads="1"/>
          </p:cNvSpPr>
          <p:nvPr/>
        </p:nvSpPr>
        <p:spPr bwMode="auto">
          <a:xfrm>
            <a:off x="2514600" y="3657600"/>
            <a:ext cx="3429000" cy="381000"/>
          </a:xfrm>
          <a:prstGeom prst="ellipse">
            <a:avLst/>
          </a:prstGeom>
          <a:noFill/>
          <a:ln w="19050">
            <a:solidFill>
              <a:srgbClr val="0000FF"/>
            </a:solidFill>
            <a:round/>
            <a:headEnd/>
            <a:tailEnd/>
          </a:ln>
        </p:spPr>
        <p:txBody>
          <a:bodyPr wrap="none" anchor="ctr"/>
          <a:lstStyle/>
          <a:p>
            <a:endParaRPr lang="en-US"/>
          </a:p>
        </p:txBody>
      </p:sp>
      <p:sp>
        <p:nvSpPr>
          <p:cNvPr id="21515" name="Line 10"/>
          <p:cNvSpPr>
            <a:spLocks noChangeShapeType="1"/>
          </p:cNvSpPr>
          <p:nvPr/>
        </p:nvSpPr>
        <p:spPr bwMode="auto">
          <a:xfrm flipH="1">
            <a:off x="2514600" y="4114800"/>
            <a:ext cx="1676400" cy="685800"/>
          </a:xfrm>
          <a:prstGeom prst="line">
            <a:avLst/>
          </a:prstGeom>
          <a:noFill/>
          <a:ln w="38100">
            <a:solidFill>
              <a:srgbClr val="0000FF"/>
            </a:solidFill>
            <a:round/>
            <a:headEnd/>
            <a:tailEnd type="arrow" w="lg" len="lg"/>
          </a:ln>
        </p:spPr>
        <p:txBody>
          <a:bodyPr wrap="none" anchor="ctr"/>
          <a:lstStyle/>
          <a:p>
            <a:endParaRPr lang="en-US"/>
          </a:p>
        </p:txBody>
      </p:sp>
      <p:sp>
        <p:nvSpPr>
          <p:cNvPr id="21516" name="Oval 11"/>
          <p:cNvSpPr>
            <a:spLocks noChangeArrowheads="1"/>
          </p:cNvSpPr>
          <p:nvPr/>
        </p:nvSpPr>
        <p:spPr bwMode="auto">
          <a:xfrm flipH="1">
            <a:off x="5867400" y="2819400"/>
            <a:ext cx="1066800" cy="914400"/>
          </a:xfrm>
          <a:prstGeom prst="ellipse">
            <a:avLst/>
          </a:prstGeom>
          <a:noFill/>
          <a:ln w="19050">
            <a:solidFill>
              <a:srgbClr val="FF0000"/>
            </a:solidFill>
            <a:round/>
            <a:headEnd/>
            <a:tailEnd/>
          </a:ln>
        </p:spPr>
        <p:txBody>
          <a:bodyPr wrap="none" anchor="ctr"/>
          <a:lstStyle/>
          <a:p>
            <a:endParaRPr lang="en-US"/>
          </a:p>
        </p:txBody>
      </p:sp>
      <p:sp>
        <p:nvSpPr>
          <p:cNvPr id="21517" name="Line 12"/>
          <p:cNvSpPr>
            <a:spLocks noChangeShapeType="1"/>
          </p:cNvSpPr>
          <p:nvPr/>
        </p:nvSpPr>
        <p:spPr bwMode="auto">
          <a:xfrm>
            <a:off x="7010400" y="3352800"/>
            <a:ext cx="914400" cy="1295400"/>
          </a:xfrm>
          <a:prstGeom prst="line">
            <a:avLst/>
          </a:prstGeom>
          <a:noFill/>
          <a:ln w="38100">
            <a:solidFill>
              <a:srgbClr val="FF0000"/>
            </a:solidFill>
            <a:round/>
            <a:headEnd/>
            <a:tailEnd type="arrow" w="lg" len="lg"/>
          </a:ln>
        </p:spPr>
        <p:txBody>
          <a:bodyPr wrap="none" anchor="ctr"/>
          <a:lstStyle/>
          <a:p>
            <a:endParaRPr lang="en-US"/>
          </a:p>
        </p:txBody>
      </p:sp>
      <p:sp>
        <p:nvSpPr>
          <p:cNvPr id="21518" name="Rectangle 13"/>
          <p:cNvSpPr>
            <a:spLocks noChangeArrowheads="1"/>
          </p:cNvSpPr>
          <p:nvPr/>
        </p:nvSpPr>
        <p:spPr bwMode="auto">
          <a:xfrm>
            <a:off x="685800" y="5943600"/>
            <a:ext cx="7550150" cy="457200"/>
          </a:xfrm>
          <a:prstGeom prst="rect">
            <a:avLst/>
          </a:prstGeom>
          <a:noFill/>
          <a:ln w="9525">
            <a:noFill/>
            <a:miter lim="800000"/>
            <a:headEnd/>
            <a:tailEnd/>
          </a:ln>
        </p:spPr>
        <p:txBody>
          <a:bodyPr wrap="none" anchor="ctr">
            <a:spAutoFit/>
          </a:bodyPr>
          <a:lstStyle/>
          <a:p>
            <a:r>
              <a:rPr lang="en-US" altLang="zh-CN"/>
              <a:t>E.g the probability that Xavier sells 1 house = P(X=1) =0.50</a:t>
            </a:r>
          </a:p>
        </p:txBody>
      </p:sp>
      <p:sp>
        <p:nvSpPr>
          <p:cNvPr id="15" name="Date Placeholder 14"/>
          <p:cNvSpPr>
            <a:spLocks noGrp="1"/>
          </p:cNvSpPr>
          <p:nvPr>
            <p:ph type="dt" sz="quarter" idx="10"/>
          </p:nvPr>
        </p:nvSpPr>
        <p:spPr/>
        <p:txBody>
          <a:bodyPr/>
          <a:lstStyle/>
          <a:p>
            <a:pPr>
              <a:defRPr/>
            </a:pPr>
            <a:fld id="{21C34C4F-738E-4AA1-AC00-A92E56EAF734}" type="datetime1">
              <a:rPr lang="en-US" altLang="zh-CN"/>
              <a:pPr>
                <a:defRPr/>
              </a:pPr>
              <a:t>3/7/2013</a:t>
            </a:fld>
            <a:endParaRPr lang="en-US" altLang="zh-CN"/>
          </a:p>
        </p:txBody>
      </p:sp>
      <p:sp>
        <p:nvSpPr>
          <p:cNvPr id="16" name="Footer Placeholder 15"/>
          <p:cNvSpPr>
            <a:spLocks noGrp="1"/>
          </p:cNvSpPr>
          <p:nvPr>
            <p:ph type="ftr" sz="quarter" idx="11"/>
          </p:nvPr>
        </p:nvSpPr>
        <p:spPr/>
        <p:txBody>
          <a:bodyPr/>
          <a:lstStyle/>
          <a:p>
            <a:pPr>
              <a:defRPr/>
            </a:pPr>
            <a:r>
              <a:rPr lang="en-US" altLang="zh-CN"/>
              <a:t>Towson University - J. Jung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92162"/>
          </a:xfrm>
        </p:spPr>
        <p:txBody>
          <a:bodyPr/>
          <a:lstStyle/>
          <a:p>
            <a:r>
              <a:rPr lang="en-US" altLang="zh-CN" smtClean="0"/>
              <a:t>Random Variables (RV)</a:t>
            </a:r>
          </a:p>
        </p:txBody>
      </p:sp>
      <p:sp>
        <p:nvSpPr>
          <p:cNvPr id="9219" name="Rectangle 3"/>
          <p:cNvSpPr>
            <a:spLocks noGrp="1" noChangeArrowheads="1"/>
          </p:cNvSpPr>
          <p:nvPr>
            <p:ph idx="1"/>
          </p:nvPr>
        </p:nvSpPr>
        <p:spPr>
          <a:xfrm>
            <a:off x="241300" y="1066800"/>
            <a:ext cx="8674100" cy="5334000"/>
          </a:xfrm>
        </p:spPr>
        <p:txBody>
          <a:bodyPr rtlCol="0">
            <a:normAutofit/>
          </a:bodyPr>
          <a:lstStyle/>
          <a:p>
            <a:pPr fontAlgn="auto">
              <a:lnSpc>
                <a:spcPct val="90000"/>
              </a:lnSpc>
              <a:spcAft>
                <a:spcPts val="0"/>
              </a:spcAft>
              <a:buFont typeface="Arial" pitchFamily="34" charset="0"/>
              <a:buChar char="•"/>
              <a:defRPr/>
            </a:pPr>
            <a:r>
              <a:rPr lang="en-US" altLang="zh-CN" sz="2000" dirty="0" smtClean="0"/>
              <a:t>When the value that a variable assumes at the end of an experiment is the result of a chance or random occurrence, that variable is a </a:t>
            </a:r>
            <a:r>
              <a:rPr lang="en-US" altLang="zh-CN" sz="2000" b="1" i="1" dirty="0" smtClean="0"/>
              <a:t>Random Variable (R.V.)</a:t>
            </a:r>
            <a:endParaRPr lang="en-US" altLang="zh-CN" sz="2000" b="1" dirty="0" smtClean="0"/>
          </a:p>
          <a:p>
            <a:pPr fontAlgn="auto">
              <a:lnSpc>
                <a:spcPct val="90000"/>
              </a:lnSpc>
              <a:spcAft>
                <a:spcPts val="0"/>
              </a:spcAft>
              <a:buFont typeface="Arial" pitchFamily="34" charset="0"/>
              <a:buChar char="•"/>
              <a:defRPr/>
            </a:pPr>
            <a:r>
              <a:rPr lang="en-US" altLang="zh-CN" sz="2000" b="1" dirty="0" smtClean="0"/>
              <a:t>Discrete</a:t>
            </a:r>
            <a:r>
              <a:rPr lang="en-US" altLang="zh-CN" sz="2000" dirty="0" smtClean="0"/>
              <a:t> Random Variable</a:t>
            </a:r>
          </a:p>
          <a:p>
            <a:pPr fontAlgn="auto">
              <a:lnSpc>
                <a:spcPct val="90000"/>
              </a:lnSpc>
              <a:spcAft>
                <a:spcPts val="0"/>
              </a:spcAft>
              <a:buFont typeface="Arial" pitchFamily="34" charset="0"/>
              <a:buNone/>
              <a:defRPr/>
            </a:pPr>
            <a:r>
              <a:rPr lang="en-US" altLang="zh-CN" sz="2000" dirty="0" smtClean="0"/>
              <a:t>	– takes on finite or </a:t>
            </a:r>
            <a:r>
              <a:rPr lang="en-US" altLang="zh-CN" sz="2000" b="1" i="1" dirty="0" smtClean="0"/>
              <a:t>infinite but a countable</a:t>
            </a:r>
            <a:r>
              <a:rPr lang="en-US" altLang="zh-CN" sz="2000" dirty="0" smtClean="0"/>
              <a:t> number of different values</a:t>
            </a:r>
          </a:p>
          <a:p>
            <a:pPr fontAlgn="auto">
              <a:lnSpc>
                <a:spcPct val="90000"/>
              </a:lnSpc>
              <a:spcAft>
                <a:spcPts val="0"/>
              </a:spcAft>
              <a:buFont typeface="Arial" pitchFamily="34" charset="0"/>
              <a:buNone/>
              <a:defRPr/>
            </a:pPr>
            <a:r>
              <a:rPr lang="en-US" altLang="zh-CN" sz="2000" dirty="0" smtClean="0"/>
              <a:t>	– E.g. values on the roll of dice: 2, 3, 4, …, 12</a:t>
            </a:r>
          </a:p>
          <a:p>
            <a:pPr fontAlgn="auto">
              <a:lnSpc>
                <a:spcPct val="90000"/>
              </a:lnSpc>
              <a:spcAft>
                <a:spcPts val="0"/>
              </a:spcAft>
              <a:buFont typeface="Arial" pitchFamily="34" charset="0"/>
              <a:buNone/>
              <a:defRPr/>
            </a:pPr>
            <a:r>
              <a:rPr lang="en-US" altLang="zh-CN" sz="2000" dirty="0" smtClean="0"/>
              <a:t>	– “gaps” between values along the number line</a:t>
            </a:r>
          </a:p>
          <a:p>
            <a:pPr fontAlgn="auto">
              <a:lnSpc>
                <a:spcPct val="90000"/>
              </a:lnSpc>
              <a:spcAft>
                <a:spcPts val="0"/>
              </a:spcAft>
              <a:buFont typeface="Arial" pitchFamily="34" charset="0"/>
              <a:buNone/>
              <a:defRPr/>
            </a:pPr>
            <a:r>
              <a:rPr lang="en-US" altLang="zh-CN" sz="2000" dirty="0" smtClean="0"/>
              <a:t>	– possible to list all results and the associated probabilities</a:t>
            </a:r>
          </a:p>
          <a:p>
            <a:pPr fontAlgn="auto">
              <a:lnSpc>
                <a:spcPct val="90000"/>
              </a:lnSpc>
              <a:spcAft>
                <a:spcPts val="0"/>
              </a:spcAft>
              <a:buFont typeface="Arial" pitchFamily="34" charset="0"/>
              <a:buChar char="•"/>
              <a:defRPr/>
            </a:pPr>
            <a:r>
              <a:rPr lang="en-US" altLang="zh-CN" sz="2000" b="1" dirty="0" smtClean="0"/>
              <a:t>Continuous</a:t>
            </a:r>
            <a:r>
              <a:rPr lang="en-US" altLang="zh-CN" sz="2000" dirty="0" smtClean="0"/>
              <a:t> Random Variable</a:t>
            </a:r>
          </a:p>
          <a:p>
            <a:pPr fontAlgn="auto">
              <a:lnSpc>
                <a:spcPct val="90000"/>
              </a:lnSpc>
              <a:spcAft>
                <a:spcPts val="0"/>
              </a:spcAft>
              <a:buFont typeface="Arial" pitchFamily="34" charset="0"/>
              <a:buNone/>
              <a:defRPr/>
            </a:pPr>
            <a:r>
              <a:rPr lang="en-US" altLang="zh-CN" sz="2000" dirty="0" smtClean="0"/>
              <a:t>	– takes on any value in an interval.</a:t>
            </a:r>
          </a:p>
          <a:p>
            <a:pPr fontAlgn="auto">
              <a:lnSpc>
                <a:spcPct val="90000"/>
              </a:lnSpc>
              <a:spcAft>
                <a:spcPts val="0"/>
              </a:spcAft>
              <a:buFont typeface="Arial" pitchFamily="34" charset="0"/>
              <a:buNone/>
              <a:defRPr/>
            </a:pPr>
            <a:r>
              <a:rPr lang="en-US" altLang="zh-CN" sz="2000" dirty="0" smtClean="0"/>
              <a:t>	– E.g. time (30.1 minutes? 30.10000001 minutes?)</a:t>
            </a:r>
          </a:p>
          <a:p>
            <a:pPr fontAlgn="auto">
              <a:lnSpc>
                <a:spcPct val="90000"/>
              </a:lnSpc>
              <a:spcAft>
                <a:spcPts val="0"/>
              </a:spcAft>
              <a:buFont typeface="Arial" pitchFamily="34" charset="0"/>
              <a:buNone/>
              <a:defRPr/>
            </a:pPr>
            <a:r>
              <a:rPr lang="en-US" altLang="zh-CN" sz="2000" dirty="0" smtClean="0"/>
              <a:t>	– no “gaps” between values along the number line</a:t>
            </a:r>
          </a:p>
          <a:p>
            <a:pPr fontAlgn="auto">
              <a:lnSpc>
                <a:spcPct val="90000"/>
              </a:lnSpc>
              <a:spcAft>
                <a:spcPts val="0"/>
              </a:spcAft>
              <a:buFont typeface="Arial" pitchFamily="34" charset="0"/>
              <a:buNone/>
              <a:defRPr/>
            </a:pPr>
            <a:r>
              <a:rPr lang="en-US" altLang="zh-CN" sz="2000" dirty="0" smtClean="0"/>
              <a:t>	– cannot associate possibility with a single value, only a range of values.    </a:t>
            </a:r>
          </a:p>
          <a:p>
            <a:pPr fontAlgn="auto">
              <a:lnSpc>
                <a:spcPct val="90000"/>
              </a:lnSpc>
              <a:spcAft>
                <a:spcPts val="0"/>
              </a:spcAft>
              <a:buFont typeface="Arial" pitchFamily="34" charset="0"/>
              <a:buChar char="•"/>
              <a:defRPr/>
            </a:pPr>
            <a:r>
              <a:rPr lang="en-US" altLang="zh-CN" sz="2000" b="1" dirty="0" smtClean="0">
                <a:solidFill>
                  <a:srgbClr val="0000FF"/>
                </a:solidFill>
              </a:rPr>
              <a:t>Analogy: </a:t>
            </a:r>
            <a:r>
              <a:rPr lang="en-US" altLang="zh-CN" sz="2000" dirty="0" smtClean="0"/>
              <a:t>Integers are Discrete, while Real Numbers are Continuous</a:t>
            </a:r>
          </a:p>
        </p:txBody>
      </p:sp>
      <p:sp>
        <p:nvSpPr>
          <p:cNvPr id="4" name="Slide Number Placeholder 5"/>
          <p:cNvSpPr>
            <a:spLocks noGrp="1"/>
          </p:cNvSpPr>
          <p:nvPr>
            <p:ph type="sldNum" sz="quarter" idx="12"/>
          </p:nvPr>
        </p:nvSpPr>
        <p:spPr/>
        <p:txBody>
          <a:bodyPr/>
          <a:lstStyle/>
          <a:p>
            <a:pPr>
              <a:defRPr/>
            </a:pPr>
            <a:r>
              <a:rPr lang="en-US" altLang="zh-CN"/>
              <a:t>7.</a:t>
            </a:r>
            <a:fld id="{1843779C-BAFB-486F-B0AD-033F8B83C2D8}" type="slidenum">
              <a:rPr lang="en-US" altLang="zh-CN"/>
              <a:pPr>
                <a:defRPr/>
              </a:pPr>
              <a:t>2</a:t>
            </a:fld>
            <a:endParaRPr lang="en-US" altLang="zh-CN"/>
          </a:p>
        </p:txBody>
      </p:sp>
      <p:sp>
        <p:nvSpPr>
          <p:cNvPr id="5" name="Date Placeholder 4"/>
          <p:cNvSpPr>
            <a:spLocks noGrp="1"/>
          </p:cNvSpPr>
          <p:nvPr>
            <p:ph type="dt" sz="quarter" idx="10"/>
          </p:nvPr>
        </p:nvSpPr>
        <p:spPr/>
        <p:txBody>
          <a:bodyPr/>
          <a:lstStyle/>
          <a:p>
            <a:pPr>
              <a:defRPr/>
            </a:pPr>
            <a:fld id="{B8C98DDB-AF1E-4DA1-BF54-60C212C93842}" type="datetime1">
              <a:rPr lang="en-US" altLang="zh-CN"/>
              <a:pPr>
                <a:defRPr/>
              </a:pPr>
              <a:t>3/7/2013</a:t>
            </a:fld>
            <a:endParaRPr lang="en-US" altLang="zh-CN"/>
          </a:p>
        </p:txBody>
      </p:sp>
      <p:sp>
        <p:nvSpPr>
          <p:cNvPr id="6" name="Footer Placeholder 5"/>
          <p:cNvSpPr>
            <a:spLocks noGrp="1"/>
          </p:cNvSpPr>
          <p:nvPr>
            <p:ph type="ftr" sz="quarter" idx="11"/>
          </p:nvPr>
        </p:nvSpPr>
        <p:spPr/>
        <p:txBody>
          <a:bodyPr/>
          <a:lstStyle/>
          <a:p>
            <a:pPr>
              <a:defRPr/>
            </a:pPr>
            <a:r>
              <a:rPr lang="en-US" altLang="zh-CN"/>
              <a:t>Towson University - J. Jung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4638"/>
            <a:ext cx="8229600" cy="868362"/>
          </a:xfrm>
        </p:spPr>
        <p:txBody>
          <a:bodyPr rtlCol="0">
            <a:normAutofit fontScale="90000"/>
          </a:bodyPr>
          <a:lstStyle/>
          <a:p>
            <a:pPr fontAlgn="auto">
              <a:spcAft>
                <a:spcPts val="0"/>
              </a:spcAft>
              <a:defRPr/>
            </a:pPr>
            <a:r>
              <a:rPr lang="en-US" altLang="zh-CN" dirty="0" smtClean="0"/>
              <a:t>Describing the </a:t>
            </a:r>
            <a:r>
              <a:rPr lang="en-US" altLang="zh-CN" dirty="0" err="1" smtClean="0"/>
              <a:t>Bivariate</a:t>
            </a:r>
            <a:r>
              <a:rPr lang="en-US" altLang="zh-CN" dirty="0" smtClean="0"/>
              <a:t> Distribution…</a:t>
            </a:r>
          </a:p>
        </p:txBody>
      </p:sp>
      <p:sp>
        <p:nvSpPr>
          <p:cNvPr id="35843" name="Rectangle 3"/>
          <p:cNvSpPr>
            <a:spLocks noGrp="1" noChangeArrowheads="1"/>
          </p:cNvSpPr>
          <p:nvPr>
            <p:ph idx="1"/>
          </p:nvPr>
        </p:nvSpPr>
        <p:spPr>
          <a:xfrm>
            <a:off x="457200" y="1219200"/>
            <a:ext cx="8229600" cy="1371600"/>
          </a:xfrm>
        </p:spPr>
        <p:txBody>
          <a:bodyPr rtlCol="0">
            <a:normAutofit fontScale="85000" lnSpcReduction="10000"/>
          </a:bodyPr>
          <a:lstStyle/>
          <a:p>
            <a:pPr fontAlgn="auto">
              <a:spcAft>
                <a:spcPts val="0"/>
              </a:spcAft>
              <a:buFont typeface="Arial" pitchFamily="34" charset="0"/>
              <a:buChar char="•"/>
              <a:defRPr/>
            </a:pPr>
            <a:r>
              <a:rPr lang="en-US" altLang="zh-CN" dirty="0" smtClean="0"/>
              <a:t>We can describe the mean, variance, and standard deviation of </a:t>
            </a:r>
            <a:r>
              <a:rPr lang="en-US" altLang="zh-CN" b="1" i="1" dirty="0" smtClean="0"/>
              <a:t>each variable</a:t>
            </a:r>
            <a:r>
              <a:rPr lang="en-US" altLang="zh-CN" dirty="0" smtClean="0"/>
              <a:t> in a </a:t>
            </a:r>
            <a:r>
              <a:rPr lang="en-US" altLang="zh-CN" dirty="0" err="1" smtClean="0"/>
              <a:t>bivariate</a:t>
            </a:r>
            <a:r>
              <a:rPr lang="en-US" altLang="zh-CN" dirty="0" smtClean="0"/>
              <a:t> distribution by working with the </a:t>
            </a:r>
            <a:r>
              <a:rPr lang="en-US" altLang="zh-CN" b="1" i="1" dirty="0" smtClean="0"/>
              <a:t>marginal probabilities</a:t>
            </a:r>
            <a:r>
              <a:rPr lang="en-US" altLang="zh-CN" dirty="0" smtClean="0"/>
              <a:t>…</a:t>
            </a:r>
          </a:p>
        </p:txBody>
      </p:sp>
      <p:sp>
        <p:nvSpPr>
          <p:cNvPr id="7" name="Slide Number Placeholder 5"/>
          <p:cNvSpPr>
            <a:spLocks noGrp="1"/>
          </p:cNvSpPr>
          <p:nvPr>
            <p:ph type="sldNum" sz="quarter" idx="12"/>
          </p:nvPr>
        </p:nvSpPr>
        <p:spPr/>
        <p:txBody>
          <a:bodyPr/>
          <a:lstStyle/>
          <a:p>
            <a:pPr>
              <a:defRPr/>
            </a:pPr>
            <a:r>
              <a:rPr lang="en-US" altLang="zh-CN"/>
              <a:t>7.</a:t>
            </a:r>
            <a:fld id="{A17D9B81-3039-4883-B0F3-168D88505DE9}" type="slidenum">
              <a:rPr lang="en-US" altLang="zh-CN"/>
              <a:pPr>
                <a:defRPr/>
              </a:pPr>
              <a:t>20</a:t>
            </a:fld>
            <a:endParaRPr lang="en-US" altLang="zh-CN"/>
          </a:p>
        </p:txBody>
      </p:sp>
      <p:pic>
        <p:nvPicPr>
          <p:cNvPr id="22533" name="Picture 6"/>
          <p:cNvPicPr>
            <a:picLocks noChangeAspect="1" noChangeArrowheads="1"/>
          </p:cNvPicPr>
          <p:nvPr/>
        </p:nvPicPr>
        <p:blipFill>
          <a:blip r:embed="rId3" cstate="print"/>
          <a:srcRect/>
          <a:stretch>
            <a:fillRect/>
          </a:stretch>
        </p:blipFill>
        <p:spPr bwMode="auto">
          <a:xfrm>
            <a:off x="381000" y="2667000"/>
            <a:ext cx="2273300" cy="2133600"/>
          </a:xfrm>
          <a:prstGeom prst="rect">
            <a:avLst/>
          </a:prstGeom>
          <a:noFill/>
          <a:ln w="9525">
            <a:noFill/>
            <a:miter lim="800000"/>
            <a:headEnd/>
            <a:tailEnd/>
          </a:ln>
        </p:spPr>
      </p:pic>
      <p:pic>
        <p:nvPicPr>
          <p:cNvPr id="22534" name="Picture 7"/>
          <p:cNvPicPr>
            <a:picLocks noChangeAspect="1" noChangeArrowheads="1"/>
          </p:cNvPicPr>
          <p:nvPr/>
        </p:nvPicPr>
        <p:blipFill>
          <a:blip r:embed="rId4" cstate="print"/>
          <a:srcRect/>
          <a:stretch>
            <a:fillRect/>
          </a:stretch>
        </p:blipFill>
        <p:spPr bwMode="auto">
          <a:xfrm>
            <a:off x="5943600" y="2590800"/>
            <a:ext cx="2298700" cy="2184400"/>
          </a:xfrm>
          <a:prstGeom prst="rect">
            <a:avLst/>
          </a:prstGeom>
          <a:noFill/>
          <a:ln w="9525">
            <a:noFill/>
            <a:miter lim="800000"/>
            <a:headEnd/>
            <a:tailEnd/>
          </a:ln>
        </p:spPr>
      </p:pic>
      <p:sp>
        <p:nvSpPr>
          <p:cNvPr id="22535" name="AutoShape 8"/>
          <p:cNvSpPr>
            <a:spLocks noChangeArrowheads="1"/>
          </p:cNvSpPr>
          <p:nvPr/>
        </p:nvSpPr>
        <p:spPr bwMode="auto">
          <a:xfrm>
            <a:off x="2667000" y="4953000"/>
            <a:ext cx="3962400" cy="762000"/>
          </a:xfrm>
          <a:prstGeom prst="wedgeRectCallout">
            <a:avLst>
              <a:gd name="adj1" fmla="val -58333"/>
              <a:gd name="adj2" fmla="val -138333"/>
            </a:avLst>
          </a:prstGeom>
          <a:solidFill>
            <a:srgbClr val="99CCFF"/>
          </a:solidFill>
          <a:ln w="9525">
            <a:solidFill>
              <a:schemeClr val="tx1"/>
            </a:solidFill>
            <a:miter lim="800000"/>
            <a:headEnd/>
            <a:tailEnd/>
          </a:ln>
        </p:spPr>
        <p:txBody>
          <a:bodyPr anchor="ctr"/>
          <a:lstStyle/>
          <a:p>
            <a:r>
              <a:rPr lang="en-US" altLang="zh-CN"/>
              <a:t>same formulae as for univariate distributions…</a:t>
            </a:r>
          </a:p>
        </p:txBody>
      </p:sp>
      <p:sp>
        <p:nvSpPr>
          <p:cNvPr id="8" name="Date Placeholder 7"/>
          <p:cNvSpPr>
            <a:spLocks noGrp="1"/>
          </p:cNvSpPr>
          <p:nvPr>
            <p:ph type="dt" sz="quarter" idx="10"/>
          </p:nvPr>
        </p:nvSpPr>
        <p:spPr/>
        <p:txBody>
          <a:bodyPr/>
          <a:lstStyle/>
          <a:p>
            <a:pPr>
              <a:defRPr/>
            </a:pPr>
            <a:fld id="{AD59F54F-B34A-41BA-B450-668F709E0517}" type="datetime1">
              <a:rPr lang="en-US" altLang="zh-CN"/>
              <a:pPr>
                <a:defRPr/>
              </a:pPr>
              <a:t>3/7/2013</a:t>
            </a:fld>
            <a:endParaRPr lang="en-US" altLang="zh-CN"/>
          </a:p>
        </p:txBody>
      </p:sp>
      <p:sp>
        <p:nvSpPr>
          <p:cNvPr id="9" name="Footer Placeholder 8"/>
          <p:cNvSpPr>
            <a:spLocks noGrp="1"/>
          </p:cNvSpPr>
          <p:nvPr>
            <p:ph type="ftr" sz="quarter" idx="11"/>
          </p:nvPr>
        </p:nvSpPr>
        <p:spPr/>
        <p:txBody>
          <a:bodyPr/>
          <a:lstStyle/>
          <a:p>
            <a:pPr>
              <a:defRPr/>
            </a:pPr>
            <a:r>
              <a:rPr lang="en-US" altLang="zh-CN"/>
              <a:t>Towson University - J. Jung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smtClean="0"/>
              <a:t>Covariance…</a:t>
            </a:r>
          </a:p>
        </p:txBody>
      </p:sp>
      <p:sp>
        <p:nvSpPr>
          <p:cNvPr id="23555" name="Rectangle 3"/>
          <p:cNvSpPr>
            <a:spLocks noGrp="1" noChangeArrowheads="1"/>
          </p:cNvSpPr>
          <p:nvPr>
            <p:ph idx="1"/>
          </p:nvPr>
        </p:nvSpPr>
        <p:spPr/>
        <p:txBody>
          <a:bodyPr/>
          <a:lstStyle/>
          <a:p>
            <a:r>
              <a:rPr lang="en-US" altLang="zh-CN" smtClean="0"/>
              <a:t>The </a:t>
            </a:r>
            <a:r>
              <a:rPr lang="en-US" altLang="zh-CN" b="1" i="1" smtClean="0"/>
              <a:t>covariance</a:t>
            </a:r>
            <a:r>
              <a:rPr lang="en-US" altLang="zh-CN" smtClean="0"/>
              <a:t> of two discrete variables is defined as:</a:t>
            </a:r>
          </a:p>
          <a:p>
            <a:endParaRPr lang="en-US" altLang="zh-CN" smtClean="0"/>
          </a:p>
          <a:p>
            <a:endParaRPr lang="en-US" altLang="zh-CN" smtClean="0"/>
          </a:p>
          <a:p>
            <a:endParaRPr lang="en-US" altLang="zh-CN" smtClean="0"/>
          </a:p>
          <a:p>
            <a:r>
              <a:rPr lang="en-US" altLang="zh-CN" smtClean="0"/>
              <a:t>or alternatively using this shortcut method:</a:t>
            </a:r>
          </a:p>
        </p:txBody>
      </p:sp>
      <p:sp>
        <p:nvSpPr>
          <p:cNvPr id="6" name="Slide Number Placeholder 5"/>
          <p:cNvSpPr>
            <a:spLocks noGrp="1"/>
          </p:cNvSpPr>
          <p:nvPr>
            <p:ph type="sldNum" sz="quarter" idx="12"/>
          </p:nvPr>
        </p:nvSpPr>
        <p:spPr/>
        <p:txBody>
          <a:bodyPr/>
          <a:lstStyle/>
          <a:p>
            <a:pPr>
              <a:defRPr/>
            </a:pPr>
            <a:r>
              <a:rPr lang="en-US" altLang="zh-CN"/>
              <a:t>7.</a:t>
            </a:r>
            <a:fld id="{7267B2E5-3293-4473-804A-9E69423EBA26}" type="slidenum">
              <a:rPr lang="en-US" altLang="zh-CN"/>
              <a:pPr>
                <a:defRPr/>
              </a:pPr>
              <a:t>21</a:t>
            </a:fld>
            <a:endParaRPr lang="en-US" altLang="zh-CN"/>
          </a:p>
        </p:txBody>
      </p:sp>
      <p:pic>
        <p:nvPicPr>
          <p:cNvPr id="23557" name="Picture 4"/>
          <p:cNvPicPr>
            <a:picLocks noChangeAspect="1" noChangeArrowheads="1"/>
          </p:cNvPicPr>
          <p:nvPr/>
        </p:nvPicPr>
        <p:blipFill>
          <a:blip r:embed="rId3" cstate="print"/>
          <a:srcRect/>
          <a:stretch>
            <a:fillRect/>
          </a:stretch>
        </p:blipFill>
        <p:spPr bwMode="auto">
          <a:xfrm>
            <a:off x="1676400" y="2743200"/>
            <a:ext cx="5562600" cy="863600"/>
          </a:xfrm>
          <a:prstGeom prst="rect">
            <a:avLst/>
          </a:prstGeom>
          <a:noFill/>
          <a:ln w="9525">
            <a:noFill/>
            <a:miter lim="800000"/>
            <a:headEnd/>
            <a:tailEnd/>
          </a:ln>
        </p:spPr>
      </p:pic>
      <p:pic>
        <p:nvPicPr>
          <p:cNvPr id="23558" name="Picture 5"/>
          <p:cNvPicPr>
            <a:picLocks noChangeAspect="1" noChangeArrowheads="1"/>
          </p:cNvPicPr>
          <p:nvPr/>
        </p:nvPicPr>
        <p:blipFill>
          <a:blip r:embed="rId4" cstate="print"/>
          <a:srcRect/>
          <a:stretch>
            <a:fillRect/>
          </a:stretch>
        </p:blipFill>
        <p:spPr bwMode="auto">
          <a:xfrm>
            <a:off x="1981200" y="5257800"/>
            <a:ext cx="4914900" cy="889000"/>
          </a:xfrm>
          <a:prstGeom prst="rect">
            <a:avLst/>
          </a:prstGeom>
          <a:noFill/>
          <a:ln w="9525">
            <a:noFill/>
            <a:miter lim="800000"/>
            <a:headEnd/>
            <a:tailEnd/>
          </a:ln>
        </p:spPr>
      </p:pic>
      <p:sp>
        <p:nvSpPr>
          <p:cNvPr id="7" name="Date Placeholder 6"/>
          <p:cNvSpPr>
            <a:spLocks noGrp="1"/>
          </p:cNvSpPr>
          <p:nvPr>
            <p:ph type="dt" sz="quarter" idx="10"/>
          </p:nvPr>
        </p:nvSpPr>
        <p:spPr/>
        <p:txBody>
          <a:bodyPr/>
          <a:lstStyle/>
          <a:p>
            <a:pPr>
              <a:defRPr/>
            </a:pPr>
            <a:fld id="{B6FE32F6-A1F9-4137-BAE2-5C953ED7ED15}" type="datetime1">
              <a:rPr lang="en-US" altLang="zh-CN"/>
              <a:pPr>
                <a:defRPr/>
              </a:pPr>
              <a:t>3/7/2013</a:t>
            </a:fld>
            <a:endParaRPr lang="en-US" altLang="zh-CN"/>
          </a:p>
        </p:txBody>
      </p:sp>
      <p:sp>
        <p:nvSpPr>
          <p:cNvPr id="8" name="Footer Placeholder 7"/>
          <p:cNvSpPr>
            <a:spLocks noGrp="1"/>
          </p:cNvSpPr>
          <p:nvPr>
            <p:ph type="ftr" sz="quarter" idx="11"/>
          </p:nvPr>
        </p:nvSpPr>
        <p:spPr/>
        <p:txBody>
          <a:bodyPr/>
          <a:lstStyle/>
          <a:p>
            <a:pPr>
              <a:defRPr/>
            </a:pPr>
            <a:r>
              <a:rPr lang="en-US" altLang="zh-CN"/>
              <a:t>Towson University - J. Jung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smtClean="0"/>
              <a:t>Coefficient of Correlation…</a:t>
            </a:r>
          </a:p>
        </p:txBody>
      </p:sp>
      <p:sp>
        <p:nvSpPr>
          <p:cNvPr id="24579" name="Rectangle 3"/>
          <p:cNvSpPr>
            <a:spLocks noGrp="1" noChangeArrowheads="1"/>
          </p:cNvSpPr>
          <p:nvPr>
            <p:ph idx="1"/>
          </p:nvPr>
        </p:nvSpPr>
        <p:spPr/>
        <p:txBody>
          <a:bodyPr/>
          <a:lstStyle/>
          <a:p>
            <a:r>
              <a:rPr lang="en-US" altLang="zh-CN" smtClean="0"/>
              <a:t>The coefficient of correlation is calculated in the same way as described earlier…</a:t>
            </a:r>
          </a:p>
        </p:txBody>
      </p:sp>
      <p:sp>
        <p:nvSpPr>
          <p:cNvPr id="5" name="Slide Number Placeholder 5"/>
          <p:cNvSpPr>
            <a:spLocks noGrp="1"/>
          </p:cNvSpPr>
          <p:nvPr>
            <p:ph type="sldNum" sz="quarter" idx="12"/>
          </p:nvPr>
        </p:nvSpPr>
        <p:spPr/>
        <p:txBody>
          <a:bodyPr/>
          <a:lstStyle/>
          <a:p>
            <a:pPr>
              <a:defRPr/>
            </a:pPr>
            <a:r>
              <a:rPr lang="en-US" altLang="zh-CN"/>
              <a:t>7.</a:t>
            </a:r>
            <a:fld id="{9F3A0492-B575-4BC5-9DB7-FA045D5D5885}" type="slidenum">
              <a:rPr lang="en-US" altLang="zh-CN"/>
              <a:pPr>
                <a:defRPr/>
              </a:pPr>
              <a:t>22</a:t>
            </a:fld>
            <a:endParaRPr lang="en-US" altLang="zh-CN"/>
          </a:p>
        </p:txBody>
      </p:sp>
      <p:pic>
        <p:nvPicPr>
          <p:cNvPr id="24581" name="Picture 4"/>
          <p:cNvPicPr>
            <a:picLocks noChangeAspect="1" noChangeArrowheads="1"/>
          </p:cNvPicPr>
          <p:nvPr/>
        </p:nvPicPr>
        <p:blipFill>
          <a:blip r:embed="rId3" cstate="print"/>
          <a:srcRect/>
          <a:stretch>
            <a:fillRect/>
          </a:stretch>
        </p:blipFill>
        <p:spPr bwMode="auto">
          <a:xfrm>
            <a:off x="2286000" y="3124200"/>
            <a:ext cx="2819400" cy="1206500"/>
          </a:xfrm>
          <a:prstGeom prst="rect">
            <a:avLst/>
          </a:prstGeom>
          <a:noFill/>
          <a:ln w="9525">
            <a:noFill/>
            <a:miter lim="800000"/>
            <a:headEnd/>
            <a:tailEnd/>
          </a:ln>
        </p:spPr>
      </p:pic>
      <p:sp>
        <p:nvSpPr>
          <p:cNvPr id="6" name="Date Placeholder 5"/>
          <p:cNvSpPr>
            <a:spLocks noGrp="1"/>
          </p:cNvSpPr>
          <p:nvPr>
            <p:ph type="dt" sz="quarter" idx="10"/>
          </p:nvPr>
        </p:nvSpPr>
        <p:spPr/>
        <p:txBody>
          <a:bodyPr/>
          <a:lstStyle/>
          <a:p>
            <a:pPr>
              <a:defRPr/>
            </a:pPr>
            <a:fld id="{00C8F0B7-80E1-4DEA-B0B5-1C7C0DE6C6E8}" type="datetime1">
              <a:rPr lang="en-US" altLang="zh-CN"/>
              <a:pPr>
                <a:defRPr/>
              </a:pPr>
              <a:t>3/7/2013</a:t>
            </a:fld>
            <a:endParaRPr lang="en-US" altLang="zh-CN"/>
          </a:p>
        </p:txBody>
      </p:sp>
      <p:sp>
        <p:nvSpPr>
          <p:cNvPr id="7" name="Footer Placeholder 6"/>
          <p:cNvSpPr>
            <a:spLocks noGrp="1"/>
          </p:cNvSpPr>
          <p:nvPr>
            <p:ph type="ftr" sz="quarter" idx="11"/>
          </p:nvPr>
        </p:nvSpPr>
        <p:spPr/>
        <p:txBody>
          <a:bodyPr/>
          <a:lstStyle/>
          <a:p>
            <a:pPr>
              <a:defRPr/>
            </a:pPr>
            <a:r>
              <a:rPr lang="en-US" altLang="zh-CN"/>
              <a:t>Towson University - J. Jung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74638"/>
            <a:ext cx="8229600" cy="868362"/>
          </a:xfrm>
        </p:spPr>
        <p:txBody>
          <a:bodyPr/>
          <a:lstStyle/>
          <a:p>
            <a:r>
              <a:rPr lang="en-US" altLang="zh-CN" dirty="0" smtClean="0"/>
              <a:t>Example </a:t>
            </a:r>
            <a:r>
              <a:rPr lang="en-US" altLang="zh-CN" dirty="0" smtClean="0"/>
              <a:t>5.3</a:t>
            </a:r>
            <a:endParaRPr lang="en-US" altLang="zh-CN" dirty="0" smtClean="0"/>
          </a:p>
        </p:txBody>
      </p:sp>
      <p:sp>
        <p:nvSpPr>
          <p:cNvPr id="38915" name="Rectangle 3"/>
          <p:cNvSpPr>
            <a:spLocks noGrp="1" noChangeArrowheads="1"/>
          </p:cNvSpPr>
          <p:nvPr>
            <p:ph idx="1"/>
          </p:nvPr>
        </p:nvSpPr>
        <p:spPr>
          <a:xfrm>
            <a:off x="457200" y="1143000"/>
            <a:ext cx="8229600" cy="990600"/>
          </a:xfrm>
        </p:spPr>
        <p:txBody>
          <a:bodyPr rtlCol="0">
            <a:normAutofit fontScale="77500" lnSpcReduction="20000"/>
          </a:bodyPr>
          <a:lstStyle/>
          <a:p>
            <a:pPr fontAlgn="auto">
              <a:spcAft>
                <a:spcPts val="0"/>
              </a:spcAft>
              <a:buFont typeface="Arial" pitchFamily="34" charset="0"/>
              <a:buChar char="•"/>
              <a:defRPr/>
            </a:pPr>
            <a:r>
              <a:rPr lang="en-US" altLang="zh-CN" dirty="0" smtClean="0"/>
              <a:t>Compute the </a:t>
            </a:r>
            <a:r>
              <a:rPr lang="en-US" altLang="zh-CN" b="1" i="1" dirty="0" smtClean="0">
                <a:solidFill>
                  <a:srgbClr val="0000FF"/>
                </a:solidFill>
              </a:rPr>
              <a:t>covariance</a:t>
            </a:r>
            <a:r>
              <a:rPr lang="en-US" altLang="zh-CN" dirty="0" smtClean="0"/>
              <a:t> and the </a:t>
            </a:r>
            <a:r>
              <a:rPr lang="en-US" altLang="zh-CN" b="1" i="1" dirty="0" smtClean="0">
                <a:solidFill>
                  <a:srgbClr val="FF0000"/>
                </a:solidFill>
              </a:rPr>
              <a:t>coefficient of correlation</a:t>
            </a:r>
            <a:r>
              <a:rPr lang="en-US" altLang="zh-CN" dirty="0" smtClean="0"/>
              <a:t> between the numbers of houses sold by Xavier and Yvette.</a:t>
            </a:r>
          </a:p>
        </p:txBody>
      </p:sp>
      <p:sp>
        <p:nvSpPr>
          <p:cNvPr id="10" name="Slide Number Placeholder 5"/>
          <p:cNvSpPr>
            <a:spLocks noGrp="1"/>
          </p:cNvSpPr>
          <p:nvPr>
            <p:ph type="sldNum" sz="quarter" idx="12"/>
          </p:nvPr>
        </p:nvSpPr>
        <p:spPr/>
        <p:txBody>
          <a:bodyPr/>
          <a:lstStyle/>
          <a:p>
            <a:pPr>
              <a:defRPr/>
            </a:pPr>
            <a:r>
              <a:rPr lang="en-US" altLang="zh-CN"/>
              <a:t>7.</a:t>
            </a:r>
            <a:fld id="{C82FD523-7464-42B7-9242-7427591451CB}" type="slidenum">
              <a:rPr lang="en-US" altLang="zh-CN"/>
              <a:pPr>
                <a:defRPr/>
              </a:pPr>
              <a:t>23</a:t>
            </a:fld>
            <a:endParaRPr lang="en-US" altLang="zh-CN"/>
          </a:p>
        </p:txBody>
      </p:sp>
      <p:pic>
        <p:nvPicPr>
          <p:cNvPr id="25605" name="Picture 4"/>
          <p:cNvPicPr>
            <a:picLocks noChangeAspect="1" noChangeArrowheads="1"/>
          </p:cNvPicPr>
          <p:nvPr/>
        </p:nvPicPr>
        <p:blipFill>
          <a:blip r:embed="rId3" cstate="print"/>
          <a:srcRect/>
          <a:stretch>
            <a:fillRect/>
          </a:stretch>
        </p:blipFill>
        <p:spPr bwMode="auto">
          <a:xfrm>
            <a:off x="304800" y="1981200"/>
            <a:ext cx="5562600" cy="863600"/>
          </a:xfrm>
          <a:prstGeom prst="rect">
            <a:avLst/>
          </a:prstGeom>
          <a:noFill/>
          <a:ln w="9525">
            <a:noFill/>
            <a:miter lim="800000"/>
            <a:headEnd/>
            <a:tailEnd/>
          </a:ln>
        </p:spPr>
      </p:pic>
      <p:sp>
        <p:nvSpPr>
          <p:cNvPr id="25606" name="Rectangle 5"/>
          <p:cNvSpPr>
            <a:spLocks noChangeArrowheads="1"/>
          </p:cNvSpPr>
          <p:nvPr/>
        </p:nvSpPr>
        <p:spPr bwMode="auto">
          <a:xfrm>
            <a:off x="304800" y="2895600"/>
            <a:ext cx="8839200" cy="830997"/>
          </a:xfrm>
          <a:prstGeom prst="rect">
            <a:avLst/>
          </a:prstGeom>
          <a:noFill/>
          <a:ln w="9525">
            <a:noFill/>
            <a:miter lim="800000"/>
            <a:headEnd/>
            <a:tailEnd/>
          </a:ln>
        </p:spPr>
        <p:txBody>
          <a:bodyPr wrap="square" anchor="ctr">
            <a:spAutoFit/>
          </a:bodyPr>
          <a:lstStyle/>
          <a:p>
            <a:pPr algn="l"/>
            <a:r>
              <a:rPr lang="en-US" altLang="zh-CN" dirty="0"/>
              <a:t>COV(X,Y) = (0 – .7)(0 – .5)(.12) + (1 – .7)(0 – .5)(.42) + …</a:t>
            </a:r>
          </a:p>
          <a:p>
            <a:pPr algn="l"/>
            <a:r>
              <a:rPr lang="en-US" altLang="zh-CN" dirty="0"/>
              <a:t>	… + (2 – .7)(2 – .5)(.01) = </a:t>
            </a:r>
            <a:r>
              <a:rPr lang="en-US" altLang="zh-CN" b="1" dirty="0">
                <a:solidFill>
                  <a:srgbClr val="0000FF"/>
                </a:solidFill>
              </a:rPr>
              <a:t>–.15</a:t>
            </a:r>
          </a:p>
        </p:txBody>
      </p:sp>
      <p:pic>
        <p:nvPicPr>
          <p:cNvPr id="25608" name="Picture 7"/>
          <p:cNvPicPr>
            <a:picLocks noChangeAspect="1" noChangeArrowheads="1"/>
          </p:cNvPicPr>
          <p:nvPr/>
        </p:nvPicPr>
        <p:blipFill>
          <a:blip r:embed="rId4" cstate="print"/>
          <a:srcRect/>
          <a:stretch>
            <a:fillRect/>
          </a:stretch>
        </p:blipFill>
        <p:spPr bwMode="auto">
          <a:xfrm>
            <a:off x="228600" y="4038600"/>
            <a:ext cx="2819400" cy="1206500"/>
          </a:xfrm>
          <a:prstGeom prst="rect">
            <a:avLst/>
          </a:prstGeom>
          <a:noFill/>
          <a:ln w="9525">
            <a:noFill/>
            <a:miter lim="800000"/>
            <a:headEnd/>
            <a:tailEnd/>
          </a:ln>
        </p:spPr>
      </p:pic>
      <p:sp>
        <p:nvSpPr>
          <p:cNvPr id="25609" name="Rectangle 8"/>
          <p:cNvSpPr>
            <a:spLocks noChangeArrowheads="1"/>
          </p:cNvSpPr>
          <p:nvPr/>
        </p:nvSpPr>
        <p:spPr bwMode="auto">
          <a:xfrm>
            <a:off x="3048000" y="4343400"/>
            <a:ext cx="5029200" cy="457200"/>
          </a:xfrm>
          <a:prstGeom prst="rect">
            <a:avLst/>
          </a:prstGeom>
          <a:noFill/>
          <a:ln w="9525">
            <a:noFill/>
            <a:miter lim="800000"/>
            <a:headEnd/>
            <a:tailEnd/>
          </a:ln>
        </p:spPr>
        <p:txBody>
          <a:bodyPr anchor="ctr">
            <a:spAutoFit/>
          </a:bodyPr>
          <a:lstStyle/>
          <a:p>
            <a:pPr algn="l"/>
            <a:r>
              <a:rPr lang="en-US" altLang="zh-CN" dirty="0"/>
              <a:t>= –0.15 ÷ [(.64)(.67)] = </a:t>
            </a:r>
            <a:r>
              <a:rPr lang="en-US" altLang="zh-CN" b="1" dirty="0" smtClean="0">
                <a:solidFill>
                  <a:srgbClr val="FF0000"/>
                </a:solidFill>
              </a:rPr>
              <a:t>–0.35</a:t>
            </a:r>
            <a:endParaRPr lang="en-US" altLang="zh-CN" b="1" dirty="0">
              <a:solidFill>
                <a:srgbClr val="0000FF"/>
              </a:solidFill>
            </a:endParaRPr>
          </a:p>
        </p:txBody>
      </p:sp>
      <p:sp>
        <p:nvSpPr>
          <p:cNvPr id="25610" name="Rectangle 9"/>
          <p:cNvSpPr>
            <a:spLocks noChangeArrowheads="1"/>
          </p:cNvSpPr>
          <p:nvPr/>
        </p:nvSpPr>
        <p:spPr bwMode="auto">
          <a:xfrm>
            <a:off x="0" y="5410200"/>
            <a:ext cx="9144000" cy="457200"/>
          </a:xfrm>
          <a:prstGeom prst="rect">
            <a:avLst/>
          </a:prstGeom>
          <a:noFill/>
          <a:ln w="9525">
            <a:noFill/>
            <a:miter lim="800000"/>
            <a:headEnd/>
            <a:tailEnd/>
          </a:ln>
        </p:spPr>
        <p:txBody>
          <a:bodyPr anchor="ctr">
            <a:spAutoFit/>
          </a:bodyPr>
          <a:lstStyle/>
          <a:p>
            <a:r>
              <a:rPr lang="en-US" altLang="zh-CN" b="1" i="1">
                <a:solidFill>
                  <a:srgbClr val="0000FF"/>
                </a:solidFill>
              </a:rPr>
              <a:t>There is a weak, negative relationship between the two variables.</a:t>
            </a:r>
          </a:p>
        </p:txBody>
      </p:sp>
      <p:sp>
        <p:nvSpPr>
          <p:cNvPr id="11" name="Date Placeholder 10"/>
          <p:cNvSpPr>
            <a:spLocks noGrp="1"/>
          </p:cNvSpPr>
          <p:nvPr>
            <p:ph type="dt" sz="quarter" idx="10"/>
          </p:nvPr>
        </p:nvSpPr>
        <p:spPr/>
        <p:txBody>
          <a:bodyPr/>
          <a:lstStyle/>
          <a:p>
            <a:pPr>
              <a:defRPr/>
            </a:pPr>
            <a:fld id="{8EC66301-F2BB-45E3-BB5A-69E5816A553F}" type="datetime1">
              <a:rPr lang="en-US" altLang="zh-CN"/>
              <a:pPr>
                <a:defRPr/>
              </a:pPr>
              <a:t>3/7/2013</a:t>
            </a:fld>
            <a:endParaRPr lang="en-US" altLang="zh-CN"/>
          </a:p>
        </p:txBody>
      </p:sp>
      <p:sp>
        <p:nvSpPr>
          <p:cNvPr id="12" name="Footer Placeholder 11"/>
          <p:cNvSpPr>
            <a:spLocks noGrp="1"/>
          </p:cNvSpPr>
          <p:nvPr>
            <p:ph type="ftr" sz="quarter" idx="11"/>
          </p:nvPr>
        </p:nvSpPr>
        <p:spPr/>
        <p:txBody>
          <a:bodyPr/>
          <a:lstStyle/>
          <a:p>
            <a:pPr>
              <a:defRPr/>
            </a:pPr>
            <a:r>
              <a:rPr lang="en-US" altLang="zh-CN"/>
              <a:t>Towson University - J. Jung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76200"/>
            <a:ext cx="8229600" cy="868362"/>
          </a:xfrm>
        </p:spPr>
        <p:txBody>
          <a:bodyPr/>
          <a:lstStyle/>
          <a:p>
            <a:r>
              <a:rPr lang="en-US" altLang="zh-CN" dirty="0" smtClean="0"/>
              <a:t>Laws…</a:t>
            </a:r>
          </a:p>
        </p:txBody>
      </p:sp>
      <p:sp>
        <p:nvSpPr>
          <p:cNvPr id="26627" name="Rectangle 3"/>
          <p:cNvSpPr>
            <a:spLocks noGrp="1" noChangeArrowheads="1"/>
          </p:cNvSpPr>
          <p:nvPr>
            <p:ph idx="1"/>
          </p:nvPr>
        </p:nvSpPr>
        <p:spPr>
          <a:xfrm>
            <a:off x="304800" y="762000"/>
            <a:ext cx="8521700" cy="5638800"/>
          </a:xfrm>
        </p:spPr>
        <p:txBody>
          <a:bodyPr/>
          <a:lstStyle/>
          <a:p>
            <a:pPr marL="533400" indent="-533400"/>
            <a:r>
              <a:rPr lang="en-US" altLang="zh-CN" sz="3600" dirty="0" smtClean="0"/>
              <a:t>We can derive laws of expected value and variance for the linear combination of two variables as follows:</a:t>
            </a:r>
          </a:p>
          <a:p>
            <a:pPr marL="933450" lvl="1" indent="-533400">
              <a:buFont typeface="Calibri" pitchFamily="34" charset="0"/>
              <a:buAutoNum type="arabicPeriod"/>
            </a:pPr>
            <a:r>
              <a:rPr lang="en-US" altLang="zh-CN" sz="3200" dirty="0" smtClean="0"/>
              <a:t>E(</a:t>
            </a:r>
            <a:r>
              <a:rPr lang="en-US" altLang="zh-CN" sz="3200" dirty="0" err="1" smtClean="0"/>
              <a:t>aX</a:t>
            </a:r>
            <a:r>
              <a:rPr lang="en-US" altLang="zh-CN" sz="3200" dirty="0" smtClean="0"/>
              <a:t> + </a:t>
            </a:r>
            <a:r>
              <a:rPr lang="en-US" altLang="zh-CN" sz="3200" dirty="0" err="1" smtClean="0"/>
              <a:t>bY</a:t>
            </a:r>
            <a:r>
              <a:rPr lang="en-US" altLang="zh-CN" sz="3200" dirty="0" smtClean="0"/>
              <a:t>) = </a:t>
            </a:r>
            <a:r>
              <a:rPr lang="en-US" altLang="zh-CN" sz="3200" dirty="0" err="1" smtClean="0"/>
              <a:t>aE</a:t>
            </a:r>
            <a:r>
              <a:rPr lang="en-US" altLang="zh-CN" sz="3200" dirty="0" smtClean="0"/>
              <a:t>(X) + </a:t>
            </a:r>
            <a:r>
              <a:rPr lang="en-US" altLang="zh-CN" sz="3200" dirty="0" err="1" smtClean="0"/>
              <a:t>bE</a:t>
            </a:r>
            <a:r>
              <a:rPr lang="en-US" altLang="zh-CN" sz="3200" dirty="0" smtClean="0"/>
              <a:t>(Y)</a:t>
            </a:r>
          </a:p>
          <a:p>
            <a:pPr marL="933450" lvl="1" indent="-533400">
              <a:buFont typeface="Calibri" pitchFamily="34" charset="0"/>
              <a:buAutoNum type="arabicPeriod"/>
            </a:pPr>
            <a:r>
              <a:rPr lang="en-US" altLang="zh-CN" sz="3200" dirty="0" smtClean="0"/>
              <a:t>V(</a:t>
            </a:r>
            <a:r>
              <a:rPr lang="en-US" altLang="zh-CN" sz="3200" dirty="0" err="1" smtClean="0"/>
              <a:t>aX</a:t>
            </a:r>
            <a:r>
              <a:rPr lang="en-US" altLang="zh-CN" sz="3200" dirty="0" smtClean="0"/>
              <a:t> + </a:t>
            </a:r>
            <a:r>
              <a:rPr lang="en-US" altLang="zh-CN" sz="3200" dirty="0" err="1" smtClean="0"/>
              <a:t>bY</a:t>
            </a:r>
            <a:r>
              <a:rPr lang="en-US" altLang="zh-CN" sz="3200" dirty="0" smtClean="0"/>
              <a:t>) = a</a:t>
            </a:r>
            <a:r>
              <a:rPr lang="en-US" altLang="zh-CN" sz="3200" baseline="30000" dirty="0" smtClean="0"/>
              <a:t>2</a:t>
            </a:r>
            <a:r>
              <a:rPr lang="en-US" altLang="zh-CN" sz="3200" dirty="0" smtClean="0"/>
              <a:t>V(X) + b</a:t>
            </a:r>
            <a:r>
              <a:rPr lang="en-US" altLang="zh-CN" sz="3200" baseline="30000" dirty="0" smtClean="0"/>
              <a:t>2</a:t>
            </a:r>
            <a:r>
              <a:rPr lang="en-US" altLang="zh-CN" sz="3200" dirty="0" smtClean="0"/>
              <a:t>V(Y) + 2abCOV(X, Y)</a:t>
            </a:r>
          </a:p>
          <a:p>
            <a:pPr marL="533400" indent="-533400"/>
            <a:r>
              <a:rPr lang="en-US" altLang="zh-CN" sz="3600" dirty="0" smtClean="0"/>
              <a:t>If X and Y are independent: </a:t>
            </a:r>
          </a:p>
          <a:p>
            <a:pPr marL="533400" indent="-533400" algn="ctr">
              <a:buNone/>
            </a:pPr>
            <a:r>
              <a:rPr lang="en-US" altLang="zh-CN" sz="3600" dirty="0" smtClean="0"/>
              <a:t>COV(X, Y) = 0 </a:t>
            </a:r>
          </a:p>
          <a:p>
            <a:pPr marL="533400" indent="-533400" algn="ctr">
              <a:buNone/>
            </a:pPr>
            <a:r>
              <a:rPr lang="en-US" altLang="zh-CN" sz="3600" dirty="0" smtClean="0"/>
              <a:t>and thus: </a:t>
            </a:r>
          </a:p>
          <a:p>
            <a:pPr marL="533400" indent="-533400" algn="ctr">
              <a:buNone/>
            </a:pPr>
            <a:r>
              <a:rPr lang="en-US" altLang="zh-CN" sz="3600" dirty="0" smtClean="0"/>
              <a:t>V(</a:t>
            </a:r>
            <a:r>
              <a:rPr lang="en-US" altLang="zh-CN" sz="3600" dirty="0" err="1" smtClean="0"/>
              <a:t>aX</a:t>
            </a:r>
            <a:r>
              <a:rPr lang="en-US" altLang="zh-CN" sz="3600" dirty="0" smtClean="0"/>
              <a:t> + </a:t>
            </a:r>
            <a:r>
              <a:rPr lang="en-US" altLang="zh-CN" sz="3600" dirty="0" err="1" smtClean="0"/>
              <a:t>bY</a:t>
            </a:r>
            <a:r>
              <a:rPr lang="en-US" altLang="zh-CN" sz="3600" dirty="0" smtClean="0"/>
              <a:t>) = a</a:t>
            </a:r>
            <a:r>
              <a:rPr lang="en-US" altLang="zh-CN" sz="3600" baseline="30000" dirty="0" smtClean="0"/>
              <a:t>2</a:t>
            </a:r>
            <a:r>
              <a:rPr lang="en-US" altLang="zh-CN" sz="3600" dirty="0" smtClean="0"/>
              <a:t>V(X) + b</a:t>
            </a:r>
            <a:r>
              <a:rPr lang="en-US" altLang="zh-CN" sz="3600" baseline="30000" dirty="0" smtClean="0"/>
              <a:t>2</a:t>
            </a:r>
            <a:r>
              <a:rPr lang="en-US" altLang="zh-CN" sz="3600" dirty="0" smtClean="0"/>
              <a:t>V(Y)</a:t>
            </a:r>
            <a:endParaRPr lang="zh-CN" altLang="en-US" sz="3600" dirty="0" smtClean="0"/>
          </a:p>
        </p:txBody>
      </p:sp>
      <p:sp>
        <p:nvSpPr>
          <p:cNvPr id="4" name="Slide Number Placeholder 5"/>
          <p:cNvSpPr>
            <a:spLocks noGrp="1"/>
          </p:cNvSpPr>
          <p:nvPr>
            <p:ph type="sldNum" sz="quarter" idx="12"/>
          </p:nvPr>
        </p:nvSpPr>
        <p:spPr/>
        <p:txBody>
          <a:bodyPr/>
          <a:lstStyle/>
          <a:p>
            <a:pPr>
              <a:defRPr/>
            </a:pPr>
            <a:r>
              <a:rPr lang="en-US" altLang="zh-CN"/>
              <a:t>7.</a:t>
            </a:r>
            <a:fld id="{EC7C8C5F-627E-4CE2-A0A1-549E73A2104A}" type="slidenum">
              <a:rPr lang="en-US" altLang="zh-CN"/>
              <a:pPr>
                <a:defRPr/>
              </a:pPr>
              <a:t>24</a:t>
            </a:fld>
            <a:endParaRPr lang="en-US" altLang="zh-CN"/>
          </a:p>
        </p:txBody>
      </p:sp>
      <p:sp>
        <p:nvSpPr>
          <p:cNvPr id="5" name="Date Placeholder 4"/>
          <p:cNvSpPr>
            <a:spLocks noGrp="1"/>
          </p:cNvSpPr>
          <p:nvPr>
            <p:ph type="dt" sz="quarter" idx="10"/>
          </p:nvPr>
        </p:nvSpPr>
        <p:spPr/>
        <p:txBody>
          <a:bodyPr/>
          <a:lstStyle/>
          <a:p>
            <a:pPr>
              <a:defRPr/>
            </a:pPr>
            <a:fld id="{C550A736-18C7-4AD1-BDC6-A9732E22B039}" type="datetime1">
              <a:rPr lang="en-US" altLang="zh-CN"/>
              <a:pPr>
                <a:defRPr/>
              </a:pPr>
              <a:t>3/7/2013</a:t>
            </a:fld>
            <a:endParaRPr lang="en-US" altLang="zh-CN"/>
          </a:p>
        </p:txBody>
      </p:sp>
      <p:sp>
        <p:nvSpPr>
          <p:cNvPr id="6" name="Footer Placeholder 5"/>
          <p:cNvSpPr>
            <a:spLocks noGrp="1"/>
          </p:cNvSpPr>
          <p:nvPr>
            <p:ph type="ftr" sz="quarter" idx="11"/>
          </p:nvPr>
        </p:nvSpPr>
        <p:spPr/>
        <p:txBody>
          <a:bodyPr/>
          <a:lstStyle/>
          <a:p>
            <a:pPr>
              <a:defRPr/>
            </a:pPr>
            <a:r>
              <a:rPr lang="en-US" altLang="zh-CN"/>
              <a:t>Towson University - J. Jung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74638"/>
            <a:ext cx="8229600" cy="868362"/>
          </a:xfrm>
        </p:spPr>
        <p:txBody>
          <a:bodyPr/>
          <a:lstStyle/>
          <a:p>
            <a:r>
              <a:rPr lang="en-US" altLang="zh-CN" dirty="0" smtClean="0"/>
              <a:t>Example </a:t>
            </a:r>
            <a:r>
              <a:rPr lang="en-US" altLang="zh-CN" dirty="0" smtClean="0"/>
              <a:t>5.3</a:t>
            </a:r>
            <a:endParaRPr lang="en-US" altLang="zh-CN" dirty="0" smtClean="0"/>
          </a:p>
        </p:txBody>
      </p:sp>
      <p:sp>
        <p:nvSpPr>
          <p:cNvPr id="73731" name="Rectangle 3"/>
          <p:cNvSpPr>
            <a:spLocks noGrp="1" noChangeArrowheads="1"/>
          </p:cNvSpPr>
          <p:nvPr>
            <p:ph idx="1"/>
          </p:nvPr>
        </p:nvSpPr>
        <p:spPr>
          <a:xfrm>
            <a:off x="228600" y="1066800"/>
            <a:ext cx="8610600" cy="5059363"/>
          </a:xfrm>
        </p:spPr>
        <p:txBody>
          <a:bodyPr rtlCol="0">
            <a:normAutofit fontScale="92500"/>
          </a:bodyPr>
          <a:lstStyle/>
          <a:p>
            <a:pPr fontAlgn="auto">
              <a:spcAft>
                <a:spcPts val="0"/>
              </a:spcAft>
              <a:buFont typeface="Arial" pitchFamily="34" charset="0"/>
              <a:buChar char="•"/>
              <a:defRPr/>
            </a:pPr>
            <a:r>
              <a:rPr lang="en-US" altLang="zh-CN" dirty="0" smtClean="0"/>
              <a:t>Suppose the profit for Xavier is $2,000 per house sold, and that for Yvette is $3,000.</a:t>
            </a:r>
          </a:p>
          <a:p>
            <a:pPr fontAlgn="auto">
              <a:spcAft>
                <a:spcPts val="0"/>
              </a:spcAft>
              <a:buFont typeface="Arial" pitchFamily="34" charset="0"/>
              <a:buChar char="•"/>
              <a:defRPr/>
            </a:pPr>
            <a:r>
              <a:rPr lang="en-US" altLang="zh-CN" dirty="0" smtClean="0"/>
              <a:t>What is the expected value and variance for the total profit of Xavier and Yvette?</a:t>
            </a:r>
          </a:p>
          <a:p>
            <a:pPr fontAlgn="auto">
              <a:spcAft>
                <a:spcPts val="0"/>
              </a:spcAft>
              <a:buFont typeface="Arial" pitchFamily="34" charset="0"/>
              <a:buChar char="•"/>
              <a:defRPr/>
            </a:pPr>
            <a:r>
              <a:rPr lang="en-US" altLang="zh-CN" dirty="0" smtClean="0"/>
              <a:t>Linear combination: TP=2000X+3000Y</a:t>
            </a:r>
          </a:p>
          <a:p>
            <a:pPr fontAlgn="auto">
              <a:spcAft>
                <a:spcPts val="0"/>
              </a:spcAft>
              <a:buFont typeface="Arial" pitchFamily="34" charset="0"/>
              <a:buChar char="•"/>
              <a:defRPr/>
            </a:pPr>
            <a:r>
              <a:rPr lang="en-US" altLang="zh-CN" dirty="0" smtClean="0"/>
              <a:t>E(TP)=2000E(X)+3000E(Y)=2000*.7+3000*.5=2900</a:t>
            </a:r>
            <a:br>
              <a:rPr lang="en-US" altLang="zh-CN" dirty="0" smtClean="0"/>
            </a:br>
            <a:r>
              <a:rPr lang="en-US" altLang="zh-CN" dirty="0" smtClean="0"/>
              <a:t>V(TP)=2000</a:t>
            </a:r>
            <a:r>
              <a:rPr lang="en-US" altLang="zh-CN" baseline="30000" dirty="0" smtClean="0"/>
              <a:t>2</a:t>
            </a:r>
            <a:r>
              <a:rPr lang="en-US" altLang="zh-CN" dirty="0" smtClean="0"/>
              <a:t>V(X)+3000</a:t>
            </a:r>
            <a:r>
              <a:rPr lang="en-US" altLang="zh-CN" baseline="30000" dirty="0" smtClean="0"/>
              <a:t>2</a:t>
            </a:r>
            <a:r>
              <a:rPr lang="en-US" altLang="zh-CN" dirty="0" smtClean="0"/>
              <a:t>V(Y)+2*2000*3000*COV(X,Y)</a:t>
            </a:r>
          </a:p>
          <a:p>
            <a:pPr lvl="1" fontAlgn="auto">
              <a:spcAft>
                <a:spcPts val="0"/>
              </a:spcAft>
              <a:buFont typeface="Arial" pitchFamily="34" charset="0"/>
              <a:buNone/>
              <a:defRPr/>
            </a:pPr>
            <a:r>
              <a:rPr lang="en-US" altLang="zh-CN" dirty="0" smtClean="0"/>
              <a:t>	=2000</a:t>
            </a:r>
            <a:r>
              <a:rPr lang="en-US" altLang="zh-CN" baseline="30000" dirty="0" smtClean="0"/>
              <a:t>2</a:t>
            </a:r>
            <a:r>
              <a:rPr lang="en-US" altLang="zh-CN" dirty="0" smtClean="0"/>
              <a:t>*0.41+3000</a:t>
            </a:r>
            <a:r>
              <a:rPr lang="en-US" altLang="zh-CN" baseline="30000" dirty="0" smtClean="0"/>
              <a:t>2</a:t>
            </a:r>
            <a:r>
              <a:rPr lang="en-US" altLang="zh-CN" dirty="0" smtClean="0"/>
              <a:t>*0.45+2*2000*3000*(-.15)</a:t>
            </a:r>
          </a:p>
          <a:p>
            <a:pPr lvl="1" fontAlgn="auto">
              <a:spcAft>
                <a:spcPts val="0"/>
              </a:spcAft>
              <a:buFont typeface="Arial" pitchFamily="34" charset="0"/>
              <a:buNone/>
              <a:defRPr/>
            </a:pPr>
            <a:r>
              <a:rPr lang="en-US" altLang="zh-CN" dirty="0" smtClean="0"/>
              <a:t>	=1640000+4050000-1800000</a:t>
            </a:r>
          </a:p>
          <a:p>
            <a:pPr lvl="1" fontAlgn="auto">
              <a:spcAft>
                <a:spcPts val="0"/>
              </a:spcAft>
              <a:buFont typeface="Arial" pitchFamily="34" charset="0"/>
              <a:buNone/>
              <a:defRPr/>
            </a:pPr>
            <a:r>
              <a:rPr lang="en-US" altLang="zh-CN" dirty="0" smtClean="0"/>
              <a:t>	=3.890,000</a:t>
            </a:r>
          </a:p>
        </p:txBody>
      </p:sp>
      <p:sp>
        <p:nvSpPr>
          <p:cNvPr id="4" name="Slide Number Placeholder 5"/>
          <p:cNvSpPr>
            <a:spLocks noGrp="1"/>
          </p:cNvSpPr>
          <p:nvPr>
            <p:ph type="sldNum" sz="quarter" idx="12"/>
          </p:nvPr>
        </p:nvSpPr>
        <p:spPr/>
        <p:txBody>
          <a:bodyPr/>
          <a:lstStyle/>
          <a:p>
            <a:pPr>
              <a:defRPr/>
            </a:pPr>
            <a:r>
              <a:rPr lang="en-US" altLang="zh-CN"/>
              <a:t>7.</a:t>
            </a:r>
            <a:fld id="{BB8B9499-78FF-4CCD-92DE-C1F358366C4C}" type="slidenum">
              <a:rPr lang="en-US" altLang="zh-CN"/>
              <a:pPr>
                <a:defRPr/>
              </a:pPr>
              <a:t>25</a:t>
            </a:fld>
            <a:endParaRPr lang="en-US" altLang="zh-CN"/>
          </a:p>
        </p:txBody>
      </p:sp>
      <p:sp>
        <p:nvSpPr>
          <p:cNvPr id="5" name="Date Placeholder 4"/>
          <p:cNvSpPr>
            <a:spLocks noGrp="1"/>
          </p:cNvSpPr>
          <p:nvPr>
            <p:ph type="dt" sz="quarter" idx="10"/>
          </p:nvPr>
        </p:nvSpPr>
        <p:spPr/>
        <p:txBody>
          <a:bodyPr/>
          <a:lstStyle/>
          <a:p>
            <a:pPr>
              <a:defRPr/>
            </a:pPr>
            <a:fld id="{B9320E50-94ED-4318-9186-7A30E4E2E2D0}" type="datetime1">
              <a:rPr lang="en-US" altLang="zh-CN"/>
              <a:pPr>
                <a:defRPr/>
              </a:pPr>
              <a:t>3/7/2013</a:t>
            </a:fld>
            <a:endParaRPr lang="en-US" altLang="zh-CN"/>
          </a:p>
        </p:txBody>
      </p:sp>
      <p:sp>
        <p:nvSpPr>
          <p:cNvPr id="6" name="Footer Placeholder 5"/>
          <p:cNvSpPr>
            <a:spLocks noGrp="1"/>
          </p:cNvSpPr>
          <p:nvPr>
            <p:ph type="ftr" sz="quarter" idx="11"/>
          </p:nvPr>
        </p:nvSpPr>
        <p:spPr/>
        <p:txBody>
          <a:bodyPr/>
          <a:lstStyle/>
          <a:p>
            <a:pPr>
              <a:defRPr/>
            </a:pPr>
            <a:r>
              <a:rPr lang="en-US" altLang="zh-CN"/>
              <a:t>Towson University - J. Jung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smtClean="0"/>
              <a:t>Probability Distributions…</a:t>
            </a:r>
          </a:p>
        </p:txBody>
      </p:sp>
      <p:sp>
        <p:nvSpPr>
          <p:cNvPr id="10243" name="Rectangle 3"/>
          <p:cNvSpPr>
            <a:spLocks noGrp="1" noChangeArrowheads="1"/>
          </p:cNvSpPr>
          <p:nvPr>
            <p:ph idx="1"/>
          </p:nvPr>
        </p:nvSpPr>
        <p:spPr/>
        <p:txBody>
          <a:bodyPr rtlCol="0">
            <a:normAutofit lnSpcReduction="10000"/>
          </a:bodyPr>
          <a:lstStyle/>
          <a:p>
            <a:pPr fontAlgn="auto">
              <a:spcAft>
                <a:spcPts val="0"/>
              </a:spcAft>
              <a:buFont typeface="Arial" pitchFamily="34" charset="0"/>
              <a:buChar char="•"/>
              <a:defRPr/>
            </a:pPr>
            <a:r>
              <a:rPr lang="en-US" altLang="zh-CN" dirty="0" smtClean="0"/>
              <a:t>A </a:t>
            </a:r>
            <a:r>
              <a:rPr lang="en-US" altLang="zh-CN" b="1" i="1" dirty="0" smtClean="0"/>
              <a:t>probability distribution</a:t>
            </a:r>
            <a:r>
              <a:rPr lang="en-US" altLang="zh-CN" dirty="0" smtClean="0"/>
              <a:t> is a table, formula, or graph that describes the values of a </a:t>
            </a:r>
            <a:r>
              <a:rPr lang="en-US" altLang="zh-CN" b="1" dirty="0" smtClean="0">
                <a:solidFill>
                  <a:srgbClr val="0000FF"/>
                </a:solidFill>
              </a:rPr>
              <a:t>random variable</a:t>
            </a:r>
            <a:r>
              <a:rPr lang="en-US" altLang="zh-CN" dirty="0" smtClean="0"/>
              <a:t> and the probability associated with these values.</a:t>
            </a:r>
          </a:p>
          <a:p>
            <a:pPr fontAlgn="auto">
              <a:spcAft>
                <a:spcPts val="0"/>
              </a:spcAft>
              <a:buFont typeface="Arial" pitchFamily="34" charset="0"/>
              <a:buChar char="•"/>
              <a:defRPr/>
            </a:pPr>
            <a:r>
              <a:rPr lang="en-US" altLang="zh-CN" dirty="0" smtClean="0"/>
              <a:t>Since we’re describing a </a:t>
            </a:r>
            <a:r>
              <a:rPr lang="en-US" altLang="zh-CN" b="1" dirty="0" smtClean="0">
                <a:solidFill>
                  <a:srgbClr val="0000FF"/>
                </a:solidFill>
              </a:rPr>
              <a:t>random variable</a:t>
            </a:r>
            <a:r>
              <a:rPr lang="en-US" altLang="zh-CN" dirty="0" smtClean="0"/>
              <a:t> (which can be discrete or continuous) we have two types of probability distributions:</a:t>
            </a:r>
          </a:p>
          <a:p>
            <a:pPr fontAlgn="auto">
              <a:spcAft>
                <a:spcPts val="0"/>
              </a:spcAft>
              <a:buFont typeface="Arial" pitchFamily="34" charset="0"/>
              <a:buNone/>
              <a:defRPr/>
            </a:pPr>
            <a:r>
              <a:rPr lang="en-US" altLang="zh-CN" dirty="0" smtClean="0"/>
              <a:t>	– Discrete Probability Distribution</a:t>
            </a:r>
          </a:p>
          <a:p>
            <a:pPr fontAlgn="auto">
              <a:spcAft>
                <a:spcPts val="0"/>
              </a:spcAft>
              <a:buFont typeface="Arial" pitchFamily="34" charset="0"/>
              <a:buNone/>
              <a:defRPr/>
            </a:pPr>
            <a:r>
              <a:rPr lang="en-US" altLang="zh-CN" dirty="0" smtClean="0"/>
              <a:t>	– Continuous Probability Distribution</a:t>
            </a:r>
          </a:p>
        </p:txBody>
      </p:sp>
      <p:sp>
        <p:nvSpPr>
          <p:cNvPr id="5" name="Slide Number Placeholder 5"/>
          <p:cNvSpPr>
            <a:spLocks noGrp="1"/>
          </p:cNvSpPr>
          <p:nvPr>
            <p:ph type="sldNum" sz="quarter" idx="12"/>
          </p:nvPr>
        </p:nvSpPr>
        <p:spPr/>
        <p:txBody>
          <a:bodyPr/>
          <a:lstStyle/>
          <a:p>
            <a:pPr>
              <a:defRPr/>
            </a:pPr>
            <a:r>
              <a:rPr lang="en-US" altLang="zh-CN"/>
              <a:t>7.</a:t>
            </a:r>
            <a:fld id="{F0A4652C-BDFA-4213-B250-025761D8927F}" type="slidenum">
              <a:rPr lang="en-US" altLang="zh-CN"/>
              <a:pPr>
                <a:defRPr/>
              </a:pPr>
              <a:t>3</a:t>
            </a:fld>
            <a:endParaRPr lang="en-US" altLang="zh-CN"/>
          </a:p>
        </p:txBody>
      </p:sp>
      <p:sp>
        <p:nvSpPr>
          <p:cNvPr id="6" name="Date Placeholder 5"/>
          <p:cNvSpPr>
            <a:spLocks noGrp="1"/>
          </p:cNvSpPr>
          <p:nvPr>
            <p:ph type="dt" sz="quarter" idx="10"/>
          </p:nvPr>
        </p:nvSpPr>
        <p:spPr/>
        <p:txBody>
          <a:bodyPr/>
          <a:lstStyle/>
          <a:p>
            <a:pPr>
              <a:defRPr/>
            </a:pPr>
            <a:fld id="{5EAD2473-CEF0-4533-A3F4-CD5573D1DD08}" type="datetime1">
              <a:rPr lang="en-US" altLang="zh-CN"/>
              <a:pPr>
                <a:defRPr/>
              </a:pPr>
              <a:t>3/7/2013</a:t>
            </a:fld>
            <a:endParaRPr lang="en-US" altLang="zh-CN"/>
          </a:p>
        </p:txBody>
      </p:sp>
      <p:sp>
        <p:nvSpPr>
          <p:cNvPr id="7" name="Footer Placeholder 6"/>
          <p:cNvSpPr>
            <a:spLocks noGrp="1"/>
          </p:cNvSpPr>
          <p:nvPr>
            <p:ph type="ftr" sz="quarter" idx="11"/>
          </p:nvPr>
        </p:nvSpPr>
        <p:spPr/>
        <p:txBody>
          <a:bodyPr/>
          <a:lstStyle/>
          <a:p>
            <a:pPr>
              <a:defRPr/>
            </a:pPr>
            <a:r>
              <a:rPr lang="en-US" altLang="zh-CN"/>
              <a:t>Towson University - J. Jung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smtClean="0"/>
              <a:t>Probability Notation…</a:t>
            </a:r>
          </a:p>
        </p:txBody>
      </p:sp>
      <p:sp>
        <p:nvSpPr>
          <p:cNvPr id="11267" name="Rectangle 3"/>
          <p:cNvSpPr>
            <a:spLocks noGrp="1" noChangeArrowheads="1"/>
          </p:cNvSpPr>
          <p:nvPr>
            <p:ph idx="1"/>
          </p:nvPr>
        </p:nvSpPr>
        <p:spPr>
          <a:xfrm>
            <a:off x="457200" y="1371600"/>
            <a:ext cx="8229600" cy="3124200"/>
          </a:xfrm>
        </p:spPr>
        <p:txBody>
          <a:bodyPr rtlCol="0">
            <a:normAutofit fontScale="92500" lnSpcReduction="20000"/>
          </a:bodyPr>
          <a:lstStyle/>
          <a:p>
            <a:pPr fontAlgn="auto">
              <a:spcAft>
                <a:spcPts val="0"/>
              </a:spcAft>
              <a:buFont typeface="Arial" pitchFamily="34" charset="0"/>
              <a:buChar char="•"/>
              <a:defRPr/>
            </a:pPr>
            <a:r>
              <a:rPr lang="en-US" altLang="zh-CN" dirty="0" smtClean="0"/>
              <a:t>An upper-case letter will represent the </a:t>
            </a:r>
            <a:r>
              <a:rPr lang="en-US" altLang="zh-CN" b="1" i="1" dirty="0" smtClean="0"/>
              <a:t>name</a:t>
            </a:r>
            <a:r>
              <a:rPr lang="en-US" altLang="zh-CN" dirty="0" smtClean="0"/>
              <a:t> of the random variable, usually </a:t>
            </a:r>
            <a:r>
              <a:rPr lang="en-US" altLang="zh-CN" b="1" dirty="0" smtClean="0">
                <a:latin typeface="Tahoma" pitchFamily="34" charset="0"/>
              </a:rPr>
              <a:t>X</a:t>
            </a:r>
            <a:r>
              <a:rPr lang="en-US" altLang="zh-CN" dirty="0" smtClean="0"/>
              <a:t>.</a:t>
            </a:r>
          </a:p>
          <a:p>
            <a:pPr fontAlgn="auto">
              <a:spcAft>
                <a:spcPts val="0"/>
              </a:spcAft>
              <a:buFont typeface="Arial" pitchFamily="34" charset="0"/>
              <a:buChar char="•"/>
              <a:defRPr/>
            </a:pPr>
            <a:r>
              <a:rPr lang="en-US" altLang="zh-CN" dirty="0" smtClean="0"/>
              <a:t>Its lower-case counterpart will represent the </a:t>
            </a:r>
            <a:r>
              <a:rPr lang="en-US" altLang="zh-CN" b="1" i="1" dirty="0" smtClean="0"/>
              <a:t>value</a:t>
            </a:r>
            <a:r>
              <a:rPr lang="en-US" altLang="zh-CN" dirty="0" smtClean="0"/>
              <a:t> of the random variable.</a:t>
            </a:r>
          </a:p>
          <a:p>
            <a:pPr fontAlgn="auto">
              <a:spcAft>
                <a:spcPts val="0"/>
              </a:spcAft>
              <a:buFont typeface="Arial" pitchFamily="34" charset="0"/>
              <a:buChar char="•"/>
              <a:defRPr/>
            </a:pPr>
            <a:r>
              <a:rPr lang="en-US" altLang="zh-CN" dirty="0" smtClean="0"/>
              <a:t>The probability that the random variable </a:t>
            </a:r>
            <a:r>
              <a:rPr lang="en-US" altLang="zh-CN" b="1" dirty="0" smtClean="0">
                <a:latin typeface="Tahoma" pitchFamily="34" charset="0"/>
              </a:rPr>
              <a:t>X</a:t>
            </a:r>
            <a:r>
              <a:rPr lang="en-US" altLang="zh-CN" dirty="0" smtClean="0"/>
              <a:t> will equal </a:t>
            </a:r>
            <a:r>
              <a:rPr lang="en-US" altLang="zh-CN" dirty="0" smtClean="0">
                <a:latin typeface="Tahoma" pitchFamily="34" charset="0"/>
              </a:rPr>
              <a:t>x</a:t>
            </a:r>
            <a:r>
              <a:rPr lang="en-US" altLang="zh-CN" dirty="0" smtClean="0"/>
              <a:t> is: </a:t>
            </a:r>
          </a:p>
          <a:p>
            <a:pPr fontAlgn="auto">
              <a:spcAft>
                <a:spcPts val="0"/>
              </a:spcAft>
              <a:buFont typeface="Arial" pitchFamily="34" charset="0"/>
              <a:buNone/>
              <a:defRPr/>
            </a:pPr>
            <a:r>
              <a:rPr lang="en-US" altLang="zh-CN" dirty="0" smtClean="0"/>
              <a:t>			P(</a:t>
            </a:r>
            <a:r>
              <a:rPr lang="en-US" altLang="zh-CN" b="1" dirty="0" smtClean="0">
                <a:latin typeface="Tahoma" pitchFamily="34" charset="0"/>
              </a:rPr>
              <a:t>X</a:t>
            </a:r>
            <a:r>
              <a:rPr lang="en-US" altLang="zh-CN" dirty="0" smtClean="0">
                <a:latin typeface="Tahoma" pitchFamily="34" charset="0"/>
              </a:rPr>
              <a:t> = x</a:t>
            </a:r>
            <a:r>
              <a:rPr lang="en-US" altLang="zh-CN" dirty="0" smtClean="0"/>
              <a:t>) or more simply P(</a:t>
            </a:r>
            <a:r>
              <a:rPr lang="en-US" altLang="zh-CN" dirty="0" smtClean="0">
                <a:latin typeface="Tahoma" pitchFamily="34" charset="0"/>
              </a:rPr>
              <a:t>x</a:t>
            </a:r>
            <a:r>
              <a:rPr lang="en-US" altLang="zh-CN" dirty="0" smtClean="0"/>
              <a:t>)</a:t>
            </a:r>
          </a:p>
        </p:txBody>
      </p:sp>
      <p:sp>
        <p:nvSpPr>
          <p:cNvPr id="5" name="Slide Number Placeholder 5"/>
          <p:cNvSpPr>
            <a:spLocks noGrp="1"/>
          </p:cNvSpPr>
          <p:nvPr>
            <p:ph type="sldNum" sz="quarter" idx="12"/>
          </p:nvPr>
        </p:nvSpPr>
        <p:spPr/>
        <p:txBody>
          <a:bodyPr/>
          <a:lstStyle/>
          <a:p>
            <a:pPr>
              <a:defRPr/>
            </a:pPr>
            <a:r>
              <a:rPr lang="en-US" altLang="zh-CN"/>
              <a:t>7.</a:t>
            </a:r>
            <a:fld id="{7DC75EAD-3860-4FC8-B8F2-05F23E045005}" type="slidenum">
              <a:rPr lang="en-US" altLang="zh-CN"/>
              <a:pPr>
                <a:defRPr/>
              </a:pPr>
              <a:t>4</a:t>
            </a:fld>
            <a:endParaRPr lang="en-US" altLang="zh-CN"/>
          </a:p>
        </p:txBody>
      </p:sp>
      <p:pic>
        <p:nvPicPr>
          <p:cNvPr id="5125" name="Picture 5"/>
          <p:cNvPicPr>
            <a:picLocks noChangeAspect="1" noChangeArrowheads="1"/>
          </p:cNvPicPr>
          <p:nvPr/>
        </p:nvPicPr>
        <p:blipFill>
          <a:blip r:embed="rId3" cstate="print"/>
          <a:srcRect/>
          <a:stretch>
            <a:fillRect/>
          </a:stretch>
        </p:blipFill>
        <p:spPr bwMode="auto">
          <a:xfrm>
            <a:off x="2362200" y="4572000"/>
            <a:ext cx="3733800" cy="1538288"/>
          </a:xfrm>
          <a:prstGeom prst="rect">
            <a:avLst/>
          </a:prstGeom>
          <a:noFill/>
          <a:ln w="9525">
            <a:noFill/>
            <a:miter lim="800000"/>
            <a:headEnd/>
            <a:tailEnd/>
          </a:ln>
        </p:spPr>
      </p:pic>
      <p:sp>
        <p:nvSpPr>
          <p:cNvPr id="6" name="Date Placeholder 5"/>
          <p:cNvSpPr>
            <a:spLocks noGrp="1"/>
          </p:cNvSpPr>
          <p:nvPr>
            <p:ph type="dt" sz="quarter" idx="10"/>
          </p:nvPr>
        </p:nvSpPr>
        <p:spPr/>
        <p:txBody>
          <a:bodyPr/>
          <a:lstStyle/>
          <a:p>
            <a:pPr>
              <a:defRPr/>
            </a:pPr>
            <a:fld id="{2059CE36-BA53-4382-9A70-E1CB3CD954B2}" type="datetime1">
              <a:rPr lang="en-US" altLang="zh-CN"/>
              <a:pPr>
                <a:defRPr/>
              </a:pPr>
              <a:t>3/7/2013</a:t>
            </a:fld>
            <a:endParaRPr lang="en-US" altLang="zh-CN"/>
          </a:p>
        </p:txBody>
      </p:sp>
      <p:sp>
        <p:nvSpPr>
          <p:cNvPr id="7" name="Footer Placeholder 6"/>
          <p:cNvSpPr>
            <a:spLocks noGrp="1"/>
          </p:cNvSpPr>
          <p:nvPr>
            <p:ph type="ftr" sz="quarter" idx="11"/>
          </p:nvPr>
        </p:nvSpPr>
        <p:spPr/>
        <p:txBody>
          <a:bodyPr/>
          <a:lstStyle/>
          <a:p>
            <a:pPr>
              <a:defRPr/>
            </a:pPr>
            <a:r>
              <a:rPr lang="en-US" altLang="zh-CN"/>
              <a:t>Towson University - J. Jung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715962"/>
          </a:xfrm>
        </p:spPr>
        <p:txBody>
          <a:bodyPr rtlCol="0">
            <a:normAutofit fontScale="90000"/>
          </a:bodyPr>
          <a:lstStyle/>
          <a:p>
            <a:pPr fontAlgn="auto">
              <a:spcAft>
                <a:spcPts val="0"/>
              </a:spcAft>
              <a:defRPr/>
            </a:pPr>
            <a:r>
              <a:rPr lang="en-US" altLang="zh-CN" dirty="0" smtClean="0"/>
              <a:t>Example </a:t>
            </a:r>
            <a:r>
              <a:rPr lang="en-US" altLang="zh-CN" dirty="0" smtClean="0"/>
              <a:t>5.1</a:t>
            </a:r>
            <a:r>
              <a:rPr lang="en-US" altLang="zh-CN" dirty="0" smtClean="0"/>
              <a:t>…</a:t>
            </a:r>
          </a:p>
        </p:txBody>
      </p:sp>
      <p:sp>
        <p:nvSpPr>
          <p:cNvPr id="14339" name="Rectangle 3"/>
          <p:cNvSpPr>
            <a:spLocks noGrp="1" noChangeArrowheads="1"/>
          </p:cNvSpPr>
          <p:nvPr>
            <p:ph idx="1"/>
          </p:nvPr>
        </p:nvSpPr>
        <p:spPr>
          <a:xfrm>
            <a:off x="152400" y="990600"/>
            <a:ext cx="8686800" cy="1295400"/>
          </a:xfrm>
        </p:spPr>
        <p:txBody>
          <a:bodyPr rtlCol="0">
            <a:normAutofit lnSpcReduction="10000"/>
          </a:bodyPr>
          <a:lstStyle/>
          <a:p>
            <a:pPr fontAlgn="auto">
              <a:spcAft>
                <a:spcPts val="0"/>
              </a:spcAft>
              <a:buFont typeface="Arial" pitchFamily="34" charset="0"/>
              <a:buChar char="•"/>
              <a:defRPr/>
            </a:pPr>
            <a:r>
              <a:rPr lang="en-US" altLang="zh-CN" sz="2000" dirty="0" smtClean="0"/>
              <a:t>Probability distributions can be estimated from </a:t>
            </a:r>
            <a:r>
              <a:rPr lang="en-US" altLang="zh-CN" sz="2000" b="1" dirty="0" smtClean="0"/>
              <a:t>relative frequencies</a:t>
            </a:r>
            <a:r>
              <a:rPr lang="en-US" altLang="zh-CN" sz="2000" dirty="0" smtClean="0"/>
              <a:t>. </a:t>
            </a:r>
          </a:p>
          <a:p>
            <a:pPr fontAlgn="auto">
              <a:spcAft>
                <a:spcPts val="0"/>
              </a:spcAft>
              <a:buFont typeface="Arial" pitchFamily="34" charset="0"/>
              <a:buChar char="•"/>
              <a:defRPr/>
            </a:pPr>
            <a:r>
              <a:rPr lang="en-US" altLang="zh-CN" sz="2000" dirty="0" smtClean="0"/>
              <a:t>Consider the discrete (countable) number of televisions per household from US survey data. E.g. what is the probability there is at least one television but no more than three in any given household?</a:t>
            </a:r>
          </a:p>
        </p:txBody>
      </p:sp>
      <p:sp>
        <p:nvSpPr>
          <p:cNvPr id="10" name="Slide Number Placeholder 5"/>
          <p:cNvSpPr>
            <a:spLocks noGrp="1"/>
          </p:cNvSpPr>
          <p:nvPr>
            <p:ph type="sldNum" sz="quarter" idx="12"/>
          </p:nvPr>
        </p:nvSpPr>
        <p:spPr/>
        <p:txBody>
          <a:bodyPr/>
          <a:lstStyle/>
          <a:p>
            <a:pPr>
              <a:defRPr/>
            </a:pPr>
            <a:r>
              <a:rPr lang="en-US" altLang="zh-CN"/>
              <a:t>7.</a:t>
            </a:r>
            <a:fld id="{C4BA215E-84A5-4D25-B2F0-88B001B2D40B}" type="slidenum">
              <a:rPr lang="en-US" altLang="zh-CN"/>
              <a:pPr>
                <a:defRPr/>
              </a:pPr>
              <a:t>5</a:t>
            </a:fld>
            <a:endParaRPr lang="en-US" altLang="zh-CN"/>
          </a:p>
        </p:txBody>
      </p:sp>
      <p:pic>
        <p:nvPicPr>
          <p:cNvPr id="6149" name="Picture 4"/>
          <p:cNvPicPr>
            <a:picLocks noChangeAspect="1" noChangeArrowheads="1"/>
          </p:cNvPicPr>
          <p:nvPr/>
        </p:nvPicPr>
        <p:blipFill>
          <a:blip r:embed="rId3" cstate="print"/>
          <a:srcRect/>
          <a:stretch>
            <a:fillRect/>
          </a:stretch>
        </p:blipFill>
        <p:spPr bwMode="auto">
          <a:xfrm>
            <a:off x="1447800" y="2362200"/>
            <a:ext cx="5397500" cy="2451100"/>
          </a:xfrm>
          <a:prstGeom prst="rect">
            <a:avLst/>
          </a:prstGeom>
          <a:noFill/>
          <a:ln w="9525">
            <a:noFill/>
            <a:miter lim="800000"/>
            <a:headEnd/>
            <a:tailEnd/>
          </a:ln>
        </p:spPr>
      </p:pic>
      <p:sp>
        <p:nvSpPr>
          <p:cNvPr id="6150" name="Rectangle 5"/>
          <p:cNvSpPr>
            <a:spLocks noChangeArrowheads="1"/>
          </p:cNvSpPr>
          <p:nvPr/>
        </p:nvSpPr>
        <p:spPr bwMode="auto">
          <a:xfrm>
            <a:off x="304800" y="5029200"/>
            <a:ext cx="7467600" cy="701675"/>
          </a:xfrm>
          <a:prstGeom prst="rect">
            <a:avLst/>
          </a:prstGeom>
          <a:noFill/>
          <a:ln w="9525">
            <a:noFill/>
            <a:miter lim="800000"/>
            <a:headEnd/>
            <a:tailEnd/>
          </a:ln>
        </p:spPr>
        <p:txBody>
          <a:bodyPr anchor="ctr">
            <a:spAutoFit/>
          </a:bodyPr>
          <a:lstStyle/>
          <a:p>
            <a:r>
              <a:rPr lang="zh-CN" altLang="en-US" sz="2000"/>
              <a:t>“</a:t>
            </a:r>
            <a:r>
              <a:rPr lang="en-US" altLang="zh-CN" sz="2000"/>
              <a:t>at least one television but no more than three”</a:t>
            </a:r>
          </a:p>
          <a:p>
            <a:r>
              <a:rPr lang="en-US" altLang="zh-CN" sz="2000"/>
              <a:t>P(1 ≤ </a:t>
            </a:r>
            <a:r>
              <a:rPr lang="en-US" altLang="zh-CN" sz="2000" b="1">
                <a:latin typeface="Tahoma" pitchFamily="34" charset="0"/>
              </a:rPr>
              <a:t>X</a:t>
            </a:r>
            <a:r>
              <a:rPr lang="en-US" altLang="zh-CN" sz="2000"/>
              <a:t> ≤ 3) = P(1) + P(2) + P(3) = .319 + .374 + .191 = .884 </a:t>
            </a:r>
          </a:p>
        </p:txBody>
      </p:sp>
      <p:sp>
        <p:nvSpPr>
          <p:cNvPr id="6151" name="Rectangle 6"/>
          <p:cNvSpPr>
            <a:spLocks noChangeArrowheads="1"/>
          </p:cNvSpPr>
          <p:nvPr/>
        </p:nvSpPr>
        <p:spPr bwMode="auto">
          <a:xfrm>
            <a:off x="4648200" y="3124200"/>
            <a:ext cx="2133600" cy="774700"/>
          </a:xfrm>
          <a:prstGeom prst="rect">
            <a:avLst/>
          </a:prstGeom>
          <a:solidFill>
            <a:srgbClr val="FFFF00">
              <a:alpha val="30196"/>
            </a:srgbClr>
          </a:solidFill>
          <a:ln w="9525">
            <a:noFill/>
            <a:miter lim="800000"/>
            <a:headEnd/>
            <a:tailEnd/>
          </a:ln>
        </p:spPr>
        <p:txBody>
          <a:bodyPr wrap="none" anchor="ctr"/>
          <a:lstStyle/>
          <a:p>
            <a:endParaRPr lang="en-US"/>
          </a:p>
        </p:txBody>
      </p:sp>
      <p:sp>
        <p:nvSpPr>
          <p:cNvPr id="6152" name="AutoShape 9"/>
          <p:cNvSpPr>
            <a:spLocks noChangeArrowheads="1"/>
          </p:cNvSpPr>
          <p:nvPr/>
        </p:nvSpPr>
        <p:spPr bwMode="auto">
          <a:xfrm>
            <a:off x="6858000" y="2209800"/>
            <a:ext cx="2133600" cy="381000"/>
          </a:xfrm>
          <a:prstGeom prst="wedgeRectCallout">
            <a:avLst>
              <a:gd name="adj1" fmla="val -56773"/>
              <a:gd name="adj2" fmla="val 154167"/>
            </a:avLst>
          </a:prstGeom>
          <a:solidFill>
            <a:srgbClr val="FFFF99"/>
          </a:solidFill>
          <a:ln w="9525">
            <a:solidFill>
              <a:schemeClr val="tx1"/>
            </a:solidFill>
            <a:miter lim="800000"/>
            <a:headEnd/>
            <a:tailEnd/>
          </a:ln>
        </p:spPr>
        <p:txBody>
          <a:bodyPr wrap="none" anchor="ctr"/>
          <a:lstStyle/>
          <a:p>
            <a:r>
              <a:rPr lang="en-US" altLang="zh-CN" sz="1600">
                <a:latin typeface="Tahoma" pitchFamily="34" charset="0"/>
              </a:rPr>
              <a:t>1,218÷101,501=0.012</a:t>
            </a:r>
          </a:p>
        </p:txBody>
      </p:sp>
      <p:sp>
        <p:nvSpPr>
          <p:cNvPr id="6153" name="Rectangle 10"/>
          <p:cNvSpPr>
            <a:spLocks noChangeArrowheads="1"/>
          </p:cNvSpPr>
          <p:nvPr/>
        </p:nvSpPr>
        <p:spPr bwMode="auto">
          <a:xfrm>
            <a:off x="4800600" y="5791200"/>
            <a:ext cx="3886200" cy="366713"/>
          </a:xfrm>
          <a:prstGeom prst="rect">
            <a:avLst/>
          </a:prstGeom>
          <a:noFill/>
          <a:ln w="9525">
            <a:noFill/>
            <a:miter lim="800000"/>
            <a:headEnd/>
            <a:tailEnd/>
          </a:ln>
        </p:spPr>
        <p:txBody>
          <a:bodyPr anchor="ctr">
            <a:spAutoFit/>
          </a:bodyPr>
          <a:lstStyle/>
          <a:p>
            <a:r>
              <a:rPr lang="en-US" altLang="zh-CN" sz="1800">
                <a:solidFill>
                  <a:srgbClr val="0000FF"/>
                </a:solidFill>
              </a:rPr>
              <a:t>e.g. P(</a:t>
            </a:r>
            <a:r>
              <a:rPr lang="en-US" altLang="zh-CN" sz="1800" b="1">
                <a:solidFill>
                  <a:srgbClr val="0000FF"/>
                </a:solidFill>
                <a:latin typeface="Tahoma" pitchFamily="34" charset="0"/>
              </a:rPr>
              <a:t>X</a:t>
            </a:r>
            <a:r>
              <a:rPr lang="en-US" altLang="zh-CN" sz="1800">
                <a:solidFill>
                  <a:srgbClr val="0000FF"/>
                </a:solidFill>
              </a:rPr>
              <a:t>=4) = P(4) = 0.076 = 7.6%</a:t>
            </a:r>
          </a:p>
        </p:txBody>
      </p:sp>
      <p:sp>
        <p:nvSpPr>
          <p:cNvPr id="6154" name="Freeform 11"/>
          <p:cNvSpPr>
            <a:spLocks/>
          </p:cNvSpPr>
          <p:nvPr/>
        </p:nvSpPr>
        <p:spPr bwMode="auto">
          <a:xfrm>
            <a:off x="6781800" y="4038600"/>
            <a:ext cx="1143000" cy="1752600"/>
          </a:xfrm>
          <a:custGeom>
            <a:avLst/>
            <a:gdLst>
              <a:gd name="T0" fmla="*/ 0 w 1152"/>
              <a:gd name="T1" fmla="*/ 0 h 768"/>
              <a:gd name="T2" fmla="*/ 432 w 1152"/>
              <a:gd name="T3" fmla="*/ 48 h 768"/>
              <a:gd name="T4" fmla="*/ 288 w 1152"/>
              <a:gd name="T5" fmla="*/ 240 h 768"/>
              <a:gd name="T6" fmla="*/ 1152 w 1152"/>
              <a:gd name="T7" fmla="*/ 768 h 768"/>
              <a:gd name="T8" fmla="*/ 0 60000 65536"/>
              <a:gd name="T9" fmla="*/ 0 60000 65536"/>
              <a:gd name="T10" fmla="*/ 0 60000 65536"/>
              <a:gd name="T11" fmla="*/ 0 60000 65536"/>
              <a:gd name="T12" fmla="*/ 0 w 1152"/>
              <a:gd name="T13" fmla="*/ 0 h 768"/>
              <a:gd name="T14" fmla="*/ 1152 w 1152"/>
              <a:gd name="T15" fmla="*/ 768 h 768"/>
            </a:gdLst>
            <a:ahLst/>
            <a:cxnLst>
              <a:cxn ang="T8">
                <a:pos x="T0" y="T1"/>
              </a:cxn>
              <a:cxn ang="T9">
                <a:pos x="T2" y="T3"/>
              </a:cxn>
              <a:cxn ang="T10">
                <a:pos x="T4" y="T5"/>
              </a:cxn>
              <a:cxn ang="T11">
                <a:pos x="T6" y="T7"/>
              </a:cxn>
            </a:cxnLst>
            <a:rect l="T12" t="T13" r="T14" b="T15"/>
            <a:pathLst>
              <a:path w="1152" h="768">
                <a:moveTo>
                  <a:pt x="0" y="0"/>
                </a:moveTo>
                <a:cubicBezTo>
                  <a:pt x="192" y="4"/>
                  <a:pt x="384" y="8"/>
                  <a:pt x="432" y="48"/>
                </a:cubicBezTo>
                <a:cubicBezTo>
                  <a:pt x="480" y="88"/>
                  <a:pt x="168" y="120"/>
                  <a:pt x="288" y="240"/>
                </a:cubicBezTo>
                <a:cubicBezTo>
                  <a:pt x="408" y="360"/>
                  <a:pt x="780" y="564"/>
                  <a:pt x="1152" y="768"/>
                </a:cubicBezTo>
              </a:path>
            </a:pathLst>
          </a:custGeom>
          <a:noFill/>
          <a:ln w="9525">
            <a:solidFill>
              <a:srgbClr val="0000FF"/>
            </a:solidFill>
            <a:round/>
            <a:headEnd type="arrow" w="med" len="med"/>
            <a:tailEnd/>
          </a:ln>
        </p:spPr>
        <p:txBody>
          <a:bodyPr wrap="none" anchor="ctr"/>
          <a:lstStyle/>
          <a:p>
            <a:endParaRPr lang="en-US"/>
          </a:p>
        </p:txBody>
      </p:sp>
      <p:sp>
        <p:nvSpPr>
          <p:cNvPr id="11" name="Date Placeholder 10"/>
          <p:cNvSpPr>
            <a:spLocks noGrp="1"/>
          </p:cNvSpPr>
          <p:nvPr>
            <p:ph type="dt" sz="quarter" idx="10"/>
          </p:nvPr>
        </p:nvSpPr>
        <p:spPr/>
        <p:txBody>
          <a:bodyPr/>
          <a:lstStyle/>
          <a:p>
            <a:pPr>
              <a:defRPr/>
            </a:pPr>
            <a:fld id="{009757D1-2A2F-42A5-A054-C4293B7A3165}" type="datetime1">
              <a:rPr lang="en-US" altLang="zh-CN"/>
              <a:pPr>
                <a:defRPr/>
              </a:pPr>
              <a:t>3/7/2013</a:t>
            </a:fld>
            <a:endParaRPr lang="en-US" altLang="zh-CN"/>
          </a:p>
        </p:txBody>
      </p:sp>
      <p:sp>
        <p:nvSpPr>
          <p:cNvPr id="12" name="Footer Placeholder 11"/>
          <p:cNvSpPr>
            <a:spLocks noGrp="1"/>
          </p:cNvSpPr>
          <p:nvPr>
            <p:ph type="ftr" sz="quarter" idx="11"/>
          </p:nvPr>
        </p:nvSpPr>
        <p:spPr/>
        <p:txBody>
          <a:bodyPr/>
          <a:lstStyle/>
          <a:p>
            <a:pPr>
              <a:defRPr/>
            </a:pPr>
            <a:r>
              <a:rPr lang="en-US" altLang="zh-CN"/>
              <a:t>Towson University - J. Jung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rtlCol="0">
            <a:normAutofit fontScale="90000"/>
          </a:bodyPr>
          <a:lstStyle/>
          <a:p>
            <a:pPr fontAlgn="auto">
              <a:spcAft>
                <a:spcPts val="0"/>
              </a:spcAft>
              <a:defRPr/>
            </a:pPr>
            <a:r>
              <a:rPr lang="en-US" altLang="zh-CN" smtClean="0"/>
              <a:t>Population/Probability Distribution…</a:t>
            </a:r>
          </a:p>
        </p:txBody>
      </p:sp>
      <p:sp>
        <p:nvSpPr>
          <p:cNvPr id="102403" name="Rectangle 3"/>
          <p:cNvSpPr>
            <a:spLocks noGrp="1" noChangeArrowheads="1"/>
          </p:cNvSpPr>
          <p:nvPr>
            <p:ph idx="1"/>
          </p:nvPr>
        </p:nvSpPr>
        <p:spPr/>
        <p:txBody>
          <a:bodyPr rtlCol="0">
            <a:normAutofit/>
          </a:bodyPr>
          <a:lstStyle/>
          <a:p>
            <a:pPr fontAlgn="auto">
              <a:spcAft>
                <a:spcPts val="0"/>
              </a:spcAft>
              <a:buFont typeface="Arial" pitchFamily="34" charset="0"/>
              <a:buChar char="•"/>
              <a:defRPr/>
            </a:pPr>
            <a:r>
              <a:rPr lang="en-US" altLang="zh-CN" dirty="0" smtClean="0"/>
              <a:t>The discrete probability distribution represents a </a:t>
            </a:r>
            <a:r>
              <a:rPr lang="en-US" altLang="zh-CN" b="1" i="1" dirty="0" smtClean="0"/>
              <a:t>population</a:t>
            </a:r>
          </a:p>
          <a:p>
            <a:pPr lvl="1" fontAlgn="auto">
              <a:spcAft>
                <a:spcPts val="0"/>
              </a:spcAft>
              <a:buFont typeface="Arial" pitchFamily="34" charset="0"/>
              <a:buChar char="–"/>
              <a:defRPr/>
            </a:pPr>
            <a:r>
              <a:rPr lang="en-US" altLang="zh-CN" dirty="0" smtClean="0"/>
              <a:t>Example </a:t>
            </a:r>
            <a:r>
              <a:rPr lang="en-US" altLang="zh-CN" dirty="0" smtClean="0"/>
              <a:t>5.1 </a:t>
            </a:r>
            <a:r>
              <a:rPr lang="en-US" altLang="zh-CN" dirty="0" smtClean="0"/>
              <a:t>the population of number of TVs per household</a:t>
            </a:r>
          </a:p>
          <a:p>
            <a:pPr fontAlgn="auto">
              <a:spcAft>
                <a:spcPts val="0"/>
              </a:spcAft>
              <a:buFont typeface="Arial" pitchFamily="34" charset="0"/>
              <a:buChar char="•"/>
              <a:defRPr/>
            </a:pPr>
            <a:r>
              <a:rPr lang="en-US" altLang="zh-CN" dirty="0" smtClean="0"/>
              <a:t>Since </a:t>
            </a:r>
            <a:r>
              <a:rPr lang="en-US" altLang="zh-CN" dirty="0" smtClean="0"/>
              <a:t>we have </a:t>
            </a:r>
            <a:r>
              <a:rPr lang="en-US" altLang="zh-CN" b="1" i="1" dirty="0" smtClean="0"/>
              <a:t>populations</a:t>
            </a:r>
            <a:r>
              <a:rPr lang="en-US" altLang="zh-CN" dirty="0" smtClean="0"/>
              <a:t>, we can describe them by computing various </a:t>
            </a:r>
            <a:r>
              <a:rPr lang="en-US" altLang="zh-CN" b="1" i="1" dirty="0" smtClean="0"/>
              <a:t>parameters</a:t>
            </a:r>
            <a:r>
              <a:rPr lang="en-US" altLang="zh-CN" dirty="0" smtClean="0"/>
              <a:t>.</a:t>
            </a:r>
          </a:p>
          <a:p>
            <a:pPr fontAlgn="auto">
              <a:spcAft>
                <a:spcPts val="0"/>
              </a:spcAft>
              <a:buFont typeface="Arial" pitchFamily="34" charset="0"/>
              <a:buChar char="•"/>
              <a:defRPr/>
            </a:pPr>
            <a:r>
              <a:rPr lang="en-US" altLang="zh-CN" dirty="0" smtClean="0"/>
              <a:t>E.g. the population mean and population variance.</a:t>
            </a:r>
          </a:p>
        </p:txBody>
      </p:sp>
      <p:sp>
        <p:nvSpPr>
          <p:cNvPr id="4" name="Slide Number Placeholder 5"/>
          <p:cNvSpPr>
            <a:spLocks noGrp="1"/>
          </p:cNvSpPr>
          <p:nvPr>
            <p:ph type="sldNum" sz="quarter" idx="12"/>
          </p:nvPr>
        </p:nvSpPr>
        <p:spPr/>
        <p:txBody>
          <a:bodyPr/>
          <a:lstStyle/>
          <a:p>
            <a:pPr>
              <a:defRPr/>
            </a:pPr>
            <a:r>
              <a:rPr lang="en-US" altLang="zh-CN"/>
              <a:t>7.</a:t>
            </a:r>
            <a:fld id="{5F9F3210-522B-4BC5-A202-29779412AF63}" type="slidenum">
              <a:rPr lang="en-US" altLang="zh-CN"/>
              <a:pPr>
                <a:defRPr/>
              </a:pPr>
              <a:t>6</a:t>
            </a:fld>
            <a:endParaRPr lang="en-US" altLang="zh-CN"/>
          </a:p>
        </p:txBody>
      </p:sp>
      <p:sp>
        <p:nvSpPr>
          <p:cNvPr id="5" name="Date Placeholder 4"/>
          <p:cNvSpPr>
            <a:spLocks noGrp="1"/>
          </p:cNvSpPr>
          <p:nvPr>
            <p:ph type="dt" sz="quarter" idx="10"/>
          </p:nvPr>
        </p:nvSpPr>
        <p:spPr/>
        <p:txBody>
          <a:bodyPr/>
          <a:lstStyle/>
          <a:p>
            <a:pPr>
              <a:defRPr/>
            </a:pPr>
            <a:fld id="{912E8050-47A5-4B03-BA3B-C66FB169D039}" type="datetime1">
              <a:rPr lang="en-US" altLang="zh-CN"/>
              <a:pPr>
                <a:defRPr/>
              </a:pPr>
              <a:t>3/7/2013</a:t>
            </a:fld>
            <a:endParaRPr lang="en-US" altLang="zh-CN"/>
          </a:p>
        </p:txBody>
      </p:sp>
      <p:sp>
        <p:nvSpPr>
          <p:cNvPr id="6" name="Footer Placeholder 5"/>
          <p:cNvSpPr>
            <a:spLocks noGrp="1"/>
          </p:cNvSpPr>
          <p:nvPr>
            <p:ph type="ftr" sz="quarter" idx="11"/>
          </p:nvPr>
        </p:nvSpPr>
        <p:spPr/>
        <p:txBody>
          <a:bodyPr/>
          <a:lstStyle/>
          <a:p>
            <a:pPr>
              <a:defRPr/>
            </a:pPr>
            <a:r>
              <a:rPr lang="en-US" altLang="zh-CN"/>
              <a:t>Towson University - J. Jung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smtClean="0"/>
              <a:t>Population Mean (Expected Value)</a:t>
            </a:r>
          </a:p>
        </p:txBody>
      </p:sp>
      <p:sp>
        <p:nvSpPr>
          <p:cNvPr id="10243" name="Rectangle 3"/>
          <p:cNvSpPr>
            <a:spLocks noGrp="1" noChangeArrowheads="1"/>
          </p:cNvSpPr>
          <p:nvPr>
            <p:ph idx="1"/>
          </p:nvPr>
        </p:nvSpPr>
        <p:spPr/>
        <p:txBody>
          <a:bodyPr/>
          <a:lstStyle/>
          <a:p>
            <a:r>
              <a:rPr lang="en-US" altLang="zh-CN" dirty="0" smtClean="0"/>
              <a:t>The population mean is the </a:t>
            </a:r>
            <a:r>
              <a:rPr lang="en-US" altLang="zh-CN" b="1" i="1" dirty="0" smtClean="0"/>
              <a:t>weighted average</a:t>
            </a:r>
            <a:r>
              <a:rPr lang="en-US" altLang="zh-CN" dirty="0" smtClean="0"/>
              <a:t> of all of its values. </a:t>
            </a:r>
          </a:p>
          <a:p>
            <a:r>
              <a:rPr lang="en-US" altLang="zh-CN" dirty="0" smtClean="0"/>
              <a:t>The weights are the probabilities.</a:t>
            </a:r>
          </a:p>
          <a:p>
            <a:r>
              <a:rPr lang="en-US" altLang="zh-CN" dirty="0" smtClean="0"/>
              <a:t>This parameter is also called the expected value of X and is represented by E(X). </a:t>
            </a:r>
          </a:p>
        </p:txBody>
      </p:sp>
      <p:sp>
        <p:nvSpPr>
          <p:cNvPr id="5" name="Slide Number Placeholder 5"/>
          <p:cNvSpPr>
            <a:spLocks noGrp="1"/>
          </p:cNvSpPr>
          <p:nvPr>
            <p:ph type="sldNum" sz="quarter" idx="12"/>
          </p:nvPr>
        </p:nvSpPr>
        <p:spPr/>
        <p:txBody>
          <a:bodyPr/>
          <a:lstStyle/>
          <a:p>
            <a:pPr>
              <a:defRPr/>
            </a:pPr>
            <a:r>
              <a:rPr lang="en-US" altLang="zh-CN"/>
              <a:t>7.</a:t>
            </a:r>
            <a:fld id="{D68A2BBE-32CF-4FC3-89B4-0A02ABED4C32}" type="slidenum">
              <a:rPr lang="en-US" altLang="zh-CN"/>
              <a:pPr>
                <a:defRPr/>
              </a:pPr>
              <a:t>7</a:t>
            </a:fld>
            <a:endParaRPr lang="en-US" altLang="zh-CN"/>
          </a:p>
        </p:txBody>
      </p:sp>
      <p:pic>
        <p:nvPicPr>
          <p:cNvPr id="10245" name="Picture 4"/>
          <p:cNvPicPr>
            <a:picLocks noChangeAspect="1" noChangeArrowheads="1"/>
          </p:cNvPicPr>
          <p:nvPr/>
        </p:nvPicPr>
        <p:blipFill>
          <a:blip r:embed="rId3" cstate="print"/>
          <a:srcRect/>
          <a:stretch>
            <a:fillRect/>
          </a:stretch>
        </p:blipFill>
        <p:spPr bwMode="auto">
          <a:xfrm>
            <a:off x="1447800" y="4267200"/>
            <a:ext cx="5943600" cy="1695450"/>
          </a:xfrm>
          <a:prstGeom prst="rect">
            <a:avLst/>
          </a:prstGeom>
          <a:noFill/>
          <a:ln w="9525">
            <a:noFill/>
            <a:miter lim="800000"/>
            <a:headEnd/>
            <a:tailEnd/>
          </a:ln>
        </p:spPr>
      </p:pic>
      <p:sp>
        <p:nvSpPr>
          <p:cNvPr id="6" name="Date Placeholder 5"/>
          <p:cNvSpPr>
            <a:spLocks noGrp="1"/>
          </p:cNvSpPr>
          <p:nvPr>
            <p:ph type="dt" sz="quarter" idx="10"/>
          </p:nvPr>
        </p:nvSpPr>
        <p:spPr/>
        <p:txBody>
          <a:bodyPr/>
          <a:lstStyle/>
          <a:p>
            <a:pPr>
              <a:defRPr/>
            </a:pPr>
            <a:fld id="{273F88CE-7203-452B-8755-A3EAB952F03F}" type="datetime1">
              <a:rPr lang="en-US" altLang="zh-CN"/>
              <a:pPr>
                <a:defRPr/>
              </a:pPr>
              <a:t>3/7/2013</a:t>
            </a:fld>
            <a:endParaRPr lang="en-US" altLang="zh-CN"/>
          </a:p>
        </p:txBody>
      </p:sp>
      <p:sp>
        <p:nvSpPr>
          <p:cNvPr id="7" name="Footer Placeholder 6"/>
          <p:cNvSpPr>
            <a:spLocks noGrp="1"/>
          </p:cNvSpPr>
          <p:nvPr>
            <p:ph type="ftr" sz="quarter" idx="11"/>
          </p:nvPr>
        </p:nvSpPr>
        <p:spPr/>
        <p:txBody>
          <a:bodyPr/>
          <a:lstStyle/>
          <a:p>
            <a:pPr>
              <a:defRPr/>
            </a:pPr>
            <a:r>
              <a:rPr lang="en-US" altLang="zh-CN"/>
              <a:t>Towson University - J. Jung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smtClean="0"/>
              <a:t>Population Variance…</a:t>
            </a:r>
          </a:p>
        </p:txBody>
      </p:sp>
      <p:sp>
        <p:nvSpPr>
          <p:cNvPr id="106499" name="Rectangle 3"/>
          <p:cNvSpPr>
            <a:spLocks noGrp="1" noChangeArrowheads="1"/>
          </p:cNvSpPr>
          <p:nvPr>
            <p:ph idx="1"/>
          </p:nvPr>
        </p:nvSpPr>
        <p:spPr/>
        <p:txBody>
          <a:bodyPr rtlCol="0">
            <a:normAutofit fontScale="85000" lnSpcReduction="20000"/>
          </a:bodyPr>
          <a:lstStyle/>
          <a:p>
            <a:pPr fontAlgn="auto">
              <a:spcAft>
                <a:spcPts val="0"/>
              </a:spcAft>
              <a:buFont typeface="Arial" pitchFamily="34" charset="0"/>
              <a:buChar char="•"/>
              <a:defRPr/>
            </a:pPr>
            <a:r>
              <a:rPr lang="en-US" altLang="zh-CN" dirty="0" smtClean="0"/>
              <a:t>The population variance is calculated similarly. It is the weighted average of the </a:t>
            </a:r>
            <a:r>
              <a:rPr lang="en-US" altLang="zh-CN" b="1" i="1" dirty="0" smtClean="0"/>
              <a:t>squared deviations</a:t>
            </a:r>
            <a:r>
              <a:rPr lang="en-US" altLang="zh-CN" dirty="0" smtClean="0"/>
              <a:t> from the mean.</a:t>
            </a:r>
          </a:p>
          <a:p>
            <a:pPr fontAlgn="auto">
              <a:spcAft>
                <a:spcPts val="0"/>
              </a:spcAft>
              <a:buFont typeface="Arial" pitchFamily="34" charset="0"/>
              <a:buChar char="•"/>
              <a:defRPr/>
            </a:pPr>
            <a:endParaRPr lang="en-US" altLang="zh-CN" dirty="0" smtClean="0"/>
          </a:p>
          <a:p>
            <a:pPr fontAlgn="auto">
              <a:spcAft>
                <a:spcPts val="0"/>
              </a:spcAft>
              <a:buFont typeface="Arial" pitchFamily="34" charset="0"/>
              <a:buChar char="•"/>
              <a:defRPr/>
            </a:pPr>
            <a:endParaRPr lang="en-US" altLang="zh-CN" dirty="0" smtClean="0"/>
          </a:p>
          <a:p>
            <a:pPr fontAlgn="auto">
              <a:spcAft>
                <a:spcPts val="0"/>
              </a:spcAft>
              <a:buFont typeface="Arial" pitchFamily="34" charset="0"/>
              <a:buChar char="•"/>
              <a:defRPr/>
            </a:pPr>
            <a:endParaRPr lang="en-US" altLang="zh-CN" dirty="0" smtClean="0"/>
          </a:p>
          <a:p>
            <a:pPr fontAlgn="auto">
              <a:spcAft>
                <a:spcPts val="0"/>
              </a:spcAft>
              <a:buFont typeface="Arial" pitchFamily="34" charset="0"/>
              <a:buChar char="•"/>
              <a:defRPr/>
            </a:pPr>
            <a:r>
              <a:rPr lang="en-US" altLang="zh-CN" dirty="0" smtClean="0"/>
              <a:t>As before, there is a “short-cut” formulation…</a:t>
            </a:r>
          </a:p>
          <a:p>
            <a:pPr fontAlgn="auto">
              <a:spcAft>
                <a:spcPts val="0"/>
              </a:spcAft>
              <a:buFont typeface="Arial" pitchFamily="34" charset="0"/>
              <a:buChar char="•"/>
              <a:defRPr/>
            </a:pPr>
            <a:endParaRPr lang="en-US" altLang="zh-CN" dirty="0" smtClean="0"/>
          </a:p>
          <a:p>
            <a:pPr fontAlgn="auto">
              <a:spcAft>
                <a:spcPts val="0"/>
              </a:spcAft>
              <a:buFont typeface="Arial" pitchFamily="34" charset="0"/>
              <a:buChar char="•"/>
              <a:defRPr/>
            </a:pPr>
            <a:endParaRPr lang="en-US" altLang="zh-CN" dirty="0" smtClean="0"/>
          </a:p>
          <a:p>
            <a:pPr fontAlgn="auto">
              <a:spcAft>
                <a:spcPts val="0"/>
              </a:spcAft>
              <a:buFont typeface="Arial" pitchFamily="34" charset="0"/>
              <a:buChar char="•"/>
              <a:defRPr/>
            </a:pPr>
            <a:endParaRPr lang="en-US" altLang="zh-CN" dirty="0" smtClean="0"/>
          </a:p>
          <a:p>
            <a:pPr fontAlgn="auto">
              <a:spcAft>
                <a:spcPts val="0"/>
              </a:spcAft>
              <a:buFont typeface="Arial" pitchFamily="34" charset="0"/>
              <a:buChar char="•"/>
              <a:defRPr/>
            </a:pPr>
            <a:r>
              <a:rPr lang="en-US" altLang="zh-CN" dirty="0" smtClean="0"/>
              <a:t>The standard deviation is the same as before:</a:t>
            </a:r>
          </a:p>
        </p:txBody>
      </p:sp>
      <p:sp>
        <p:nvSpPr>
          <p:cNvPr id="7" name="Slide Number Placeholder 5"/>
          <p:cNvSpPr>
            <a:spLocks noGrp="1"/>
          </p:cNvSpPr>
          <p:nvPr>
            <p:ph type="sldNum" sz="quarter" idx="12"/>
          </p:nvPr>
        </p:nvSpPr>
        <p:spPr/>
        <p:txBody>
          <a:bodyPr/>
          <a:lstStyle/>
          <a:p>
            <a:pPr>
              <a:defRPr/>
            </a:pPr>
            <a:r>
              <a:rPr lang="en-US" altLang="zh-CN"/>
              <a:t>7.</a:t>
            </a:r>
            <a:fld id="{2449D007-E060-47D6-8CD5-EC2BDB9FB38F}" type="slidenum">
              <a:rPr lang="en-US" altLang="zh-CN"/>
              <a:pPr>
                <a:defRPr/>
              </a:pPr>
              <a:t>8</a:t>
            </a:fld>
            <a:endParaRPr lang="en-US" altLang="zh-CN"/>
          </a:p>
        </p:txBody>
      </p:sp>
      <p:pic>
        <p:nvPicPr>
          <p:cNvPr id="11269" name="Picture 4"/>
          <p:cNvPicPr>
            <a:picLocks noChangeAspect="1" noChangeArrowheads="1"/>
          </p:cNvPicPr>
          <p:nvPr/>
        </p:nvPicPr>
        <p:blipFill>
          <a:blip r:embed="rId3" cstate="print"/>
          <a:srcRect/>
          <a:stretch>
            <a:fillRect/>
          </a:stretch>
        </p:blipFill>
        <p:spPr bwMode="auto">
          <a:xfrm>
            <a:off x="1828800" y="2667000"/>
            <a:ext cx="4800600" cy="1163638"/>
          </a:xfrm>
          <a:prstGeom prst="rect">
            <a:avLst/>
          </a:prstGeom>
          <a:noFill/>
          <a:ln w="9525">
            <a:noFill/>
            <a:miter lim="800000"/>
            <a:headEnd/>
            <a:tailEnd/>
          </a:ln>
        </p:spPr>
      </p:pic>
      <p:pic>
        <p:nvPicPr>
          <p:cNvPr id="11270" name="Picture 5"/>
          <p:cNvPicPr>
            <a:picLocks noChangeAspect="1" noChangeArrowheads="1"/>
          </p:cNvPicPr>
          <p:nvPr/>
        </p:nvPicPr>
        <p:blipFill>
          <a:blip r:embed="rId4" cstate="print"/>
          <a:srcRect/>
          <a:stretch>
            <a:fillRect/>
          </a:stretch>
        </p:blipFill>
        <p:spPr bwMode="auto">
          <a:xfrm>
            <a:off x="1905000" y="4343400"/>
            <a:ext cx="4876800" cy="1146175"/>
          </a:xfrm>
          <a:prstGeom prst="rect">
            <a:avLst/>
          </a:prstGeom>
          <a:noFill/>
          <a:ln w="9525">
            <a:noFill/>
            <a:miter lim="800000"/>
            <a:headEnd/>
            <a:tailEnd/>
          </a:ln>
        </p:spPr>
      </p:pic>
      <p:pic>
        <p:nvPicPr>
          <p:cNvPr id="11271" name="Picture 6"/>
          <p:cNvPicPr>
            <a:picLocks noChangeAspect="1" noChangeArrowheads="1"/>
          </p:cNvPicPr>
          <p:nvPr/>
        </p:nvPicPr>
        <p:blipFill>
          <a:blip r:embed="rId5" cstate="print"/>
          <a:srcRect/>
          <a:stretch>
            <a:fillRect/>
          </a:stretch>
        </p:blipFill>
        <p:spPr bwMode="auto">
          <a:xfrm>
            <a:off x="7315200" y="5257800"/>
            <a:ext cx="1641475" cy="784225"/>
          </a:xfrm>
          <a:prstGeom prst="rect">
            <a:avLst/>
          </a:prstGeom>
          <a:noFill/>
          <a:ln w="9525">
            <a:noFill/>
            <a:miter lim="800000"/>
            <a:headEnd/>
            <a:tailEnd/>
          </a:ln>
        </p:spPr>
      </p:pic>
      <p:sp>
        <p:nvSpPr>
          <p:cNvPr id="8" name="Date Placeholder 7"/>
          <p:cNvSpPr>
            <a:spLocks noGrp="1"/>
          </p:cNvSpPr>
          <p:nvPr>
            <p:ph type="dt" sz="quarter" idx="10"/>
          </p:nvPr>
        </p:nvSpPr>
        <p:spPr/>
        <p:txBody>
          <a:bodyPr/>
          <a:lstStyle/>
          <a:p>
            <a:pPr>
              <a:defRPr/>
            </a:pPr>
            <a:fld id="{52EEFD2E-085F-49B8-8FDE-0D6E09D2CBC0}" type="datetime1">
              <a:rPr lang="en-US" altLang="zh-CN"/>
              <a:pPr>
                <a:defRPr/>
              </a:pPr>
              <a:t>3/7/2013</a:t>
            </a:fld>
            <a:endParaRPr lang="en-US" altLang="zh-CN"/>
          </a:p>
        </p:txBody>
      </p:sp>
      <p:sp>
        <p:nvSpPr>
          <p:cNvPr id="9" name="Footer Placeholder 8"/>
          <p:cNvSpPr>
            <a:spLocks noGrp="1"/>
          </p:cNvSpPr>
          <p:nvPr>
            <p:ph type="ftr" sz="quarter" idx="11"/>
          </p:nvPr>
        </p:nvSpPr>
        <p:spPr/>
        <p:txBody>
          <a:bodyPr/>
          <a:lstStyle/>
          <a:p>
            <a:pPr>
              <a:defRPr/>
            </a:pPr>
            <a:r>
              <a:rPr lang="en-US" altLang="zh-CN"/>
              <a:t>Towson University - J. Jung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74638"/>
            <a:ext cx="8229600" cy="715962"/>
          </a:xfrm>
        </p:spPr>
        <p:txBody>
          <a:bodyPr rtlCol="0">
            <a:normAutofit fontScale="90000"/>
          </a:bodyPr>
          <a:lstStyle/>
          <a:p>
            <a:pPr fontAlgn="auto">
              <a:spcAft>
                <a:spcPts val="0"/>
              </a:spcAft>
              <a:defRPr/>
            </a:pPr>
            <a:r>
              <a:rPr lang="en-US" altLang="zh-CN" dirty="0" smtClean="0"/>
              <a:t>Example </a:t>
            </a:r>
            <a:r>
              <a:rPr lang="en-US" altLang="zh-CN" dirty="0" smtClean="0"/>
              <a:t>5.1</a:t>
            </a:r>
            <a:endParaRPr lang="en-US" altLang="zh-CN" dirty="0" smtClean="0"/>
          </a:p>
        </p:txBody>
      </p:sp>
      <p:sp>
        <p:nvSpPr>
          <p:cNvPr id="20483" name="Rectangle 3"/>
          <p:cNvSpPr>
            <a:spLocks noGrp="1" noChangeArrowheads="1"/>
          </p:cNvSpPr>
          <p:nvPr>
            <p:ph idx="1"/>
          </p:nvPr>
        </p:nvSpPr>
        <p:spPr>
          <a:xfrm>
            <a:off x="381000" y="1066800"/>
            <a:ext cx="8229600" cy="838200"/>
          </a:xfrm>
        </p:spPr>
        <p:txBody>
          <a:bodyPr rtlCol="0">
            <a:normAutofit fontScale="85000" lnSpcReduction="10000"/>
          </a:bodyPr>
          <a:lstStyle/>
          <a:p>
            <a:pPr fontAlgn="auto">
              <a:spcAft>
                <a:spcPts val="0"/>
              </a:spcAft>
              <a:buFont typeface="Arial" pitchFamily="34" charset="0"/>
              <a:buChar char="•"/>
              <a:defRPr/>
            </a:pPr>
            <a:r>
              <a:rPr lang="en-US" altLang="zh-CN" sz="2400" dirty="0" smtClean="0"/>
              <a:t>Find the </a:t>
            </a:r>
            <a:r>
              <a:rPr lang="en-US" altLang="zh-CN" sz="2400" b="1" dirty="0" smtClean="0">
                <a:solidFill>
                  <a:srgbClr val="FF0000"/>
                </a:solidFill>
              </a:rPr>
              <a:t>mean</a:t>
            </a:r>
            <a:r>
              <a:rPr lang="en-US" altLang="zh-CN" sz="2400" dirty="0" smtClean="0"/>
              <a:t>, variance, and standard deviation for the population of the number of color televisions per household… (from Example 7.1)</a:t>
            </a:r>
            <a:endParaRPr lang="en-US" altLang="zh-CN" dirty="0" smtClean="0"/>
          </a:p>
        </p:txBody>
      </p:sp>
      <p:sp>
        <p:nvSpPr>
          <p:cNvPr id="7" name="Slide Number Placeholder 5"/>
          <p:cNvSpPr>
            <a:spLocks noGrp="1"/>
          </p:cNvSpPr>
          <p:nvPr>
            <p:ph type="sldNum" sz="quarter" idx="12"/>
          </p:nvPr>
        </p:nvSpPr>
        <p:spPr/>
        <p:txBody>
          <a:bodyPr/>
          <a:lstStyle/>
          <a:p>
            <a:pPr>
              <a:defRPr/>
            </a:pPr>
            <a:r>
              <a:rPr lang="en-US" altLang="zh-CN"/>
              <a:t>7.</a:t>
            </a:r>
            <a:fld id="{3C476C6D-8A48-455A-BC79-B5CD1BD358DB}" type="slidenum">
              <a:rPr lang="en-US" altLang="zh-CN"/>
              <a:pPr>
                <a:defRPr/>
              </a:pPr>
              <a:t>9</a:t>
            </a:fld>
            <a:endParaRPr lang="en-US" altLang="zh-CN"/>
          </a:p>
        </p:txBody>
      </p:sp>
      <p:pic>
        <p:nvPicPr>
          <p:cNvPr id="12293" name="Picture 4"/>
          <p:cNvPicPr>
            <a:picLocks noChangeAspect="1" noChangeArrowheads="1"/>
          </p:cNvPicPr>
          <p:nvPr/>
        </p:nvPicPr>
        <p:blipFill>
          <a:blip r:embed="rId3" cstate="print"/>
          <a:srcRect/>
          <a:stretch>
            <a:fillRect/>
          </a:stretch>
        </p:blipFill>
        <p:spPr bwMode="auto">
          <a:xfrm>
            <a:off x="1828800" y="1828800"/>
            <a:ext cx="5397500" cy="2451100"/>
          </a:xfrm>
          <a:prstGeom prst="rect">
            <a:avLst/>
          </a:prstGeom>
          <a:noFill/>
          <a:ln w="9525">
            <a:noFill/>
            <a:miter lim="800000"/>
            <a:headEnd/>
            <a:tailEnd/>
          </a:ln>
        </p:spPr>
      </p:pic>
      <p:pic>
        <p:nvPicPr>
          <p:cNvPr id="12294" name="Picture 5"/>
          <p:cNvPicPr>
            <a:picLocks noChangeAspect="1" noChangeArrowheads="1"/>
          </p:cNvPicPr>
          <p:nvPr/>
        </p:nvPicPr>
        <p:blipFill>
          <a:blip r:embed="rId4" cstate="print"/>
          <a:srcRect/>
          <a:stretch>
            <a:fillRect/>
          </a:stretch>
        </p:blipFill>
        <p:spPr bwMode="auto">
          <a:xfrm>
            <a:off x="457200" y="4572000"/>
            <a:ext cx="8396288" cy="965200"/>
          </a:xfrm>
          <a:prstGeom prst="rect">
            <a:avLst/>
          </a:prstGeom>
          <a:noFill/>
          <a:ln w="9525">
            <a:noFill/>
            <a:miter lim="800000"/>
            <a:headEnd/>
            <a:tailEnd/>
          </a:ln>
        </p:spPr>
      </p:pic>
      <p:sp>
        <p:nvSpPr>
          <p:cNvPr id="12295" name="Rectangle 7"/>
          <p:cNvSpPr>
            <a:spLocks noChangeArrowheads="1"/>
          </p:cNvSpPr>
          <p:nvPr/>
        </p:nvSpPr>
        <p:spPr bwMode="auto">
          <a:xfrm>
            <a:off x="533400" y="5638800"/>
            <a:ext cx="7461250" cy="822325"/>
          </a:xfrm>
          <a:prstGeom prst="rect">
            <a:avLst/>
          </a:prstGeom>
          <a:noFill/>
          <a:ln w="9525">
            <a:noFill/>
            <a:miter lim="800000"/>
            <a:headEnd/>
            <a:tailEnd/>
          </a:ln>
        </p:spPr>
        <p:txBody>
          <a:bodyPr wrap="none" anchor="ctr">
            <a:spAutoFit/>
          </a:bodyPr>
          <a:lstStyle/>
          <a:p>
            <a:pPr algn="l"/>
            <a:r>
              <a:rPr lang="en-US" altLang="zh-CN"/>
              <a:t>= 0(.012) + 1(.319) + 2(.374) + 3(.191) + 4(.076) + 5(.028) </a:t>
            </a:r>
          </a:p>
          <a:p>
            <a:pPr algn="l"/>
            <a:r>
              <a:rPr lang="en-US" altLang="zh-CN"/>
              <a:t>= </a:t>
            </a:r>
            <a:r>
              <a:rPr lang="en-US" altLang="zh-CN" b="1">
                <a:solidFill>
                  <a:srgbClr val="FF0000"/>
                </a:solidFill>
              </a:rPr>
              <a:t>2.084</a:t>
            </a:r>
          </a:p>
        </p:txBody>
      </p:sp>
      <p:sp>
        <p:nvSpPr>
          <p:cNvPr id="8" name="Date Placeholder 7"/>
          <p:cNvSpPr>
            <a:spLocks noGrp="1"/>
          </p:cNvSpPr>
          <p:nvPr>
            <p:ph type="dt" sz="quarter" idx="10"/>
          </p:nvPr>
        </p:nvSpPr>
        <p:spPr/>
        <p:txBody>
          <a:bodyPr/>
          <a:lstStyle/>
          <a:p>
            <a:pPr>
              <a:defRPr/>
            </a:pPr>
            <a:fld id="{5E71CC1B-5970-4924-902C-2DD740C80E9E}" type="datetime1">
              <a:rPr lang="en-US" altLang="zh-CN"/>
              <a:pPr>
                <a:defRPr/>
              </a:pPr>
              <a:t>3/7/2013</a:t>
            </a:fld>
            <a:endParaRPr lang="en-US" altLang="zh-CN"/>
          </a:p>
        </p:txBody>
      </p:sp>
      <p:sp>
        <p:nvSpPr>
          <p:cNvPr id="9" name="Footer Placeholder 8"/>
          <p:cNvSpPr>
            <a:spLocks noGrp="1"/>
          </p:cNvSpPr>
          <p:nvPr>
            <p:ph type="ftr" sz="quarter" idx="11"/>
          </p:nvPr>
        </p:nvSpPr>
        <p:spPr/>
        <p:txBody>
          <a:bodyPr/>
          <a:lstStyle/>
          <a:p>
            <a:pPr>
              <a:defRPr/>
            </a:pPr>
            <a:r>
              <a:rPr lang="en-US" altLang="zh-CN"/>
              <a:t>Towson University - J. Jung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1709</TotalTime>
  <Words>1970</Words>
  <Application>Microsoft Office PowerPoint</Application>
  <PresentationFormat>On-screen Show (4:3)</PresentationFormat>
  <Paragraphs>324</Paragraphs>
  <Slides>25</Slides>
  <Notes>24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Chapter 5</vt:lpstr>
      <vt:lpstr>Random Variables (RV)</vt:lpstr>
      <vt:lpstr>Probability Distributions…</vt:lpstr>
      <vt:lpstr>Probability Notation…</vt:lpstr>
      <vt:lpstr>Example 5.1…</vt:lpstr>
      <vt:lpstr>Population/Probability Distribution…</vt:lpstr>
      <vt:lpstr>Population Mean (Expected Value)</vt:lpstr>
      <vt:lpstr>Population Variance…</vt:lpstr>
      <vt:lpstr>Example 5.1</vt:lpstr>
      <vt:lpstr>Example 5.1</vt:lpstr>
      <vt:lpstr>Laws of Expected Value…</vt:lpstr>
      <vt:lpstr>Example 5.2</vt:lpstr>
      <vt:lpstr>Laws of Variance…</vt:lpstr>
      <vt:lpstr>Example 5.2</vt:lpstr>
      <vt:lpstr>Optional</vt:lpstr>
      <vt:lpstr>Bivariate Distributions…</vt:lpstr>
      <vt:lpstr>Discrete Bivariate Distribution…</vt:lpstr>
      <vt:lpstr>Example 7.5…</vt:lpstr>
      <vt:lpstr>Marginal Probabilities…</vt:lpstr>
      <vt:lpstr>Describing the Bivariate Distribution…</vt:lpstr>
      <vt:lpstr>Covariance…</vt:lpstr>
      <vt:lpstr>Coefficient of Correlation…</vt:lpstr>
      <vt:lpstr>Example 5.3</vt:lpstr>
      <vt:lpstr>Laws…</vt:lpstr>
      <vt:lpstr>Example 5.3</vt:lpstr>
    </vt:vector>
  </TitlesOfParts>
  <Company>Copyright © 2006 Brooks/Cole, a division of Thomson Learning, Inc.</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 Random Variables and Discrete Probability Distributions</dc:title>
  <dc:subject>Keller's Statistics for Management &amp; Economics, 7th Ed.</dc:subject>
  <dc:creator>Trent Tucker, Wilfrid Laurier Univeristy</dc:creator>
  <cp:lastModifiedBy>Jung, Juergen</cp:lastModifiedBy>
  <cp:revision>96</cp:revision>
  <cp:lastPrinted>2004-06-22T18:52:57Z</cp:lastPrinted>
  <dcterms:created xsi:type="dcterms:W3CDTF">2004-06-22T18:17:40Z</dcterms:created>
  <dcterms:modified xsi:type="dcterms:W3CDTF">2013-03-07T17:20:01Z</dcterms:modified>
</cp:coreProperties>
</file>