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2.xml" ContentType="application/vnd.openxmlformats-officedocument.drawingml.chart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1" r:id="rId1"/>
  </p:sldMasterIdLst>
  <p:notesMasterIdLst>
    <p:notesMasterId r:id="rId54"/>
  </p:notesMasterIdLst>
  <p:handoutMasterIdLst>
    <p:handoutMasterId r:id="rId55"/>
  </p:handoutMasterIdLst>
  <p:sldIdLst>
    <p:sldId id="335" r:id="rId2"/>
    <p:sldId id="317" r:id="rId3"/>
    <p:sldId id="339" r:id="rId4"/>
    <p:sldId id="259" r:id="rId5"/>
    <p:sldId id="318" r:id="rId6"/>
    <p:sldId id="360" r:id="rId7"/>
    <p:sldId id="260" r:id="rId8"/>
    <p:sldId id="261" r:id="rId9"/>
    <p:sldId id="363" r:id="rId10"/>
    <p:sldId id="266" r:id="rId11"/>
    <p:sldId id="357" r:id="rId12"/>
    <p:sldId id="354" r:id="rId13"/>
    <p:sldId id="268" r:id="rId14"/>
    <p:sldId id="319" r:id="rId15"/>
    <p:sldId id="269" r:id="rId16"/>
    <p:sldId id="270" r:id="rId17"/>
    <p:sldId id="271" r:id="rId18"/>
    <p:sldId id="272" r:id="rId19"/>
    <p:sldId id="320" r:id="rId20"/>
    <p:sldId id="275" r:id="rId21"/>
    <p:sldId id="342" r:id="rId22"/>
    <p:sldId id="355" r:id="rId23"/>
    <p:sldId id="340" r:id="rId24"/>
    <p:sldId id="312" r:id="rId25"/>
    <p:sldId id="313" r:id="rId26"/>
    <p:sldId id="314" r:id="rId27"/>
    <p:sldId id="315" r:id="rId28"/>
    <p:sldId id="308" r:id="rId29"/>
    <p:sldId id="361" r:id="rId30"/>
    <p:sldId id="309" r:id="rId31"/>
    <p:sldId id="362" r:id="rId32"/>
    <p:sldId id="356" r:id="rId33"/>
    <p:sldId id="323" r:id="rId34"/>
    <p:sldId id="344" r:id="rId35"/>
    <p:sldId id="325" r:id="rId36"/>
    <p:sldId id="326" r:id="rId37"/>
    <p:sldId id="327" r:id="rId38"/>
    <p:sldId id="328" r:id="rId39"/>
    <p:sldId id="358" r:id="rId40"/>
    <p:sldId id="329" r:id="rId41"/>
    <p:sldId id="364" r:id="rId42"/>
    <p:sldId id="341" r:id="rId43"/>
    <p:sldId id="330" r:id="rId44"/>
    <p:sldId id="331" r:id="rId45"/>
    <p:sldId id="332" r:id="rId46"/>
    <p:sldId id="346" r:id="rId47"/>
    <p:sldId id="347" r:id="rId48"/>
    <p:sldId id="348" r:id="rId49"/>
    <p:sldId id="351" r:id="rId50"/>
    <p:sldId id="349" r:id="rId51"/>
    <p:sldId id="345" r:id="rId52"/>
    <p:sldId id="350" r:id="rId53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CCC99"/>
    <a:srgbClr val="FF0000"/>
    <a:srgbClr val="FFFFFF"/>
    <a:srgbClr val="CCCCCC"/>
    <a:srgbClr val="FFFF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14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Standard Normal</a:t>
            </a:r>
            <a:r>
              <a:rPr lang="en-US" baseline="0" dirty="0" smtClean="0"/>
              <a:t> Distribution: N(0,1)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F(x)</c:v>
                </c:pt>
              </c:strCache>
            </c:strRef>
          </c:tx>
          <c:marker>
            <c:symbol val="none"/>
          </c:marker>
          <c:xVal>
            <c:numRef>
              <c:f>Sheet1!$B$3:$B$43</c:f>
              <c:numCache>
                <c:formatCode>General</c:formatCode>
                <c:ptCount val="41"/>
                <c:pt idx="0">
                  <c:v>-2</c:v>
                </c:pt>
                <c:pt idx="1">
                  <c:v>-1.9000000000000001</c:v>
                </c:pt>
                <c:pt idx="2">
                  <c:v>-1.7999999999999974</c:v>
                </c:pt>
                <c:pt idx="3">
                  <c:v>-1.699999999999998</c:v>
                </c:pt>
                <c:pt idx="4">
                  <c:v>-1.5999999999999974</c:v>
                </c:pt>
                <c:pt idx="5">
                  <c:v>-1.4999999999999964</c:v>
                </c:pt>
                <c:pt idx="6">
                  <c:v>-1.3999999999999975</c:v>
                </c:pt>
                <c:pt idx="7">
                  <c:v>-1.2999999999999969</c:v>
                </c:pt>
                <c:pt idx="8">
                  <c:v>-1.1999999999999975</c:v>
                </c:pt>
                <c:pt idx="9">
                  <c:v>-1.099999999999997</c:v>
                </c:pt>
                <c:pt idx="10">
                  <c:v>-0.99999999999999922</c:v>
                </c:pt>
                <c:pt idx="11">
                  <c:v>-0.89999999999999925</c:v>
                </c:pt>
                <c:pt idx="12">
                  <c:v>-0.7999999999999996</c:v>
                </c:pt>
                <c:pt idx="13">
                  <c:v>-0.69999999999999962</c:v>
                </c:pt>
                <c:pt idx="14">
                  <c:v>-0.59999999999999931</c:v>
                </c:pt>
                <c:pt idx="15">
                  <c:v>-0.5</c:v>
                </c:pt>
                <c:pt idx="16">
                  <c:v>-0.40000000000000008</c:v>
                </c:pt>
                <c:pt idx="17">
                  <c:v>-0.3000000000000001</c:v>
                </c:pt>
                <c:pt idx="18">
                  <c:v>-0.19999999999999968</c:v>
                </c:pt>
                <c:pt idx="19">
                  <c:v>-9.9999999999999645E-2</c:v>
                </c:pt>
                <c:pt idx="20">
                  <c:v>0</c:v>
                </c:pt>
                <c:pt idx="21">
                  <c:v>0.1</c:v>
                </c:pt>
                <c:pt idx="22">
                  <c:v>0.2</c:v>
                </c:pt>
                <c:pt idx="23">
                  <c:v>0.30000000000000032</c:v>
                </c:pt>
                <c:pt idx="24">
                  <c:v>0.4</c:v>
                </c:pt>
                <c:pt idx="25">
                  <c:v>0.5</c:v>
                </c:pt>
                <c:pt idx="26">
                  <c:v>0.60000000000000064</c:v>
                </c:pt>
                <c:pt idx="27">
                  <c:v>0.70000000000000062</c:v>
                </c:pt>
                <c:pt idx="28">
                  <c:v>0.79999999999999993</c:v>
                </c:pt>
                <c:pt idx="29">
                  <c:v>0.89999999999999991</c:v>
                </c:pt>
                <c:pt idx="30">
                  <c:v>0.99999999999999989</c:v>
                </c:pt>
                <c:pt idx="31">
                  <c:v>1.0999999999999976</c:v>
                </c:pt>
                <c:pt idx="32">
                  <c:v>1.2</c:v>
                </c:pt>
                <c:pt idx="33">
                  <c:v>1.3</c:v>
                </c:pt>
                <c:pt idx="34">
                  <c:v>1.4</c:v>
                </c:pt>
                <c:pt idx="35">
                  <c:v>1.5000000000000002</c:v>
                </c:pt>
                <c:pt idx="36">
                  <c:v>1.6000000000000003</c:v>
                </c:pt>
                <c:pt idx="37">
                  <c:v>1.7000000000000004</c:v>
                </c:pt>
                <c:pt idx="38">
                  <c:v>1.8000000000000005</c:v>
                </c:pt>
                <c:pt idx="39">
                  <c:v>1.9000000000000021</c:v>
                </c:pt>
                <c:pt idx="40">
                  <c:v>2.0000000000000004</c:v>
                </c:pt>
              </c:numCache>
            </c:numRef>
          </c:xVal>
          <c:yVal>
            <c:numRef>
              <c:f>Sheet1!$C$3:$C$43</c:f>
              <c:numCache>
                <c:formatCode>General</c:formatCode>
                <c:ptCount val="41"/>
                <c:pt idx="0">
                  <c:v>5.3990966513188084E-2</c:v>
                </c:pt>
                <c:pt idx="1">
                  <c:v>6.5615814774676581E-2</c:v>
                </c:pt>
                <c:pt idx="2">
                  <c:v>7.8950158300894066E-2</c:v>
                </c:pt>
                <c:pt idx="3">
                  <c:v>9.4049077376887155E-2</c:v>
                </c:pt>
                <c:pt idx="4">
                  <c:v>0.1109208346794555</c:v>
                </c:pt>
                <c:pt idx="5">
                  <c:v>0.12951759566589191</c:v>
                </c:pt>
                <c:pt idx="6">
                  <c:v>0.14972746563574496</c:v>
                </c:pt>
                <c:pt idx="7">
                  <c:v>0.17136859204780749</c:v>
                </c:pt>
                <c:pt idx="8">
                  <c:v>0.19418605498321287</c:v>
                </c:pt>
                <c:pt idx="9">
                  <c:v>0.21785217703255072</c:v>
                </c:pt>
                <c:pt idx="10">
                  <c:v>0.2419707245191435</c:v>
                </c:pt>
                <c:pt idx="11">
                  <c:v>0.26608524989875498</c:v>
                </c:pt>
                <c:pt idx="12">
                  <c:v>0.28969155276148273</c:v>
                </c:pt>
                <c:pt idx="13">
                  <c:v>0.31225393336676138</c:v>
                </c:pt>
                <c:pt idx="14">
                  <c:v>0.3332246028918005</c:v>
                </c:pt>
                <c:pt idx="15">
                  <c:v>0.35206532676429958</c:v>
                </c:pt>
                <c:pt idx="16">
                  <c:v>0.36827014030332333</c:v>
                </c:pt>
                <c:pt idx="17">
                  <c:v>0.38138781546052486</c:v>
                </c:pt>
                <c:pt idx="18">
                  <c:v>0.39104269397545727</c:v>
                </c:pt>
                <c:pt idx="19">
                  <c:v>0.39695254747701242</c:v>
                </c:pt>
                <c:pt idx="20">
                  <c:v>0.39894228040143281</c:v>
                </c:pt>
                <c:pt idx="21">
                  <c:v>0.39695254747701242</c:v>
                </c:pt>
                <c:pt idx="22">
                  <c:v>0.3910426939754571</c:v>
                </c:pt>
                <c:pt idx="23">
                  <c:v>0.38138781546052475</c:v>
                </c:pt>
                <c:pt idx="24">
                  <c:v>0.36827014030332328</c:v>
                </c:pt>
                <c:pt idx="25">
                  <c:v>0.35206532676429947</c:v>
                </c:pt>
                <c:pt idx="26">
                  <c:v>0.33322460289180023</c:v>
                </c:pt>
                <c:pt idx="27">
                  <c:v>0.31225393336676138</c:v>
                </c:pt>
                <c:pt idx="28">
                  <c:v>0.28969155276148273</c:v>
                </c:pt>
                <c:pt idx="29">
                  <c:v>0.26608524989875482</c:v>
                </c:pt>
                <c:pt idx="30">
                  <c:v>0.24197072451914339</c:v>
                </c:pt>
                <c:pt idx="31">
                  <c:v>0.21785217703255055</c:v>
                </c:pt>
                <c:pt idx="32">
                  <c:v>0.19418605498321287</c:v>
                </c:pt>
                <c:pt idx="33">
                  <c:v>0.17136859204780741</c:v>
                </c:pt>
                <c:pt idx="34">
                  <c:v>0.14972746563574491</c:v>
                </c:pt>
                <c:pt idx="35">
                  <c:v>0.12951759566589174</c:v>
                </c:pt>
                <c:pt idx="36">
                  <c:v>0.11092083467945545</c:v>
                </c:pt>
                <c:pt idx="37">
                  <c:v>9.4049077376887072E-2</c:v>
                </c:pt>
                <c:pt idx="38">
                  <c:v>7.8950158300894066E-2</c:v>
                </c:pt>
                <c:pt idx="39">
                  <c:v>6.5615814774676526E-2</c:v>
                </c:pt>
                <c:pt idx="40">
                  <c:v>5.3990966513187987E-2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7313792"/>
        <c:axId val="107315584"/>
      </c:scatterChart>
      <c:valAx>
        <c:axId val="107313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7315584"/>
        <c:crosses val="autoZero"/>
        <c:crossBetween val="midCat"/>
      </c:valAx>
      <c:valAx>
        <c:axId val="1073155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0731379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Standard Normal</a:t>
            </a:r>
            <a:r>
              <a:rPr lang="en-US" baseline="0" dirty="0" smtClean="0"/>
              <a:t> Distribution: N(0,1)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F(x)</c:v>
                </c:pt>
              </c:strCache>
            </c:strRef>
          </c:tx>
          <c:marker>
            <c:symbol val="none"/>
          </c:marker>
          <c:xVal>
            <c:numRef>
              <c:f>Sheet1!$B$3:$B$43</c:f>
              <c:numCache>
                <c:formatCode>General</c:formatCode>
                <c:ptCount val="41"/>
                <c:pt idx="0">
                  <c:v>-2</c:v>
                </c:pt>
                <c:pt idx="1">
                  <c:v>-1.9000000000000001</c:v>
                </c:pt>
                <c:pt idx="2">
                  <c:v>-1.7999999999999974</c:v>
                </c:pt>
                <c:pt idx="3">
                  <c:v>-1.699999999999998</c:v>
                </c:pt>
                <c:pt idx="4">
                  <c:v>-1.5999999999999974</c:v>
                </c:pt>
                <c:pt idx="5">
                  <c:v>-1.4999999999999964</c:v>
                </c:pt>
                <c:pt idx="6">
                  <c:v>-1.3999999999999975</c:v>
                </c:pt>
                <c:pt idx="7">
                  <c:v>-1.2999999999999969</c:v>
                </c:pt>
                <c:pt idx="8">
                  <c:v>-1.1999999999999975</c:v>
                </c:pt>
                <c:pt idx="9">
                  <c:v>-1.099999999999997</c:v>
                </c:pt>
                <c:pt idx="10">
                  <c:v>-0.99999999999999922</c:v>
                </c:pt>
                <c:pt idx="11">
                  <c:v>-0.89999999999999925</c:v>
                </c:pt>
                <c:pt idx="12">
                  <c:v>-0.7999999999999996</c:v>
                </c:pt>
                <c:pt idx="13">
                  <c:v>-0.69999999999999962</c:v>
                </c:pt>
                <c:pt idx="14">
                  <c:v>-0.59999999999999931</c:v>
                </c:pt>
                <c:pt idx="15">
                  <c:v>-0.5</c:v>
                </c:pt>
                <c:pt idx="16">
                  <c:v>-0.40000000000000008</c:v>
                </c:pt>
                <c:pt idx="17">
                  <c:v>-0.3000000000000001</c:v>
                </c:pt>
                <c:pt idx="18">
                  <c:v>-0.19999999999999968</c:v>
                </c:pt>
                <c:pt idx="19">
                  <c:v>-9.9999999999999645E-2</c:v>
                </c:pt>
                <c:pt idx="20">
                  <c:v>0</c:v>
                </c:pt>
                <c:pt idx="21">
                  <c:v>0.1</c:v>
                </c:pt>
                <c:pt idx="22">
                  <c:v>0.2</c:v>
                </c:pt>
                <c:pt idx="23">
                  <c:v>0.30000000000000032</c:v>
                </c:pt>
                <c:pt idx="24">
                  <c:v>0.4</c:v>
                </c:pt>
                <c:pt idx="25">
                  <c:v>0.5</c:v>
                </c:pt>
                <c:pt idx="26">
                  <c:v>0.60000000000000064</c:v>
                </c:pt>
                <c:pt idx="27">
                  <c:v>0.70000000000000062</c:v>
                </c:pt>
                <c:pt idx="28">
                  <c:v>0.79999999999999993</c:v>
                </c:pt>
                <c:pt idx="29">
                  <c:v>0.89999999999999991</c:v>
                </c:pt>
                <c:pt idx="30">
                  <c:v>0.99999999999999989</c:v>
                </c:pt>
                <c:pt idx="31">
                  <c:v>1.0999999999999976</c:v>
                </c:pt>
                <c:pt idx="32">
                  <c:v>1.2</c:v>
                </c:pt>
                <c:pt idx="33">
                  <c:v>1.3</c:v>
                </c:pt>
                <c:pt idx="34">
                  <c:v>1.4</c:v>
                </c:pt>
                <c:pt idx="35">
                  <c:v>1.5000000000000002</c:v>
                </c:pt>
                <c:pt idx="36">
                  <c:v>1.6000000000000003</c:v>
                </c:pt>
                <c:pt idx="37">
                  <c:v>1.7000000000000004</c:v>
                </c:pt>
                <c:pt idx="38">
                  <c:v>1.8000000000000005</c:v>
                </c:pt>
                <c:pt idx="39">
                  <c:v>1.9000000000000021</c:v>
                </c:pt>
                <c:pt idx="40">
                  <c:v>2.0000000000000004</c:v>
                </c:pt>
              </c:numCache>
            </c:numRef>
          </c:xVal>
          <c:yVal>
            <c:numRef>
              <c:f>Sheet1!$C$3:$C$43</c:f>
              <c:numCache>
                <c:formatCode>General</c:formatCode>
                <c:ptCount val="41"/>
                <c:pt idx="0">
                  <c:v>5.3990966513188084E-2</c:v>
                </c:pt>
                <c:pt idx="1">
                  <c:v>6.5615814774676581E-2</c:v>
                </c:pt>
                <c:pt idx="2">
                  <c:v>7.8950158300894066E-2</c:v>
                </c:pt>
                <c:pt idx="3">
                  <c:v>9.4049077376887155E-2</c:v>
                </c:pt>
                <c:pt idx="4">
                  <c:v>0.1109208346794555</c:v>
                </c:pt>
                <c:pt idx="5">
                  <c:v>0.12951759566589191</c:v>
                </c:pt>
                <c:pt idx="6">
                  <c:v>0.14972746563574496</c:v>
                </c:pt>
                <c:pt idx="7">
                  <c:v>0.17136859204780749</c:v>
                </c:pt>
                <c:pt idx="8">
                  <c:v>0.19418605498321287</c:v>
                </c:pt>
                <c:pt idx="9">
                  <c:v>0.21785217703255072</c:v>
                </c:pt>
                <c:pt idx="10">
                  <c:v>0.2419707245191435</c:v>
                </c:pt>
                <c:pt idx="11">
                  <c:v>0.26608524989875498</c:v>
                </c:pt>
                <c:pt idx="12">
                  <c:v>0.28969155276148273</c:v>
                </c:pt>
                <c:pt idx="13">
                  <c:v>0.31225393336676138</c:v>
                </c:pt>
                <c:pt idx="14">
                  <c:v>0.3332246028918005</c:v>
                </c:pt>
                <c:pt idx="15">
                  <c:v>0.35206532676429958</c:v>
                </c:pt>
                <c:pt idx="16">
                  <c:v>0.36827014030332333</c:v>
                </c:pt>
                <c:pt idx="17">
                  <c:v>0.38138781546052486</c:v>
                </c:pt>
                <c:pt idx="18">
                  <c:v>0.39104269397545727</c:v>
                </c:pt>
                <c:pt idx="19">
                  <c:v>0.39695254747701242</c:v>
                </c:pt>
                <c:pt idx="20">
                  <c:v>0.39894228040143281</c:v>
                </c:pt>
                <c:pt idx="21">
                  <c:v>0.39695254747701242</c:v>
                </c:pt>
                <c:pt idx="22">
                  <c:v>0.3910426939754571</c:v>
                </c:pt>
                <c:pt idx="23">
                  <c:v>0.38138781546052475</c:v>
                </c:pt>
                <c:pt idx="24">
                  <c:v>0.36827014030332328</c:v>
                </c:pt>
                <c:pt idx="25">
                  <c:v>0.35206532676429947</c:v>
                </c:pt>
                <c:pt idx="26">
                  <c:v>0.33322460289180023</c:v>
                </c:pt>
                <c:pt idx="27">
                  <c:v>0.31225393336676138</c:v>
                </c:pt>
                <c:pt idx="28">
                  <c:v>0.28969155276148273</c:v>
                </c:pt>
                <c:pt idx="29">
                  <c:v>0.26608524989875482</c:v>
                </c:pt>
                <c:pt idx="30">
                  <c:v>0.24197072451914339</c:v>
                </c:pt>
                <c:pt idx="31">
                  <c:v>0.21785217703255055</c:v>
                </c:pt>
                <c:pt idx="32">
                  <c:v>0.19418605498321287</c:v>
                </c:pt>
                <c:pt idx="33">
                  <c:v>0.17136859204780741</c:v>
                </c:pt>
                <c:pt idx="34">
                  <c:v>0.14972746563574491</c:v>
                </c:pt>
                <c:pt idx="35">
                  <c:v>0.12951759566589174</c:v>
                </c:pt>
                <c:pt idx="36">
                  <c:v>0.11092083467945545</c:v>
                </c:pt>
                <c:pt idx="37">
                  <c:v>9.4049077376887072E-2</c:v>
                </c:pt>
                <c:pt idx="38">
                  <c:v>7.8950158300894066E-2</c:v>
                </c:pt>
                <c:pt idx="39">
                  <c:v>6.5615814774676526E-2</c:v>
                </c:pt>
                <c:pt idx="40">
                  <c:v>5.3990966513187987E-2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388544"/>
        <c:axId val="111390080"/>
      </c:scatterChart>
      <c:valAx>
        <c:axId val="111388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1390080"/>
        <c:crosses val="autoZero"/>
        <c:crossBetween val="midCat"/>
      </c:valAx>
      <c:valAx>
        <c:axId val="1113900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1138854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T-Distribution with n=100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2.4669021151767792E-2"/>
          <c:y val="0.21795166229221347"/>
          <c:w val="0.80493882198548716"/>
          <c:h val="0.6892166083406240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F(x)</c:v>
                </c:pt>
              </c:strCache>
            </c:strRef>
          </c:tx>
          <c:marker>
            <c:symbol val="none"/>
          </c:marker>
          <c:xVal>
            <c:numRef>
              <c:f>Sheet1!$B$3:$B$43</c:f>
              <c:numCache>
                <c:formatCode>General</c:formatCode>
                <c:ptCount val="41"/>
                <c:pt idx="0">
                  <c:v>-2</c:v>
                </c:pt>
                <c:pt idx="1">
                  <c:v>-1.9</c:v>
                </c:pt>
                <c:pt idx="2">
                  <c:v>-1.7999999999999998</c:v>
                </c:pt>
                <c:pt idx="3">
                  <c:v>-1.6999999999999993</c:v>
                </c:pt>
                <c:pt idx="4">
                  <c:v>-1.5999999999999992</c:v>
                </c:pt>
                <c:pt idx="5">
                  <c:v>-1.4999999999999989</c:v>
                </c:pt>
                <c:pt idx="6">
                  <c:v>-1.399999999999999</c:v>
                </c:pt>
                <c:pt idx="7">
                  <c:v>-1.2999999999999989</c:v>
                </c:pt>
                <c:pt idx="8">
                  <c:v>-1.1999999999999988</c:v>
                </c:pt>
                <c:pt idx="9">
                  <c:v>-1.0999999999999988</c:v>
                </c:pt>
                <c:pt idx="10">
                  <c:v>-0.99999999999999922</c:v>
                </c:pt>
                <c:pt idx="11">
                  <c:v>-0.89999999999999958</c:v>
                </c:pt>
                <c:pt idx="12">
                  <c:v>-0.79999999999999949</c:v>
                </c:pt>
                <c:pt idx="13">
                  <c:v>-0.69999999999999973</c:v>
                </c:pt>
                <c:pt idx="14">
                  <c:v>-0.59999999999999953</c:v>
                </c:pt>
                <c:pt idx="15">
                  <c:v>-0.49999999999999956</c:v>
                </c:pt>
                <c:pt idx="16">
                  <c:v>-0.39999999999999958</c:v>
                </c:pt>
                <c:pt idx="17">
                  <c:v>-0.29999999999999954</c:v>
                </c:pt>
                <c:pt idx="18">
                  <c:v>-0.19999999999999951</c:v>
                </c:pt>
                <c:pt idx="19">
                  <c:v>-9.9999999999999437E-2</c:v>
                </c:pt>
                <c:pt idx="20">
                  <c:v>0</c:v>
                </c:pt>
                <c:pt idx="21">
                  <c:v>0.1</c:v>
                </c:pt>
                <c:pt idx="22">
                  <c:v>0.2</c:v>
                </c:pt>
                <c:pt idx="23">
                  <c:v>0.30000000000000016</c:v>
                </c:pt>
                <c:pt idx="24">
                  <c:v>0.4</c:v>
                </c:pt>
                <c:pt idx="25">
                  <c:v>0.5</c:v>
                </c:pt>
                <c:pt idx="26">
                  <c:v>0.6000000000000002</c:v>
                </c:pt>
                <c:pt idx="27">
                  <c:v>0.70000000000000018</c:v>
                </c:pt>
                <c:pt idx="28">
                  <c:v>0.79999999999999993</c:v>
                </c:pt>
                <c:pt idx="29">
                  <c:v>0.9</c:v>
                </c:pt>
                <c:pt idx="30">
                  <c:v>0.99999999999999989</c:v>
                </c:pt>
                <c:pt idx="31">
                  <c:v>1.0999999999999994</c:v>
                </c:pt>
                <c:pt idx="32">
                  <c:v>1.2</c:v>
                </c:pt>
                <c:pt idx="33">
                  <c:v>1.3</c:v>
                </c:pt>
                <c:pt idx="34">
                  <c:v>1.4</c:v>
                </c:pt>
                <c:pt idx="35">
                  <c:v>1.5000000000000002</c:v>
                </c:pt>
                <c:pt idx="36">
                  <c:v>1.6000000000000003</c:v>
                </c:pt>
                <c:pt idx="37">
                  <c:v>1.7000000000000008</c:v>
                </c:pt>
                <c:pt idx="38">
                  <c:v>1.8000000000000005</c:v>
                </c:pt>
                <c:pt idx="39">
                  <c:v>1.9000000000000006</c:v>
                </c:pt>
                <c:pt idx="40">
                  <c:v>2.0000000000000004</c:v>
                </c:pt>
              </c:numCache>
            </c:numRef>
          </c:xVal>
          <c:yVal>
            <c:numRef>
              <c:f>Sheet1!$C$3:$C$43</c:f>
              <c:numCache>
                <c:formatCode>General</c:formatCode>
                <c:ptCount val="41"/>
                <c:pt idx="0">
                  <c:v>5.399096651318807E-2</c:v>
                </c:pt>
                <c:pt idx="1">
                  <c:v>6.5615814774676581E-2</c:v>
                </c:pt>
                <c:pt idx="2">
                  <c:v>7.8950158300894177E-2</c:v>
                </c:pt>
                <c:pt idx="3">
                  <c:v>9.4049077376887044E-2</c:v>
                </c:pt>
                <c:pt idx="4">
                  <c:v>0.11092083467945561</c:v>
                </c:pt>
                <c:pt idx="5">
                  <c:v>0.12951759566589185</c:v>
                </c:pt>
                <c:pt idx="6">
                  <c:v>0.14972746563574496</c:v>
                </c:pt>
                <c:pt idx="7">
                  <c:v>0.17136859204780749</c:v>
                </c:pt>
                <c:pt idx="8">
                  <c:v>0.19418605498321309</c:v>
                </c:pt>
                <c:pt idx="9">
                  <c:v>0.21785217703255072</c:v>
                </c:pt>
                <c:pt idx="10">
                  <c:v>0.2419707245191435</c:v>
                </c:pt>
                <c:pt idx="11">
                  <c:v>0.26608524989875498</c:v>
                </c:pt>
                <c:pt idx="12">
                  <c:v>0.28969155276148278</c:v>
                </c:pt>
                <c:pt idx="13">
                  <c:v>0.31225393336676138</c:v>
                </c:pt>
                <c:pt idx="14">
                  <c:v>0.33322460289179989</c:v>
                </c:pt>
                <c:pt idx="15">
                  <c:v>0.35206532676429958</c:v>
                </c:pt>
                <c:pt idx="16">
                  <c:v>0.36827014030332333</c:v>
                </c:pt>
                <c:pt idx="17">
                  <c:v>0.38138781546052436</c:v>
                </c:pt>
                <c:pt idx="18">
                  <c:v>0.39104269397545627</c:v>
                </c:pt>
                <c:pt idx="19">
                  <c:v>0.39695254747701192</c:v>
                </c:pt>
                <c:pt idx="20">
                  <c:v>0.39894228040143276</c:v>
                </c:pt>
                <c:pt idx="21">
                  <c:v>0.39695254747701192</c:v>
                </c:pt>
                <c:pt idx="22">
                  <c:v>0.3910426939754561</c:v>
                </c:pt>
                <c:pt idx="23">
                  <c:v>0.38138781546052425</c:v>
                </c:pt>
                <c:pt idx="24">
                  <c:v>0.36827014030332328</c:v>
                </c:pt>
                <c:pt idx="25">
                  <c:v>0.35206532676429947</c:v>
                </c:pt>
                <c:pt idx="26">
                  <c:v>0.33322460289179973</c:v>
                </c:pt>
                <c:pt idx="27">
                  <c:v>0.31225393336676133</c:v>
                </c:pt>
                <c:pt idx="28">
                  <c:v>0.28969155276148273</c:v>
                </c:pt>
                <c:pt idx="29">
                  <c:v>0.26608524989875482</c:v>
                </c:pt>
                <c:pt idx="30">
                  <c:v>0.24197072451914339</c:v>
                </c:pt>
                <c:pt idx="31">
                  <c:v>0.21785217703255055</c:v>
                </c:pt>
                <c:pt idx="32">
                  <c:v>0.19418605498321292</c:v>
                </c:pt>
                <c:pt idx="33">
                  <c:v>0.17136859204780738</c:v>
                </c:pt>
                <c:pt idx="34">
                  <c:v>0.14972746563574488</c:v>
                </c:pt>
                <c:pt idx="35">
                  <c:v>0.12951759566589172</c:v>
                </c:pt>
                <c:pt idx="36">
                  <c:v>0.1109208346794555</c:v>
                </c:pt>
                <c:pt idx="37">
                  <c:v>9.4049077376886919E-2</c:v>
                </c:pt>
                <c:pt idx="38">
                  <c:v>7.895015830089408E-2</c:v>
                </c:pt>
                <c:pt idx="39">
                  <c:v>6.5615814774676526E-2</c:v>
                </c:pt>
                <c:pt idx="40">
                  <c:v>5.3990966513187993E-2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457024"/>
        <c:axId val="111458560"/>
      </c:scatterChart>
      <c:valAx>
        <c:axId val="111457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1458560"/>
        <c:crosses val="autoZero"/>
        <c:crossBetween val="midCat"/>
      </c:valAx>
      <c:valAx>
        <c:axId val="111458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145702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T-Distribution with n=100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F(x)</c:v>
                </c:pt>
              </c:strCache>
            </c:strRef>
          </c:tx>
          <c:marker>
            <c:symbol val="none"/>
          </c:marker>
          <c:xVal>
            <c:numRef>
              <c:f>Sheet1!$B$3:$B$43</c:f>
              <c:numCache>
                <c:formatCode>General</c:formatCode>
                <c:ptCount val="41"/>
                <c:pt idx="0">
                  <c:v>-2</c:v>
                </c:pt>
                <c:pt idx="1">
                  <c:v>-1.9000000000000001</c:v>
                </c:pt>
                <c:pt idx="2">
                  <c:v>-1.7999999999999994</c:v>
                </c:pt>
                <c:pt idx="3">
                  <c:v>-1.6999999999999993</c:v>
                </c:pt>
                <c:pt idx="4">
                  <c:v>-1.5999999999999992</c:v>
                </c:pt>
                <c:pt idx="5">
                  <c:v>-1.4999999999999989</c:v>
                </c:pt>
                <c:pt idx="6">
                  <c:v>-1.399999999999999</c:v>
                </c:pt>
                <c:pt idx="7">
                  <c:v>-1.2999999999999989</c:v>
                </c:pt>
                <c:pt idx="8">
                  <c:v>-1.1999999999999988</c:v>
                </c:pt>
                <c:pt idx="9">
                  <c:v>-1.0999999999999988</c:v>
                </c:pt>
                <c:pt idx="10">
                  <c:v>-0.99999999999999922</c:v>
                </c:pt>
                <c:pt idx="11">
                  <c:v>-0.89999999999999925</c:v>
                </c:pt>
                <c:pt idx="12">
                  <c:v>-0.79999999999999949</c:v>
                </c:pt>
                <c:pt idx="13">
                  <c:v>-0.69999999999999951</c:v>
                </c:pt>
                <c:pt idx="14">
                  <c:v>-0.59999999999999931</c:v>
                </c:pt>
                <c:pt idx="15">
                  <c:v>-0.49999999999999956</c:v>
                </c:pt>
                <c:pt idx="16">
                  <c:v>-0.39999999999999958</c:v>
                </c:pt>
                <c:pt idx="17">
                  <c:v>-0.29999999999999954</c:v>
                </c:pt>
                <c:pt idx="18">
                  <c:v>-0.19999999999999946</c:v>
                </c:pt>
                <c:pt idx="19">
                  <c:v>-9.9999999999999423E-2</c:v>
                </c:pt>
                <c:pt idx="20">
                  <c:v>0</c:v>
                </c:pt>
                <c:pt idx="21">
                  <c:v>0.1</c:v>
                </c:pt>
                <c:pt idx="22">
                  <c:v>0.2</c:v>
                </c:pt>
                <c:pt idx="23">
                  <c:v>0.30000000000000016</c:v>
                </c:pt>
                <c:pt idx="24">
                  <c:v>0.4</c:v>
                </c:pt>
                <c:pt idx="25">
                  <c:v>0.5</c:v>
                </c:pt>
                <c:pt idx="26">
                  <c:v>0.6000000000000002</c:v>
                </c:pt>
                <c:pt idx="27">
                  <c:v>0.70000000000000018</c:v>
                </c:pt>
                <c:pt idx="28">
                  <c:v>0.79999999999999993</c:v>
                </c:pt>
                <c:pt idx="29">
                  <c:v>0.89999999999999991</c:v>
                </c:pt>
                <c:pt idx="30">
                  <c:v>0.99999999999999989</c:v>
                </c:pt>
                <c:pt idx="31">
                  <c:v>1.0999999999999994</c:v>
                </c:pt>
                <c:pt idx="32">
                  <c:v>1.2</c:v>
                </c:pt>
                <c:pt idx="33">
                  <c:v>1.3</c:v>
                </c:pt>
                <c:pt idx="34">
                  <c:v>1.4</c:v>
                </c:pt>
                <c:pt idx="35">
                  <c:v>1.5000000000000002</c:v>
                </c:pt>
                <c:pt idx="36">
                  <c:v>1.6000000000000003</c:v>
                </c:pt>
                <c:pt idx="37">
                  <c:v>1.7000000000000004</c:v>
                </c:pt>
                <c:pt idx="38">
                  <c:v>1.8000000000000005</c:v>
                </c:pt>
                <c:pt idx="39">
                  <c:v>1.900000000000001</c:v>
                </c:pt>
                <c:pt idx="40">
                  <c:v>2.0000000000000004</c:v>
                </c:pt>
              </c:numCache>
            </c:numRef>
          </c:xVal>
          <c:yVal>
            <c:numRef>
              <c:f>Sheet1!$C$3:$C$43</c:f>
              <c:numCache>
                <c:formatCode>General</c:formatCode>
                <c:ptCount val="41"/>
                <c:pt idx="0">
                  <c:v>5.399096651318807E-2</c:v>
                </c:pt>
                <c:pt idx="1">
                  <c:v>6.5615814774676581E-2</c:v>
                </c:pt>
                <c:pt idx="2">
                  <c:v>7.8950158300894149E-2</c:v>
                </c:pt>
                <c:pt idx="3">
                  <c:v>9.4049077376887044E-2</c:v>
                </c:pt>
                <c:pt idx="4">
                  <c:v>0.11092083467945558</c:v>
                </c:pt>
                <c:pt idx="5">
                  <c:v>0.12951759566589185</c:v>
                </c:pt>
                <c:pt idx="6">
                  <c:v>0.14972746563574496</c:v>
                </c:pt>
                <c:pt idx="7">
                  <c:v>0.17136859204780749</c:v>
                </c:pt>
                <c:pt idx="8">
                  <c:v>0.19418605498321304</c:v>
                </c:pt>
                <c:pt idx="9">
                  <c:v>0.21785217703255072</c:v>
                </c:pt>
                <c:pt idx="10">
                  <c:v>0.2419707245191435</c:v>
                </c:pt>
                <c:pt idx="11">
                  <c:v>0.26608524989875498</c:v>
                </c:pt>
                <c:pt idx="12">
                  <c:v>0.28969155276148278</c:v>
                </c:pt>
                <c:pt idx="13">
                  <c:v>0.31225393336676138</c:v>
                </c:pt>
                <c:pt idx="14">
                  <c:v>0.33322460289179989</c:v>
                </c:pt>
                <c:pt idx="15">
                  <c:v>0.35206532676429958</c:v>
                </c:pt>
                <c:pt idx="16">
                  <c:v>0.36827014030332333</c:v>
                </c:pt>
                <c:pt idx="17">
                  <c:v>0.38138781546052436</c:v>
                </c:pt>
                <c:pt idx="18">
                  <c:v>0.39104269397545627</c:v>
                </c:pt>
                <c:pt idx="19">
                  <c:v>0.39695254747701192</c:v>
                </c:pt>
                <c:pt idx="20">
                  <c:v>0.39894228040143276</c:v>
                </c:pt>
                <c:pt idx="21">
                  <c:v>0.39695254747701192</c:v>
                </c:pt>
                <c:pt idx="22">
                  <c:v>0.3910426939754561</c:v>
                </c:pt>
                <c:pt idx="23">
                  <c:v>0.38138781546052425</c:v>
                </c:pt>
                <c:pt idx="24">
                  <c:v>0.36827014030332328</c:v>
                </c:pt>
                <c:pt idx="25">
                  <c:v>0.35206532676429947</c:v>
                </c:pt>
                <c:pt idx="26">
                  <c:v>0.33322460289179973</c:v>
                </c:pt>
                <c:pt idx="27">
                  <c:v>0.31225393336676133</c:v>
                </c:pt>
                <c:pt idx="28">
                  <c:v>0.28969155276148273</c:v>
                </c:pt>
                <c:pt idx="29">
                  <c:v>0.26608524989875482</c:v>
                </c:pt>
                <c:pt idx="30">
                  <c:v>0.24197072451914339</c:v>
                </c:pt>
                <c:pt idx="31">
                  <c:v>0.21785217703255055</c:v>
                </c:pt>
                <c:pt idx="32">
                  <c:v>0.19418605498321287</c:v>
                </c:pt>
                <c:pt idx="33">
                  <c:v>0.17136859204780738</c:v>
                </c:pt>
                <c:pt idx="34">
                  <c:v>0.14972746563574488</c:v>
                </c:pt>
                <c:pt idx="35">
                  <c:v>0.12951759566589172</c:v>
                </c:pt>
                <c:pt idx="36">
                  <c:v>0.11092083467945547</c:v>
                </c:pt>
                <c:pt idx="37">
                  <c:v>9.4049077376886892E-2</c:v>
                </c:pt>
                <c:pt idx="38">
                  <c:v>7.8950158300894066E-2</c:v>
                </c:pt>
                <c:pt idx="39">
                  <c:v>6.5615814774676526E-2</c:v>
                </c:pt>
                <c:pt idx="40">
                  <c:v>5.3990966513187987E-2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515136"/>
        <c:axId val="111516672"/>
      </c:scatterChart>
      <c:valAx>
        <c:axId val="111515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11516672"/>
        <c:crosses val="autoZero"/>
        <c:crossBetween val="midCat"/>
      </c:valAx>
      <c:valAx>
        <c:axId val="1115166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1515136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07B6194-958C-41B0-AE41-2D67A6087B2C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EE08465D-07D9-4904-8DA9-DF3F55DFE14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4393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DBD782D-8E1E-4B1A-AE63-2949F49ACD55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801ABBD8-DCD7-4428-87F5-852C5CF2AAF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332568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C546921-1671-4D11-8CD3-49F00952740D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1A379-79B4-4A37-8243-A12D17B6230A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1DA6792-C151-4856-A21B-85FDBB0E9460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77A0DD-EA3E-4488-BCAC-1E6D6B4772A4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EF3A061-2CE5-4281-88A1-BAF3B11E1047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5C0680-9D30-432E-A8BD-8F33BD19F95B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E694487-5A11-4D0A-9854-249079AC1722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5D7A6-9E35-43BB-92AA-2B15CEEE544A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C492BA5-0CAB-4702-A8BB-6A046E6F4807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E2E8AA-C36F-4BD9-BAFF-F3A44CFBBF54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31DD031-977A-4257-8040-2F9CDDA4C38C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8044E9-A814-4A64-9153-11254018B39C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EDE4856-07BD-4E30-B539-A0ED8340FD93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93D688-F85F-437B-9F99-24E859C4D2C5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E4A3542-1FFB-4484-A9F3-8808F089180B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815DDD-B029-481C-9C57-497574A817EA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EAF6E97-AC57-45A1-996A-F930D1937AC5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7FBDC1-C7A1-4132-974C-F63121BF98BF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CCD14D6-1C45-4348-BC92-3A098C9E5EC9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BB401E-0E57-428C-A1FC-76AED6572F33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F1FB1D4-B39F-40A6-B531-727D8038487A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DD2DB-13B8-4C33-BADE-9EA73A123CBD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834DAD4-D590-4AC0-82BB-C6AC08689FD9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69AEEB-B6C7-45F8-A6B2-82B5343C7E5D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FEAA71E-2DF3-486C-AF65-5BCC383308C5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DFC305-0487-42E9-860C-C685EF6A85B7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7BFBDEC-C511-454C-B264-44AAC8FF7428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5596BF-2E18-41FD-988D-0A67059612CF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A70CD29-3213-45CD-8D0B-40E57F6BC400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D7D6BB-2009-47AB-AD1B-C90B74B7DCE0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BADEDA0-61B2-4AF0-B4FB-C4F54515FCCA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ABDA85-BEAF-418C-AED0-91E5B5343FF5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BADEDA0-61B2-4AF0-B4FB-C4F54515FCCA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ABDA85-BEAF-418C-AED0-91E5B5343FF5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56507F9-8C8C-4349-8450-8D8CC866D627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909514-2D08-41FE-B872-54B6272199B4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56507F9-8C8C-4349-8450-8D8CC866D627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909514-2D08-41FE-B872-54B6272199B4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26535FB-23AB-4512-8FF7-0B3105CEA01C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F80536-3BAE-4456-9885-994C31C70D17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EC0B9CD-7156-457D-9881-B83B7EF30AAA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B8700-E1F5-4D49-A8AB-82623D7DDB42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072E3F7-2F5C-4A82-A164-B55A6A612016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B29FDB-8B47-4136-8937-E12BDEFBC744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E0EE8A0-5456-4ED1-9B14-8AE9CFF89E59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5853B8-AFD5-4A3A-9AB5-2B0C890B52FC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664BED2-C3D9-40A1-BF0A-8EE765A9CC66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D9CD5-7E2F-45BA-BACF-753793CCF6CF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45BD3C1-02AA-4AA2-8339-A98604C93AC3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206BC6-5C9A-496F-82D7-A0E5DDA02E20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42E89A6-4E77-46C1-AB90-6692BBB5D85B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1F4999-E876-4A1E-9BDD-9434ECD15BDD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BADEDA0-61B2-4AF0-B4FB-C4F54515FCCA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ABDA85-BEAF-418C-AED0-91E5B5343FF5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A52F7CC-4F28-481D-8A75-F11CCBD683EB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EA729-5876-4892-B5C5-50DF3CC5BB35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3082F3B-92D9-4A21-9E1C-E5C5382625E3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BCCC29-A400-42F2-809A-51E2FE86B9C9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CE80D0F-7AB2-4D57-BDDA-E19D86B67421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AF0FF-B1A1-4B29-B9B5-EFDCA3520AC3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5C1A365-66E6-467B-B881-5547540E8924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BF5E03-7612-46DF-899C-4793B6B7B9B2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A35FDEA-13D3-4EE3-A485-5F1938CE35A9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CD30E5-27AA-41C6-9437-42B028655F2D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C9292C4-B57F-422C-9310-57D9B68C0FBA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D2AA09-6045-4DF4-B26D-F22CED95E987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768B94E-D310-483F-A26C-AA48703A10DC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231FF9-377B-427D-B113-F4C3165910FF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BB5300C-6685-4F62-BECF-F1A7837232E8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62BFF6-1274-4C21-A64E-DDA94D63465F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4FB200E-8904-4348-B66E-3FAA03FC67F7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BEF21E-4182-4FF0-A3C8-0E94ACBBF263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3D0A288-6FD3-4EFC-BD4D-70A4A65D26ED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0856B-F093-4109-8950-D4CCC620EB81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3D0A288-6FD3-4EFC-BD4D-70A4A65D26ED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50856B-F093-4109-8950-D4CCC620EB81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18921D8-2CC1-4DB2-AB37-643FABAAED84}" type="datetime4">
              <a:rPr lang="zh-CN" altLang="en-US"/>
              <a:pPr/>
              <a:t>2013年4月4日星期四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08F61-D3A1-402F-98E4-85A0F028DC3A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6E48-B852-4190-BF2F-87F502446029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8.</a:t>
            </a:r>
            <a:fld id="{675A101F-E7AA-4A55-83B0-B09ACB33058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DA57A-F348-40B9-A64B-B41D365674E5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8.</a:t>
            </a:r>
            <a:fld id="{49DDF115-AF0B-4749-BC35-5F4DB97FFD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AA14-30B8-4678-9BCC-23FD363E434D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8.</a:t>
            </a:r>
            <a:fld id="{A43EF05E-31E5-4F10-ABE2-2029AEB6925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1300" y="914400"/>
            <a:ext cx="437515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0" y="914400"/>
            <a:ext cx="437515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1A25767-5EC9-478A-9BAE-B0EE02E584DE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8.</a:t>
            </a:r>
            <a:fld id="{6F592C08-A05B-425E-AAE0-580D859DC5E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A5AA-EC39-4C85-AB3C-8B3E54105958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8.</a:t>
            </a:r>
            <a:fld id="{66834D32-C5F7-486F-89CC-EE10CCC7B4C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BAA9-CBFD-46A7-BB5C-9DF26AC669A3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8.</a:t>
            </a:r>
            <a:fld id="{81FF8A32-3F19-4756-B6DE-81B7C67CF1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6BDC-FEF1-4BE7-952A-7C946AD7708D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8.</a:t>
            </a:r>
            <a:fld id="{9662EE98-A9BE-432C-AEDB-DF66FB4D36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133F1-9CF6-4156-9334-206C8FF640D1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8.</a:t>
            </a:r>
            <a:fld id="{FB59D365-2E86-4788-B342-95E0C2F4DC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B7EA-C9FD-41FB-A7DB-C0CB46F8B638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8.</a:t>
            </a:r>
            <a:fld id="{8240D83D-7C00-43F8-90FD-6100205CD48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BE3B-DB07-4D3A-81E5-E1BFFF6A8ABA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8.</a:t>
            </a:r>
            <a:fld id="{802A3D7B-18AD-4178-BA98-F5819C3B210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8F37-4E29-4888-A9F9-6572A0F4DA11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8.</a:t>
            </a:r>
            <a:fld id="{00C0D8B7-0EBC-449B-8784-2BE84A37DAE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DD82A-646C-4F1D-978D-244E445E4948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8.</a:t>
            </a:r>
            <a:fld id="{EC7504F5-901D-4722-9F09-719003B37A0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87AED-E945-43D3-BB1A-31DAB3F7C770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8.</a:t>
            </a:r>
            <a:fld id="{F9233246-8421-40DE-B391-05853B95F6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4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9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600200"/>
          </a:xfrm>
        </p:spPr>
        <p:txBody>
          <a:bodyPr/>
          <a:lstStyle/>
          <a:p>
            <a:r>
              <a:rPr lang="en-US" altLang="zh-CN" b="1" dirty="0" smtClean="0">
                <a:ea typeface="宋体" pitchFamily="2" charset="-122"/>
              </a:rPr>
              <a:t>Chapter 6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038600"/>
            <a:ext cx="8077200" cy="2362200"/>
          </a:xfrm>
        </p:spPr>
        <p:txBody>
          <a:bodyPr/>
          <a:lstStyle/>
          <a:p>
            <a:r>
              <a:rPr lang="en-US" altLang="zh-CN" sz="3200" b="1" dirty="0">
                <a:ea typeface="宋体" pitchFamily="2" charset="-122"/>
              </a:rPr>
              <a:t>Continuous Probability </a:t>
            </a:r>
            <a:r>
              <a:rPr lang="en-US" altLang="zh-CN" sz="3200" b="1" dirty="0" smtClean="0">
                <a:ea typeface="宋体" pitchFamily="2" charset="-122"/>
              </a:rPr>
              <a:t>Distributions</a:t>
            </a:r>
          </a:p>
          <a:p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3124200" cy="37856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Chapters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1.    Introduction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2.    Graphs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3.    Descriptive statistics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4.    Basic probability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5.    Discrete distributions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6.    Continuous distributions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7.    Central limit theorem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8.    Estimation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9.    Hypothesis testing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10.  Two-sample tests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13.  Linear regression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14.  Multivariate regression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0" y="1773382"/>
            <a:ext cx="31242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42000"/>
            </a:schemeClr>
          </a:solidFill>
          <a:ln>
            <a:solidFill>
              <a:schemeClr val="bg1">
                <a:lumMod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Example 1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b="1" i="1" dirty="0">
                <a:solidFill>
                  <a:srgbClr val="0000FF"/>
                </a:solidFill>
                <a:ea typeface="宋体" pitchFamily="2" charset="-122"/>
              </a:rPr>
              <a:t>What is the probability that the station will sell </a:t>
            </a:r>
            <a:r>
              <a:rPr lang="en-US" altLang="zh-CN" b="1" i="1" u="sng" dirty="0">
                <a:solidFill>
                  <a:srgbClr val="0000FF"/>
                </a:solidFill>
                <a:ea typeface="宋体" pitchFamily="2" charset="-122"/>
              </a:rPr>
              <a:t>exactly</a:t>
            </a:r>
            <a:r>
              <a:rPr lang="en-US" altLang="zh-CN" b="1" i="1" dirty="0">
                <a:solidFill>
                  <a:srgbClr val="0000FF"/>
                </a:solidFill>
                <a:ea typeface="宋体" pitchFamily="2" charset="-122"/>
              </a:rPr>
              <a:t> 2,500 gallons?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ea typeface="宋体" pitchFamily="2" charset="-122"/>
              </a:rPr>
              <a:t>P(X = 2,500)</a:t>
            </a:r>
            <a:r>
              <a:rPr lang="en-US" altLang="zh-CN" dirty="0">
                <a:ea typeface="宋体" pitchFamily="2" charset="-122"/>
              </a:rPr>
              <a:t> = (2,500 – 2,500) </a:t>
            </a:r>
            <a:r>
              <a:rPr lang="en-US" altLang="zh-CN" dirty="0">
                <a:latin typeface="Tahoma" pitchFamily="34" charset="0"/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         = 0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i="1" dirty="0">
                <a:ea typeface="宋体" pitchFamily="2" charset="-122"/>
              </a:rPr>
              <a:t>“The probability that the gas station will </a:t>
            </a:r>
            <a:r>
              <a:rPr lang="en-US" altLang="zh-CN" b="1" i="1" dirty="0" smtClean="0">
                <a:ea typeface="宋体" pitchFamily="2" charset="-122"/>
              </a:rPr>
              <a:t>sell </a:t>
            </a:r>
            <a:r>
              <a:rPr lang="en-US" altLang="zh-CN" b="1" i="1" u="sng" dirty="0" smtClean="0">
                <a:ea typeface="宋体" pitchFamily="2" charset="-122"/>
              </a:rPr>
              <a:t>exactly</a:t>
            </a:r>
            <a:r>
              <a:rPr lang="en-US" altLang="zh-CN" b="1" i="1" dirty="0" smtClean="0">
                <a:ea typeface="宋体" pitchFamily="2" charset="-122"/>
              </a:rPr>
              <a:t> </a:t>
            </a:r>
            <a:r>
              <a:rPr lang="en-US" altLang="zh-CN" b="1" i="1" dirty="0">
                <a:ea typeface="宋体" pitchFamily="2" charset="-122"/>
              </a:rPr>
              <a:t>2,500 gallons is zero”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CEAC67C2-380C-417A-889D-EAD50FA35B47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962400" y="3276600"/>
            <a:ext cx="2286000" cy="914400"/>
          </a:xfrm>
          <a:prstGeom prst="rect">
            <a:avLst/>
          </a:prstGeom>
          <a:solidFill>
            <a:srgbClr val="BFBF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2438400" y="23622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2438400" y="41910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828800" y="243840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</a:rPr>
              <a:t>f(x)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7162800" y="4114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</a:rPr>
              <a:t>x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5791200" y="41148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</a:rPr>
              <a:t>5,000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505200" y="41148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</a:rPr>
              <a:t>2,000</a:t>
            </a:r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 flipH="1">
            <a:off x="2438400" y="3276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AutoShape 12"/>
          <p:cNvSpPr>
            <a:spLocks/>
          </p:cNvSpPr>
          <p:nvPr/>
        </p:nvSpPr>
        <p:spPr bwMode="auto">
          <a:xfrm>
            <a:off x="2133600" y="3276600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429000"/>
            <a:ext cx="703263" cy="661988"/>
          </a:xfrm>
          <a:prstGeom prst="rect">
            <a:avLst/>
          </a:prstGeom>
          <a:noFill/>
        </p:spPr>
      </p:pic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4343400" y="3276600"/>
            <a:ext cx="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7425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752600"/>
            <a:ext cx="550863" cy="661988"/>
          </a:xfrm>
          <a:prstGeom prst="rect">
            <a:avLst/>
          </a:prstGeom>
          <a:noFill/>
        </p:spPr>
      </p:pic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009F-7AB8-48A6-8977-88E922B9FDD8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Expected value of uniform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E[X] = (a + b)/ 2</a:t>
            </a:r>
          </a:p>
          <a:p>
            <a:r>
              <a:rPr lang="en-US" dirty="0" smtClean="0"/>
              <a:t>V[X] = (1/12)(b – a)^2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A5AA-EC39-4C85-AB3C-8B3E54105958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8.</a:t>
            </a:r>
            <a:fld id="{66834D32-C5F7-486F-89CC-EE10CCC7B4CB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68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(III) Normal Distribution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BAA9-CBFD-46A7-BB5C-9DF26AC669A3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8.</a:t>
            </a:r>
            <a:fld id="{81FF8A32-3F19-4756-B6DE-81B7C67CF1A4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514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ea typeface="宋体" pitchFamily="2" charset="-122"/>
              </a:rPr>
              <a:t>The Most Important Continuous Distribution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EE8A7DB4-FBC6-4278-B5B3-4C00BDE53034}" type="slidenum">
              <a:rPr lang="en-US" altLang="zh-CN"/>
              <a:pPr/>
              <a:t>13</a:t>
            </a:fld>
            <a:endParaRPr lang="en-US" altLang="zh-CN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828800"/>
            <a:ext cx="6502400" cy="1460500"/>
          </a:xfrm>
          <a:prstGeom prst="rect">
            <a:avLst/>
          </a:prstGeom>
          <a:noFill/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81000" y="914400"/>
            <a:ext cx="7508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</a:rPr>
              <a:t>The </a:t>
            </a:r>
            <a:r>
              <a:rPr lang="en-US" altLang="zh-CN" b="1" i="1">
                <a:ea typeface="宋体" pitchFamily="2" charset="-122"/>
              </a:rPr>
              <a:t>normal distribution</a:t>
            </a:r>
            <a:r>
              <a:rPr lang="en-US" altLang="zh-CN">
                <a:ea typeface="宋体" pitchFamily="2" charset="-122"/>
              </a:rPr>
              <a:t> is fully defined by two parameters:</a:t>
            </a:r>
          </a:p>
          <a:p>
            <a:r>
              <a:rPr lang="en-US" altLang="zh-CN">
                <a:ea typeface="宋体" pitchFamily="2" charset="-122"/>
              </a:rPr>
              <a:t>its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standard deviation </a:t>
            </a:r>
            <a:r>
              <a:rPr lang="en-US" altLang="zh-CN">
                <a:ea typeface="宋体" pitchFamily="2" charset="-122"/>
              </a:rPr>
              <a:t>and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mean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V="1">
            <a:off x="2819400" y="1524000"/>
            <a:ext cx="914400" cy="1295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H="1" flipV="1">
            <a:off x="3733800" y="1600200"/>
            <a:ext cx="838200" cy="914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 flipV="1">
            <a:off x="4953000" y="1676400"/>
            <a:ext cx="5334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304800" y="3505200"/>
            <a:ext cx="909513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lang="en-US" altLang="zh-CN" dirty="0">
                <a:ea typeface="宋体" pitchFamily="2" charset="-122"/>
              </a:rPr>
              <a:t>Unlike the range of the uniform distribution (a ≤ x ≤ </a:t>
            </a:r>
            <a:r>
              <a:rPr lang="en-US" altLang="zh-CN" dirty="0" smtClean="0">
                <a:ea typeface="宋体" pitchFamily="2" charset="-122"/>
              </a:rPr>
              <a:t>b)</a:t>
            </a:r>
          </a:p>
          <a:p>
            <a:pPr algn="l"/>
            <a:r>
              <a:rPr lang="en-US" altLang="zh-CN" dirty="0" smtClean="0">
                <a:ea typeface="宋体" pitchFamily="2" charset="-122"/>
              </a:rPr>
              <a:t>Normal </a:t>
            </a:r>
            <a:r>
              <a:rPr lang="en-US" altLang="zh-CN" dirty="0">
                <a:ea typeface="宋体" pitchFamily="2" charset="-122"/>
              </a:rPr>
              <a:t>distributions </a:t>
            </a:r>
            <a:r>
              <a:rPr lang="en-US" altLang="zh-CN" b="1" i="1" dirty="0">
                <a:ea typeface="宋体" pitchFamily="2" charset="-122"/>
              </a:rPr>
              <a:t>range from minus infinity to plus infinity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304800" y="4846638"/>
            <a:ext cx="501967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lang="en-US" altLang="zh-CN" dirty="0">
                <a:ea typeface="宋体" pitchFamily="2" charset="-122"/>
              </a:rPr>
              <a:t>The normal distribution is bell shaped </a:t>
            </a:r>
            <a:r>
              <a:rPr lang="en-US" altLang="zh-CN" dirty="0" smtClean="0">
                <a:ea typeface="宋体" pitchFamily="2" charset="-122"/>
              </a:rPr>
              <a:t>and symmetrical </a:t>
            </a:r>
            <a:r>
              <a:rPr lang="en-US" altLang="zh-CN" dirty="0">
                <a:ea typeface="宋体" pitchFamily="2" charset="-122"/>
              </a:rPr>
              <a:t>about the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mean: 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 algn="l"/>
            <a:r>
              <a:rPr lang="en-US" altLang="zh-CN" dirty="0">
                <a:ea typeface="宋体" pitchFamily="2" charset="-122"/>
              </a:rPr>
              <a:t>mean = median = mode =</a:t>
            </a:r>
            <a:r>
              <a:rPr lang="en-US" altLang="zh-CN" b="1" dirty="0">
                <a:ea typeface="宋体" pitchFamily="2" charset="-122"/>
              </a:rPr>
              <a:t> μ</a:t>
            </a:r>
          </a:p>
        </p:txBody>
      </p:sp>
      <p:pic>
        <p:nvPicPr>
          <p:cNvPr id="1947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4343400"/>
            <a:ext cx="3581400" cy="2189163"/>
          </a:xfrm>
          <a:prstGeom prst="rect">
            <a:avLst/>
          </a:prstGeom>
          <a:noFill/>
        </p:spPr>
      </p:pic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7239000" y="2819400"/>
            <a:ext cx="914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BB7B-FA61-475F-8250-5A6D572F3AE1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Why is Normal important?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Data that are influenced by many small and unrelated random effects which are approximately normally distributed</a:t>
            </a:r>
            <a:r>
              <a:rPr lang="en-US" altLang="zh-CN" sz="2400" dirty="0" smtClean="0">
                <a:ea typeface="宋体" pitchFamily="2" charset="-122"/>
              </a:rPr>
              <a:t>.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e.g. </a:t>
            </a:r>
            <a:r>
              <a:rPr lang="en-US" altLang="zh-CN" sz="2400" dirty="0" smtClean="0">
                <a:ea typeface="宋体" pitchFamily="2" charset="-122"/>
              </a:rPr>
              <a:t>a </a:t>
            </a:r>
            <a:r>
              <a:rPr lang="en-US" altLang="zh-CN" sz="2400" dirty="0">
                <a:ea typeface="宋体" pitchFamily="2" charset="-122"/>
              </a:rPr>
              <a:t>student’s SAT score is the result of genetics, nutrition, illness, last night’s beer party, whether it was hard to find a parking spot the day the test was taken and cultural factors.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When you include ALL the factors, you get the Normal</a:t>
            </a:r>
            <a:r>
              <a:rPr lang="en-US" altLang="zh-CN" sz="2400" dirty="0" smtClean="0">
                <a:ea typeface="宋体" pitchFamily="2" charset="-122"/>
              </a:rPr>
              <a:t>!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The Normal is Everywhere: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宋体" pitchFamily="2" charset="-122"/>
              </a:rPr>
              <a:t>Stock market fluctuations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宋体" pitchFamily="2" charset="-122"/>
              </a:rPr>
              <a:t>Natural Processes such as plant growth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宋体" pitchFamily="2" charset="-122"/>
              </a:rPr>
              <a:t>Yearly temperature averages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000" dirty="0">
                <a:ea typeface="宋体" pitchFamily="2" charset="-122"/>
              </a:rPr>
              <a:t>Download times </a:t>
            </a:r>
            <a:endParaRPr lang="zh-CN" altLang="en-US" sz="2000" dirty="0">
              <a:ea typeface="宋体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DCD70E51-21F6-45E1-A17B-750D25A0F38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FD2CC-F5D9-444F-85A3-81DF98D63393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Standard Normal Distribution…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914400"/>
            <a:ext cx="8902700" cy="3429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The Normal is a </a:t>
            </a:r>
            <a:r>
              <a:rPr lang="en-US" altLang="zh-CN" sz="2400" i="1" dirty="0">
                <a:ea typeface="宋体" pitchFamily="2" charset="-122"/>
              </a:rPr>
              <a:t>two </a:t>
            </a:r>
            <a:r>
              <a:rPr lang="en-US" altLang="zh-CN" sz="2400" dirty="0">
                <a:ea typeface="宋体" pitchFamily="2" charset="-122"/>
              </a:rPr>
              <a:t>parameter distribution (completely defined by the parameters</a:t>
            </a:r>
            <a:r>
              <a:rPr lang="en-US" altLang="zh-CN" sz="2400" b="1" dirty="0">
                <a:ea typeface="宋体" pitchFamily="2" charset="-122"/>
              </a:rPr>
              <a:t> μ </a:t>
            </a:r>
            <a:r>
              <a:rPr lang="en-US" altLang="zh-CN" sz="2400" dirty="0">
                <a:ea typeface="宋体" pitchFamily="2" charset="-122"/>
              </a:rPr>
              <a:t>and</a:t>
            </a:r>
            <a:r>
              <a:rPr lang="en-US" altLang="zh-CN" sz="2400" b="1" dirty="0">
                <a:ea typeface="宋体" pitchFamily="2" charset="-122"/>
              </a:rPr>
              <a:t> σ), </a:t>
            </a:r>
            <a:r>
              <a:rPr lang="en-US" altLang="zh-CN" sz="2400" dirty="0">
                <a:ea typeface="宋体" pitchFamily="2" charset="-122"/>
              </a:rPr>
              <a:t>represented with this notation: 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>
                <a:ea typeface="宋体" pitchFamily="2" charset="-122"/>
              </a:rPr>
              <a:t>				</a:t>
            </a:r>
            <a:r>
              <a:rPr lang="en-US" altLang="zh-CN" sz="2000" dirty="0" smtClean="0">
                <a:ea typeface="宋体" pitchFamily="2" charset="-122"/>
              </a:rPr>
              <a:t>X </a:t>
            </a:r>
            <a:r>
              <a:rPr lang="en-US" altLang="zh-CN" sz="2000" dirty="0">
                <a:ea typeface="宋体" pitchFamily="2" charset="-122"/>
              </a:rPr>
              <a:t>~ N( </a:t>
            </a:r>
            <a:r>
              <a:rPr lang="en-US" altLang="zh-CN" sz="2000" b="1" dirty="0">
                <a:ea typeface="宋体" pitchFamily="2" charset="-122"/>
              </a:rPr>
              <a:t>μ, σ</a:t>
            </a:r>
            <a:r>
              <a:rPr lang="en-US" altLang="zh-CN" sz="2000" dirty="0">
                <a:ea typeface="宋体" pitchFamily="2" charset="-122"/>
              </a:rPr>
              <a:t>) 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The </a:t>
            </a:r>
            <a:r>
              <a:rPr lang="en-US" altLang="zh-CN" sz="2400" dirty="0">
                <a:ea typeface="宋体" pitchFamily="2" charset="-122"/>
              </a:rPr>
              <a:t>Normal is an example of a distribution to which we can apply the Normal or Empirical </a:t>
            </a:r>
            <a:r>
              <a:rPr lang="en-US" altLang="zh-CN" sz="2400" dirty="0" smtClean="0">
                <a:ea typeface="宋体" pitchFamily="2" charset="-122"/>
              </a:rPr>
              <a:t>Rule (Remember: 68%, 95%, and 99.7%)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A normal distribution whose </a:t>
            </a:r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mean is zero</a:t>
            </a:r>
            <a:r>
              <a:rPr lang="en-US" altLang="zh-CN" sz="2400" dirty="0">
                <a:ea typeface="宋体" pitchFamily="2" charset="-122"/>
              </a:rPr>
              <a:t> and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</a:rPr>
              <a:t>standard deviation is one</a:t>
            </a:r>
            <a:r>
              <a:rPr lang="en-US" altLang="zh-CN" sz="2400" dirty="0">
                <a:ea typeface="宋体" pitchFamily="2" charset="-122"/>
              </a:rPr>
              <a:t> is called the </a:t>
            </a:r>
            <a:r>
              <a:rPr lang="en-US" altLang="zh-CN" sz="2400" b="1" i="1" dirty="0">
                <a:ea typeface="宋体" pitchFamily="2" charset="-122"/>
              </a:rPr>
              <a:t>standard normal distribution </a:t>
            </a:r>
            <a:r>
              <a:rPr lang="en-US" altLang="zh-CN" sz="2400" dirty="0">
                <a:ea typeface="宋体" pitchFamily="2" charset="-122"/>
              </a:rPr>
              <a:t>or</a:t>
            </a:r>
            <a:r>
              <a:rPr lang="en-US" altLang="zh-CN" sz="2400" b="1" i="1" dirty="0">
                <a:ea typeface="宋体" pitchFamily="2" charset="-122"/>
              </a:rPr>
              <a:t> Z distribution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>
                <a:ea typeface="宋体" pitchFamily="2" charset="-122"/>
              </a:rPr>
              <a:t>				Z </a:t>
            </a:r>
            <a:r>
              <a:rPr lang="en-US" altLang="zh-CN" sz="2400" dirty="0">
                <a:ea typeface="宋体" pitchFamily="2" charset="-122"/>
              </a:rPr>
              <a:t>~ N( 0</a:t>
            </a:r>
            <a:r>
              <a:rPr lang="en-US" altLang="zh-CN" sz="2400" b="1" dirty="0">
                <a:ea typeface="宋体" pitchFamily="2" charset="-122"/>
              </a:rPr>
              <a:t>, 1</a:t>
            </a:r>
            <a:r>
              <a:rPr lang="en-US" altLang="zh-CN" sz="2400" dirty="0">
                <a:ea typeface="宋体" pitchFamily="2" charset="-122"/>
              </a:rPr>
              <a:t>)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74AEE4E6-E87A-474E-8592-928A7D564418}" type="slidenum">
              <a:rPr lang="en-US" altLang="zh-CN"/>
              <a:pPr/>
              <a:t>15</a:t>
            </a:fld>
            <a:endParaRPr lang="en-US" altLang="zh-CN"/>
          </a:p>
        </p:txBody>
      </p:sp>
      <p:pic>
        <p:nvPicPr>
          <p:cNvPr id="20498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810000"/>
            <a:ext cx="3886200" cy="2374900"/>
          </a:xfrm>
          <a:prstGeom prst="rect">
            <a:avLst/>
          </a:prstGeom>
          <a:noFill/>
        </p:spPr>
      </p:pic>
      <p:grpSp>
        <p:nvGrpSpPr>
          <p:cNvPr id="20497" name="Group 17"/>
          <p:cNvGrpSpPr>
            <a:grpSpLocks/>
          </p:cNvGrpSpPr>
          <p:nvPr/>
        </p:nvGrpSpPr>
        <p:grpSpPr bwMode="auto">
          <a:xfrm>
            <a:off x="0" y="4191000"/>
            <a:ext cx="5867400" cy="1460500"/>
            <a:chOff x="832" y="1720"/>
            <a:chExt cx="4096" cy="920"/>
          </a:xfrm>
        </p:grpSpPr>
        <p:pic>
          <p:nvPicPr>
            <p:cNvPr id="2048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2" y="1720"/>
              <a:ext cx="4096" cy="920"/>
            </a:xfrm>
            <a:prstGeom prst="rect">
              <a:avLst/>
            </a:prstGeom>
            <a:noFill/>
          </p:spPr>
        </p:pic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3014" y="1776"/>
              <a:ext cx="216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2901" y="2013"/>
              <a:ext cx="216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1666" y="2260"/>
              <a:ext cx="274" cy="34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altLang="zh-CN" sz="3000">
                  <a:solidFill>
                    <a:srgbClr val="0000FF"/>
                  </a:solidFill>
                  <a:latin typeface="Tahoma" pitchFamily="34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001C8-AF12-4F59-B682-16CDC8FD37F2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8382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Normal Distribution…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1"/>
            <a:ext cx="8229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ea typeface="宋体" pitchFamily="2" charset="-122"/>
              </a:rPr>
              <a:t>The normal distribution is described by two parameters:</a:t>
            </a:r>
          </a:p>
          <a:p>
            <a:r>
              <a:rPr lang="en-US" altLang="zh-CN" dirty="0">
                <a:ea typeface="宋体" pitchFamily="2" charset="-122"/>
              </a:rPr>
              <a:t>its mean     and its standard deviation      .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Increasing the mean </a:t>
            </a:r>
            <a:r>
              <a:rPr lang="en-US" altLang="zh-CN" i="1" u="sng" dirty="0">
                <a:solidFill>
                  <a:srgbClr val="FF0000"/>
                </a:solidFill>
                <a:ea typeface="宋体" pitchFamily="2" charset="-122"/>
              </a:rPr>
              <a:t>shifts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the curve to the right…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52A2F1E5-D02F-4B8B-82F9-933EE2216DD7}" type="slidenum">
              <a:rPr lang="en-US" altLang="zh-CN"/>
              <a:pPr/>
              <a:t>16</a:t>
            </a:fld>
            <a:endParaRPr lang="en-US" altLang="zh-CN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2160" y="1701800"/>
            <a:ext cx="320040" cy="355600"/>
          </a:xfrm>
          <a:prstGeom prst="rect">
            <a:avLst/>
          </a:prstGeom>
          <a:noFill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1676400"/>
            <a:ext cx="438150" cy="396875"/>
          </a:xfrm>
          <a:prstGeom prst="rect">
            <a:avLst/>
          </a:prstGeom>
          <a:noFill/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5000" y="2514600"/>
            <a:ext cx="5410200" cy="3898900"/>
          </a:xfrm>
          <a:prstGeom prst="rect">
            <a:avLst/>
          </a:prstGeom>
          <a:noFill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FD70-07E1-470B-BCA1-500A508ECD93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Normal Distribution…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1752601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The normal distribution is described by two parameters:</a:t>
            </a:r>
          </a:p>
          <a:p>
            <a:r>
              <a:rPr lang="en-US" altLang="zh-CN" dirty="0">
                <a:ea typeface="宋体" pitchFamily="2" charset="-122"/>
              </a:rPr>
              <a:t>its mean     and its standard deviation      .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Increasing the standard deviation “</a:t>
            </a:r>
            <a:r>
              <a:rPr lang="en-US" altLang="zh-CN" i="1" u="sng" dirty="0">
                <a:solidFill>
                  <a:srgbClr val="0000FF"/>
                </a:solidFill>
                <a:ea typeface="宋体" pitchFamily="2" charset="-122"/>
              </a:rPr>
              <a:t>flattens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” the curve…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1C4D96A9-1D56-46FE-8CAE-12ABF02D8856}" type="slidenum">
              <a:rPr lang="en-US" altLang="zh-CN"/>
              <a:pPr/>
              <a:t>17</a:t>
            </a:fld>
            <a:endParaRPr lang="en-US" altLang="zh-CN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549400"/>
            <a:ext cx="388620" cy="431800"/>
          </a:xfrm>
          <a:prstGeom prst="rect">
            <a:avLst/>
          </a:prstGeom>
          <a:noFill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1524000"/>
            <a:ext cx="438150" cy="396875"/>
          </a:xfrm>
          <a:prstGeom prst="rect">
            <a:avLst/>
          </a:prstGeom>
          <a:noFill/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75" y="2436813"/>
            <a:ext cx="5457825" cy="4116387"/>
          </a:xfrm>
          <a:prstGeom prst="rect">
            <a:avLst/>
          </a:prstGeom>
          <a:noFill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6BBA-B33C-40B0-8F3D-6E812817F456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To </a:t>
            </a:r>
            <a:r>
              <a:rPr lang="en-US" altLang="zh-CN" dirty="0">
                <a:ea typeface="宋体" pitchFamily="2" charset="-122"/>
              </a:rPr>
              <a:t>Standardize Normal Distribution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1"/>
            <a:ext cx="8229600" cy="9144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>
                <a:ea typeface="宋体" pitchFamily="2" charset="-122"/>
              </a:rPr>
              <a:t>We </a:t>
            </a:r>
            <a:r>
              <a:rPr lang="en-US" altLang="zh-CN" dirty="0">
                <a:ea typeface="宋体" pitchFamily="2" charset="-122"/>
              </a:rPr>
              <a:t>can use the following function to convert </a:t>
            </a:r>
            <a:r>
              <a:rPr lang="en-US" altLang="zh-CN" b="1" dirty="0">
                <a:ea typeface="宋体" pitchFamily="2" charset="-122"/>
              </a:rPr>
              <a:t>ANY</a:t>
            </a:r>
            <a:r>
              <a:rPr lang="en-US" altLang="zh-CN" dirty="0">
                <a:ea typeface="宋体" pitchFamily="2" charset="-122"/>
              </a:rPr>
              <a:t> normal random variable to a </a:t>
            </a:r>
            <a:r>
              <a:rPr lang="en-US" altLang="zh-CN" b="1" dirty="0">
                <a:ea typeface="宋体" pitchFamily="2" charset="-122"/>
              </a:rPr>
              <a:t>standard</a:t>
            </a:r>
            <a:r>
              <a:rPr lang="en-US" altLang="zh-CN" dirty="0">
                <a:ea typeface="宋体" pitchFamily="2" charset="-122"/>
              </a:rPr>
              <a:t> normal random </a:t>
            </a:r>
            <a:r>
              <a:rPr lang="en-US" altLang="zh-CN" dirty="0" smtClean="0">
                <a:ea typeface="宋体" pitchFamily="2" charset="-122"/>
              </a:rPr>
              <a:t>variable Z. 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B74FB3E4-6701-4DCE-ADD8-0ACB87E5E34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3571" name="AutoShape 19"/>
          <p:cNvSpPr>
            <a:spLocks noChangeArrowheads="1"/>
          </p:cNvSpPr>
          <p:nvPr/>
        </p:nvSpPr>
        <p:spPr bwMode="auto">
          <a:xfrm>
            <a:off x="0" y="4876800"/>
            <a:ext cx="2514600" cy="762000"/>
          </a:xfrm>
          <a:prstGeom prst="wedgeRectCallout">
            <a:avLst>
              <a:gd name="adj1" fmla="val 30051"/>
              <a:gd name="adj2" fmla="val -121458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1800">
                <a:latin typeface="Tahoma" pitchFamily="34" charset="0"/>
                <a:ea typeface="宋体" pitchFamily="2" charset="-122"/>
              </a:rPr>
              <a:t>Some advice: always draw a picture!</a:t>
            </a:r>
          </a:p>
        </p:txBody>
      </p:sp>
      <p:pic>
        <p:nvPicPr>
          <p:cNvPr id="23574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905000"/>
            <a:ext cx="3886200" cy="2476500"/>
          </a:xfrm>
          <a:prstGeom prst="rect">
            <a:avLst/>
          </a:prstGeom>
          <a:noFill/>
        </p:spPr>
      </p:pic>
      <p:pic>
        <p:nvPicPr>
          <p:cNvPr id="23575" name="Picture 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962400"/>
            <a:ext cx="3886200" cy="2374900"/>
          </a:xfrm>
          <a:prstGeom prst="rect">
            <a:avLst/>
          </a:prstGeom>
          <a:noFill/>
        </p:spPr>
      </p:pic>
      <p:pic>
        <p:nvPicPr>
          <p:cNvPr id="23576" name="Picture 2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3200400"/>
            <a:ext cx="2286000" cy="1282700"/>
          </a:xfrm>
          <a:prstGeom prst="rect">
            <a:avLst/>
          </a:prstGeom>
          <a:noFill/>
          <a:ln w="9525">
            <a:solidFill>
              <a:srgbClr val="FFFF33"/>
            </a:solidFill>
            <a:miter lim="800000"/>
            <a:headEnd/>
            <a:tailEnd/>
          </a:ln>
        </p:spPr>
      </p:pic>
      <p:sp>
        <p:nvSpPr>
          <p:cNvPr id="23577" name="AutoShape 25"/>
          <p:cNvSpPr>
            <a:spLocks noChangeArrowheads="1"/>
          </p:cNvSpPr>
          <p:nvPr/>
        </p:nvSpPr>
        <p:spPr bwMode="auto">
          <a:xfrm rot="5400000">
            <a:off x="2952750" y="2533650"/>
            <a:ext cx="685800" cy="6477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AutoShape 26"/>
          <p:cNvSpPr>
            <a:spLocks noChangeArrowheads="1"/>
          </p:cNvSpPr>
          <p:nvPr/>
        </p:nvSpPr>
        <p:spPr bwMode="auto">
          <a:xfrm flipV="1">
            <a:off x="5486400" y="4495800"/>
            <a:ext cx="685800" cy="6477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50165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23580" name="AutoShape 28"/>
          <p:cNvSpPr>
            <a:spLocks noChangeArrowheads="1"/>
          </p:cNvSpPr>
          <p:nvPr/>
        </p:nvSpPr>
        <p:spPr bwMode="auto">
          <a:xfrm>
            <a:off x="6019800" y="1981200"/>
            <a:ext cx="2362200" cy="762000"/>
          </a:xfrm>
          <a:prstGeom prst="wedgeRectCallout">
            <a:avLst>
              <a:gd name="adj1" fmla="val -66935"/>
              <a:gd name="adj2" fmla="val 120208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1800">
                <a:latin typeface="Tahoma" pitchFamily="34" charset="0"/>
                <a:ea typeface="宋体" pitchFamily="2" charset="-122"/>
              </a:rPr>
              <a:t>This shifts the mean of X to zero…</a:t>
            </a:r>
          </a:p>
        </p:txBody>
      </p:sp>
      <p:sp>
        <p:nvSpPr>
          <p:cNvPr id="23581" name="Oval 29"/>
          <p:cNvSpPr>
            <a:spLocks noChangeArrowheads="1"/>
          </p:cNvSpPr>
          <p:nvPr/>
        </p:nvSpPr>
        <p:spPr bwMode="auto">
          <a:xfrm>
            <a:off x="4191000" y="3048000"/>
            <a:ext cx="1600200" cy="838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AutoShape 30"/>
          <p:cNvSpPr>
            <a:spLocks noChangeArrowheads="1"/>
          </p:cNvSpPr>
          <p:nvPr/>
        </p:nvSpPr>
        <p:spPr bwMode="auto">
          <a:xfrm>
            <a:off x="2590800" y="5486400"/>
            <a:ext cx="2438400" cy="762000"/>
          </a:xfrm>
          <a:prstGeom prst="wedgeRectCallout">
            <a:avLst>
              <a:gd name="adj1" fmla="val 36718"/>
              <a:gd name="adj2" fmla="val -194792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none" w="lg" len="med"/>
          </a:ln>
          <a:effectLst/>
        </p:spPr>
        <p:txBody>
          <a:bodyPr anchor="ctr"/>
          <a:lstStyle/>
          <a:p>
            <a:pPr eaLnBrk="1" hangingPunct="1"/>
            <a:r>
              <a:rPr lang="en-US" altLang="zh-CN" sz="1800">
                <a:latin typeface="Tahoma" pitchFamily="34" charset="0"/>
                <a:ea typeface="宋体" pitchFamily="2" charset="-122"/>
              </a:rPr>
              <a:t>This changes the shape of the curve…</a:t>
            </a:r>
          </a:p>
        </p:txBody>
      </p:sp>
      <p:sp>
        <p:nvSpPr>
          <p:cNvPr id="23583" name="Oval 31"/>
          <p:cNvSpPr>
            <a:spLocks noChangeArrowheads="1"/>
          </p:cNvSpPr>
          <p:nvPr/>
        </p:nvSpPr>
        <p:spPr bwMode="auto">
          <a:xfrm>
            <a:off x="4572000" y="3886200"/>
            <a:ext cx="914400" cy="6858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06D3-7C59-43BE-8656-48544A9F308E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18" name="TextBox 17"/>
          <p:cNvSpPr txBox="1"/>
          <p:nvPr/>
        </p:nvSpPr>
        <p:spPr>
          <a:xfrm>
            <a:off x="8534400" y="58674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Z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71800" y="358140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X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pitchFamily="2" charset="-122"/>
              </a:rPr>
              <a:t>Standardization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1300" y="914400"/>
            <a:ext cx="8902700" cy="54864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宋体" pitchFamily="2" charset="-122"/>
              </a:rPr>
              <a:t>The values Z takes are called </a:t>
            </a:r>
            <a:r>
              <a:rPr lang="en-US" altLang="zh-CN" sz="2800" dirty="0" smtClean="0">
                <a:ea typeface="宋体" pitchFamily="2" charset="-122"/>
              </a:rPr>
              <a:t>z-scores.</a:t>
            </a:r>
            <a:endParaRPr lang="en-US" altLang="zh-CN" sz="2800" dirty="0"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Z-score is literally the number of standard deviations the related X is from its mean</a:t>
            </a:r>
            <a:r>
              <a:rPr lang="en-US" altLang="zh-CN" sz="2800" dirty="0" smtClean="0">
                <a:ea typeface="宋体" pitchFamily="2" charset="-122"/>
              </a:rPr>
              <a:t>.</a:t>
            </a:r>
            <a:endParaRPr lang="en-US" altLang="zh-CN" sz="2800" dirty="0"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For any normal distribution </a:t>
            </a:r>
            <a:r>
              <a:rPr lang="en-US" altLang="zh-CN" sz="2800" dirty="0" smtClean="0">
                <a:ea typeface="宋体" pitchFamily="2" charset="-122"/>
              </a:rPr>
              <a:t>X it holds that: </a:t>
            </a:r>
            <a:endParaRPr lang="en-US" altLang="zh-CN" sz="2800" dirty="0">
              <a:ea typeface="宋体" pitchFamily="2" charset="-122"/>
            </a:endParaRPr>
          </a:p>
          <a:p>
            <a:endParaRPr lang="en-US" altLang="zh-CN" sz="2800" dirty="0">
              <a:ea typeface="宋体" pitchFamily="2" charset="-122"/>
            </a:endParaRPr>
          </a:p>
        </p:txBody>
      </p:sp>
      <p:graphicFrame>
        <p:nvGraphicFramePr>
          <p:cNvPr id="768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47800" y="3048000"/>
          <a:ext cx="5715000" cy="2816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7" name="Equation" r:id="rId4" imgW="2654280" imgH="1307880" progId="Equation.3">
                  <p:embed/>
                </p:oleObj>
              </mc:Choice>
              <mc:Fallback>
                <p:oleObj name="Equation" r:id="rId4" imgW="2654280" imgH="1307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8000"/>
                        <a:ext cx="5715000" cy="28167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567C7E60-03A2-4E1D-A750-FA6C2842C8C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9956-6335-41E0-BD3B-F99A1D75E961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Review: Discrete </a:t>
            </a:r>
            <a:r>
              <a:rPr lang="en-US" altLang="zh-CN" dirty="0" smtClean="0">
                <a:ea typeface="宋体" pitchFamily="2" charset="-122"/>
              </a:rPr>
              <a:t>vs</a:t>
            </a:r>
            <a:r>
              <a:rPr lang="en-US" altLang="zh-CN" dirty="0">
                <a:ea typeface="宋体" pitchFamily="2" charset="-122"/>
              </a:rPr>
              <a:t>. Continuous R.V.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b="1" i="1" dirty="0">
                <a:ea typeface="宋体" pitchFamily="2" charset="-122"/>
              </a:rPr>
              <a:t>Discrete R.V.</a:t>
            </a:r>
          </a:p>
          <a:p>
            <a:r>
              <a:rPr lang="en-US" altLang="zh-CN" dirty="0">
                <a:ea typeface="宋体" pitchFamily="2" charset="-122"/>
              </a:rPr>
              <a:t>Takes on finite or </a:t>
            </a:r>
            <a:r>
              <a:rPr lang="en-US" altLang="zh-CN" dirty="0" smtClean="0">
                <a:ea typeface="宋体" pitchFamily="2" charset="-122"/>
              </a:rPr>
              <a:t>countable </a:t>
            </a:r>
            <a:r>
              <a:rPr lang="en-US" altLang="zh-CN" dirty="0">
                <a:ea typeface="宋体" pitchFamily="2" charset="-122"/>
              </a:rPr>
              <a:t>infinite number of different values,</a:t>
            </a:r>
          </a:p>
          <a:p>
            <a:r>
              <a:rPr lang="en-US" altLang="zh-CN" dirty="0">
                <a:ea typeface="宋体" pitchFamily="2" charset="-122"/>
              </a:rPr>
              <a:t>“Gaps” exist between values along the number line,</a:t>
            </a:r>
          </a:p>
          <a:p>
            <a:r>
              <a:rPr lang="en-US" altLang="zh-CN" dirty="0">
                <a:ea typeface="宋体" pitchFamily="2" charset="-122"/>
              </a:rPr>
              <a:t>Possible to list all possible values with associated probabilities (</a:t>
            </a:r>
            <a:r>
              <a:rPr lang="en-US" altLang="zh-CN" b="1" i="1" dirty="0">
                <a:ea typeface="宋体" pitchFamily="2" charset="-122"/>
              </a:rPr>
              <a:t>Probability Distribution</a:t>
            </a:r>
            <a:r>
              <a:rPr lang="en-US" altLang="zh-CN" dirty="0">
                <a:ea typeface="宋体" pitchFamily="2" charset="-122"/>
              </a:rPr>
              <a:t>).</a:t>
            </a:r>
          </a:p>
          <a:p>
            <a:pPr>
              <a:buFont typeface="Wingdings" pitchFamily="2" charset="2"/>
              <a:buChar char="Ø"/>
            </a:pPr>
            <a:endParaRPr lang="en-US" altLang="zh-CN" dirty="0">
              <a:ea typeface="宋体" pitchFamily="2" charset="-122"/>
            </a:endParaRPr>
          </a:p>
          <a:p>
            <a:pPr>
              <a:buNone/>
            </a:pPr>
            <a:r>
              <a:rPr lang="en-US" altLang="zh-CN" b="1" i="1" dirty="0">
                <a:ea typeface="宋体" pitchFamily="2" charset="-122"/>
              </a:rPr>
              <a:t>Continuous R.V.</a:t>
            </a:r>
          </a:p>
          <a:p>
            <a:r>
              <a:rPr lang="en-US" altLang="zh-CN" dirty="0">
                <a:ea typeface="宋体" pitchFamily="2" charset="-122"/>
              </a:rPr>
              <a:t>Takes on ANY value in an interval,</a:t>
            </a:r>
          </a:p>
          <a:p>
            <a:r>
              <a:rPr lang="en-US" altLang="zh-CN" dirty="0">
                <a:ea typeface="宋体" pitchFamily="2" charset="-122"/>
              </a:rPr>
              <a:t>No “gaps” between values,</a:t>
            </a:r>
          </a:p>
          <a:p>
            <a:r>
              <a:rPr lang="en-US" altLang="zh-CN" dirty="0">
                <a:ea typeface="宋体" pitchFamily="2" charset="-122"/>
              </a:rPr>
              <a:t>Point probability P(X=x) = 0 for any x.</a:t>
            </a:r>
          </a:p>
          <a:p>
            <a:pPr>
              <a:buFont typeface="Wingdings" pitchFamily="2" charset="2"/>
              <a:buChar char="Ø"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BAA6A4EB-B4BB-41C1-AA4E-477353999F1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D0FCF-C278-4443-ACA4-B6656DF221D2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Calculating Normal Probabilities…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ea typeface="宋体" pitchFamily="2" charset="-122"/>
              </a:rPr>
              <a:t>Example: The time required to build a computer is </a:t>
            </a:r>
            <a:r>
              <a:rPr lang="en-US" altLang="zh-CN" b="1" i="1" dirty="0">
                <a:ea typeface="宋体" pitchFamily="2" charset="-122"/>
              </a:rPr>
              <a:t>normally distributed</a:t>
            </a:r>
            <a:r>
              <a:rPr lang="en-US" altLang="zh-CN" dirty="0">
                <a:ea typeface="宋体" pitchFamily="2" charset="-122"/>
              </a:rPr>
              <a:t> with a mean of 50 minutes and a standard deviation of 10 minutes: </a:t>
            </a: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What is the probability that a computer is assembled in a time longer than 50 minutes?</a:t>
            </a:r>
          </a:p>
          <a:p>
            <a:r>
              <a:rPr lang="en-US" altLang="zh-CN" b="1" dirty="0">
                <a:ea typeface="宋体" pitchFamily="2" charset="-122"/>
              </a:rPr>
              <a:t>P(50 &lt; X)</a:t>
            </a:r>
            <a:r>
              <a:rPr lang="en-US" altLang="zh-CN" dirty="0">
                <a:ea typeface="宋体" pitchFamily="2" charset="-122"/>
              </a:rPr>
              <a:t> = </a:t>
            </a:r>
            <a:r>
              <a:rPr lang="en-US" altLang="zh-CN" b="1" dirty="0">
                <a:ea typeface="宋体" pitchFamily="2" charset="-122"/>
              </a:rPr>
              <a:t>P( 0 &lt; Z ) = </a:t>
            </a:r>
            <a:r>
              <a:rPr lang="en-US" altLang="zh-CN" b="1" dirty="0" smtClean="0">
                <a:ea typeface="宋体" pitchFamily="2" charset="-122"/>
              </a:rPr>
              <a:t>0.5 </a:t>
            </a:r>
            <a:r>
              <a:rPr lang="en-US" altLang="zh-CN" dirty="0">
                <a:ea typeface="宋体" pitchFamily="2" charset="-122"/>
              </a:rPr>
              <a:t>(by symmetry)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97FD5FF8-F95B-48DA-BD53-A4A6BF4F91A1}" type="slidenum">
              <a:rPr lang="en-US" altLang="zh-CN"/>
              <a:pPr/>
              <a:t>20</a:t>
            </a:fld>
            <a:endParaRPr lang="en-US" altLang="zh-CN"/>
          </a:p>
        </p:txBody>
      </p:sp>
      <p:pic>
        <p:nvPicPr>
          <p:cNvPr id="26646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362200"/>
            <a:ext cx="3784600" cy="2374900"/>
          </a:xfrm>
          <a:prstGeom prst="rect">
            <a:avLst/>
          </a:prstGeom>
          <a:noFill/>
        </p:spPr>
      </p:pic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4616450" y="3810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A4F9-8914-447B-BD3F-59B8F211C3A9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181600" y="5029200"/>
            <a:ext cx="5334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A5AA-EC39-4C85-AB3C-8B3E54105958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906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8.</a:t>
            </a:r>
            <a:fld id="{66834D32-C5F7-486F-89CC-EE10CCC7B4CB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609600" y="1905000"/>
            <a:ext cx="5715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Example P(z ≤ 0.65)= 0.7422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3238500" y="3009900"/>
            <a:ext cx="2743200" cy="1295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5029200"/>
            <a:ext cx="6096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Instead of using Table use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  <a:sym typeface="Mathematica1" pitchFamily="2" charset="2"/>
              </a:rPr>
              <a:t>The command is </a:t>
            </a:r>
            <a:r>
              <a:rPr lang="en-US" altLang="zh-CN" b="1" dirty="0" smtClean="0">
                <a:ea typeface="宋体" pitchFamily="2" charset="-122"/>
                <a:sym typeface="Mathematica1" pitchFamily="2" charset="2"/>
              </a:rPr>
              <a:t>=</a:t>
            </a:r>
            <a:r>
              <a:rPr lang="en-US" altLang="zh-CN" b="1" dirty="0" err="1" smtClean="0">
                <a:ea typeface="宋体" pitchFamily="2" charset="-122"/>
                <a:sym typeface="Mathematica1" pitchFamily="2" charset="2"/>
              </a:rPr>
              <a:t>norm.s.dist</a:t>
            </a:r>
            <a:r>
              <a:rPr lang="en-US" altLang="zh-CN" b="1" dirty="0" smtClean="0">
                <a:ea typeface="宋体" pitchFamily="2" charset="-122"/>
                <a:sym typeface="Mathematica1" pitchFamily="2" charset="2"/>
              </a:rPr>
              <a:t>(z,1) </a:t>
            </a:r>
            <a:r>
              <a:rPr lang="en-US" altLang="zh-CN" dirty="0" smtClean="0">
                <a:ea typeface="宋体" pitchFamily="2" charset="-122"/>
                <a:sym typeface="Mathematica1" pitchFamily="2" charset="2"/>
              </a:rPr>
              <a:t>and it calculates the probability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sym typeface="Mathematica1" pitchFamily="2" charset="2"/>
              </a:rPr>
              <a:t>to the left</a:t>
            </a:r>
            <a:r>
              <a:rPr lang="en-US" altLang="zh-CN" dirty="0" smtClean="0">
                <a:ea typeface="宋体" pitchFamily="2" charset="-122"/>
                <a:sym typeface="Mathematica1" pitchFamily="2" charset="2"/>
              </a:rPr>
              <a:t>!!!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  <a:sym typeface="Mathematica1" pitchFamily="2" charset="2"/>
              </a:rPr>
              <a:t>P(z&lt;=0.65) </a:t>
            </a:r>
            <a:r>
              <a:rPr lang="en-US" altLang="zh-CN" b="1" dirty="0" smtClean="0">
                <a:ea typeface="宋体" pitchFamily="2" charset="-122"/>
                <a:sym typeface="Mathematica1" pitchFamily="2" charset="2"/>
              </a:rPr>
              <a:t>= </a:t>
            </a:r>
            <a:r>
              <a:rPr lang="en-US" altLang="zh-CN" b="1" dirty="0" err="1" smtClean="0">
                <a:ea typeface="宋体" pitchFamily="2" charset="-122"/>
                <a:sym typeface="Mathematica1" pitchFamily="2" charset="2"/>
              </a:rPr>
              <a:t>norm.S.dist</a:t>
            </a:r>
            <a:r>
              <a:rPr lang="en-US" altLang="zh-CN" b="1" dirty="0" smtClean="0">
                <a:ea typeface="宋体" pitchFamily="2" charset="-122"/>
                <a:sym typeface="Mathematica1" pitchFamily="2" charset="2"/>
              </a:rPr>
              <a:t>(0.65,1)</a:t>
            </a:r>
            <a:r>
              <a:rPr lang="en-US" altLang="zh-CN" dirty="0" smtClean="0">
                <a:ea typeface="宋体" pitchFamily="2" charset="-122"/>
                <a:sym typeface="Mathematica1" pitchFamily="2" charset="2"/>
              </a:rPr>
              <a:t>= 0.7422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  <a:sym typeface="Mathematica1" pitchFamily="2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  <a:sym typeface="Mathematica1" pitchFamily="2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  <a:sym typeface="Mathematica1" pitchFamily="2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  <a:sym typeface="Mathematica1" pitchFamily="2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  <a:sym typeface="Mathematica1" pitchFamily="2" charset="2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A5AA-EC39-4C85-AB3C-8B3E54105958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Towson University - J. Jung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8.</a:t>
            </a:r>
            <a:fld id="{66834D32-C5F7-486F-89CC-EE10CCC7B4CB}" type="slidenum">
              <a:rPr lang="en-US" altLang="zh-CN" smtClean="0"/>
              <a:pPr/>
              <a:t>22</a:t>
            </a:fld>
            <a:endParaRPr lang="en-US" altLang="zh-CN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17546705"/>
              </p:ext>
            </p:extLst>
          </p:nvPr>
        </p:nvGraphicFramePr>
        <p:xfrm>
          <a:off x="2743200" y="3352800"/>
          <a:ext cx="5181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487988" y="3965448"/>
            <a:ext cx="0" cy="2054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Callout 9"/>
          <p:cNvSpPr/>
          <p:nvPr/>
        </p:nvSpPr>
        <p:spPr>
          <a:xfrm>
            <a:off x="356755" y="3733800"/>
            <a:ext cx="3429000" cy="765048"/>
          </a:xfrm>
          <a:prstGeom prst="wedgeEllipseCallout">
            <a:avLst>
              <a:gd name="adj1" fmla="val 78581"/>
              <a:gd name="adj2" fmla="val 93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P(</a:t>
            </a:r>
            <a:r>
              <a:rPr lang="en-US" altLang="zh-CN" dirty="0" smtClean="0">
                <a:ea typeface="宋体" pitchFamily="2" charset="-122"/>
                <a:sym typeface="Mathematica1" pitchFamily="2" charset="2"/>
              </a:rPr>
              <a:t>Z&lt;z</a:t>
            </a:r>
            <a:r>
              <a:rPr lang="en-US" dirty="0" smtClean="0"/>
              <a:t>) </a:t>
            </a:r>
            <a:r>
              <a:rPr lang="en-US" altLang="zh-CN" dirty="0" smtClean="0">
                <a:ea typeface="宋体" pitchFamily="2" charset="-122"/>
                <a:sym typeface="Mathematica1" pitchFamily="2" charset="2"/>
              </a:rPr>
              <a:t>= 74.22%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53000" y="5867400"/>
            <a:ext cx="129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z=0.65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162800" y="5486400"/>
            <a:ext cx="685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3007895" y="4130842"/>
            <a:ext cx="2470484" cy="1620253"/>
          </a:xfrm>
          <a:custGeom>
            <a:avLst/>
            <a:gdLst>
              <a:gd name="connsiteX0" fmla="*/ 2470484 w 2470484"/>
              <a:gd name="connsiteY0" fmla="*/ 1620253 h 1620253"/>
              <a:gd name="connsiteX1" fmla="*/ 2470484 w 2470484"/>
              <a:gd name="connsiteY1" fmla="*/ 1620253 h 1620253"/>
              <a:gd name="connsiteX2" fmla="*/ 2438400 w 2470484"/>
              <a:gd name="connsiteY2" fmla="*/ 1556084 h 1620253"/>
              <a:gd name="connsiteX3" fmla="*/ 2454442 w 2470484"/>
              <a:gd name="connsiteY3" fmla="*/ 344905 h 1620253"/>
              <a:gd name="connsiteX4" fmla="*/ 2277979 w 2470484"/>
              <a:gd name="connsiteY4" fmla="*/ 136358 h 1620253"/>
              <a:gd name="connsiteX5" fmla="*/ 2141621 w 2470484"/>
              <a:gd name="connsiteY5" fmla="*/ 48126 h 1620253"/>
              <a:gd name="connsiteX6" fmla="*/ 2045368 w 2470484"/>
              <a:gd name="connsiteY6" fmla="*/ 0 h 1620253"/>
              <a:gd name="connsiteX7" fmla="*/ 1933073 w 2470484"/>
              <a:gd name="connsiteY7" fmla="*/ 16042 h 1620253"/>
              <a:gd name="connsiteX8" fmla="*/ 1860884 w 2470484"/>
              <a:gd name="connsiteY8" fmla="*/ 80211 h 1620253"/>
              <a:gd name="connsiteX9" fmla="*/ 1724526 w 2470484"/>
              <a:gd name="connsiteY9" fmla="*/ 184484 h 1620253"/>
              <a:gd name="connsiteX10" fmla="*/ 1596189 w 2470484"/>
              <a:gd name="connsiteY10" fmla="*/ 312821 h 1620253"/>
              <a:gd name="connsiteX11" fmla="*/ 1475873 w 2470484"/>
              <a:gd name="connsiteY11" fmla="*/ 473242 h 1620253"/>
              <a:gd name="connsiteX12" fmla="*/ 1299410 w 2470484"/>
              <a:gd name="connsiteY12" fmla="*/ 729916 h 1620253"/>
              <a:gd name="connsiteX13" fmla="*/ 1106905 w 2470484"/>
              <a:gd name="connsiteY13" fmla="*/ 1018674 h 1620253"/>
              <a:gd name="connsiteX14" fmla="*/ 914400 w 2470484"/>
              <a:gd name="connsiteY14" fmla="*/ 1243263 h 1620253"/>
              <a:gd name="connsiteX15" fmla="*/ 697831 w 2470484"/>
              <a:gd name="connsiteY15" fmla="*/ 1427747 h 1620253"/>
              <a:gd name="connsiteX16" fmla="*/ 593558 w 2470484"/>
              <a:gd name="connsiteY16" fmla="*/ 1499937 h 1620253"/>
              <a:gd name="connsiteX17" fmla="*/ 0 w 2470484"/>
              <a:gd name="connsiteY17" fmla="*/ 1604211 h 1620253"/>
              <a:gd name="connsiteX18" fmla="*/ 2470484 w 2470484"/>
              <a:gd name="connsiteY18" fmla="*/ 1620253 h 162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70484" h="1620253">
                <a:moveTo>
                  <a:pt x="2470484" y="1620253"/>
                </a:moveTo>
                <a:lnTo>
                  <a:pt x="2470484" y="1620253"/>
                </a:lnTo>
                <a:lnTo>
                  <a:pt x="2438400" y="1556084"/>
                </a:lnTo>
                <a:lnTo>
                  <a:pt x="2454442" y="344905"/>
                </a:lnTo>
                <a:lnTo>
                  <a:pt x="2277979" y="136358"/>
                </a:lnTo>
                <a:lnTo>
                  <a:pt x="2141621" y="48126"/>
                </a:lnTo>
                <a:lnTo>
                  <a:pt x="2045368" y="0"/>
                </a:lnTo>
                <a:lnTo>
                  <a:pt x="1933073" y="16042"/>
                </a:lnTo>
                <a:lnTo>
                  <a:pt x="1860884" y="80211"/>
                </a:lnTo>
                <a:lnTo>
                  <a:pt x="1724526" y="184484"/>
                </a:lnTo>
                <a:lnTo>
                  <a:pt x="1596189" y="312821"/>
                </a:lnTo>
                <a:lnTo>
                  <a:pt x="1475873" y="473242"/>
                </a:lnTo>
                <a:lnTo>
                  <a:pt x="1299410" y="729916"/>
                </a:lnTo>
                <a:lnTo>
                  <a:pt x="1106905" y="1018674"/>
                </a:lnTo>
                <a:lnTo>
                  <a:pt x="914400" y="1243263"/>
                </a:lnTo>
                <a:lnTo>
                  <a:pt x="697831" y="1427747"/>
                </a:lnTo>
                <a:lnTo>
                  <a:pt x="593558" y="1499937"/>
                </a:lnTo>
                <a:lnTo>
                  <a:pt x="0" y="1604211"/>
                </a:lnTo>
                <a:lnTo>
                  <a:pt x="2470484" y="1620253"/>
                </a:lnTo>
                <a:close/>
              </a:path>
            </a:pathLst>
          </a:cu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27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Calculating Normal Probabilities…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>
                <a:ea typeface="宋体" pitchFamily="2" charset="-122"/>
              </a:rPr>
              <a:t>P(45 &lt; X &lt; 60)</a:t>
            </a:r>
            <a:r>
              <a:rPr lang="en-US" altLang="zh-CN">
                <a:ea typeface="宋体" pitchFamily="2" charset="-122"/>
              </a:rPr>
              <a:t> ?</a:t>
            </a: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2E0504D2-AC5B-4CBE-8EC3-ACB50DDE4590}" type="slidenum">
              <a:rPr lang="en-US" altLang="zh-CN"/>
              <a:pPr/>
              <a:t>23</a:t>
            </a:fld>
            <a:endParaRPr lang="en-US" altLang="zh-CN"/>
          </a:p>
        </p:txBody>
      </p:sp>
      <p:pic>
        <p:nvPicPr>
          <p:cNvPr id="14541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0"/>
            <a:ext cx="3784600" cy="2374900"/>
          </a:xfrm>
          <a:prstGeom prst="rect">
            <a:avLst/>
          </a:prstGeom>
          <a:noFill/>
        </p:spPr>
      </p:pic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565150" y="34671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0</a:t>
            </a:r>
          </a:p>
        </p:txBody>
      </p:sp>
      <p:pic>
        <p:nvPicPr>
          <p:cNvPr id="1454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505200"/>
            <a:ext cx="3886200" cy="2374900"/>
          </a:xfrm>
          <a:prstGeom prst="rect">
            <a:avLst/>
          </a:prstGeom>
          <a:noFill/>
        </p:spPr>
      </p:pic>
      <p:pic>
        <p:nvPicPr>
          <p:cNvPr id="14541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86200" y="2743200"/>
            <a:ext cx="2286000" cy="1282700"/>
          </a:xfrm>
          <a:prstGeom prst="rect">
            <a:avLst/>
          </a:prstGeom>
          <a:noFill/>
          <a:ln w="9525">
            <a:solidFill>
              <a:srgbClr val="FFFF33"/>
            </a:solidFill>
            <a:miter lim="800000"/>
            <a:headEnd/>
            <a:tailEnd/>
          </a:ln>
        </p:spPr>
      </p:pic>
      <p:sp>
        <p:nvSpPr>
          <p:cNvPr id="145416" name="AutoShape 8"/>
          <p:cNvSpPr>
            <a:spLocks noChangeArrowheads="1"/>
          </p:cNvSpPr>
          <p:nvPr/>
        </p:nvSpPr>
        <p:spPr bwMode="auto">
          <a:xfrm rot="5400000">
            <a:off x="3409950" y="2076450"/>
            <a:ext cx="685800" cy="6477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17" name="AutoShape 9"/>
          <p:cNvSpPr>
            <a:spLocks noChangeArrowheads="1"/>
          </p:cNvSpPr>
          <p:nvPr/>
        </p:nvSpPr>
        <p:spPr bwMode="auto">
          <a:xfrm flipV="1">
            <a:off x="5486400" y="4038600"/>
            <a:ext cx="685800" cy="6477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45418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4267200"/>
            <a:ext cx="4711700" cy="2108200"/>
          </a:xfrm>
          <a:prstGeom prst="rect">
            <a:avLst/>
          </a:prstGeom>
          <a:noFill/>
        </p:spPr>
      </p:pic>
      <p:sp>
        <p:nvSpPr>
          <p:cNvPr id="145419" name="Oval 11"/>
          <p:cNvSpPr>
            <a:spLocks noChangeArrowheads="1"/>
          </p:cNvSpPr>
          <p:nvPr/>
        </p:nvSpPr>
        <p:spPr bwMode="auto">
          <a:xfrm>
            <a:off x="1752600" y="4267200"/>
            <a:ext cx="457200" cy="533400"/>
          </a:xfrm>
          <a:prstGeom prst="ellipse">
            <a:avLst/>
          </a:prstGeom>
          <a:solidFill>
            <a:srgbClr val="FFFF00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20" name="Oval 12"/>
          <p:cNvSpPr>
            <a:spLocks noChangeArrowheads="1"/>
          </p:cNvSpPr>
          <p:nvPr/>
        </p:nvSpPr>
        <p:spPr bwMode="auto">
          <a:xfrm>
            <a:off x="685800" y="4724400"/>
            <a:ext cx="1371600" cy="990600"/>
          </a:xfrm>
          <a:prstGeom prst="ellipse">
            <a:avLst/>
          </a:prstGeom>
          <a:solidFill>
            <a:srgbClr val="FFFF00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21" name="Oval 13"/>
          <p:cNvSpPr>
            <a:spLocks noChangeArrowheads="1"/>
          </p:cNvSpPr>
          <p:nvPr/>
        </p:nvSpPr>
        <p:spPr bwMode="auto">
          <a:xfrm>
            <a:off x="2057400" y="5791200"/>
            <a:ext cx="457200" cy="533400"/>
          </a:xfrm>
          <a:prstGeom prst="ellipse">
            <a:avLst/>
          </a:prstGeom>
          <a:solidFill>
            <a:srgbClr val="FFFF00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22" name="Oval 14"/>
          <p:cNvSpPr>
            <a:spLocks noChangeArrowheads="1"/>
          </p:cNvSpPr>
          <p:nvPr/>
        </p:nvSpPr>
        <p:spPr bwMode="auto">
          <a:xfrm>
            <a:off x="3048000" y="4267200"/>
            <a:ext cx="457200" cy="533400"/>
          </a:xfrm>
          <a:prstGeom prst="ellipse">
            <a:avLst/>
          </a:prstGeom>
          <a:solidFill>
            <a:srgbClr val="FFFF00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23" name="Oval 15"/>
          <p:cNvSpPr>
            <a:spLocks noChangeArrowheads="1"/>
          </p:cNvSpPr>
          <p:nvPr/>
        </p:nvSpPr>
        <p:spPr bwMode="auto">
          <a:xfrm>
            <a:off x="3200400" y="4724400"/>
            <a:ext cx="1371600" cy="990600"/>
          </a:xfrm>
          <a:prstGeom prst="ellipse">
            <a:avLst/>
          </a:prstGeom>
          <a:solidFill>
            <a:srgbClr val="FFFF00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24" name="Oval 16"/>
          <p:cNvSpPr>
            <a:spLocks noChangeArrowheads="1"/>
          </p:cNvSpPr>
          <p:nvPr/>
        </p:nvSpPr>
        <p:spPr bwMode="auto">
          <a:xfrm>
            <a:off x="3124200" y="5791200"/>
            <a:ext cx="457200" cy="533400"/>
          </a:xfrm>
          <a:prstGeom prst="ellipse">
            <a:avLst/>
          </a:prstGeom>
          <a:solidFill>
            <a:srgbClr val="FFFF00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25" name="Oval 17"/>
          <p:cNvSpPr>
            <a:spLocks noChangeArrowheads="1"/>
          </p:cNvSpPr>
          <p:nvPr/>
        </p:nvSpPr>
        <p:spPr bwMode="auto">
          <a:xfrm>
            <a:off x="2438400" y="4267200"/>
            <a:ext cx="457200" cy="533400"/>
          </a:xfrm>
          <a:prstGeom prst="ellipse">
            <a:avLst/>
          </a:prstGeom>
          <a:solidFill>
            <a:srgbClr val="00FF00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26" name="Oval 18"/>
          <p:cNvSpPr>
            <a:spLocks noChangeArrowheads="1"/>
          </p:cNvSpPr>
          <p:nvPr/>
        </p:nvSpPr>
        <p:spPr bwMode="auto">
          <a:xfrm>
            <a:off x="1981200" y="4800600"/>
            <a:ext cx="1371600" cy="990600"/>
          </a:xfrm>
          <a:prstGeom prst="ellipse">
            <a:avLst/>
          </a:prstGeom>
          <a:solidFill>
            <a:srgbClr val="00FF00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27" name="Oval 19"/>
          <p:cNvSpPr>
            <a:spLocks noChangeArrowheads="1"/>
          </p:cNvSpPr>
          <p:nvPr/>
        </p:nvSpPr>
        <p:spPr bwMode="auto">
          <a:xfrm>
            <a:off x="2743200" y="5791200"/>
            <a:ext cx="457200" cy="533400"/>
          </a:xfrm>
          <a:prstGeom prst="ellipse">
            <a:avLst/>
          </a:prstGeom>
          <a:solidFill>
            <a:srgbClr val="00FF00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28" name="Rectangle 20"/>
          <p:cNvSpPr>
            <a:spLocks noChangeArrowheads="1"/>
          </p:cNvSpPr>
          <p:nvPr/>
        </p:nvSpPr>
        <p:spPr bwMode="auto">
          <a:xfrm>
            <a:off x="5295900" y="1295400"/>
            <a:ext cx="3409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800">
                <a:ea typeface="宋体" pitchFamily="2" charset="-122"/>
              </a:rPr>
              <a:t>…mean of 50 minutes and a</a:t>
            </a:r>
          </a:p>
          <a:p>
            <a:r>
              <a:rPr lang="en-US" altLang="zh-CN" sz="1800">
                <a:ea typeface="宋体" pitchFamily="2" charset="-122"/>
              </a:rPr>
              <a:t>standard deviation of 10 minutes…</a:t>
            </a: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84FF-A986-44BC-A779-4A4216F65C02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Using the Normal </a:t>
            </a:r>
            <a:r>
              <a:rPr lang="en-US" altLang="zh-CN" dirty="0" smtClean="0">
                <a:ea typeface="宋体" pitchFamily="2" charset="-122"/>
              </a:rPr>
              <a:t>Table or Excel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14400"/>
            <a:ext cx="4419600" cy="838201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What is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P(Z &gt; 1.6)</a:t>
            </a:r>
            <a:r>
              <a:rPr lang="en-US" altLang="zh-CN" dirty="0">
                <a:ea typeface="宋体" pitchFamily="2" charset="-122"/>
              </a:rPr>
              <a:t> ?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2B6EB052-D42C-4283-878A-E87F8A84A789}" type="slidenum">
              <a:rPr lang="en-US" altLang="zh-CN"/>
              <a:pPr/>
              <a:t>24</a:t>
            </a:fld>
            <a:endParaRPr lang="en-US" altLang="zh-CN"/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5125" y="1600200"/>
            <a:ext cx="5832475" cy="3563938"/>
          </a:xfrm>
          <a:prstGeom prst="rect">
            <a:avLst/>
          </a:prstGeom>
          <a:noFill/>
        </p:spPr>
      </p:pic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4419600" y="4797425"/>
            <a:ext cx="3508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5434013" y="4800600"/>
            <a:ext cx="6096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1.6</a:t>
            </a:r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5740400" y="43434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4572000" y="1631950"/>
            <a:ext cx="3810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P(0 &lt; Z &lt; 1.6) = .4452</a:t>
            </a:r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1714500" y="5257800"/>
            <a:ext cx="5715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P(Z &gt; 1.6) = .5 – P(0 &lt; Z &lt; 1.6)</a:t>
            </a:r>
          </a:p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= .5 – .4452</a:t>
            </a:r>
          </a:p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= </a:t>
            </a:r>
            <a:r>
              <a:rPr lang="en-US" altLang="zh-CN" b="1">
                <a:solidFill>
                  <a:srgbClr val="800080"/>
                </a:solidFill>
                <a:latin typeface="Tahoma" pitchFamily="34" charset="0"/>
                <a:ea typeface="宋体" pitchFamily="2" charset="-122"/>
              </a:rPr>
              <a:t>.0548</a:t>
            </a:r>
            <a:endParaRPr lang="en-US" altLang="zh-CN" b="1">
              <a:solidFill>
                <a:srgbClr val="0000FF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7407275" y="4114800"/>
            <a:ext cx="3190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z</a:t>
            </a:r>
          </a:p>
        </p:txBody>
      </p:sp>
      <p:sp>
        <p:nvSpPr>
          <p:cNvPr id="67596" name="Freeform 12"/>
          <p:cNvSpPr>
            <a:spLocks/>
          </p:cNvSpPr>
          <p:nvPr/>
        </p:nvSpPr>
        <p:spPr bwMode="auto">
          <a:xfrm>
            <a:off x="5257800" y="4191000"/>
            <a:ext cx="2044700" cy="2057400"/>
          </a:xfrm>
          <a:custGeom>
            <a:avLst/>
            <a:gdLst/>
            <a:ahLst/>
            <a:cxnLst>
              <a:cxn ang="0">
                <a:pos x="0" y="1296"/>
              </a:cxn>
              <a:cxn ang="0">
                <a:pos x="1200" y="1008"/>
              </a:cxn>
              <a:cxn ang="0">
                <a:pos x="528" y="0"/>
              </a:cxn>
            </a:cxnLst>
            <a:rect l="0" t="0" r="r" b="b"/>
            <a:pathLst>
              <a:path w="1288" h="1296">
                <a:moveTo>
                  <a:pt x="0" y="1296"/>
                </a:moveTo>
                <a:cubicBezTo>
                  <a:pt x="556" y="1260"/>
                  <a:pt x="1112" y="1224"/>
                  <a:pt x="1200" y="1008"/>
                </a:cubicBezTo>
                <a:cubicBezTo>
                  <a:pt x="1288" y="792"/>
                  <a:pt x="908" y="396"/>
                  <a:pt x="528" y="0"/>
                </a:cubicBezTo>
              </a:path>
            </a:pathLst>
          </a:custGeom>
          <a:noFill/>
          <a:ln w="19050" cap="flat" cmpd="sng">
            <a:solidFill>
              <a:srgbClr val="80008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195E-12BB-4DF7-9398-8E257AF5627E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16" name="TextBox 15"/>
          <p:cNvSpPr txBox="1"/>
          <p:nvPr/>
        </p:nvSpPr>
        <p:spPr>
          <a:xfrm>
            <a:off x="304800" y="19812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How about the rule of complements?</a:t>
            </a: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 </a:t>
            </a:r>
          </a:p>
          <a:p>
            <a:pPr algn="l"/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P(Z &gt; 1.6)=1- P(Z ≤ 1.6)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4620126" y="2382253"/>
            <a:ext cx="1122948" cy="1965158"/>
          </a:xfrm>
          <a:custGeom>
            <a:avLst/>
            <a:gdLst>
              <a:gd name="connsiteX0" fmla="*/ 16042 w 1122948"/>
              <a:gd name="connsiteY0" fmla="*/ 0 h 1965158"/>
              <a:gd name="connsiteX1" fmla="*/ 160421 w 1122948"/>
              <a:gd name="connsiteY1" fmla="*/ 16042 h 1965158"/>
              <a:gd name="connsiteX2" fmla="*/ 352927 w 1122948"/>
              <a:gd name="connsiteY2" fmla="*/ 152400 h 1965158"/>
              <a:gd name="connsiteX3" fmla="*/ 521369 w 1122948"/>
              <a:gd name="connsiteY3" fmla="*/ 336884 h 1965158"/>
              <a:gd name="connsiteX4" fmla="*/ 1114927 w 1122948"/>
              <a:gd name="connsiteY4" fmla="*/ 1090863 h 1965158"/>
              <a:gd name="connsiteX5" fmla="*/ 1122948 w 1122948"/>
              <a:gd name="connsiteY5" fmla="*/ 1965158 h 1965158"/>
              <a:gd name="connsiteX6" fmla="*/ 0 w 1122948"/>
              <a:gd name="connsiteY6" fmla="*/ 1965158 h 1965158"/>
              <a:gd name="connsiteX7" fmla="*/ 16042 w 1122948"/>
              <a:gd name="connsiteY7" fmla="*/ 0 h 196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2948" h="1965158">
                <a:moveTo>
                  <a:pt x="16042" y="0"/>
                </a:moveTo>
                <a:lnTo>
                  <a:pt x="160421" y="16042"/>
                </a:lnTo>
                <a:lnTo>
                  <a:pt x="352927" y="152400"/>
                </a:lnTo>
                <a:lnTo>
                  <a:pt x="521369" y="336884"/>
                </a:lnTo>
                <a:lnTo>
                  <a:pt x="1114927" y="1090863"/>
                </a:lnTo>
                <a:cubicBezTo>
                  <a:pt x="1117601" y="1382295"/>
                  <a:pt x="1120274" y="1673726"/>
                  <a:pt x="1122948" y="1965158"/>
                </a:cubicBezTo>
                <a:lnTo>
                  <a:pt x="0" y="1965158"/>
                </a:lnTo>
                <a:cubicBezTo>
                  <a:pt x="2674" y="1315453"/>
                  <a:pt x="5347" y="665747"/>
                  <a:pt x="1604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 flipH="1">
            <a:off x="5257800" y="2057400"/>
            <a:ext cx="2057400" cy="1371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Using the Normal Table </a:t>
            </a:r>
            <a:r>
              <a:rPr lang="en-US" altLang="zh-CN" dirty="0" smtClean="0">
                <a:ea typeface="宋体" pitchFamily="2" charset="-122"/>
              </a:rPr>
              <a:t>or Excel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861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What is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P(Z &lt; -2.23)</a:t>
            </a:r>
            <a:r>
              <a:rPr lang="en-US" altLang="zh-CN" dirty="0">
                <a:ea typeface="宋体" pitchFamily="2" charset="-122"/>
              </a:rPr>
              <a:t> ?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E52C2763-6BD8-43AB-8D33-6D8DF7794B4F}" type="slidenum">
              <a:rPr lang="en-US" altLang="zh-CN"/>
              <a:pPr/>
              <a:t>25</a:t>
            </a:fld>
            <a:endParaRPr lang="en-US" altLang="zh-CN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676400"/>
            <a:ext cx="5832475" cy="3563938"/>
          </a:xfrm>
          <a:prstGeom prst="rect">
            <a:avLst/>
          </a:prstGeom>
          <a:noFill/>
        </p:spPr>
      </p:pic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4419600" y="4797425"/>
            <a:ext cx="3508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5548313" y="4800600"/>
            <a:ext cx="776287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2.23</a:t>
            </a:r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5956300" y="43434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5943600" y="1600200"/>
            <a:ext cx="2667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P(0 &lt; Z &lt; 2.23)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1714500" y="5257800"/>
            <a:ext cx="5715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P(Z &lt; -2.23) = P(Z &gt; 2.23)</a:t>
            </a:r>
          </a:p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= .5 – P(0 &lt; Z &lt; 2.23)</a:t>
            </a:r>
          </a:p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= </a:t>
            </a:r>
            <a:r>
              <a:rPr lang="en-US" altLang="zh-CN" b="1">
                <a:solidFill>
                  <a:srgbClr val="800080"/>
                </a:solidFill>
                <a:latin typeface="Tahoma" pitchFamily="34" charset="0"/>
                <a:ea typeface="宋体" pitchFamily="2" charset="-122"/>
              </a:rPr>
              <a:t>.0129</a:t>
            </a:r>
            <a:endParaRPr lang="en-US" altLang="zh-CN" b="1">
              <a:solidFill>
                <a:srgbClr val="0000FF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7407275" y="4114800"/>
            <a:ext cx="3190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z</a:t>
            </a:r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3187700" y="43434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2763838" y="4800600"/>
            <a:ext cx="8874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-2.23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4953000" y="3124200"/>
            <a:ext cx="3810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P(Z &gt; 2.23)</a:t>
            </a:r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 flipH="1">
            <a:off x="6172200" y="3505200"/>
            <a:ext cx="685800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304800" y="3048000"/>
            <a:ext cx="3810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P(Z &lt; -2.23)</a:t>
            </a:r>
          </a:p>
        </p:txBody>
      </p:sp>
      <p:sp>
        <p:nvSpPr>
          <p:cNvPr id="68625" name="Line 17"/>
          <p:cNvSpPr>
            <a:spLocks noChangeShapeType="1"/>
          </p:cNvSpPr>
          <p:nvPr/>
        </p:nvSpPr>
        <p:spPr bwMode="auto">
          <a:xfrm>
            <a:off x="2209800" y="3429000"/>
            <a:ext cx="685800" cy="8382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Freeform 18"/>
          <p:cNvSpPr>
            <a:spLocks/>
          </p:cNvSpPr>
          <p:nvPr/>
        </p:nvSpPr>
        <p:spPr bwMode="auto">
          <a:xfrm>
            <a:off x="2286000" y="4343400"/>
            <a:ext cx="1917700" cy="2159000"/>
          </a:xfrm>
          <a:custGeom>
            <a:avLst/>
            <a:gdLst/>
            <a:ahLst/>
            <a:cxnLst>
              <a:cxn ang="0">
                <a:pos x="1208" y="1296"/>
              </a:cxn>
              <a:cxn ang="0">
                <a:pos x="1064" y="1344"/>
              </a:cxn>
              <a:cxn ang="0">
                <a:pos x="344" y="1248"/>
              </a:cxn>
              <a:cxn ang="0">
                <a:pos x="8" y="672"/>
              </a:cxn>
              <a:cxn ang="0">
                <a:pos x="392" y="0"/>
              </a:cxn>
            </a:cxnLst>
            <a:rect l="0" t="0" r="r" b="b"/>
            <a:pathLst>
              <a:path w="1208" h="1360">
                <a:moveTo>
                  <a:pt x="1208" y="1296"/>
                </a:moveTo>
                <a:cubicBezTo>
                  <a:pt x="1208" y="1324"/>
                  <a:pt x="1208" y="1352"/>
                  <a:pt x="1064" y="1344"/>
                </a:cubicBezTo>
                <a:cubicBezTo>
                  <a:pt x="920" y="1336"/>
                  <a:pt x="520" y="1360"/>
                  <a:pt x="344" y="1248"/>
                </a:cubicBezTo>
                <a:cubicBezTo>
                  <a:pt x="168" y="1136"/>
                  <a:pt x="0" y="880"/>
                  <a:pt x="8" y="672"/>
                </a:cubicBezTo>
                <a:cubicBezTo>
                  <a:pt x="16" y="464"/>
                  <a:pt x="204" y="232"/>
                  <a:pt x="392" y="0"/>
                </a:cubicBezTo>
              </a:path>
            </a:pathLst>
          </a:custGeom>
          <a:noFill/>
          <a:ln w="19050" cap="flat" cmpd="sng">
            <a:solidFill>
              <a:srgbClr val="80008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49C08-4608-4FF1-80B3-A0A7FCC6D0ED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11" name="Freeform 10"/>
          <p:cNvSpPr/>
          <p:nvPr/>
        </p:nvSpPr>
        <p:spPr>
          <a:xfrm>
            <a:off x="4588042" y="2470484"/>
            <a:ext cx="1379621" cy="1949116"/>
          </a:xfrm>
          <a:custGeom>
            <a:avLst/>
            <a:gdLst>
              <a:gd name="connsiteX0" fmla="*/ 32084 w 1379621"/>
              <a:gd name="connsiteY0" fmla="*/ 0 h 1949116"/>
              <a:gd name="connsiteX1" fmla="*/ 312821 w 1379621"/>
              <a:gd name="connsiteY1" fmla="*/ 112295 h 1949116"/>
              <a:gd name="connsiteX2" fmla="*/ 601579 w 1379621"/>
              <a:gd name="connsiteY2" fmla="*/ 417095 h 1949116"/>
              <a:gd name="connsiteX3" fmla="*/ 1363579 w 1379621"/>
              <a:gd name="connsiteY3" fmla="*/ 1395663 h 1949116"/>
              <a:gd name="connsiteX4" fmla="*/ 1379621 w 1379621"/>
              <a:gd name="connsiteY4" fmla="*/ 1949116 h 1949116"/>
              <a:gd name="connsiteX5" fmla="*/ 0 w 1379621"/>
              <a:gd name="connsiteY5" fmla="*/ 1949116 h 1949116"/>
              <a:gd name="connsiteX6" fmla="*/ 32084 w 1379621"/>
              <a:gd name="connsiteY6" fmla="*/ 0 h 1949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9621" h="1949116">
                <a:moveTo>
                  <a:pt x="32084" y="0"/>
                </a:moveTo>
                <a:lnTo>
                  <a:pt x="312821" y="112295"/>
                </a:lnTo>
                <a:lnTo>
                  <a:pt x="601579" y="417095"/>
                </a:lnTo>
                <a:lnTo>
                  <a:pt x="1363579" y="1395663"/>
                </a:lnTo>
                <a:lnTo>
                  <a:pt x="1379621" y="1949116"/>
                </a:lnTo>
                <a:lnTo>
                  <a:pt x="0" y="1949116"/>
                </a:lnTo>
                <a:cubicBezTo>
                  <a:pt x="2674" y="1296737"/>
                  <a:pt x="5347" y="644358"/>
                  <a:pt x="3208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 flipH="1">
            <a:off x="5257800" y="2057400"/>
            <a:ext cx="2057400" cy="1371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Using the Normal Table </a:t>
            </a:r>
            <a:r>
              <a:rPr lang="en-US" altLang="zh-CN" dirty="0" smtClean="0">
                <a:ea typeface="宋体" pitchFamily="2" charset="-122"/>
              </a:rPr>
              <a:t>or Excel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9636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229600" cy="4525963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What is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P(Z &lt; 1.52)</a:t>
            </a:r>
            <a:r>
              <a:rPr lang="en-US" altLang="zh-CN" dirty="0">
                <a:ea typeface="宋体" pitchFamily="2" charset="-122"/>
              </a:rPr>
              <a:t> ?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D0E9F9BE-849B-4B1F-BCCA-27105DF21BD6}" type="slidenum">
              <a:rPr lang="en-US" altLang="zh-CN"/>
              <a:pPr/>
              <a:t>26</a:t>
            </a:fld>
            <a:endParaRPr lang="en-US" altLang="zh-CN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35125" y="1676400"/>
            <a:ext cx="5832475" cy="3563938"/>
          </a:xfrm>
          <a:prstGeom prst="rect">
            <a:avLst/>
          </a:prstGeom>
          <a:noFill/>
        </p:spPr>
      </p:pic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4419600" y="4797425"/>
            <a:ext cx="3508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5232400" y="4800600"/>
            <a:ext cx="7762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1.52</a:t>
            </a:r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5621338" y="43434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457200" y="1828800"/>
            <a:ext cx="3810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P(Z &lt; 0) = .5</a:t>
            </a:r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2819400" y="2286000"/>
            <a:ext cx="1219200" cy="1143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1714500" y="5257800"/>
            <a:ext cx="5715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P(Z &lt; 1.52) = .5 + P(0 &lt; Z &lt; 1.52)</a:t>
            </a:r>
          </a:p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= .5 + .4357</a:t>
            </a:r>
          </a:p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= </a:t>
            </a:r>
            <a:r>
              <a:rPr lang="en-US" altLang="zh-CN" b="1">
                <a:solidFill>
                  <a:srgbClr val="800080"/>
                </a:solidFill>
                <a:latin typeface="Tahoma" pitchFamily="34" charset="0"/>
                <a:ea typeface="宋体" pitchFamily="2" charset="-122"/>
              </a:rPr>
              <a:t>.9357</a:t>
            </a:r>
            <a:endParaRPr lang="en-US" altLang="zh-CN" b="1">
              <a:solidFill>
                <a:srgbClr val="0000FF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7407275" y="4114800"/>
            <a:ext cx="3190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z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5029200" y="1752600"/>
            <a:ext cx="3810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P(0 &lt; Z &lt; 1.52)</a:t>
            </a:r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 flipH="1">
            <a:off x="5181600" y="2286000"/>
            <a:ext cx="1219200" cy="1143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Freeform 14"/>
          <p:cNvSpPr>
            <a:spLocks/>
          </p:cNvSpPr>
          <p:nvPr/>
        </p:nvSpPr>
        <p:spPr bwMode="auto">
          <a:xfrm>
            <a:off x="5029200" y="4114800"/>
            <a:ext cx="2476500" cy="2133600"/>
          </a:xfrm>
          <a:custGeom>
            <a:avLst/>
            <a:gdLst/>
            <a:ahLst/>
            <a:cxnLst>
              <a:cxn ang="0">
                <a:pos x="144" y="1344"/>
              </a:cxn>
              <a:cxn ang="0">
                <a:pos x="1536" y="960"/>
              </a:cxn>
              <a:cxn ang="0">
                <a:pos x="0" y="0"/>
              </a:cxn>
            </a:cxnLst>
            <a:rect l="0" t="0" r="r" b="b"/>
            <a:pathLst>
              <a:path w="1560" h="1344">
                <a:moveTo>
                  <a:pt x="144" y="1344"/>
                </a:moveTo>
                <a:cubicBezTo>
                  <a:pt x="852" y="1264"/>
                  <a:pt x="1560" y="1184"/>
                  <a:pt x="1536" y="960"/>
                </a:cubicBezTo>
                <a:cubicBezTo>
                  <a:pt x="1512" y="736"/>
                  <a:pt x="756" y="368"/>
                  <a:pt x="0" y="0"/>
                </a:cubicBezTo>
              </a:path>
            </a:pathLst>
          </a:custGeom>
          <a:noFill/>
          <a:ln w="19050" cap="flat" cmpd="sng">
            <a:solidFill>
              <a:srgbClr val="80008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A9B1-4AA4-484F-95FE-6B156B617A34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Using the Normal Table </a:t>
            </a:r>
            <a:r>
              <a:rPr lang="en-US" altLang="zh-CN" dirty="0" smtClean="0">
                <a:ea typeface="宋体" pitchFamily="2" charset="-122"/>
              </a:rPr>
              <a:t>or Excel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What is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P(0.9 &lt; Z &lt; 1.9)</a:t>
            </a:r>
            <a:r>
              <a:rPr lang="en-US" altLang="zh-CN" dirty="0">
                <a:ea typeface="宋体" pitchFamily="2" charset="-122"/>
              </a:rPr>
              <a:t> ?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F989FDEB-F8B7-44B4-B1E6-84BFFD9264C1}" type="slidenum">
              <a:rPr lang="en-US" altLang="zh-CN"/>
              <a:pPr/>
              <a:t>27</a:t>
            </a:fld>
            <a:endParaRPr lang="en-US" altLang="zh-CN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4800" y="1697037"/>
            <a:ext cx="5832475" cy="3563938"/>
          </a:xfrm>
          <a:prstGeom prst="rect">
            <a:avLst/>
          </a:prstGeom>
          <a:noFill/>
        </p:spPr>
      </p:pic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4419600" y="4797425"/>
            <a:ext cx="3508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0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4953000" y="4800600"/>
            <a:ext cx="6096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0.9</a:t>
            </a:r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>
            <a:off x="5259388" y="43434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5257800" y="1631950"/>
            <a:ext cx="1600200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dirty="0" smtClean="0">
                <a:latin typeface="Tahoma" pitchFamily="34" charset="0"/>
                <a:ea typeface="宋体" pitchFamily="2" charset="-122"/>
              </a:rPr>
              <a:t>P(Z </a:t>
            </a:r>
            <a:r>
              <a:rPr lang="en-US" altLang="zh-CN" dirty="0">
                <a:latin typeface="Tahoma" pitchFamily="34" charset="0"/>
                <a:ea typeface="宋体" pitchFamily="2" charset="-122"/>
              </a:rPr>
              <a:t>&lt; 0.9)</a:t>
            </a:r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 flipH="1" flipV="1">
            <a:off x="2057400" y="2092324"/>
            <a:ext cx="3201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0" y="5356225"/>
            <a:ext cx="9144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dirty="0">
                <a:latin typeface="Tahoma" pitchFamily="34" charset="0"/>
                <a:ea typeface="宋体" pitchFamily="2" charset="-122"/>
              </a:rPr>
              <a:t>P(0.9 &lt; Z &lt; 1.9) = </a:t>
            </a:r>
            <a:r>
              <a:rPr lang="en-US" altLang="zh-CN" dirty="0" smtClean="0">
                <a:latin typeface="Tahoma" pitchFamily="34" charset="0"/>
                <a:ea typeface="宋体" pitchFamily="2" charset="-122"/>
              </a:rPr>
              <a:t>P(Z </a:t>
            </a:r>
            <a:r>
              <a:rPr lang="en-US" altLang="zh-CN" dirty="0">
                <a:latin typeface="Tahoma" pitchFamily="34" charset="0"/>
                <a:ea typeface="宋体" pitchFamily="2" charset="-122"/>
              </a:rPr>
              <a:t>&lt; 1.9) – </a:t>
            </a:r>
            <a:r>
              <a:rPr lang="en-US" altLang="zh-CN" dirty="0" smtClean="0">
                <a:latin typeface="Tahoma" pitchFamily="34" charset="0"/>
                <a:ea typeface="宋体" pitchFamily="2" charset="-122"/>
              </a:rPr>
              <a:t>P(Z </a:t>
            </a:r>
            <a:r>
              <a:rPr lang="en-US" altLang="zh-CN" dirty="0">
                <a:latin typeface="Tahoma" pitchFamily="34" charset="0"/>
                <a:ea typeface="宋体" pitchFamily="2" charset="-122"/>
              </a:rPr>
              <a:t>&lt; 0.9)</a:t>
            </a:r>
          </a:p>
          <a:p>
            <a:r>
              <a:rPr lang="en-US" altLang="zh-CN" dirty="0" smtClean="0">
                <a:latin typeface="Tahoma" pitchFamily="34" charset="0"/>
                <a:ea typeface="宋体" pitchFamily="2" charset="-122"/>
              </a:rPr>
              <a:t>=.9713 </a:t>
            </a:r>
            <a:r>
              <a:rPr lang="en-US" altLang="zh-CN" dirty="0">
                <a:latin typeface="Tahoma" pitchFamily="34" charset="0"/>
                <a:ea typeface="宋体" pitchFamily="2" charset="-122"/>
              </a:rPr>
              <a:t>– </a:t>
            </a:r>
            <a:r>
              <a:rPr lang="en-US" altLang="zh-CN" dirty="0" smtClean="0">
                <a:latin typeface="Tahoma" pitchFamily="34" charset="0"/>
                <a:ea typeface="宋体" pitchFamily="2" charset="-122"/>
              </a:rPr>
              <a:t>.8159 </a:t>
            </a:r>
            <a:endParaRPr lang="en-US" altLang="zh-CN" dirty="0">
              <a:latin typeface="Tahoma" pitchFamily="34" charset="0"/>
              <a:ea typeface="宋体" pitchFamily="2" charset="-122"/>
            </a:endParaRPr>
          </a:p>
          <a:p>
            <a:r>
              <a:rPr lang="en-US" altLang="zh-CN" dirty="0">
                <a:latin typeface="Tahoma" pitchFamily="34" charset="0"/>
                <a:ea typeface="宋体" pitchFamily="2" charset="-122"/>
              </a:rPr>
              <a:t>=</a:t>
            </a:r>
            <a:r>
              <a:rPr lang="en-US" altLang="zh-CN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800080"/>
                </a:solidFill>
                <a:latin typeface="Tahoma" pitchFamily="34" charset="0"/>
                <a:ea typeface="宋体" pitchFamily="2" charset="-122"/>
              </a:rPr>
              <a:t>.1554</a:t>
            </a: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7407275" y="4114800"/>
            <a:ext cx="3190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z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6019800" y="4800600"/>
            <a:ext cx="6096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1.9</a:t>
            </a:r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>
            <a:off x="6326188" y="4343400"/>
            <a:ext cx="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6324600" y="2205980"/>
            <a:ext cx="2133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dirty="0" smtClean="0">
                <a:latin typeface="Tahoma" pitchFamily="34" charset="0"/>
                <a:ea typeface="宋体" pitchFamily="2" charset="-122"/>
              </a:rPr>
              <a:t>P(Z </a:t>
            </a:r>
            <a:r>
              <a:rPr lang="en-US" altLang="zh-CN" dirty="0">
                <a:latin typeface="Tahoma" pitchFamily="34" charset="0"/>
                <a:ea typeface="宋体" pitchFamily="2" charset="-122"/>
              </a:rPr>
              <a:t>&lt; 1.9)</a:t>
            </a:r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 flipH="1">
            <a:off x="2057400" y="2667000"/>
            <a:ext cx="426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Freeform 16"/>
          <p:cNvSpPr>
            <a:spLocks/>
          </p:cNvSpPr>
          <p:nvPr/>
        </p:nvSpPr>
        <p:spPr bwMode="auto">
          <a:xfrm>
            <a:off x="5334000" y="4191000"/>
            <a:ext cx="3517900" cy="2209800"/>
          </a:xfrm>
          <a:custGeom>
            <a:avLst/>
            <a:gdLst/>
            <a:ahLst/>
            <a:cxnLst>
              <a:cxn ang="0">
                <a:pos x="0" y="1392"/>
              </a:cxn>
              <a:cxn ang="0">
                <a:pos x="1056" y="1248"/>
              </a:cxn>
              <a:cxn ang="0">
                <a:pos x="2064" y="960"/>
              </a:cxn>
              <a:cxn ang="0">
                <a:pos x="1968" y="672"/>
              </a:cxn>
              <a:cxn ang="0">
                <a:pos x="864" y="336"/>
              </a:cxn>
              <a:cxn ang="0">
                <a:pos x="384" y="0"/>
              </a:cxn>
            </a:cxnLst>
            <a:rect l="0" t="0" r="r" b="b"/>
            <a:pathLst>
              <a:path w="2216" h="1392">
                <a:moveTo>
                  <a:pt x="0" y="1392"/>
                </a:moveTo>
                <a:cubicBezTo>
                  <a:pt x="356" y="1356"/>
                  <a:pt x="712" y="1320"/>
                  <a:pt x="1056" y="1248"/>
                </a:cubicBezTo>
                <a:cubicBezTo>
                  <a:pt x="1400" y="1176"/>
                  <a:pt x="1912" y="1056"/>
                  <a:pt x="2064" y="960"/>
                </a:cubicBezTo>
                <a:cubicBezTo>
                  <a:pt x="2216" y="864"/>
                  <a:pt x="2168" y="776"/>
                  <a:pt x="1968" y="672"/>
                </a:cubicBezTo>
                <a:cubicBezTo>
                  <a:pt x="1768" y="568"/>
                  <a:pt x="1128" y="448"/>
                  <a:pt x="864" y="336"/>
                </a:cubicBezTo>
                <a:cubicBezTo>
                  <a:pt x="600" y="224"/>
                  <a:pt x="492" y="112"/>
                  <a:pt x="384" y="0"/>
                </a:cubicBezTo>
              </a:path>
            </a:pathLst>
          </a:custGeom>
          <a:noFill/>
          <a:ln w="19050" cap="flat" cmpd="sng">
            <a:solidFill>
              <a:srgbClr val="80008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3808-9CA3-4FFC-8F81-A44D7015EB85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275263" y="2092324"/>
            <a:ext cx="0" cy="8032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0669" idx="0"/>
          </p:cNvCxnSpPr>
          <p:nvPr/>
        </p:nvCxnSpPr>
        <p:spPr>
          <a:xfrm flipH="1" flipV="1">
            <a:off x="6324600" y="2667645"/>
            <a:ext cx="1588" cy="167575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Example 1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1300" y="914400"/>
            <a:ext cx="8521700" cy="5486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The return on investment is normally distributed with a mean of 10% and a standard deviation of 5%. What is the probability of losing money</a:t>
            </a:r>
            <a:r>
              <a:rPr lang="en-US" altLang="zh-CN" sz="2800" dirty="0" smtClean="0">
                <a:ea typeface="宋体" pitchFamily="2" charset="-122"/>
              </a:rPr>
              <a:t>?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C56E1FB9-698D-4F02-82FF-369B9E2135BB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A956-954F-4340-82DA-A57FE8D6241B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Example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1300" y="914400"/>
            <a:ext cx="8521700" cy="5486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We </a:t>
            </a:r>
            <a:r>
              <a:rPr lang="en-US" altLang="zh-CN" sz="2800" dirty="0">
                <a:ea typeface="宋体" pitchFamily="2" charset="-122"/>
              </a:rPr>
              <a:t>want to determine P(X &lt; 0). Thus,</a:t>
            </a:r>
          </a:p>
          <a:p>
            <a:pPr>
              <a:lnSpc>
                <a:spcPct val="90000"/>
              </a:lnSpc>
            </a:pP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Using Excel: =NORM.</a:t>
            </a:r>
            <a:r>
              <a:rPr lang="en-US" altLang="zh-CN" sz="2800" dirty="0" smtClean="0">
                <a:solidFill>
                  <a:srgbClr val="C00000"/>
                </a:solidFill>
                <a:ea typeface="宋体" pitchFamily="2" charset="-122"/>
              </a:rPr>
              <a:t>S.</a:t>
            </a:r>
            <a:r>
              <a:rPr lang="en-US" altLang="zh-CN" sz="2800" dirty="0" smtClean="0">
                <a:ea typeface="宋体" pitchFamily="2" charset="-122"/>
              </a:rPr>
              <a:t>DIST</a:t>
            </a:r>
            <a:r>
              <a:rPr lang="en-US" altLang="zh-CN" sz="2800" dirty="0">
                <a:ea typeface="宋体" pitchFamily="2" charset="-122"/>
              </a:rPr>
              <a:t>(-</a:t>
            </a:r>
            <a:r>
              <a:rPr lang="en-US" altLang="zh-CN" sz="2800" dirty="0" smtClean="0">
                <a:ea typeface="宋体" pitchFamily="2" charset="-122"/>
              </a:rPr>
              <a:t>2,1)</a:t>
            </a:r>
          </a:p>
        </p:txBody>
      </p:sp>
      <p:graphicFrame>
        <p:nvGraphicFramePr>
          <p:cNvPr id="6144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4486997"/>
              </p:ext>
            </p:extLst>
          </p:nvPr>
        </p:nvGraphicFramePr>
        <p:xfrm>
          <a:off x="2590800" y="1600200"/>
          <a:ext cx="4141787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9" name="Equation" r:id="rId4" imgW="1968480" imgH="888840" progId="Equation.3">
                  <p:embed/>
                </p:oleObj>
              </mc:Choice>
              <mc:Fallback>
                <p:oleObj name="Equation" r:id="rId4" imgW="19684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600200"/>
                        <a:ext cx="4141787" cy="187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C56E1FB9-698D-4F02-82FF-369B9E2135BB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A956-954F-4340-82DA-A57FE8D6241B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685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Point Probabilities are Zero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è"/>
            </a:pPr>
            <a:r>
              <a:rPr lang="en-US" altLang="zh-CN" dirty="0">
                <a:ea typeface="宋体" pitchFamily="2" charset="-122"/>
              </a:rPr>
              <a:t>Because there is an infinite number of values, the probability of each individual value is virtually 0.</a:t>
            </a:r>
          </a:p>
          <a:p>
            <a:pPr>
              <a:buFont typeface="Wingdings" pitchFamily="2" charset="2"/>
              <a:buChar char="è"/>
            </a:pPr>
            <a:endParaRPr lang="en-US" altLang="zh-CN" dirty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Thus, we can determine the probability of a </a:t>
            </a:r>
            <a:r>
              <a:rPr lang="en-US" altLang="zh-CN" b="1" i="1" dirty="0">
                <a:ea typeface="宋体" pitchFamily="2" charset="-122"/>
              </a:rPr>
              <a:t>range of values</a:t>
            </a:r>
            <a:r>
              <a:rPr lang="en-US" altLang="zh-CN" dirty="0">
                <a:ea typeface="宋体" pitchFamily="2" charset="-122"/>
              </a:rPr>
              <a:t> only.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E.g. with a 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discrete</a:t>
            </a:r>
            <a:r>
              <a:rPr lang="en-US" altLang="zh-CN" sz="2400" dirty="0">
                <a:ea typeface="宋体" pitchFamily="2" charset="-122"/>
              </a:rPr>
              <a:t> random variable like tossing a die, it is  meaningful to talk about P(X=5), say.</a:t>
            </a:r>
          </a:p>
          <a:p>
            <a:r>
              <a:rPr lang="en-US" altLang="zh-CN" sz="2400" dirty="0">
                <a:ea typeface="宋体" pitchFamily="2" charset="-122"/>
              </a:rPr>
              <a:t>In a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continuous</a:t>
            </a:r>
            <a:r>
              <a:rPr lang="en-US" altLang="zh-CN" sz="2400" dirty="0">
                <a:ea typeface="宋体" pitchFamily="2" charset="-122"/>
              </a:rPr>
              <a:t> setting (e.g. with time as a random variable), the probability the random variable of interest, say task length, takes </a:t>
            </a:r>
            <a:r>
              <a:rPr lang="en-US" altLang="zh-CN" sz="2400" b="1" u="sng" dirty="0">
                <a:ea typeface="宋体" pitchFamily="2" charset="-122"/>
              </a:rPr>
              <a:t>exactly</a:t>
            </a:r>
            <a:r>
              <a:rPr lang="en-US" altLang="zh-CN" sz="2400" dirty="0">
                <a:ea typeface="宋体" pitchFamily="2" charset="-122"/>
              </a:rPr>
              <a:t> 5 minutes is infinitesimally small, hence P(X=5) = 0.</a:t>
            </a:r>
          </a:p>
          <a:p>
            <a:pPr algn="r"/>
            <a:r>
              <a:rPr lang="en-US" altLang="zh-CN" sz="2400" b="1" i="1" dirty="0">
                <a:ea typeface="宋体" pitchFamily="2" charset="-122"/>
              </a:rPr>
              <a:t>It is meaningful to talk about P(X ≤ 5).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47A6AEA3-E0AF-4D32-93C1-1851149DEE7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43364" name="Freeform 4"/>
          <p:cNvSpPr>
            <a:spLocks/>
          </p:cNvSpPr>
          <p:nvPr/>
        </p:nvSpPr>
        <p:spPr bwMode="auto">
          <a:xfrm>
            <a:off x="7924800" y="3352800"/>
            <a:ext cx="762000" cy="2286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720"/>
              </a:cxn>
              <a:cxn ang="0">
                <a:pos x="288" y="1824"/>
              </a:cxn>
            </a:cxnLst>
            <a:rect l="0" t="0" r="r" b="b"/>
            <a:pathLst>
              <a:path w="576" h="1824">
                <a:moveTo>
                  <a:pt x="0" y="0"/>
                </a:moveTo>
                <a:cubicBezTo>
                  <a:pt x="240" y="208"/>
                  <a:pt x="480" y="416"/>
                  <a:pt x="528" y="720"/>
                </a:cubicBezTo>
                <a:cubicBezTo>
                  <a:pt x="576" y="1024"/>
                  <a:pt x="432" y="1424"/>
                  <a:pt x="288" y="1824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A141-7540-489A-B8DE-56D77F8D426D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Example 2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1300" y="914400"/>
            <a:ext cx="8597900" cy="5486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If the standard deviation is 10, the probability of losing money </a:t>
            </a:r>
            <a:r>
              <a:rPr lang="en-US" altLang="zh-CN" sz="2400" dirty="0" smtClean="0">
                <a:ea typeface="宋体" pitchFamily="2" charset="-122"/>
              </a:rPr>
              <a:t>is? </a:t>
            </a:r>
            <a:r>
              <a:rPr lang="en-US" altLang="zh-CN" sz="2400" dirty="0">
                <a:ea typeface="宋体" pitchFamily="2" charset="-122"/>
              </a:rPr>
              <a:t>P(X &lt; 0) 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113A1842-2E4F-4028-A26A-14F0454ACDA4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8AB2-5709-4462-B325-C5C2DD541C5B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Example 2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1300" y="914400"/>
            <a:ext cx="8597900" cy="5486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The probability of losing money is: P(X &lt; 0) </a:t>
            </a:r>
          </a:p>
          <a:p>
            <a:pPr>
              <a:lnSpc>
                <a:spcPct val="90000"/>
              </a:lnSpc>
            </a:pP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Or in Excel: </a:t>
            </a:r>
            <a:r>
              <a:rPr lang="en-US" altLang="zh-CN" sz="2400" b="1" dirty="0">
                <a:ea typeface="宋体" pitchFamily="2" charset="-122"/>
              </a:rPr>
              <a:t>=</a:t>
            </a:r>
            <a:r>
              <a:rPr lang="en-US" altLang="zh-CN" sz="2400" b="1" dirty="0" smtClean="0">
                <a:ea typeface="宋体" pitchFamily="2" charset="-122"/>
              </a:rPr>
              <a:t>NORM.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</a:rPr>
              <a:t>S.</a:t>
            </a:r>
            <a:r>
              <a:rPr lang="en-US" altLang="zh-CN" sz="2400" b="1" dirty="0" smtClean="0">
                <a:ea typeface="宋体" pitchFamily="2" charset="-122"/>
              </a:rPr>
              <a:t>DIST</a:t>
            </a:r>
            <a:r>
              <a:rPr lang="en-US" altLang="zh-CN" sz="2400" b="1" dirty="0">
                <a:ea typeface="宋体" pitchFamily="2" charset="-122"/>
              </a:rPr>
              <a:t>(-</a:t>
            </a:r>
            <a:r>
              <a:rPr lang="en-US" altLang="zh-CN" sz="2400" b="1" dirty="0" smtClean="0">
                <a:ea typeface="宋体" pitchFamily="2" charset="-122"/>
              </a:rPr>
              <a:t>1,1)</a:t>
            </a:r>
            <a:endParaRPr lang="en-US" altLang="zh-CN" sz="2400" b="1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Thus</a:t>
            </a:r>
            <a:r>
              <a:rPr lang="en-US" altLang="zh-CN" sz="2400" dirty="0">
                <a:ea typeface="宋体" pitchFamily="2" charset="-122"/>
              </a:rPr>
              <a:t>, increasing the standard deviation increases the probability of losing money, which is why the standard deviation (or the variance) is a measure of risk.</a:t>
            </a:r>
          </a:p>
        </p:txBody>
      </p:sp>
      <p:graphicFrame>
        <p:nvGraphicFramePr>
          <p:cNvPr id="6349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49974092"/>
              </p:ext>
            </p:extLst>
          </p:nvPr>
        </p:nvGraphicFramePr>
        <p:xfrm>
          <a:off x="2667000" y="1752600"/>
          <a:ext cx="36480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02" name="Equation" r:id="rId4" imgW="1968480" imgH="888840" progId="Equation.3">
                  <p:embed/>
                </p:oleObj>
              </mc:Choice>
              <mc:Fallback>
                <p:oleObj name="Equation" r:id="rId4" imgW="19684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752600"/>
                        <a:ext cx="3648075" cy="164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113A1842-2E4F-4028-A26A-14F0454ACDA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8AB2-5709-4462-B325-C5C2DD541C5B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5158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Finding Values of z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 smtClean="0">
                    <a:ea typeface="宋体" pitchFamily="2" charset="-122"/>
                  </a:rPr>
                  <a:t>Often </a:t>
                </a:r>
                <a:r>
                  <a:rPr lang="en-US" altLang="zh-CN" sz="2000" dirty="0">
                    <a:ea typeface="宋体" pitchFamily="2" charset="-122"/>
                  </a:rPr>
                  <a:t>we’re asked to find some value of z for a given probability, i.e. given an area (</a:t>
                </a:r>
                <a14:m>
                  <m:oMath xmlns:m="http://schemas.openxmlformats.org/officeDocument/2006/math">
                    <m:r>
                      <a:rPr lang="el-GR" altLang="zh-CN" sz="2000" i="1">
                        <a:latin typeface="Cambria Math"/>
                        <a:ea typeface="宋体" pitchFamily="2" charset="-122"/>
                      </a:rPr>
                      <m:t>𝜋</m:t>
                    </m:r>
                  </m:oMath>
                </a14:m>
                <a:r>
                  <a:rPr lang="en-US" altLang="zh-CN" sz="2000" dirty="0">
                    <a:ea typeface="宋体" pitchFamily="2" charset="-122"/>
                  </a:rPr>
                  <a:t>) under the curve, what is the corresponding value of z on the horizontal axis that gives us this area? </a:t>
                </a:r>
              </a:p>
              <a:p>
                <a:r>
                  <a:rPr lang="en-US" altLang="zh-CN" sz="2000" dirty="0">
                    <a:ea typeface="宋体" pitchFamily="2" charset="-122"/>
                  </a:rPr>
                  <a:t>That </a:t>
                </a:r>
                <a:r>
                  <a:rPr lang="en-US" altLang="zh-CN" sz="2000" dirty="0" smtClean="0">
                    <a:ea typeface="宋体" pitchFamily="2" charset="-122"/>
                  </a:rPr>
                  <a:t>is, find z so that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  <a:ea typeface="宋体" pitchFamily="2" charset="-122"/>
                      </a:rPr>
                      <m:t>𝑃</m:t>
                    </m:r>
                    <m:r>
                      <a:rPr lang="en-US" altLang="zh-CN" sz="2000" i="1" dirty="0">
                        <a:latin typeface="Cambria Math"/>
                        <a:ea typeface="宋体" pitchFamily="2" charset="-122"/>
                      </a:rPr>
                      <m:t>(</m:t>
                    </m:r>
                    <m:r>
                      <a:rPr lang="en-US" altLang="zh-CN" sz="2000" i="1" dirty="0">
                        <a:latin typeface="Cambria Math"/>
                        <a:ea typeface="宋体" pitchFamily="2" charset="-122"/>
                      </a:rPr>
                      <m:t>𝑍</m:t>
                    </m:r>
                    <m:r>
                      <a:rPr lang="en-US" altLang="zh-CN" sz="2000" i="1" dirty="0">
                        <a:latin typeface="Cambria Math"/>
                        <a:ea typeface="宋体" pitchFamily="2" charset="-122"/>
                      </a:rPr>
                      <m:t>&lt;</m:t>
                    </m:r>
                    <m:r>
                      <a:rPr lang="en-US" altLang="zh-CN" sz="2000" i="1" dirty="0">
                        <a:latin typeface="Cambria Math"/>
                        <a:ea typeface="宋体" pitchFamily="2" charset="-122"/>
                      </a:rPr>
                      <m:t>𝑧</m:t>
                    </m:r>
                    <m:r>
                      <a:rPr lang="en-US" altLang="zh-CN" sz="2000" i="1" dirty="0">
                        <a:latin typeface="Cambria Math"/>
                        <a:ea typeface="宋体" pitchFamily="2" charset="-122"/>
                      </a:rPr>
                      <m:t>)=</m:t>
                    </m:r>
                    <m:r>
                      <a:rPr lang="el-GR" altLang="zh-CN" sz="2000" i="1">
                        <a:latin typeface="Cambria Math"/>
                        <a:ea typeface="宋体" pitchFamily="2" charset="-122"/>
                      </a:rPr>
                      <m:t>𝜋</m:t>
                    </m:r>
                  </m:oMath>
                </a14:m>
                <a:r>
                  <a:rPr lang="en-US" altLang="zh-CN" sz="2000" dirty="0" smtClean="0">
                    <a:ea typeface="宋体" pitchFamily="2" charset="-122"/>
                  </a:rPr>
                  <a:t>, where </a:t>
                </a:r>
                <a14:m>
                  <m:oMath xmlns:m="http://schemas.openxmlformats.org/officeDocument/2006/math">
                    <m:r>
                      <a:rPr lang="el-GR" altLang="zh-CN" sz="2000" i="1">
                        <a:latin typeface="Cambria Math"/>
                        <a:ea typeface="宋体" pitchFamily="2" charset="-122"/>
                      </a:rPr>
                      <m:t>𝜋</m:t>
                    </m:r>
                  </m:oMath>
                </a14:m>
                <a:r>
                  <a:rPr lang="en-US" altLang="zh-CN" sz="2000" dirty="0" smtClean="0">
                    <a:ea typeface="宋体" pitchFamily="2" charset="-122"/>
                  </a:rPr>
                  <a:t> is given!</a:t>
                </a:r>
                <a:endParaRPr lang="en-US" altLang="zh-CN" sz="2000" dirty="0">
                  <a:ea typeface="宋体" pitchFamily="2" charset="-12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zh-CN" sz="2000" dirty="0">
                    <a:ea typeface="宋体" pitchFamily="2" charset="-122"/>
                    <a:sym typeface="Mathematica1" pitchFamily="2" charset="2"/>
                  </a:rPr>
                  <a:t>In other words, find the -</a:t>
                </a:r>
                <a:r>
                  <a:rPr lang="en-US" altLang="zh-CN" sz="2000" dirty="0" err="1">
                    <a:ea typeface="宋体" pitchFamily="2" charset="-122"/>
                    <a:sym typeface="Mathematica1" pitchFamily="2" charset="2"/>
                  </a:rPr>
                  <a:t>th</a:t>
                </a:r>
                <a:r>
                  <a:rPr lang="en-US" altLang="zh-CN" sz="2000" dirty="0">
                    <a:ea typeface="宋体" pitchFamily="2" charset="-122"/>
                    <a:sym typeface="Mathematica1" pitchFamily="2" charset="2"/>
                  </a:rPr>
                  <a:t> percentile in the standard normal distribution: </a:t>
                </a:r>
                <a:r>
                  <a:rPr lang="en-US" altLang="zh-CN" sz="2000" b="1" dirty="0">
                    <a:ea typeface="宋体" pitchFamily="2" charset="-122"/>
                    <a:sym typeface="Mathematica1" pitchFamily="2" charset="2"/>
                  </a:rPr>
                  <a:t>z=</a:t>
                </a:r>
                <a:r>
                  <a:rPr lang="en-US" altLang="zh-CN" sz="2000" b="1" dirty="0" err="1">
                    <a:ea typeface="宋体" pitchFamily="2" charset="-122"/>
                    <a:sym typeface="Mathematica1" pitchFamily="2" charset="2"/>
                  </a:rPr>
                  <a:t>norm.S.inv</a:t>
                </a:r>
                <a:r>
                  <a:rPr lang="en-US" altLang="zh-CN" sz="2000" b="1" dirty="0">
                    <a:ea typeface="宋体" pitchFamily="2" charset="-122"/>
                    <a:sym typeface="Mathematica1" pitchFamily="2" charset="2"/>
                  </a:rPr>
                  <a:t>()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sz="1800" b="1" dirty="0" smtClean="0">
                  <a:ea typeface="宋体" pitchFamily="2" charset="-122"/>
                  <a:sym typeface="Mathematica1" pitchFamily="2" charset="2"/>
                </a:endParaRPr>
              </a:p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altLang="zh-CN" b="1" dirty="0" smtClean="0">
                  <a:ea typeface="宋体" pitchFamily="2" charset="-122"/>
                  <a:sym typeface="Mathematica1" pitchFamily="2" charset="2"/>
                </a:endParaRPr>
              </a:p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altLang="zh-CN" b="1" dirty="0" smtClean="0">
                  <a:ea typeface="宋体" pitchFamily="2" charset="-122"/>
                  <a:sym typeface="Mathematica1" pitchFamily="2" charset="2"/>
                </a:endParaRPr>
              </a:p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altLang="zh-CN" b="1" dirty="0" smtClean="0">
                  <a:ea typeface="宋体" pitchFamily="2" charset="-122"/>
                  <a:sym typeface="Mathematica1" pitchFamily="2" charset="2"/>
                </a:endParaRPr>
              </a:p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altLang="zh-CN" b="1" dirty="0" smtClean="0">
                  <a:ea typeface="宋体" pitchFamily="2" charset="-122"/>
                  <a:sym typeface="Mathematica1" pitchFamily="2" charset="2"/>
                </a:endParaRPr>
              </a:p>
              <a:p>
                <a:pPr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altLang="zh-CN" b="1" dirty="0" smtClean="0">
                  <a:ea typeface="宋体" pitchFamily="2" charset="-122"/>
                  <a:sym typeface="Mathematica1" pitchFamily="2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593" t="-631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A5AA-EC39-4C85-AB3C-8B3E54105958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8.</a:t>
            </a:r>
            <a:fld id="{66834D32-C5F7-486F-89CC-EE10CCC7B4CB}" type="slidenum">
              <a:rPr lang="en-US" altLang="zh-CN" smtClean="0"/>
              <a:pPr/>
              <a:t>32</a:t>
            </a:fld>
            <a:endParaRPr lang="en-US" altLang="zh-CN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959829937"/>
              </p:ext>
            </p:extLst>
          </p:nvPr>
        </p:nvGraphicFramePr>
        <p:xfrm>
          <a:off x="2819400" y="3276600"/>
          <a:ext cx="5181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268788" y="4953000"/>
            <a:ext cx="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Callout 9"/>
          <p:cNvSpPr/>
          <p:nvPr/>
        </p:nvSpPr>
        <p:spPr>
          <a:xfrm>
            <a:off x="1828800" y="4038600"/>
            <a:ext cx="2362200" cy="612648"/>
          </a:xfrm>
          <a:prstGeom prst="wedgeEllipseCallout">
            <a:avLst>
              <a:gd name="adj1" fmla="val 49167"/>
              <a:gd name="adj2" fmla="val 1661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P(</a:t>
            </a:r>
            <a:r>
              <a:rPr lang="en-US" altLang="zh-CN" dirty="0" smtClean="0">
                <a:ea typeface="宋体" pitchFamily="2" charset="-122"/>
                <a:sym typeface="Mathematica1" pitchFamily="2" charset="2"/>
              </a:rPr>
              <a:t>Z&lt;z</a:t>
            </a:r>
            <a:r>
              <a:rPr lang="en-US" dirty="0" smtClean="0"/>
              <a:t>)=</a:t>
            </a:r>
            <a:r>
              <a:rPr lang="en-US" altLang="zh-CN" dirty="0" smtClean="0">
                <a:ea typeface="宋体" pitchFamily="2" charset="-122"/>
                <a:sym typeface="Mathematica1" pitchFamily="2" charset="2"/>
              </a:rPr>
              <a:t> </a:t>
            </a:r>
            <a:endParaRPr lang="en-US" dirty="0"/>
          </a:p>
        </p:txBody>
      </p:sp>
      <p:sp>
        <p:nvSpPr>
          <p:cNvPr id="11" name="Oval Callout 10"/>
          <p:cNvSpPr/>
          <p:nvPr/>
        </p:nvSpPr>
        <p:spPr>
          <a:xfrm>
            <a:off x="4309286" y="5791200"/>
            <a:ext cx="3158313" cy="533400"/>
          </a:xfrm>
          <a:prstGeom prst="wedgeEllipseCallout">
            <a:avLst>
              <a:gd name="adj1" fmla="val -50764"/>
              <a:gd name="adj2" fmla="val -58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smtClean="0">
                <a:ea typeface="宋体" pitchFamily="2" charset="-122"/>
                <a:sym typeface="Mathematica1" pitchFamily="2" charset="2"/>
              </a:rPr>
              <a:t>z= </a:t>
            </a:r>
            <a:r>
              <a:rPr lang="en-US" altLang="zh-CN" sz="2000" dirty="0" err="1" smtClean="0">
                <a:ea typeface="宋体" pitchFamily="2" charset="-122"/>
                <a:sym typeface="Mathematica1" pitchFamily="2" charset="2"/>
              </a:rPr>
              <a:t>norm.S.inv</a:t>
            </a:r>
            <a:r>
              <a:rPr lang="en-US" altLang="zh-CN" sz="2000" dirty="0" smtClean="0">
                <a:ea typeface="宋体" pitchFamily="2" charset="-122"/>
                <a:sym typeface="Mathematica1" pitchFamily="2" charset="2"/>
              </a:rPr>
              <a:t>()</a:t>
            </a:r>
          </a:p>
        </p:txBody>
      </p:sp>
      <p:sp>
        <p:nvSpPr>
          <p:cNvPr id="13" name="Freeform 12"/>
          <p:cNvSpPr/>
          <p:nvPr/>
        </p:nvSpPr>
        <p:spPr>
          <a:xfrm>
            <a:off x="2687053" y="4997116"/>
            <a:ext cx="1572126" cy="665747"/>
          </a:xfrm>
          <a:custGeom>
            <a:avLst/>
            <a:gdLst>
              <a:gd name="connsiteX0" fmla="*/ 1564105 w 1572126"/>
              <a:gd name="connsiteY0" fmla="*/ 0 h 665747"/>
              <a:gd name="connsiteX1" fmla="*/ 1435768 w 1572126"/>
              <a:gd name="connsiteY1" fmla="*/ 152400 h 665747"/>
              <a:gd name="connsiteX2" fmla="*/ 1267326 w 1572126"/>
              <a:gd name="connsiteY2" fmla="*/ 352926 h 665747"/>
              <a:gd name="connsiteX3" fmla="*/ 1106905 w 1572126"/>
              <a:gd name="connsiteY3" fmla="*/ 473242 h 665747"/>
              <a:gd name="connsiteX4" fmla="*/ 1026694 w 1572126"/>
              <a:gd name="connsiteY4" fmla="*/ 521368 h 665747"/>
              <a:gd name="connsiteX5" fmla="*/ 922421 w 1572126"/>
              <a:gd name="connsiteY5" fmla="*/ 553452 h 665747"/>
              <a:gd name="connsiteX6" fmla="*/ 794084 w 1572126"/>
              <a:gd name="connsiteY6" fmla="*/ 577516 h 665747"/>
              <a:gd name="connsiteX7" fmla="*/ 657726 w 1572126"/>
              <a:gd name="connsiteY7" fmla="*/ 585537 h 665747"/>
              <a:gd name="connsiteX8" fmla="*/ 545431 w 1572126"/>
              <a:gd name="connsiteY8" fmla="*/ 593558 h 665747"/>
              <a:gd name="connsiteX9" fmla="*/ 409073 w 1572126"/>
              <a:gd name="connsiteY9" fmla="*/ 617621 h 665747"/>
              <a:gd name="connsiteX10" fmla="*/ 409073 w 1572126"/>
              <a:gd name="connsiteY10" fmla="*/ 617621 h 665747"/>
              <a:gd name="connsiteX11" fmla="*/ 96252 w 1572126"/>
              <a:gd name="connsiteY11" fmla="*/ 633663 h 665747"/>
              <a:gd name="connsiteX12" fmla="*/ 0 w 1572126"/>
              <a:gd name="connsiteY12" fmla="*/ 665747 h 665747"/>
              <a:gd name="connsiteX13" fmla="*/ 1572126 w 1572126"/>
              <a:gd name="connsiteY13" fmla="*/ 665747 h 665747"/>
              <a:gd name="connsiteX14" fmla="*/ 1564105 w 1572126"/>
              <a:gd name="connsiteY14" fmla="*/ 0 h 665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72126" h="665747">
                <a:moveTo>
                  <a:pt x="1564105" y="0"/>
                </a:moveTo>
                <a:lnTo>
                  <a:pt x="1435768" y="152400"/>
                </a:lnTo>
                <a:lnTo>
                  <a:pt x="1267326" y="352926"/>
                </a:lnTo>
                <a:lnTo>
                  <a:pt x="1106905" y="473242"/>
                </a:lnTo>
                <a:lnTo>
                  <a:pt x="1026694" y="521368"/>
                </a:lnTo>
                <a:lnTo>
                  <a:pt x="922421" y="553452"/>
                </a:lnTo>
                <a:lnTo>
                  <a:pt x="794084" y="577516"/>
                </a:lnTo>
                <a:lnTo>
                  <a:pt x="657726" y="585537"/>
                </a:lnTo>
                <a:lnTo>
                  <a:pt x="545431" y="593558"/>
                </a:lnTo>
                <a:cubicBezTo>
                  <a:pt x="458732" y="626070"/>
                  <a:pt x="504107" y="617621"/>
                  <a:pt x="409073" y="617621"/>
                </a:cubicBezTo>
                <a:lnTo>
                  <a:pt x="409073" y="617621"/>
                </a:lnTo>
                <a:lnTo>
                  <a:pt x="96252" y="633663"/>
                </a:lnTo>
                <a:lnTo>
                  <a:pt x="0" y="665747"/>
                </a:lnTo>
                <a:lnTo>
                  <a:pt x="1572126" y="665747"/>
                </a:lnTo>
                <a:cubicBezTo>
                  <a:pt x="1569452" y="443831"/>
                  <a:pt x="1566779" y="221916"/>
                  <a:pt x="1564105" y="0"/>
                </a:cubicBezTo>
                <a:close/>
              </a:path>
            </a:pathLst>
          </a:cu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27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Calculating Normal Probabilities…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Lifetimes of light bulbs that are advertised to last 5000 hours are normally distributed with </a:t>
            </a:r>
            <a:r>
              <a:rPr lang="en-US" altLang="zh-CN" b="1" dirty="0">
                <a:ea typeface="宋体" pitchFamily="2" charset="-122"/>
              </a:rPr>
              <a:t>μ=</a:t>
            </a:r>
            <a:r>
              <a:rPr lang="en-US" altLang="zh-CN" dirty="0">
                <a:ea typeface="宋体" pitchFamily="2" charset="-122"/>
              </a:rPr>
              <a:t>5100,  </a:t>
            </a:r>
            <a:r>
              <a:rPr lang="en-US" altLang="zh-CN" b="1" dirty="0">
                <a:ea typeface="宋体" pitchFamily="2" charset="-122"/>
              </a:rPr>
              <a:t>σ=</a:t>
            </a:r>
            <a:r>
              <a:rPr lang="en-US" altLang="zh-CN" dirty="0">
                <a:ea typeface="宋体" pitchFamily="2" charset="-122"/>
              </a:rPr>
              <a:t>200.  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What </a:t>
            </a:r>
            <a:r>
              <a:rPr lang="en-US" altLang="zh-CN" dirty="0">
                <a:ea typeface="宋体" pitchFamily="2" charset="-122"/>
              </a:rPr>
              <a:t>is the probability that a bulb lasts longer than </a:t>
            </a:r>
            <a:r>
              <a:rPr lang="en-US" altLang="zh-CN" dirty="0" smtClean="0">
                <a:ea typeface="宋体" pitchFamily="2" charset="-122"/>
              </a:rPr>
              <a:t>advertised?</a:t>
            </a:r>
          </a:p>
          <a:p>
            <a:pPr lvl="1">
              <a:lnSpc>
                <a:spcPct val="90000"/>
              </a:lnSpc>
            </a:pP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What </a:t>
            </a:r>
            <a:r>
              <a:rPr lang="en-US" altLang="zh-CN" dirty="0">
                <a:ea typeface="宋体" pitchFamily="2" charset="-122"/>
              </a:rPr>
              <a:t>figure should be advertised if the company wishes to be sure that 98% of all bulbs last longer than the advertised </a:t>
            </a:r>
            <a:r>
              <a:rPr lang="en-US" altLang="zh-CN" dirty="0" smtClean="0">
                <a:ea typeface="宋体" pitchFamily="2" charset="-122"/>
              </a:rPr>
              <a:t>figure?</a:t>
            </a:r>
          </a:p>
          <a:p>
            <a:pPr lvl="1">
              <a:lnSpc>
                <a:spcPct val="90000"/>
              </a:lnSpc>
            </a:pPr>
            <a:endParaRPr lang="en-US" altLang="zh-CN" dirty="0" smtClean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What </a:t>
            </a:r>
            <a:r>
              <a:rPr lang="en-US" altLang="zh-CN" dirty="0">
                <a:ea typeface="宋体" pitchFamily="2" charset="-122"/>
              </a:rPr>
              <a:t>is the upper and lower limit of the </a:t>
            </a:r>
            <a:r>
              <a:rPr lang="en-US" altLang="zh-CN" dirty="0" smtClean="0">
                <a:ea typeface="宋体" pitchFamily="2" charset="-122"/>
              </a:rPr>
              <a:t>inter-quartile range?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Between </a:t>
            </a:r>
            <a:r>
              <a:rPr lang="en-US" altLang="zh-CN" dirty="0">
                <a:ea typeface="宋体" pitchFamily="2" charset="-122"/>
              </a:rPr>
              <a:t>what two lifetimes does the middle 95% light bulbs lie?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0848D6A0-D9EA-4906-993F-FF0EC663BF1A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2A9B-1F4D-45B8-A24C-48D4A2476816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zh-CN" dirty="0" smtClean="0">
                <a:ea typeface="宋体" pitchFamily="2" charset="-122"/>
              </a:rPr>
              <a:t>P(X&gt;5000)=1-NORM.S.DIST((5000-5100)/200,1) = </a:t>
            </a:r>
            <a:r>
              <a:rPr lang="en-US" dirty="0" smtClean="0"/>
              <a:t>0.6915</a:t>
            </a:r>
            <a:endParaRPr lang="en-US" altLang="zh-CN" dirty="0" smtClean="0">
              <a:ea typeface="宋体" pitchFamily="2" charset="-122"/>
            </a:endParaRP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zh-CN" dirty="0" smtClean="0">
                <a:ea typeface="宋体" pitchFamily="2" charset="-122"/>
              </a:rPr>
              <a:t>P(X&gt;</a:t>
            </a:r>
            <a:r>
              <a:rPr lang="en-US" altLang="zh-CN" dirty="0" err="1" smtClean="0">
                <a:ea typeface="宋体" pitchFamily="2" charset="-122"/>
              </a:rPr>
              <a:t>x_A</a:t>
            </a:r>
            <a:r>
              <a:rPr lang="en-US" altLang="zh-CN" dirty="0" smtClean="0">
                <a:ea typeface="宋体" pitchFamily="2" charset="-122"/>
              </a:rPr>
              <a:t>)=0.98, or P(X&lt;</a:t>
            </a:r>
            <a:r>
              <a:rPr lang="en-US" altLang="zh-CN" dirty="0" err="1" smtClean="0">
                <a:ea typeface="宋体" pitchFamily="2" charset="-122"/>
              </a:rPr>
              <a:t>x_A</a:t>
            </a:r>
            <a:r>
              <a:rPr lang="en-US" altLang="zh-CN" dirty="0" smtClean="0">
                <a:ea typeface="宋体" pitchFamily="2" charset="-122"/>
              </a:rPr>
              <a:t>)=0.02, so that =NORM.S.INV(0.02)*200+5100 =</a:t>
            </a:r>
            <a:r>
              <a:rPr lang="en-US" dirty="0" smtClean="0"/>
              <a:t> 4689.25</a:t>
            </a:r>
            <a:endParaRPr lang="en-US" altLang="zh-CN" dirty="0" smtClean="0">
              <a:ea typeface="宋体" pitchFamily="2" charset="-122"/>
            </a:endParaRP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zh-CN" dirty="0" smtClean="0">
                <a:ea typeface="宋体" pitchFamily="2" charset="-122"/>
              </a:rPr>
              <a:t>X_75%-X_25% is interquartile range: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P(X&lt;x_25%)=0.25, or =NORM.S.INV(0.25)*200+5100=</a:t>
            </a:r>
            <a:r>
              <a:rPr lang="en-US" dirty="0" smtClean="0"/>
              <a:t> 4965.10205</a:t>
            </a:r>
            <a:r>
              <a:rPr lang="en-US" altLang="zh-CN" dirty="0" smtClean="0">
                <a:ea typeface="宋体" pitchFamily="2" charset="-122"/>
              </a:rPr>
              <a:t> 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P(X&lt;x_75%)=0.75, or =NORM.S.INV(0.75)*200+5100=</a:t>
            </a:r>
            <a:r>
              <a:rPr lang="en-US" dirty="0" smtClean="0"/>
              <a:t> 5234.89795 </a:t>
            </a:r>
            <a:endParaRPr lang="en-US" altLang="zh-CN" dirty="0" smtClean="0">
              <a:ea typeface="宋体" pitchFamily="2" charset="-122"/>
            </a:endParaRP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altLang="zh-CN" dirty="0" smtClean="0">
                <a:ea typeface="宋体" pitchFamily="2" charset="-122"/>
              </a:rPr>
              <a:t>P(</a:t>
            </a:r>
            <a:r>
              <a:rPr lang="en-US" altLang="zh-CN" dirty="0" err="1" smtClean="0">
                <a:ea typeface="宋体" pitchFamily="2" charset="-122"/>
              </a:rPr>
              <a:t>x_a</a:t>
            </a:r>
            <a:r>
              <a:rPr lang="en-US" altLang="zh-CN" dirty="0" smtClean="0">
                <a:ea typeface="宋体" pitchFamily="2" charset="-122"/>
              </a:rPr>
              <a:t>&lt;X&lt;</a:t>
            </a:r>
            <a:r>
              <a:rPr lang="en-US" altLang="zh-CN" dirty="0" err="1" smtClean="0">
                <a:ea typeface="宋体" pitchFamily="2" charset="-122"/>
              </a:rPr>
              <a:t>x_b</a:t>
            </a:r>
            <a:r>
              <a:rPr lang="en-US" altLang="zh-CN" dirty="0" smtClean="0">
                <a:ea typeface="宋体" pitchFamily="2" charset="-122"/>
              </a:rPr>
              <a:t>)=0.95, or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P(</a:t>
            </a:r>
            <a:r>
              <a:rPr lang="en-US" altLang="zh-CN" dirty="0" err="1" smtClean="0">
                <a:ea typeface="宋体" pitchFamily="2" charset="-122"/>
              </a:rPr>
              <a:t>x_a</a:t>
            </a:r>
            <a:r>
              <a:rPr lang="en-US" altLang="zh-CN" dirty="0" smtClean="0">
                <a:ea typeface="宋体" pitchFamily="2" charset="-122"/>
              </a:rPr>
              <a:t>&lt;X)=0.025, or =NORM.S.INV(0.025)*200+5100=</a:t>
            </a:r>
            <a:r>
              <a:rPr lang="en-US" dirty="0" smtClean="0"/>
              <a:t> 4708.007203</a:t>
            </a:r>
            <a:br>
              <a:rPr lang="en-US" dirty="0" smtClean="0"/>
            </a:br>
            <a:r>
              <a:rPr lang="en-US" altLang="zh-CN" dirty="0" smtClean="0">
                <a:ea typeface="宋体" pitchFamily="2" charset="-122"/>
              </a:rPr>
              <a:t>P(</a:t>
            </a:r>
            <a:r>
              <a:rPr lang="en-US" altLang="zh-CN" dirty="0" err="1" smtClean="0">
                <a:ea typeface="宋体" pitchFamily="2" charset="-122"/>
              </a:rPr>
              <a:t>x_b</a:t>
            </a:r>
            <a:r>
              <a:rPr lang="en-US" altLang="zh-CN" dirty="0" smtClean="0">
                <a:ea typeface="宋体" pitchFamily="2" charset="-122"/>
              </a:rPr>
              <a:t>&lt;X)=0.975, or =NORM.S.INV(0.975)*200+5100=</a:t>
            </a:r>
            <a:r>
              <a:rPr lang="en-US" dirty="0" smtClean="0"/>
              <a:t> 5491.992797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A5AA-EC39-4C85-AB3C-8B3E54105958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8.</a:t>
            </a:r>
            <a:fld id="{66834D32-C5F7-486F-89CC-EE10CCC7B4CB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Optional: The </a:t>
            </a:r>
            <a:r>
              <a:rPr lang="en-US" altLang="zh-CN" dirty="0">
                <a:ea typeface="宋体" pitchFamily="2" charset="-122"/>
              </a:rPr>
              <a:t>Binomial-Normal Connection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ea typeface="宋体" pitchFamily="2" charset="-122"/>
              </a:rPr>
              <a:t>Recall that when 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 is large, the binomial graph comes to resemble a normal curve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When is the “Normal Approximation” good enough? That is, how large should 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 be? </a:t>
            </a:r>
          </a:p>
          <a:p>
            <a:r>
              <a:rPr lang="en-US" altLang="zh-CN" dirty="0">
                <a:ea typeface="宋体" pitchFamily="2" charset="-122"/>
              </a:rPr>
              <a:t>Need </a:t>
            </a:r>
            <a:r>
              <a:rPr lang="en-US" altLang="zh-CN" b="1" dirty="0">
                <a:ea typeface="宋体" pitchFamily="2" charset="-122"/>
              </a:rPr>
              <a:t>TWO</a:t>
            </a:r>
            <a:r>
              <a:rPr lang="en-US" altLang="zh-CN" dirty="0">
                <a:ea typeface="宋体" pitchFamily="2" charset="-122"/>
              </a:rPr>
              <a:t> conditions: </a:t>
            </a:r>
            <a:endParaRPr lang="en-US" altLang="zh-CN" dirty="0" smtClean="0">
              <a:ea typeface="宋体" pitchFamily="2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CN" b="1" dirty="0" smtClean="0">
                <a:solidFill>
                  <a:srgbClr val="002060"/>
                </a:solidFill>
                <a:ea typeface="宋体" pitchFamily="2" charset="-122"/>
              </a:rPr>
              <a:t>n*π &gt;= 5 </a:t>
            </a:r>
            <a:r>
              <a:rPr lang="en-US" altLang="zh-CN" dirty="0">
                <a:ea typeface="宋体" pitchFamily="2" charset="-122"/>
              </a:rPr>
              <a:t>and </a:t>
            </a:r>
            <a:endParaRPr lang="en-US" altLang="zh-CN" dirty="0" smtClean="0">
              <a:ea typeface="宋体" pitchFamily="2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CN" b="1" dirty="0" smtClean="0">
                <a:solidFill>
                  <a:srgbClr val="002060"/>
                </a:solidFill>
                <a:ea typeface="宋体" pitchFamily="2" charset="-122"/>
              </a:rPr>
              <a:t>n</a:t>
            </a:r>
            <a:r>
              <a:rPr lang="en-US" altLang="zh-CN" b="1" dirty="0">
                <a:solidFill>
                  <a:srgbClr val="002060"/>
                </a:solidFill>
                <a:ea typeface="宋体" pitchFamily="2" charset="-122"/>
              </a:rPr>
              <a:t>*(1-π </a:t>
            </a:r>
            <a:r>
              <a:rPr lang="en-US" altLang="zh-CN" b="1" dirty="0" smtClean="0">
                <a:solidFill>
                  <a:srgbClr val="002060"/>
                </a:solidFill>
                <a:ea typeface="宋体" pitchFamily="2" charset="-122"/>
              </a:rPr>
              <a:t>) &gt;= 5</a:t>
            </a:r>
            <a:r>
              <a:rPr lang="en-US" altLang="zh-CN" dirty="0">
                <a:ea typeface="宋体" pitchFamily="2" charset="-122"/>
              </a:rPr>
              <a:t>. </a:t>
            </a:r>
          </a:p>
          <a:p>
            <a:r>
              <a:rPr lang="en-US" altLang="zh-CN" dirty="0">
                <a:ea typeface="宋体" pitchFamily="2" charset="-122"/>
              </a:rPr>
              <a:t>In the past, computing the Normal required less time and </a:t>
            </a:r>
            <a:r>
              <a:rPr lang="en-US" altLang="zh-CN" dirty="0" smtClean="0">
                <a:ea typeface="宋体" pitchFamily="2" charset="-122"/>
              </a:rPr>
              <a:t>resources. So it’s convenient to approximate the </a:t>
            </a:r>
            <a:r>
              <a:rPr lang="en-US" altLang="zh-CN" dirty="0">
                <a:ea typeface="宋体" pitchFamily="2" charset="-122"/>
              </a:rPr>
              <a:t>Binomial (and many other discrete distributions) </a:t>
            </a:r>
            <a:r>
              <a:rPr lang="en-US" altLang="zh-CN" dirty="0" smtClean="0">
                <a:ea typeface="宋体" pitchFamily="2" charset="-122"/>
              </a:rPr>
              <a:t>with the </a:t>
            </a:r>
            <a:r>
              <a:rPr lang="en-US" altLang="zh-CN" dirty="0">
                <a:ea typeface="宋体" pitchFamily="2" charset="-122"/>
              </a:rPr>
              <a:t>Normal.</a:t>
            </a: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4BF0983E-7085-40D6-B089-C1B3B8BA8BD7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782F2-43A7-4665-B80D-3E4E051B293D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Normal Approximation to Binomial…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129540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ea typeface="宋体" pitchFamily="2" charset="-122"/>
              </a:rPr>
              <a:t>Binomial distribution with n=20 and </a:t>
            </a:r>
            <a:r>
              <a:rPr lang="en-US" altLang="zh-CN" dirty="0" smtClean="0">
                <a:ea typeface="宋体" pitchFamily="2" charset="-122"/>
              </a:rPr>
              <a:t>p=0.5 </a:t>
            </a:r>
            <a:r>
              <a:rPr lang="en-US" altLang="zh-CN" dirty="0">
                <a:ea typeface="宋体" pitchFamily="2" charset="-122"/>
              </a:rPr>
              <a:t>with a normal approximation superimposed (    =10 and     =2.24)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598DEA96-B306-4F04-96D5-DFF696F30D8C}" type="slidenum">
              <a:rPr lang="en-US" altLang="zh-CN"/>
              <a:pPr/>
              <a:t>36</a:t>
            </a:fld>
            <a:endParaRPr lang="en-US" altLang="zh-CN"/>
          </a:p>
        </p:txBody>
      </p:sp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295400"/>
            <a:ext cx="390525" cy="465138"/>
          </a:xfrm>
          <a:prstGeom prst="rect">
            <a:avLst/>
          </a:prstGeom>
          <a:noFill/>
        </p:spPr>
      </p:pic>
      <p:pic>
        <p:nvPicPr>
          <p:cNvPr id="1167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676400"/>
            <a:ext cx="369888" cy="358775"/>
          </a:xfrm>
          <a:prstGeom prst="rect">
            <a:avLst/>
          </a:prstGeom>
          <a:noFill/>
        </p:spPr>
      </p:pic>
      <p:pic>
        <p:nvPicPr>
          <p:cNvPr id="11674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44600" y="2109788"/>
            <a:ext cx="6654800" cy="4367212"/>
          </a:xfrm>
          <a:prstGeom prst="rect">
            <a:avLst/>
          </a:prstGeom>
          <a:noFill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7CC8F-D6A2-4459-85E8-8EB9BC5BD51F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Normal Approximation to Binomial…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1"/>
            <a:ext cx="8229600" cy="1066799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Binomial distribution with n=20 and </a:t>
            </a:r>
            <a:r>
              <a:rPr lang="en-US" altLang="zh-CN" dirty="0" smtClean="0">
                <a:ea typeface="宋体" pitchFamily="2" charset="-122"/>
              </a:rPr>
              <a:t>p=.5 </a:t>
            </a:r>
            <a:r>
              <a:rPr lang="en-US" altLang="zh-CN" dirty="0">
                <a:ea typeface="宋体" pitchFamily="2" charset="-122"/>
              </a:rPr>
              <a:t>with a normal approximation superimposed (    =10 and     =2.24</a:t>
            </a:r>
            <a:r>
              <a:rPr lang="en-US" altLang="zh-CN" dirty="0" smtClean="0">
                <a:ea typeface="宋体" pitchFamily="2" charset="-122"/>
              </a:rPr>
              <a:t>)</a:t>
            </a: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7A2BF655-6F1B-43B3-B2E7-3047C48EA817}" type="slidenum">
              <a:rPr lang="en-US" altLang="zh-CN"/>
              <a:pPr/>
              <a:t>37</a:t>
            </a:fld>
            <a:endParaRPr lang="en-US" altLang="zh-CN"/>
          </a:p>
        </p:txBody>
      </p:sp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371600"/>
            <a:ext cx="390525" cy="465138"/>
          </a:xfrm>
          <a:prstGeom prst="rect">
            <a:avLst/>
          </a:prstGeom>
          <a:noFill/>
        </p:spPr>
      </p:pic>
      <p:pic>
        <p:nvPicPr>
          <p:cNvPr id="1187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1371600"/>
            <a:ext cx="369888" cy="358775"/>
          </a:xfrm>
          <a:prstGeom prst="rect">
            <a:avLst/>
          </a:prstGeom>
          <a:noFill/>
        </p:spPr>
      </p:pic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057400"/>
            <a:ext cx="4022725" cy="2640013"/>
          </a:xfrm>
          <a:prstGeom prst="rect">
            <a:avLst/>
          </a:prstGeom>
          <a:noFill/>
        </p:spPr>
      </p:pic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4724400" y="3200400"/>
            <a:ext cx="3052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From §7.6 we saw that:</a:t>
            </a:r>
          </a:p>
        </p:txBody>
      </p:sp>
      <p:pic>
        <p:nvPicPr>
          <p:cNvPr id="11879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57800" y="3810000"/>
            <a:ext cx="2425700" cy="1701800"/>
          </a:xfrm>
          <a:prstGeom prst="rect">
            <a:avLst/>
          </a:prstGeom>
          <a:noFill/>
        </p:spPr>
      </p:pic>
      <p:pic>
        <p:nvPicPr>
          <p:cNvPr id="11879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6096000"/>
            <a:ext cx="2514600" cy="333375"/>
          </a:xfrm>
          <a:prstGeom prst="rect">
            <a:avLst/>
          </a:prstGeom>
          <a:noFill/>
        </p:spPr>
      </p:pic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5029200" y="1371600"/>
            <a:ext cx="2819400" cy="533400"/>
          </a:xfrm>
          <a:prstGeom prst="rect">
            <a:avLst/>
          </a:prstGeom>
          <a:solidFill>
            <a:srgbClr val="FFFF00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95" name="Line 11"/>
          <p:cNvSpPr>
            <a:spLocks noChangeShapeType="1"/>
          </p:cNvSpPr>
          <p:nvPr/>
        </p:nvSpPr>
        <p:spPr bwMode="auto">
          <a:xfrm flipH="1" flipV="1">
            <a:off x="4953000" y="1752600"/>
            <a:ext cx="20574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96" name="Line 12"/>
          <p:cNvSpPr>
            <a:spLocks noChangeShapeType="1"/>
          </p:cNvSpPr>
          <p:nvPr/>
        </p:nvSpPr>
        <p:spPr bwMode="auto">
          <a:xfrm flipH="1" flipV="1">
            <a:off x="6477000" y="1828800"/>
            <a:ext cx="5334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97" name="Line 13"/>
          <p:cNvSpPr>
            <a:spLocks noChangeShapeType="1"/>
          </p:cNvSpPr>
          <p:nvPr/>
        </p:nvSpPr>
        <p:spPr bwMode="auto">
          <a:xfrm>
            <a:off x="4648200" y="2971800"/>
            <a:ext cx="42672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798" name="Text Box 14"/>
          <p:cNvSpPr txBox="1">
            <a:spLocks noChangeArrowheads="1"/>
          </p:cNvSpPr>
          <p:nvPr/>
        </p:nvSpPr>
        <p:spPr bwMode="auto">
          <a:xfrm>
            <a:off x="152400" y="5486400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 smtClean="0">
                <a:ea typeface="宋体" pitchFamily="2" charset="-122"/>
              </a:rPr>
              <a:t>Hence: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18799" name="Text Box 15"/>
          <p:cNvSpPr txBox="1">
            <a:spLocks noChangeArrowheads="1"/>
          </p:cNvSpPr>
          <p:nvPr/>
        </p:nvSpPr>
        <p:spPr bwMode="auto">
          <a:xfrm>
            <a:off x="3581400" y="6019800"/>
            <a:ext cx="623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and</a:t>
            </a:r>
          </a:p>
        </p:txBody>
      </p:sp>
      <p:pic>
        <p:nvPicPr>
          <p:cNvPr id="118800" name="Picture 1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91025" y="5929313"/>
            <a:ext cx="4752975" cy="547687"/>
          </a:xfrm>
          <a:prstGeom prst="rect">
            <a:avLst/>
          </a:prstGeom>
          <a:noFill/>
        </p:spPr>
      </p:pic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C0DB-991F-4B57-B80E-2A5A4C5A2B14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21" name="TextBox 20"/>
          <p:cNvSpPr txBox="1"/>
          <p:nvPr/>
        </p:nvSpPr>
        <p:spPr>
          <a:xfrm>
            <a:off x="4724400" y="2286001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ea typeface="宋体" pitchFamily="2" charset="-122"/>
              </a:rPr>
              <a:t>where did these values come from</a:t>
            </a:r>
            <a:r>
              <a:rPr lang="en-US" altLang="zh-CN" sz="1800" dirty="0" smtClean="0">
                <a:solidFill>
                  <a:srgbClr val="FF0000"/>
                </a:solidFill>
                <a:ea typeface="宋体" pitchFamily="2" charset="-122"/>
              </a:rPr>
              <a:t>?!</a:t>
            </a:r>
            <a:endParaRPr lang="en-US" altLang="zh-CN" sz="1800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Normal Approximation to Binomial…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4343400" y="914400"/>
            <a:ext cx="48006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宋体" pitchFamily="2" charset="-122"/>
              </a:rPr>
              <a:t>To calculate P(X=10) using the normal distribution, we can find the area under the normal curve between 9.5 &amp; 10.5.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itchFamily="2" charset="-122"/>
              </a:rPr>
              <a:t>The 0.5 is called “continuity correction factor.”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itchFamily="2" charset="-122"/>
              </a:rPr>
              <a:t>The !!!</a:t>
            </a:r>
            <a:r>
              <a:rPr lang="en-US" altLang="zh-CN" sz="2400" b="1" i="1">
                <a:ea typeface="宋体" pitchFamily="2" charset="-122"/>
              </a:rPr>
              <a:t>general!!!</a:t>
            </a:r>
            <a:r>
              <a:rPr lang="en-US" altLang="zh-CN" sz="2400">
                <a:ea typeface="宋体" pitchFamily="2" charset="-122"/>
              </a:rPr>
              <a:t> rule for the continuity correction factor is 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itchFamily="2" charset="-122"/>
              </a:rPr>
              <a:t>P(a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</a:t>
            </a:r>
            <a:r>
              <a:rPr lang="en-US" altLang="zh-CN" sz="2400">
                <a:ea typeface="宋体" pitchFamily="2" charset="-122"/>
              </a:rPr>
              <a:t>X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</a:t>
            </a:r>
            <a:r>
              <a:rPr lang="en-US" altLang="zh-CN" sz="2400">
                <a:ea typeface="宋体" pitchFamily="2" charset="-122"/>
              </a:rPr>
              <a:t>b) </a:t>
            </a:r>
            <a:r>
              <a:rPr lang="en-US" altLang="zh-CN" sz="2400">
                <a:ea typeface="宋体" pitchFamily="2" charset="-122"/>
                <a:sym typeface="Symbol" pitchFamily="18" charset="2"/>
              </a:rPr>
              <a:t></a:t>
            </a:r>
            <a:r>
              <a:rPr lang="en-US" altLang="zh-CN" sz="2400">
                <a:ea typeface="宋体" pitchFamily="2" charset="-122"/>
              </a:rPr>
              <a:t> P(a-½ &lt; Y &lt; b+½) </a:t>
            </a:r>
          </a:p>
          <a:p>
            <a:pPr>
              <a:lnSpc>
                <a:spcPct val="80000"/>
              </a:lnSpc>
            </a:pPr>
            <a:endParaRPr lang="en-US" altLang="zh-CN" sz="240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itchFamily="2" charset="-122"/>
              </a:rPr>
              <a:t>Is there ever a case when correction factor is not needed?  See your textbook P293.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8F9DC5E9-EE28-4876-9D31-5EA9CBD1C26C}" type="slidenum">
              <a:rPr lang="en-US" altLang="zh-CN"/>
              <a:pPr/>
              <a:t>38</a:t>
            </a:fld>
            <a:endParaRPr lang="en-US" altLang="zh-CN"/>
          </a:p>
        </p:txBody>
      </p:sp>
      <p:pic>
        <p:nvPicPr>
          <p:cNvPr id="1208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066800"/>
            <a:ext cx="4022725" cy="2640013"/>
          </a:xfrm>
          <a:prstGeom prst="rect">
            <a:avLst/>
          </a:prstGeom>
          <a:noFill/>
        </p:spPr>
      </p:pic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2247900" y="1371600"/>
            <a:ext cx="165100" cy="2057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304800" y="4267200"/>
            <a:ext cx="4114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lang="en-US" altLang="zh-CN" sz="2000" dirty="0">
                <a:ea typeface="宋体" pitchFamily="2" charset="-122"/>
              </a:rPr>
              <a:t>P(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X</a:t>
            </a:r>
            <a:r>
              <a:rPr lang="en-US" altLang="zh-CN" sz="2000" dirty="0">
                <a:ea typeface="宋体" pitchFamily="2" charset="-122"/>
              </a:rPr>
              <a:t> = 10) ≈ P(9.5 &lt;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Y</a:t>
            </a:r>
            <a:r>
              <a:rPr lang="en-US" altLang="zh-CN" sz="2000" dirty="0">
                <a:ea typeface="宋体" pitchFamily="2" charset="-122"/>
              </a:rPr>
              <a:t> &lt; 10.5)= .1742</a:t>
            </a:r>
          </a:p>
          <a:p>
            <a:pPr algn="l"/>
            <a:r>
              <a:rPr lang="en-US" altLang="zh-CN" sz="2000" dirty="0">
                <a:ea typeface="宋体" pitchFamily="2" charset="-122"/>
              </a:rPr>
              <a:t>In fact: P(</a:t>
            </a:r>
            <a:r>
              <a:rPr lang="en-US" altLang="zh-CN" sz="2000" dirty="0">
                <a:solidFill>
                  <a:srgbClr val="0070C0"/>
                </a:solidFill>
                <a:ea typeface="宋体" pitchFamily="2" charset="-122"/>
              </a:rPr>
              <a:t>X</a:t>
            </a:r>
            <a:r>
              <a:rPr lang="en-US" altLang="zh-CN" sz="2000" dirty="0">
                <a:ea typeface="宋体" pitchFamily="2" charset="-122"/>
              </a:rPr>
              <a:t> = 10) = .176</a:t>
            </a:r>
          </a:p>
          <a:p>
            <a:pPr algn="l"/>
            <a:r>
              <a:rPr lang="en-US" altLang="zh-CN" sz="2000" b="1" i="1" dirty="0">
                <a:ea typeface="宋体" pitchFamily="2" charset="-122"/>
              </a:rPr>
              <a:t>the approximation is quite good.</a:t>
            </a: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838200" y="5486400"/>
            <a:ext cx="6858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dirty="0">
                <a:ea typeface="宋体" pitchFamily="2" charset="-122"/>
              </a:rPr>
              <a:t>where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Y is a normal random variable</a:t>
            </a:r>
            <a:r>
              <a:rPr lang="en-US" altLang="zh-CN" dirty="0">
                <a:ea typeface="宋体" pitchFamily="2" charset="-122"/>
              </a:rPr>
              <a:t> approximating</a:t>
            </a:r>
          </a:p>
          <a:p>
            <a:pPr algn="l"/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b="1" i="1" dirty="0">
                <a:solidFill>
                  <a:srgbClr val="0000FF"/>
                </a:solidFill>
                <a:ea typeface="宋体" pitchFamily="2" charset="-122"/>
              </a:rPr>
              <a:t>binomial random variable X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D7A7-C0F6-43CF-BC71-7D4841D10063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(IV) Student’s </a:t>
            </a:r>
            <a:r>
              <a:rPr lang="en-US" dirty="0" smtClean="0"/>
              <a:t>T Distribution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BAA9-CBFD-46A7-BB5C-9DF26AC669A3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8.</a:t>
            </a:r>
            <a:fld id="{81FF8A32-3F19-4756-B6DE-81B7C67CF1A4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41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Probability Density Function…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1"/>
            <a:ext cx="8229600" cy="3048000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Instead of P(x), continuous R.V. uses </a:t>
            </a:r>
            <a:r>
              <a:rPr lang="en-US" altLang="zh-CN" b="1" i="1" dirty="0">
                <a:ea typeface="宋体" pitchFamily="2" charset="-122"/>
              </a:rPr>
              <a:t>Probability Density Function (</a:t>
            </a:r>
            <a:r>
              <a:rPr lang="en-US" altLang="zh-CN" b="1" i="1" dirty="0" err="1">
                <a:ea typeface="宋体" pitchFamily="2" charset="-122"/>
              </a:rPr>
              <a:t>pdf</a:t>
            </a:r>
            <a:r>
              <a:rPr lang="en-US" altLang="zh-CN" b="1" i="1" dirty="0">
                <a:ea typeface="宋体" pitchFamily="2" charset="-122"/>
              </a:rPr>
              <a:t>)</a:t>
            </a:r>
          </a:p>
          <a:p>
            <a:pPr marL="533400" indent="-533400"/>
            <a:r>
              <a:rPr lang="en-US" altLang="zh-CN" dirty="0">
                <a:ea typeface="宋体" pitchFamily="2" charset="-122"/>
              </a:rPr>
              <a:t>The technical name of the curve,</a:t>
            </a:r>
          </a:p>
          <a:p>
            <a:pPr marL="533400" indent="-533400"/>
            <a:r>
              <a:rPr lang="en-US" altLang="zh-CN" dirty="0">
                <a:ea typeface="宋体" pitchFamily="2" charset="-122"/>
              </a:rPr>
              <a:t>Often represented as f(x)</a:t>
            </a:r>
          </a:p>
          <a:p>
            <a:pPr marL="533400" indent="-533400"/>
            <a:r>
              <a:rPr lang="en-US" altLang="zh-CN" dirty="0">
                <a:ea typeface="宋体" pitchFamily="2" charset="-122"/>
              </a:rPr>
              <a:t>f(x) 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</a:t>
            </a:r>
            <a:r>
              <a:rPr lang="en-US" altLang="zh-CN" dirty="0">
                <a:ea typeface="宋体" pitchFamily="2" charset="-122"/>
              </a:rPr>
              <a:t>0 for all x (probabilities can’t be negative)</a:t>
            </a:r>
          </a:p>
          <a:p>
            <a:pPr marL="533400" indent="-533400"/>
            <a:r>
              <a:rPr lang="en-US" altLang="zh-CN" dirty="0">
                <a:ea typeface="宋体" pitchFamily="2" charset="-122"/>
                <a:sym typeface="Symbol" pitchFamily="18" charset="2"/>
              </a:rPr>
              <a:t></a:t>
            </a:r>
            <a:r>
              <a:rPr lang="en-US" altLang="zh-CN" dirty="0">
                <a:ea typeface="宋体" pitchFamily="2" charset="-122"/>
              </a:rPr>
              <a:t>f(x)</a:t>
            </a:r>
            <a:r>
              <a:rPr lang="en-US" altLang="zh-CN" dirty="0" err="1">
                <a:ea typeface="宋体" pitchFamily="2" charset="-122"/>
              </a:rPr>
              <a:t>dx</a:t>
            </a:r>
            <a:r>
              <a:rPr lang="en-US" altLang="zh-CN" dirty="0">
                <a:ea typeface="宋体" pitchFamily="2" charset="-122"/>
              </a:rPr>
              <a:t> = 1 (The total area under the curve between </a:t>
            </a:r>
            <a:r>
              <a:rPr lang="en-US" altLang="zh-CN" b="1" dirty="0">
                <a:ea typeface="宋体" pitchFamily="2" charset="-122"/>
              </a:rPr>
              <a:t>a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b="1" dirty="0">
                <a:ea typeface="宋体" pitchFamily="2" charset="-122"/>
              </a:rPr>
              <a:t>b</a:t>
            </a:r>
            <a:r>
              <a:rPr lang="en-US" altLang="zh-CN" dirty="0">
                <a:ea typeface="宋体" pitchFamily="2" charset="-122"/>
              </a:rPr>
              <a:t> is 1.0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2E512B00-A907-48FC-B162-DDC71F4A0FF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1905000" y="4495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1905000" y="58674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219200" y="472440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</a:rPr>
              <a:t>f(x)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6705600" y="6019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</a:rPr>
              <a:t>x</a:t>
            </a:r>
          </a:p>
        </p:txBody>
      </p:sp>
      <p:sp>
        <p:nvSpPr>
          <p:cNvPr id="10248" name="Freeform 8"/>
          <p:cNvSpPr>
            <a:spLocks/>
          </p:cNvSpPr>
          <p:nvPr/>
        </p:nvSpPr>
        <p:spPr bwMode="auto">
          <a:xfrm>
            <a:off x="2590800" y="4724400"/>
            <a:ext cx="3200400" cy="711200"/>
          </a:xfrm>
          <a:custGeom>
            <a:avLst/>
            <a:gdLst/>
            <a:ahLst/>
            <a:cxnLst>
              <a:cxn ang="0">
                <a:pos x="0" y="208"/>
              </a:cxn>
              <a:cxn ang="0">
                <a:pos x="432" y="16"/>
              </a:cxn>
              <a:cxn ang="0">
                <a:pos x="864" y="304"/>
              </a:cxn>
              <a:cxn ang="0">
                <a:pos x="1536" y="112"/>
              </a:cxn>
              <a:cxn ang="0">
                <a:pos x="2016" y="448"/>
              </a:cxn>
            </a:cxnLst>
            <a:rect l="0" t="0" r="r" b="b"/>
            <a:pathLst>
              <a:path w="2016" h="448">
                <a:moveTo>
                  <a:pt x="0" y="208"/>
                </a:moveTo>
                <a:cubicBezTo>
                  <a:pt x="144" y="104"/>
                  <a:pt x="288" y="0"/>
                  <a:pt x="432" y="16"/>
                </a:cubicBezTo>
                <a:cubicBezTo>
                  <a:pt x="576" y="32"/>
                  <a:pt x="680" y="288"/>
                  <a:pt x="864" y="304"/>
                </a:cubicBezTo>
                <a:cubicBezTo>
                  <a:pt x="1048" y="320"/>
                  <a:pt x="1344" y="88"/>
                  <a:pt x="1536" y="112"/>
                </a:cubicBezTo>
                <a:cubicBezTo>
                  <a:pt x="1728" y="136"/>
                  <a:pt x="1936" y="392"/>
                  <a:pt x="2016" y="448"/>
                </a:cubicBezTo>
              </a:path>
            </a:pathLst>
          </a:custGeom>
          <a:solidFill>
            <a:srgbClr val="BFBFB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5638800" y="6019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</a:rPr>
              <a:t>b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2438400" y="60198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</a:rPr>
              <a:t>a</a:t>
            </a:r>
          </a:p>
        </p:txBody>
      </p:sp>
      <p:sp>
        <p:nvSpPr>
          <p:cNvPr id="10253" name="Freeform 13"/>
          <p:cNvSpPr>
            <a:spLocks/>
          </p:cNvSpPr>
          <p:nvPr/>
        </p:nvSpPr>
        <p:spPr bwMode="auto">
          <a:xfrm>
            <a:off x="2590800" y="5029200"/>
            <a:ext cx="3200400" cy="8382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0" y="0"/>
              </a:cxn>
              <a:cxn ang="0">
                <a:pos x="2016" y="240"/>
              </a:cxn>
              <a:cxn ang="0">
                <a:pos x="2016" y="528"/>
              </a:cxn>
              <a:cxn ang="0">
                <a:pos x="0" y="528"/>
              </a:cxn>
            </a:cxnLst>
            <a:rect l="0" t="0" r="r" b="b"/>
            <a:pathLst>
              <a:path w="2016" h="528">
                <a:moveTo>
                  <a:pt x="0" y="528"/>
                </a:moveTo>
                <a:lnTo>
                  <a:pt x="0" y="0"/>
                </a:lnTo>
                <a:lnTo>
                  <a:pt x="2016" y="240"/>
                </a:lnTo>
                <a:lnTo>
                  <a:pt x="2016" y="528"/>
                </a:lnTo>
                <a:lnTo>
                  <a:pt x="0" y="528"/>
                </a:lnTo>
                <a:close/>
              </a:path>
            </a:pathLst>
          </a:custGeom>
          <a:solidFill>
            <a:srgbClr val="BFBFBF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2590800" y="50292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5791200" y="541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3581400" y="5334000"/>
            <a:ext cx="1014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</a:rPr>
              <a:t>area=1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5BAA5-3612-48FE-B914-2975F4657A59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4478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ea typeface="宋体" pitchFamily="2" charset="-122"/>
              </a:rPr>
              <a:t>Another </a:t>
            </a:r>
            <a:r>
              <a:rPr lang="en-US" altLang="zh-CN" sz="4000" dirty="0">
                <a:ea typeface="宋体" pitchFamily="2" charset="-122"/>
              </a:rPr>
              <a:t>Important Continuous Distribution</a:t>
            </a:r>
            <a:r>
              <a:rPr lang="en-US" altLang="zh-CN" sz="4000" dirty="0" smtClean="0">
                <a:ea typeface="宋体" pitchFamily="2" charset="-122"/>
              </a:rPr>
              <a:t>: Student’s </a:t>
            </a:r>
            <a:r>
              <a:rPr lang="en-US" altLang="zh-CN" sz="4000" i="1" dirty="0">
                <a:ea typeface="宋体" pitchFamily="2" charset="-122"/>
              </a:rPr>
              <a:t>t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521700" cy="46482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An approximation of the </a:t>
            </a:r>
            <a:r>
              <a:rPr lang="en-US" altLang="zh-CN" b="1" dirty="0">
                <a:ea typeface="宋体" pitchFamily="2" charset="-122"/>
              </a:rPr>
              <a:t>Standard </a:t>
            </a:r>
            <a:r>
              <a:rPr lang="en-US" altLang="zh-CN" dirty="0">
                <a:ea typeface="宋体" pitchFamily="2" charset="-122"/>
              </a:rPr>
              <a:t>Normal.</a:t>
            </a:r>
          </a:p>
          <a:p>
            <a:r>
              <a:rPr lang="en-US" altLang="zh-CN" dirty="0">
                <a:ea typeface="宋体" pitchFamily="2" charset="-122"/>
              </a:rPr>
              <a:t>We use it when we </a:t>
            </a:r>
            <a:r>
              <a:rPr lang="en-US" altLang="zh-CN" b="1" dirty="0">
                <a:ea typeface="宋体" pitchFamily="2" charset="-122"/>
              </a:rPr>
              <a:t>don’t</a:t>
            </a:r>
            <a:r>
              <a:rPr lang="en-US" altLang="zh-CN" dirty="0">
                <a:ea typeface="宋体" pitchFamily="2" charset="-122"/>
              </a:rPr>
              <a:t> know σ but we do know the population is </a:t>
            </a:r>
            <a:r>
              <a:rPr lang="en-US" altLang="zh-CN" b="1" dirty="0">
                <a:ea typeface="宋体" pitchFamily="2" charset="-122"/>
              </a:rPr>
              <a:t>normally</a:t>
            </a:r>
            <a:r>
              <a:rPr lang="en-US" altLang="zh-CN" dirty="0">
                <a:ea typeface="宋体" pitchFamily="2" charset="-122"/>
              </a:rPr>
              <a:t> distributed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We substitute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</a:rPr>
              <a:t>s</a:t>
            </a:r>
            <a:r>
              <a:rPr lang="en-US" altLang="zh-CN" dirty="0">
                <a:ea typeface="宋体" pitchFamily="2" charset="-122"/>
              </a:rPr>
              <a:t> (sample standard deviation) for σ in our </a:t>
            </a:r>
            <a:r>
              <a:rPr lang="en-US" altLang="zh-CN" b="1" dirty="0">
                <a:ea typeface="宋体" pitchFamily="2" charset="-122"/>
              </a:rPr>
              <a:t>standardization</a:t>
            </a:r>
            <a:r>
              <a:rPr lang="en-US" altLang="zh-CN" dirty="0">
                <a:ea typeface="宋体" pitchFamily="2" charset="-122"/>
              </a:rPr>
              <a:t> formula and get the </a:t>
            </a:r>
            <a:r>
              <a:rPr lang="en-US" altLang="zh-CN" i="1" dirty="0">
                <a:ea typeface="宋体" pitchFamily="2" charset="-122"/>
              </a:rPr>
              <a:t>t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r>
              <a:rPr lang="en-US" altLang="zh-CN" dirty="0">
                <a:ea typeface="宋体" pitchFamily="2" charset="-122"/>
              </a:rPr>
              <a:t>It looks like the Standard Normal, but it varies with 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, the sample size. We call </a:t>
            </a:r>
            <a:r>
              <a:rPr lang="en-US" altLang="zh-CN" b="1" i="1" dirty="0" smtClean="0">
                <a:solidFill>
                  <a:srgbClr val="C00000"/>
                </a:solidFill>
                <a:ea typeface="宋体" pitchFamily="2" charset="-122"/>
              </a:rPr>
              <a:t>v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=</a:t>
            </a:r>
            <a:r>
              <a:rPr lang="en-US" altLang="zh-CN" b="1" i="1" dirty="0" smtClean="0">
                <a:solidFill>
                  <a:srgbClr val="C00000"/>
                </a:solidFill>
                <a:ea typeface="宋体" pitchFamily="2" charset="-122"/>
              </a:rPr>
              <a:t>n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-1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“the degree of freedom.” </a:t>
            </a:r>
            <a:endParaRPr lang="en-US" altLang="zh-CN" i="1" dirty="0">
              <a:ea typeface="宋体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F5CF0EDE-7FFA-43A2-B78C-BB4ABB4B2208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D98F-BF4D-4F61-9D57-060B620CFE69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0" y="914400"/>
            <a:ext cx="4572000" cy="5486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zh-CN" sz="2800" dirty="0" smtClean="0">
                <a:ea typeface="宋体" pitchFamily="2" charset="-122"/>
              </a:rPr>
              <a:t>Sigma is unknown: </a:t>
            </a:r>
            <a:r>
              <a:rPr lang="en-US" altLang="zh-CN" sz="2800" b="1" dirty="0" smtClean="0">
                <a:ea typeface="宋体" pitchFamily="2" charset="-122"/>
              </a:rPr>
              <a:t>T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altLang="zh-CN" sz="2800" dirty="0" smtClean="0">
              <a:ea typeface="宋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altLang="zh-CN" sz="2800" dirty="0" smtClean="0">
              <a:ea typeface="宋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altLang="zh-CN" sz="2800" dirty="0" smtClean="0">
              <a:ea typeface="宋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altLang="zh-CN" sz="2800" dirty="0" smtClean="0">
              <a:ea typeface="宋体" pitchFamily="2" charset="-122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When do we use the T-distribution?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914400"/>
            <a:ext cx="4419600" cy="54864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</a:rPr>
              <a:t>Sigma is known: </a:t>
            </a:r>
            <a:r>
              <a:rPr lang="en-US" altLang="zh-CN" sz="2800" b="1" dirty="0" smtClean="0">
                <a:ea typeface="宋体" pitchFamily="2" charset="-122"/>
              </a:rPr>
              <a:t>Normal</a:t>
            </a:r>
            <a:endParaRPr lang="en-US" altLang="zh-CN" sz="2800" b="1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ea typeface="宋体" pitchFamily="2" charset="-122"/>
            </a:endParaRPr>
          </a:p>
        </p:txBody>
      </p:sp>
      <p:graphicFrame>
        <p:nvGraphicFramePr>
          <p:cNvPr id="6144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90590697"/>
              </p:ext>
            </p:extLst>
          </p:nvPr>
        </p:nvGraphicFramePr>
        <p:xfrm>
          <a:off x="76200" y="1524000"/>
          <a:ext cx="45720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7" name="Equation" r:id="rId4" imgW="2184120" imgH="1739880" progId="Equation.3">
                  <p:embed/>
                </p:oleObj>
              </mc:Choice>
              <mc:Fallback>
                <p:oleObj name="Equation" r:id="rId4" imgW="2184120" imgH="1739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524000"/>
                        <a:ext cx="4572000" cy="3581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C56E1FB9-698D-4F02-82FF-369B9E2135BB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A956-954F-4340-82DA-A57FE8D6241B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1553949"/>
              </p:ext>
            </p:extLst>
          </p:nvPr>
        </p:nvGraphicFramePr>
        <p:xfrm>
          <a:off x="4648200" y="1447800"/>
          <a:ext cx="4598988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28" name="Equation" r:id="rId6" imgW="2197080" imgH="1739880" progId="Equation.3">
                  <p:embed/>
                </p:oleObj>
              </mc:Choice>
              <mc:Fallback>
                <p:oleObj name="Equation" r:id="rId6" imgW="2197080" imgH="173988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447800"/>
                        <a:ext cx="4598988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9147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Student’s </a:t>
            </a:r>
            <a:r>
              <a:rPr lang="en-US" altLang="zh-CN" i="1" dirty="0" smtClean="0">
                <a:ea typeface="宋体" pitchFamily="2" charset="-122"/>
              </a:rPr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ea typeface="宋体" pitchFamily="2" charset="-122"/>
              </a:rPr>
              <a:t>t</a:t>
            </a:r>
            <a:r>
              <a:rPr lang="en-US" altLang="zh-CN" dirty="0" smtClean="0">
                <a:ea typeface="宋体" pitchFamily="2" charset="-122"/>
              </a:rPr>
              <a:t> is flatter than a Normal because of the uncertainty added by using sample standard deviation s.</a:t>
            </a:r>
            <a:endParaRPr lang="en-US" altLang="zh-CN" i="1" dirty="0" smtClean="0">
              <a:ea typeface="宋体" pitchFamily="2" charset="-122"/>
            </a:endParaRPr>
          </a:p>
          <a:p>
            <a:r>
              <a:rPr lang="en-US" altLang="zh-CN" i="1" dirty="0" smtClean="0">
                <a:ea typeface="宋体" pitchFamily="2" charset="-122"/>
              </a:rPr>
              <a:t>t</a:t>
            </a:r>
            <a:r>
              <a:rPr lang="en-US" altLang="zh-CN" dirty="0" smtClean="0">
                <a:ea typeface="宋体" pitchFamily="2" charset="-122"/>
              </a:rPr>
              <a:t> has “fat tails”.</a:t>
            </a:r>
          </a:p>
          <a:p>
            <a:r>
              <a:rPr lang="en-US" altLang="zh-CN" dirty="0" smtClean="0">
                <a:ea typeface="宋体" pitchFamily="2" charset="-122"/>
              </a:rPr>
              <a:t>As </a:t>
            </a:r>
            <a:r>
              <a:rPr lang="en-US" altLang="zh-CN" i="1" dirty="0" smtClean="0">
                <a:ea typeface="宋体" pitchFamily="2" charset="-122"/>
              </a:rPr>
              <a:t>n</a:t>
            </a:r>
            <a:r>
              <a:rPr lang="en-US" altLang="zh-CN" dirty="0" smtClean="0">
                <a:ea typeface="宋体" pitchFamily="2" charset="-122"/>
              </a:rPr>
              <a:t> increases, the </a:t>
            </a:r>
            <a:r>
              <a:rPr lang="en-US" altLang="zh-CN" i="1" dirty="0" smtClean="0">
                <a:ea typeface="宋体" pitchFamily="2" charset="-122"/>
              </a:rPr>
              <a:t>t</a:t>
            </a:r>
            <a:r>
              <a:rPr lang="en-US" altLang="zh-CN" dirty="0" smtClean="0">
                <a:ea typeface="宋体" pitchFamily="2" charset="-122"/>
              </a:rPr>
              <a:t> approaches the Standard Normal.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A5AA-EC39-4C85-AB3C-8B3E54105958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8.</a:t>
            </a:r>
            <a:fld id="{66834D32-C5F7-486F-89CC-EE10CCC7B4CB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Student </a:t>
            </a:r>
            <a:r>
              <a:rPr lang="en-US" altLang="zh-CN" b="1" i="1" dirty="0">
                <a:ea typeface="宋体" pitchFamily="2" charset="-122"/>
              </a:rPr>
              <a:t>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Distribution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Much like the standard normal distribution, the Student </a:t>
            </a:r>
            <a:r>
              <a:rPr lang="en-US" altLang="zh-CN" b="1" i="1" dirty="0">
                <a:ea typeface="宋体" pitchFamily="2" charset="-122"/>
              </a:rPr>
              <a:t>t </a:t>
            </a:r>
            <a:r>
              <a:rPr lang="en-US" altLang="zh-CN" dirty="0">
                <a:ea typeface="宋体" pitchFamily="2" charset="-122"/>
              </a:rPr>
              <a:t> distribution is </a:t>
            </a:r>
            <a:r>
              <a:rPr lang="en-US" altLang="zh-CN" dirty="0" smtClean="0">
                <a:ea typeface="宋体" pitchFamily="2" charset="-122"/>
              </a:rPr>
              <a:t>“bell” </a:t>
            </a:r>
            <a:r>
              <a:rPr lang="en-US" altLang="zh-CN" dirty="0">
                <a:ea typeface="宋体" pitchFamily="2" charset="-122"/>
              </a:rPr>
              <a:t>shaped and symmetrical about its mean of zero:</a:t>
            </a: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pPr>
              <a:buNone/>
            </a:pP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The mean and variance of a Student t random variable </a:t>
            </a:r>
            <a:r>
              <a:rPr lang="en-US" altLang="zh-CN" dirty="0" smtClean="0">
                <a:ea typeface="宋体" pitchFamily="2" charset="-122"/>
              </a:rPr>
              <a:t>are: 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E(t</a:t>
            </a:r>
            <a:r>
              <a:rPr lang="en-US" altLang="zh-CN" dirty="0">
                <a:ea typeface="宋体" pitchFamily="2" charset="-122"/>
              </a:rPr>
              <a:t>) = </a:t>
            </a:r>
            <a:r>
              <a:rPr lang="en-US" altLang="zh-CN" dirty="0" smtClean="0">
                <a:ea typeface="宋体" pitchFamily="2" charset="-122"/>
              </a:rPr>
              <a:t>0 and 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V(t</a:t>
            </a:r>
            <a:r>
              <a:rPr lang="en-US" altLang="zh-CN" dirty="0">
                <a:ea typeface="宋体" pitchFamily="2" charset="-122"/>
              </a:rPr>
              <a:t>) =                      for      &gt; </a:t>
            </a:r>
            <a:r>
              <a:rPr lang="en-US" altLang="zh-CN" dirty="0" smtClean="0">
                <a:ea typeface="宋体" pitchFamily="2" charset="-122"/>
              </a:rPr>
              <a:t>2, where </a:t>
            </a:r>
            <a:r>
              <a:rPr lang="en-US" altLang="zh-CN" b="1" i="1" dirty="0" smtClean="0">
                <a:solidFill>
                  <a:srgbClr val="C00000"/>
                </a:solidFill>
                <a:ea typeface="宋体" pitchFamily="2" charset="-122"/>
              </a:rPr>
              <a:t>v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=</a:t>
            </a:r>
            <a:r>
              <a:rPr lang="en-US" altLang="zh-CN" b="1" i="1" dirty="0" smtClean="0">
                <a:solidFill>
                  <a:srgbClr val="C00000"/>
                </a:solidFill>
                <a:ea typeface="宋体" pitchFamily="2" charset="-122"/>
              </a:rPr>
              <a:t>n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</a:rPr>
              <a:t>-1.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4E8C9EEF-8D31-49EE-94D4-2F2555A21C0B}" type="slidenum">
              <a:rPr lang="en-US" altLang="zh-CN"/>
              <a:pPr/>
              <a:t>43</a:t>
            </a:fld>
            <a:endParaRPr lang="en-US" altLang="zh-CN"/>
          </a:p>
        </p:txBody>
      </p:sp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667000"/>
            <a:ext cx="3848100" cy="1574800"/>
          </a:xfrm>
          <a:prstGeom prst="rect">
            <a:avLst/>
          </a:prstGeom>
          <a:noFill/>
        </p:spPr>
      </p:pic>
      <p:pic>
        <p:nvPicPr>
          <p:cNvPr id="12493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81463" y="5715000"/>
            <a:ext cx="338137" cy="279400"/>
          </a:xfrm>
          <a:prstGeom prst="rect">
            <a:avLst/>
          </a:prstGeom>
          <a:noFill/>
        </p:spPr>
      </p:pic>
      <p:pic>
        <p:nvPicPr>
          <p:cNvPr id="12493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0" y="5638800"/>
            <a:ext cx="712787" cy="763587"/>
          </a:xfrm>
          <a:prstGeom prst="rect">
            <a:avLst/>
          </a:prstGeom>
          <a:noFill/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1EB14-D632-4882-95D4-203A9F423FB3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Student </a:t>
            </a:r>
            <a:r>
              <a:rPr lang="en-US" altLang="zh-CN" b="1" i="1" dirty="0">
                <a:ea typeface="宋体" pitchFamily="2" charset="-122"/>
              </a:rPr>
              <a:t>t</a:t>
            </a:r>
            <a:r>
              <a:rPr lang="en-US" altLang="zh-CN" dirty="0">
                <a:ea typeface="宋体" pitchFamily="2" charset="-122"/>
              </a:rPr>
              <a:t> Distribution…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9600" cy="2133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In much the same way that       and       define the normal distribution,     , the degrees of freedom, defines the </a:t>
            </a:r>
            <a:r>
              <a:rPr lang="en-US" altLang="zh-CN" dirty="0" smtClean="0">
                <a:ea typeface="宋体" pitchFamily="2" charset="-122"/>
              </a:rPr>
              <a:t>Student </a:t>
            </a:r>
            <a:r>
              <a:rPr lang="en-US" altLang="zh-CN" b="1" i="1" dirty="0" smtClean="0">
                <a:ea typeface="宋体" pitchFamily="2" charset="-122"/>
              </a:rPr>
              <a:t>t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Distribution</a:t>
            </a:r>
            <a:r>
              <a:rPr lang="en-US" altLang="zh-CN" dirty="0" smtClean="0">
                <a:ea typeface="宋体" pitchFamily="2" charset="-122"/>
              </a:rPr>
              <a:t>: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As the number of degrees of freedom increases, the </a:t>
            </a:r>
            <a:r>
              <a:rPr lang="en-US" altLang="zh-CN" b="1" i="1" dirty="0">
                <a:ea typeface="宋体" pitchFamily="2" charset="-122"/>
              </a:rPr>
              <a:t>t</a:t>
            </a:r>
            <a:r>
              <a:rPr lang="en-US" altLang="zh-CN" dirty="0">
                <a:ea typeface="宋体" pitchFamily="2" charset="-122"/>
              </a:rPr>
              <a:t> distribution approaches the standard normal distribution.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AFE368A0-FAAA-4E53-B31A-3D97C2F0263F}" type="slidenum">
              <a:rPr lang="en-US" altLang="zh-CN"/>
              <a:pPr/>
              <a:t>44</a:t>
            </a:fld>
            <a:endParaRPr lang="en-US" altLang="zh-CN"/>
          </a:p>
        </p:txBody>
      </p:sp>
      <p:pic>
        <p:nvPicPr>
          <p:cNvPr id="1269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066800"/>
            <a:ext cx="338138" cy="279400"/>
          </a:xfrm>
          <a:prstGeom prst="rect">
            <a:avLst/>
          </a:prstGeom>
          <a:noFill/>
        </p:spPr>
      </p:pic>
      <p:pic>
        <p:nvPicPr>
          <p:cNvPr id="12698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762000"/>
            <a:ext cx="457200" cy="381000"/>
          </a:xfrm>
          <a:prstGeom prst="rect">
            <a:avLst/>
          </a:prstGeom>
          <a:noFill/>
        </p:spPr>
      </p:pic>
      <p:pic>
        <p:nvPicPr>
          <p:cNvPr id="12698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685800"/>
            <a:ext cx="438150" cy="396875"/>
          </a:xfrm>
          <a:prstGeom prst="rect">
            <a:avLst/>
          </a:prstGeom>
          <a:noFill/>
        </p:spPr>
      </p:pic>
      <p:pic>
        <p:nvPicPr>
          <p:cNvPr id="12698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2819400"/>
            <a:ext cx="6858000" cy="3733800"/>
          </a:xfrm>
          <a:prstGeom prst="rect">
            <a:avLst/>
          </a:prstGeom>
          <a:noFill/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427C9-C7C9-4C68-A495-DFC367288F81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6000" dirty="0" smtClean="0">
                <a:ea typeface="宋体" pitchFamily="2" charset="-122"/>
              </a:rPr>
              <a:t>Degrees </a:t>
            </a:r>
            <a:r>
              <a:rPr lang="en-US" altLang="zh-CN" sz="6000" dirty="0">
                <a:ea typeface="宋体" pitchFamily="2" charset="-122"/>
              </a:rPr>
              <a:t>of Freedom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1371600"/>
            <a:ext cx="82169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sz="3600" dirty="0">
                <a:ea typeface="宋体" pitchFamily="2" charset="-122"/>
              </a:rPr>
              <a:t>Please perform the following steps.</a:t>
            </a:r>
          </a:p>
          <a:p>
            <a:pPr lvl="1">
              <a:lnSpc>
                <a:spcPct val="90000"/>
              </a:lnSpc>
            </a:pPr>
            <a:r>
              <a:rPr lang="en-US" altLang="zh-CN" sz="3200" dirty="0">
                <a:ea typeface="宋体" pitchFamily="2" charset="-122"/>
              </a:rPr>
              <a:t>Select 4 numbers at random.</a:t>
            </a:r>
          </a:p>
          <a:p>
            <a:pPr lvl="1">
              <a:lnSpc>
                <a:spcPct val="90000"/>
              </a:lnSpc>
            </a:pPr>
            <a:r>
              <a:rPr lang="en-US" altLang="zh-CN" sz="3200" dirty="0">
                <a:ea typeface="宋体" pitchFamily="2" charset="-122"/>
              </a:rPr>
              <a:t>Now, select a </a:t>
            </a:r>
            <a:r>
              <a:rPr lang="en-US" altLang="zh-CN" sz="3200" i="1" u="sng" dirty="0">
                <a:ea typeface="宋体" pitchFamily="2" charset="-122"/>
              </a:rPr>
              <a:t>fifth</a:t>
            </a:r>
            <a:r>
              <a:rPr lang="en-US" altLang="zh-CN" sz="3200" dirty="0">
                <a:ea typeface="宋体" pitchFamily="2" charset="-122"/>
              </a:rPr>
              <a:t> number so that the mean of all five numbers equals 10.</a:t>
            </a:r>
          </a:p>
          <a:p>
            <a:pPr lvl="1">
              <a:lnSpc>
                <a:spcPct val="90000"/>
              </a:lnSpc>
            </a:pPr>
            <a:r>
              <a:rPr lang="en-US" altLang="zh-CN" sz="3200" dirty="0">
                <a:ea typeface="宋体" pitchFamily="2" charset="-122"/>
              </a:rPr>
              <a:t>Is your five number sample a “random” sample?</a:t>
            </a:r>
          </a:p>
          <a:p>
            <a:pPr lvl="1">
              <a:lnSpc>
                <a:spcPct val="90000"/>
              </a:lnSpc>
            </a:pPr>
            <a:r>
              <a:rPr lang="en-US" altLang="zh-CN" sz="3200" dirty="0">
                <a:ea typeface="宋体" pitchFamily="2" charset="-122"/>
              </a:rPr>
              <a:t>How much, if any, of it is?</a:t>
            </a:r>
          </a:p>
          <a:p>
            <a:pPr lvl="1">
              <a:lnSpc>
                <a:spcPct val="90000"/>
              </a:lnSpc>
            </a:pPr>
            <a:r>
              <a:rPr lang="en-US" altLang="zh-CN" sz="3200" dirty="0">
                <a:ea typeface="宋体" pitchFamily="2" charset="-122"/>
              </a:rPr>
              <a:t>What are “degrees of freedom”?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CE833515-C573-4A7D-9609-AA80E9037105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99FB-893E-4795-9822-DF0E26AC177F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Determining Student </a:t>
            </a:r>
            <a:r>
              <a:rPr lang="en-US" altLang="zh-CN" b="1" i="1">
                <a:ea typeface="宋体" pitchFamily="2" charset="-122"/>
              </a:rPr>
              <a:t>t</a:t>
            </a:r>
            <a:r>
              <a:rPr lang="en-US" altLang="zh-CN">
                <a:ea typeface="宋体" pitchFamily="2" charset="-122"/>
              </a:rPr>
              <a:t> Values…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The student </a:t>
            </a:r>
            <a:r>
              <a:rPr lang="en-US" altLang="zh-CN" b="1" i="1" dirty="0">
                <a:ea typeface="宋体" pitchFamily="2" charset="-122"/>
              </a:rPr>
              <a:t>t</a:t>
            </a:r>
            <a:r>
              <a:rPr lang="en-US" altLang="zh-CN" dirty="0">
                <a:ea typeface="宋体" pitchFamily="2" charset="-122"/>
              </a:rPr>
              <a:t> distribution is used extensively in statistical inference. </a:t>
            </a:r>
          </a:p>
          <a:p>
            <a:r>
              <a:rPr lang="en-US" altLang="zh-CN" dirty="0">
                <a:ea typeface="宋体" pitchFamily="2" charset="-122"/>
              </a:rPr>
              <a:t>That is, values of a Student </a:t>
            </a:r>
            <a:r>
              <a:rPr lang="en-US" altLang="zh-CN" b="1" i="1" dirty="0">
                <a:ea typeface="宋体" pitchFamily="2" charset="-122"/>
              </a:rPr>
              <a:t>t</a:t>
            </a:r>
            <a:r>
              <a:rPr lang="en-US" altLang="zh-CN" dirty="0">
                <a:ea typeface="宋体" pitchFamily="2" charset="-122"/>
              </a:rPr>
              <a:t> random variable with    degrees of freedom </a:t>
            </a:r>
            <a:r>
              <a:rPr lang="en-US" altLang="zh-CN" dirty="0" smtClean="0">
                <a:ea typeface="宋体" pitchFamily="2" charset="-122"/>
              </a:rPr>
              <a:t>     such </a:t>
            </a:r>
            <a:r>
              <a:rPr lang="en-US" altLang="zh-CN" dirty="0">
                <a:ea typeface="宋体" pitchFamily="2" charset="-122"/>
              </a:rPr>
              <a:t>that:</a:t>
            </a: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The values for A are </a:t>
            </a:r>
            <a:r>
              <a:rPr lang="en-US" altLang="zh-CN" dirty="0" smtClean="0">
                <a:ea typeface="宋体" pitchFamily="2" charset="-122"/>
              </a:rPr>
              <a:t>pre-determined “critical</a:t>
            </a:r>
            <a:r>
              <a:rPr lang="en-US" altLang="zh-CN" dirty="0">
                <a:ea typeface="宋体" pitchFamily="2" charset="-122"/>
              </a:rPr>
              <a:t>” values, typically in </a:t>
            </a:r>
            <a:r>
              <a:rPr lang="en-US" altLang="zh-CN" dirty="0" smtClean="0">
                <a:ea typeface="宋体" pitchFamily="2" charset="-122"/>
              </a:rPr>
              <a:t>the 10</a:t>
            </a:r>
            <a:r>
              <a:rPr lang="en-US" altLang="zh-CN" dirty="0">
                <a:ea typeface="宋体" pitchFamily="2" charset="-122"/>
              </a:rPr>
              <a:t>%, 5%, 2.5%, 1% and </a:t>
            </a:r>
            <a:r>
              <a:rPr lang="en-US" altLang="zh-CN" dirty="0" smtClean="0">
                <a:ea typeface="宋体" pitchFamily="2" charset="-122"/>
              </a:rPr>
              <a:t>0.5% </a:t>
            </a:r>
            <a:r>
              <a:rPr lang="en-US" altLang="zh-CN" dirty="0">
                <a:ea typeface="宋体" pitchFamily="2" charset="-122"/>
              </a:rPr>
              <a:t>range.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0C5FDC3C-ABC1-4F5B-982D-4C54B8673F45}" type="slidenum">
              <a:rPr lang="en-US" altLang="zh-CN"/>
              <a:pPr/>
              <a:t>46</a:t>
            </a:fld>
            <a:endParaRPr lang="en-US" altLang="zh-CN"/>
          </a:p>
        </p:txBody>
      </p:sp>
      <p:pic>
        <p:nvPicPr>
          <p:cNvPr id="131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599" y="2908300"/>
            <a:ext cx="338137" cy="279400"/>
          </a:xfrm>
          <a:prstGeom prst="rect">
            <a:avLst/>
          </a:prstGeom>
          <a:noFill/>
        </p:spPr>
      </p:pic>
      <p:pic>
        <p:nvPicPr>
          <p:cNvPr id="131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4038600"/>
            <a:ext cx="2298700" cy="546100"/>
          </a:xfrm>
          <a:prstGeom prst="rect">
            <a:avLst/>
          </a:prstGeom>
          <a:noFill/>
        </p:spPr>
      </p:pic>
      <p:pic>
        <p:nvPicPr>
          <p:cNvPr id="131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3048000"/>
            <a:ext cx="3048000" cy="1601788"/>
          </a:xfrm>
          <a:prstGeom prst="rect">
            <a:avLst/>
          </a:prstGeom>
          <a:noFill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11927-9033-49EC-A3A4-FAB2553BD1C1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Using the </a:t>
            </a:r>
            <a:r>
              <a:rPr lang="en-US" altLang="zh-CN" b="1" i="1" dirty="0">
                <a:ea typeface="宋体" pitchFamily="2" charset="-122"/>
              </a:rPr>
              <a:t>t</a:t>
            </a:r>
            <a:r>
              <a:rPr lang="en-US" altLang="zh-CN" dirty="0">
                <a:ea typeface="宋体" pitchFamily="2" charset="-122"/>
              </a:rPr>
              <a:t> table </a:t>
            </a:r>
            <a:r>
              <a:rPr lang="en-US" altLang="zh-CN" dirty="0" smtClean="0">
                <a:ea typeface="宋体" pitchFamily="2" charset="-122"/>
              </a:rPr>
              <a:t>for </a:t>
            </a:r>
            <a:r>
              <a:rPr lang="en-US" altLang="zh-CN" dirty="0">
                <a:ea typeface="宋体" pitchFamily="2" charset="-122"/>
              </a:rPr>
              <a:t>values…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1"/>
            <a:ext cx="8229600" cy="8382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>
                <a:ea typeface="宋体" pitchFamily="2" charset="-122"/>
              </a:rPr>
              <a:t>For example, if we want the value of </a:t>
            </a:r>
            <a:r>
              <a:rPr lang="en-US" altLang="zh-CN" b="1" i="1" dirty="0">
                <a:ea typeface="宋体" pitchFamily="2" charset="-122"/>
              </a:rPr>
              <a:t>t</a:t>
            </a:r>
            <a:r>
              <a:rPr lang="en-US" altLang="zh-CN" dirty="0">
                <a:ea typeface="宋体" pitchFamily="2" charset="-122"/>
              </a:rPr>
              <a:t> with 10 degrees of freedom such that the area under the Student </a:t>
            </a:r>
            <a:r>
              <a:rPr lang="en-US" altLang="zh-CN" b="1" i="1" dirty="0">
                <a:ea typeface="宋体" pitchFamily="2" charset="-122"/>
              </a:rPr>
              <a:t>t</a:t>
            </a:r>
            <a:r>
              <a:rPr lang="en-US" altLang="zh-CN" dirty="0">
                <a:ea typeface="宋体" pitchFamily="2" charset="-122"/>
              </a:rPr>
              <a:t> curve is .05: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F5F8BA2A-3675-4422-943E-4A541A657630}" type="slidenum">
              <a:rPr lang="en-US" altLang="zh-CN"/>
              <a:pPr/>
              <a:t>47</a:t>
            </a:fld>
            <a:endParaRPr lang="en-US" altLang="zh-CN"/>
          </a:p>
        </p:txBody>
      </p:sp>
      <p:pic>
        <p:nvPicPr>
          <p:cNvPr id="133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2057400"/>
            <a:ext cx="5210175" cy="4373563"/>
          </a:xfrm>
          <a:prstGeom prst="rect">
            <a:avLst/>
          </a:prstGeom>
          <a:noFill/>
        </p:spPr>
      </p:pic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3119438" y="1858963"/>
            <a:ext cx="4922837" cy="3968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Area under the curve value (t</a:t>
            </a:r>
            <a:r>
              <a:rPr lang="en-US" altLang="zh-CN" sz="2000" baseline="-2500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A</a:t>
            </a:r>
            <a:r>
              <a:rPr lang="en-US" altLang="zh-CN" sz="200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) : COLUMN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273050" y="5638800"/>
            <a:ext cx="3275013" cy="3968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med"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Degrees of Freedom : ROW</a:t>
            </a: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762000" y="2514600"/>
            <a:ext cx="137001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4800" b="1" i="1">
                <a:ea typeface="宋体" pitchFamily="2" charset="-122"/>
              </a:rPr>
              <a:t>t</a:t>
            </a:r>
            <a:r>
              <a:rPr lang="en-US" altLang="zh-CN" sz="4800" baseline="-25000">
                <a:ea typeface="宋体" pitchFamily="2" charset="-122"/>
              </a:rPr>
              <a:t>.05,10</a:t>
            </a:r>
            <a:endParaRPr lang="en-US" altLang="zh-CN" sz="4800">
              <a:ea typeface="宋体" pitchFamily="2" charset="-122"/>
            </a:endParaRPr>
          </a:p>
        </p:txBody>
      </p:sp>
      <p:sp>
        <p:nvSpPr>
          <p:cNvPr id="133128" name="Oval 8"/>
          <p:cNvSpPr>
            <a:spLocks noChangeArrowheads="1"/>
          </p:cNvSpPr>
          <p:nvPr/>
        </p:nvSpPr>
        <p:spPr bwMode="auto">
          <a:xfrm>
            <a:off x="990600" y="2895600"/>
            <a:ext cx="609600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29" name="Oval 9"/>
          <p:cNvSpPr>
            <a:spLocks noChangeArrowheads="1"/>
          </p:cNvSpPr>
          <p:nvPr/>
        </p:nvSpPr>
        <p:spPr bwMode="auto">
          <a:xfrm>
            <a:off x="1600200" y="2895600"/>
            <a:ext cx="609600" cy="5334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0" name="Freeform 10"/>
          <p:cNvSpPr>
            <a:spLocks/>
          </p:cNvSpPr>
          <p:nvPr/>
        </p:nvSpPr>
        <p:spPr bwMode="auto">
          <a:xfrm>
            <a:off x="1905000" y="3505200"/>
            <a:ext cx="838200" cy="2133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672"/>
              </a:cxn>
              <a:cxn ang="0">
                <a:pos x="240" y="480"/>
              </a:cxn>
              <a:cxn ang="0">
                <a:pos x="528" y="1344"/>
              </a:cxn>
            </a:cxnLst>
            <a:rect l="0" t="0" r="r" b="b"/>
            <a:pathLst>
              <a:path w="528" h="1344">
                <a:moveTo>
                  <a:pt x="0" y="0"/>
                </a:moveTo>
                <a:cubicBezTo>
                  <a:pt x="4" y="296"/>
                  <a:pt x="8" y="592"/>
                  <a:pt x="48" y="672"/>
                </a:cubicBezTo>
                <a:cubicBezTo>
                  <a:pt x="88" y="752"/>
                  <a:pt x="160" y="368"/>
                  <a:pt x="240" y="480"/>
                </a:cubicBezTo>
                <a:cubicBezTo>
                  <a:pt x="320" y="592"/>
                  <a:pt x="480" y="1200"/>
                  <a:pt x="528" y="1344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1" name="Oval 11"/>
          <p:cNvSpPr>
            <a:spLocks noChangeArrowheads="1"/>
          </p:cNvSpPr>
          <p:nvPr/>
        </p:nvSpPr>
        <p:spPr bwMode="auto">
          <a:xfrm>
            <a:off x="5638800" y="5638800"/>
            <a:ext cx="838200" cy="457200"/>
          </a:xfrm>
          <a:prstGeom prst="ellipse">
            <a:avLst/>
          </a:prstGeom>
          <a:noFill/>
          <a:ln w="19050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2" name="Line 12"/>
          <p:cNvSpPr>
            <a:spLocks noChangeShapeType="1"/>
          </p:cNvSpPr>
          <p:nvPr/>
        </p:nvSpPr>
        <p:spPr bwMode="auto">
          <a:xfrm>
            <a:off x="3657600" y="5867400"/>
            <a:ext cx="228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3" name="Line 13"/>
          <p:cNvSpPr>
            <a:spLocks noChangeShapeType="1"/>
          </p:cNvSpPr>
          <p:nvPr/>
        </p:nvSpPr>
        <p:spPr bwMode="auto">
          <a:xfrm>
            <a:off x="4267200" y="5867400"/>
            <a:ext cx="1371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4" name="Line 14"/>
          <p:cNvSpPr>
            <a:spLocks noChangeShapeType="1"/>
          </p:cNvSpPr>
          <p:nvPr/>
        </p:nvSpPr>
        <p:spPr bwMode="auto">
          <a:xfrm>
            <a:off x="6324600" y="2819400"/>
            <a:ext cx="0" cy="2819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5" name="Line 15"/>
          <p:cNvSpPr>
            <a:spLocks noChangeShapeType="1"/>
          </p:cNvSpPr>
          <p:nvPr/>
        </p:nvSpPr>
        <p:spPr bwMode="auto">
          <a:xfrm flipH="1">
            <a:off x="6096000" y="2286000"/>
            <a:ext cx="14478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6" name="Freeform 16"/>
          <p:cNvSpPr>
            <a:spLocks/>
          </p:cNvSpPr>
          <p:nvPr/>
        </p:nvSpPr>
        <p:spPr bwMode="auto">
          <a:xfrm>
            <a:off x="1371600" y="2057400"/>
            <a:ext cx="17526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36" y="192"/>
              </a:cxn>
              <a:cxn ang="0">
                <a:pos x="1104" y="0"/>
              </a:cxn>
            </a:cxnLst>
            <a:rect l="0" t="0" r="r" b="b"/>
            <a:pathLst>
              <a:path w="1104" h="480">
                <a:moveTo>
                  <a:pt x="0" y="480"/>
                </a:moveTo>
                <a:cubicBezTo>
                  <a:pt x="76" y="376"/>
                  <a:pt x="152" y="272"/>
                  <a:pt x="336" y="192"/>
                </a:cubicBezTo>
                <a:cubicBezTo>
                  <a:pt x="520" y="112"/>
                  <a:pt x="812" y="56"/>
                  <a:pt x="1104" y="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7" name="Text Box 17"/>
          <p:cNvSpPr txBox="1">
            <a:spLocks noChangeArrowheads="1"/>
          </p:cNvSpPr>
          <p:nvPr/>
        </p:nvSpPr>
        <p:spPr bwMode="auto">
          <a:xfrm>
            <a:off x="2205038" y="3733800"/>
            <a:ext cx="1633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b="1" i="1">
                <a:ea typeface="宋体" pitchFamily="2" charset="-122"/>
              </a:rPr>
              <a:t>t</a:t>
            </a:r>
            <a:r>
              <a:rPr lang="en-US" altLang="zh-CN" baseline="-25000">
                <a:ea typeface="宋体" pitchFamily="2" charset="-122"/>
              </a:rPr>
              <a:t>.05,10</a:t>
            </a:r>
            <a:r>
              <a:rPr lang="en-US" altLang="zh-CN">
                <a:ea typeface="宋体" pitchFamily="2" charset="-122"/>
              </a:rPr>
              <a:t>=1.812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45BC-A971-4FB8-82D2-3C7CD8B18C47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Using </a:t>
            </a:r>
            <a:r>
              <a:rPr lang="en-US" altLang="zh-CN" dirty="0" smtClean="0">
                <a:ea typeface="宋体" pitchFamily="2" charset="-122"/>
              </a:rPr>
              <a:t>Excel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-50549" y="1676400"/>
            <a:ext cx="5105400" cy="91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P(T&lt;t)</a:t>
            </a:r>
            <a:r>
              <a:rPr lang="en-US" altLang="zh-CN" b="1" dirty="0" smtClean="0">
                <a:ea typeface="宋体" pitchFamily="2" charset="-122"/>
              </a:rPr>
              <a:t>=T.DIST(t,</a:t>
            </a:r>
            <a:r>
              <a:rPr lang="en-US" altLang="zh-CN" b="1" dirty="0" smtClean="0">
                <a:ea typeface="宋体" pitchFamily="2" charset="-122"/>
                <a:sym typeface="Mathematica1" pitchFamily="2" charset="2"/>
              </a:rPr>
              <a:t>df,1</a:t>
            </a:r>
            <a:r>
              <a:rPr lang="en-US" altLang="zh-CN" b="1" dirty="0">
                <a:ea typeface="宋体" pitchFamily="2" charset="-122"/>
                <a:sym typeface="Mathematica1" pitchFamily="2" charset="2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dirty="0">
              <a:ea typeface="宋体" pitchFamily="2" charset="-122"/>
              <a:sym typeface="Mathematica1" pitchFamily="2" charset="2"/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dirty="0">
              <a:ea typeface="宋体" pitchFamily="2" charset="-122"/>
              <a:sym typeface="Mathematica1" pitchFamily="2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dirty="0">
              <a:ea typeface="宋体" pitchFamily="2" charset="-122"/>
              <a:sym typeface="Mathematica1" pitchFamily="2" charset="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86D3869B-0580-4FAA-BA77-4A348F57F4F8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F3B0-1A06-436A-917C-A688A366FAB2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943464355"/>
              </p:ext>
            </p:extLst>
          </p:nvPr>
        </p:nvGraphicFramePr>
        <p:xfrm>
          <a:off x="3627895" y="1828800"/>
          <a:ext cx="5181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Straight Connector 13"/>
          <p:cNvCxnSpPr/>
          <p:nvPr/>
        </p:nvCxnSpPr>
        <p:spPr>
          <a:xfrm rot="5400000">
            <a:off x="4763294" y="3847306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Callout 15"/>
          <p:cNvSpPr/>
          <p:nvPr/>
        </p:nvSpPr>
        <p:spPr>
          <a:xfrm>
            <a:off x="3657600" y="2435352"/>
            <a:ext cx="1524000" cy="612648"/>
          </a:xfrm>
          <a:prstGeom prst="wedgeEllipseCallout">
            <a:avLst>
              <a:gd name="adj1" fmla="val 28432"/>
              <a:gd name="adj2" fmla="val 2043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P(T&lt;t)</a:t>
            </a:r>
            <a:endParaRPr lang="en-US" dirty="0"/>
          </a:p>
        </p:txBody>
      </p:sp>
      <p:sp>
        <p:nvSpPr>
          <p:cNvPr id="2" name="Freeform 1"/>
          <p:cNvSpPr/>
          <p:nvPr/>
        </p:nvSpPr>
        <p:spPr>
          <a:xfrm>
            <a:off x="3593432" y="3585411"/>
            <a:ext cx="1443789" cy="713873"/>
          </a:xfrm>
          <a:custGeom>
            <a:avLst/>
            <a:gdLst>
              <a:gd name="connsiteX0" fmla="*/ 1419726 w 1443789"/>
              <a:gd name="connsiteY0" fmla="*/ 0 h 713873"/>
              <a:gd name="connsiteX1" fmla="*/ 1443789 w 1443789"/>
              <a:gd name="connsiteY1" fmla="*/ 713873 h 713873"/>
              <a:gd name="connsiteX2" fmla="*/ 0 w 1443789"/>
              <a:gd name="connsiteY2" fmla="*/ 713873 h 713873"/>
              <a:gd name="connsiteX3" fmla="*/ 858252 w 1443789"/>
              <a:gd name="connsiteY3" fmla="*/ 553452 h 713873"/>
              <a:gd name="connsiteX4" fmla="*/ 970547 w 1443789"/>
              <a:gd name="connsiteY4" fmla="*/ 473242 h 713873"/>
              <a:gd name="connsiteX5" fmla="*/ 1098884 w 1443789"/>
              <a:gd name="connsiteY5" fmla="*/ 409073 h 713873"/>
              <a:gd name="connsiteX6" fmla="*/ 1219200 w 1443789"/>
              <a:gd name="connsiteY6" fmla="*/ 296778 h 713873"/>
              <a:gd name="connsiteX7" fmla="*/ 1283368 w 1443789"/>
              <a:gd name="connsiteY7" fmla="*/ 176463 h 713873"/>
              <a:gd name="connsiteX8" fmla="*/ 1323473 w 1443789"/>
              <a:gd name="connsiteY8" fmla="*/ 120315 h 713873"/>
              <a:gd name="connsiteX9" fmla="*/ 1347536 w 1443789"/>
              <a:gd name="connsiteY9" fmla="*/ 96252 h 713873"/>
              <a:gd name="connsiteX10" fmla="*/ 1371600 w 1443789"/>
              <a:gd name="connsiteY10" fmla="*/ 72189 h 713873"/>
              <a:gd name="connsiteX11" fmla="*/ 1419726 w 1443789"/>
              <a:gd name="connsiteY11" fmla="*/ 0 h 713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3789" h="713873">
                <a:moveTo>
                  <a:pt x="1419726" y="0"/>
                </a:moveTo>
                <a:lnTo>
                  <a:pt x="1443789" y="713873"/>
                </a:lnTo>
                <a:lnTo>
                  <a:pt x="0" y="713873"/>
                </a:lnTo>
                <a:lnTo>
                  <a:pt x="858252" y="553452"/>
                </a:lnTo>
                <a:lnTo>
                  <a:pt x="970547" y="473242"/>
                </a:lnTo>
                <a:lnTo>
                  <a:pt x="1098884" y="409073"/>
                </a:lnTo>
                <a:lnTo>
                  <a:pt x="1219200" y="296778"/>
                </a:lnTo>
                <a:lnTo>
                  <a:pt x="1283368" y="176463"/>
                </a:lnTo>
                <a:cubicBezTo>
                  <a:pt x="1296736" y="157747"/>
                  <a:pt x="1309105" y="138275"/>
                  <a:pt x="1323473" y="120315"/>
                </a:cubicBezTo>
                <a:cubicBezTo>
                  <a:pt x="1330559" y="111457"/>
                  <a:pt x="1347536" y="96252"/>
                  <a:pt x="1347536" y="96252"/>
                </a:cubicBezTo>
                <a:lnTo>
                  <a:pt x="1371600" y="72189"/>
                </a:lnTo>
                <a:lnTo>
                  <a:pt x="1419726" y="0"/>
                </a:lnTo>
                <a:close/>
              </a:path>
            </a:pathLst>
          </a:cu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789" y="336801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Using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789" y="1281363"/>
            <a:ext cx="8229600" cy="4906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  <a:sym typeface="Mathematica1" pitchFamily="2" charset="2"/>
              </a:rPr>
              <a:t>To get the positive t value that has the specified  probability </a:t>
            </a:r>
            <a:r>
              <a:rPr lang="en-US" altLang="zh-CN" sz="2800" dirty="0" smtClean="0">
                <a:solidFill>
                  <a:srgbClr val="FF0000"/>
                </a:solidFill>
                <a:ea typeface="宋体" pitchFamily="2" charset="-122"/>
                <a:sym typeface="Mathematica1" pitchFamily="2" charset="2"/>
              </a:rPr>
              <a:t>to the left</a:t>
            </a:r>
            <a:r>
              <a:rPr lang="en-US" altLang="zh-CN" sz="2800" dirty="0">
                <a:ea typeface="宋体" pitchFamily="2" charset="-122"/>
                <a:sym typeface="Mathematica1" pitchFamily="2" charset="2"/>
              </a:rPr>
              <a:t>: t=T.INV(,</a:t>
            </a:r>
            <a:r>
              <a:rPr lang="en-US" altLang="zh-CN" sz="2800" dirty="0" err="1">
                <a:ea typeface="宋体" pitchFamily="2" charset="-122"/>
                <a:sym typeface="Mathematica1" pitchFamily="2" charset="2"/>
              </a:rPr>
              <a:t>df</a:t>
            </a:r>
            <a:r>
              <a:rPr lang="en-US" altLang="zh-CN" sz="2800" dirty="0">
                <a:ea typeface="宋体" pitchFamily="2" charset="-122"/>
                <a:sym typeface="Mathematica1" pitchFamily="2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>
                <a:ea typeface="宋体" pitchFamily="2" charset="-122"/>
                <a:sym typeface="Mathematica1" pitchFamily="2" charset="2"/>
              </a:rPr>
              <a:t>Calculate 5</a:t>
            </a:r>
            <a:r>
              <a:rPr lang="en-US" altLang="zh-CN" sz="2800" baseline="30000" dirty="0" smtClean="0">
                <a:ea typeface="宋体" pitchFamily="2" charset="-122"/>
                <a:sym typeface="Mathematica1" pitchFamily="2" charset="2"/>
              </a:rPr>
              <a:t>th</a:t>
            </a:r>
            <a:r>
              <a:rPr lang="en-US" altLang="zh-CN" sz="2800" dirty="0" smtClean="0">
                <a:ea typeface="宋体" pitchFamily="2" charset="-122"/>
                <a:sym typeface="Mathematica1" pitchFamily="2" charset="2"/>
              </a:rPr>
              <a:t> percentile (</a:t>
            </a:r>
            <a:r>
              <a:rPr lang="en-US" altLang="zh-CN" sz="2800" dirty="0">
                <a:ea typeface="宋体" pitchFamily="2" charset="-122"/>
                <a:sym typeface="Mathematica1" pitchFamily="2" charset="2"/>
              </a:rPr>
              <a:t>, i.e. =</a:t>
            </a:r>
            <a:r>
              <a:rPr lang="en-US" altLang="zh-CN" sz="2800" dirty="0" smtClean="0">
                <a:ea typeface="宋体" pitchFamily="2" charset="-122"/>
                <a:sym typeface="Mathematica1" pitchFamily="2" charset="2"/>
              </a:rPr>
              <a:t>0.05) with </a:t>
            </a:r>
            <a:r>
              <a:rPr lang="en-US" altLang="zh-CN" sz="2800" dirty="0" err="1" smtClean="0">
                <a:ea typeface="宋体" pitchFamily="2" charset="-122"/>
                <a:sym typeface="Mathematica1" pitchFamily="2" charset="2"/>
              </a:rPr>
              <a:t>d.o.f</a:t>
            </a:r>
            <a:r>
              <a:rPr lang="en-US" altLang="zh-CN" sz="2800" dirty="0" smtClean="0">
                <a:ea typeface="宋体" pitchFamily="2" charset="-122"/>
                <a:sym typeface="Mathematica1" pitchFamily="2" charset="2"/>
              </a:rPr>
              <a:t>.=50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  <a:sym typeface="Mathematica1" pitchFamily="2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  <a:sym typeface="Mathematica1" pitchFamily="2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  <a:sym typeface="Mathematica1" pitchFamily="2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  <a:sym typeface="Mathematica1" pitchFamily="2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dirty="0" smtClean="0">
              <a:ea typeface="宋体" pitchFamily="2" charset="-122"/>
              <a:sym typeface="Mathematica1" pitchFamily="2" charset="2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0789" y="6418513"/>
            <a:ext cx="2133600" cy="365125"/>
          </a:xfrm>
        </p:spPr>
        <p:txBody>
          <a:bodyPr/>
          <a:lstStyle/>
          <a:p>
            <a:fld id="{D4C5A5AA-EC39-4C85-AB3C-8B3E54105958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67789" y="6418513"/>
            <a:ext cx="2895600" cy="365125"/>
          </a:xfrm>
        </p:spPr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96789" y="6418513"/>
            <a:ext cx="2133600" cy="365125"/>
          </a:xfrm>
        </p:spPr>
        <p:txBody>
          <a:bodyPr/>
          <a:lstStyle/>
          <a:p>
            <a:r>
              <a:rPr lang="en-US" altLang="zh-CN" smtClean="0"/>
              <a:t>8.</a:t>
            </a:r>
            <a:fld id="{66834D32-C5F7-486F-89CC-EE10CCC7B4CB}" type="slidenum">
              <a:rPr lang="en-US" altLang="zh-CN" smtClean="0"/>
              <a:pPr/>
              <a:t>49</a:t>
            </a:fld>
            <a:endParaRPr lang="en-US" altLang="zh-CN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977781878"/>
              </p:ext>
            </p:extLst>
          </p:nvPr>
        </p:nvGraphicFramePr>
        <p:xfrm>
          <a:off x="2662989" y="2652963"/>
          <a:ext cx="5181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Oval Callout 10"/>
          <p:cNvSpPr/>
          <p:nvPr/>
        </p:nvSpPr>
        <p:spPr>
          <a:xfrm>
            <a:off x="76200" y="5458326"/>
            <a:ext cx="4419600" cy="533400"/>
          </a:xfrm>
          <a:prstGeom prst="wedgeEllipseCallout">
            <a:avLst>
              <a:gd name="adj1" fmla="val 35991"/>
              <a:gd name="adj2" fmla="val -1141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smtClean="0">
                <a:ea typeface="宋体" pitchFamily="2" charset="-122"/>
                <a:sym typeface="Mathematica1" pitchFamily="2" charset="2"/>
              </a:rPr>
              <a:t>t=T.INV(0.05, 50) = - 1.67591 </a:t>
            </a:r>
          </a:p>
        </p:txBody>
      </p:sp>
      <p:sp>
        <p:nvSpPr>
          <p:cNvPr id="9" name="Freeform 8"/>
          <p:cNvSpPr/>
          <p:nvPr/>
        </p:nvSpPr>
        <p:spPr>
          <a:xfrm>
            <a:off x="2506579" y="4495800"/>
            <a:ext cx="1455822" cy="539416"/>
          </a:xfrm>
          <a:custGeom>
            <a:avLst/>
            <a:gdLst>
              <a:gd name="connsiteX0" fmla="*/ 1636295 w 1652337"/>
              <a:gd name="connsiteY0" fmla="*/ 0 h 745958"/>
              <a:gd name="connsiteX1" fmla="*/ 1387643 w 1652337"/>
              <a:gd name="connsiteY1" fmla="*/ 296779 h 745958"/>
              <a:gd name="connsiteX2" fmla="*/ 1243264 w 1652337"/>
              <a:gd name="connsiteY2" fmla="*/ 489284 h 745958"/>
              <a:gd name="connsiteX3" fmla="*/ 1098885 w 1652337"/>
              <a:gd name="connsiteY3" fmla="*/ 609600 h 745958"/>
              <a:gd name="connsiteX4" fmla="*/ 882316 w 1652337"/>
              <a:gd name="connsiteY4" fmla="*/ 657726 h 745958"/>
              <a:gd name="connsiteX5" fmla="*/ 810127 w 1652337"/>
              <a:gd name="connsiteY5" fmla="*/ 665747 h 745958"/>
              <a:gd name="connsiteX6" fmla="*/ 465222 w 1652337"/>
              <a:gd name="connsiteY6" fmla="*/ 665747 h 745958"/>
              <a:gd name="connsiteX7" fmla="*/ 288758 w 1652337"/>
              <a:gd name="connsiteY7" fmla="*/ 673768 h 745958"/>
              <a:gd name="connsiteX8" fmla="*/ 0 w 1652337"/>
              <a:gd name="connsiteY8" fmla="*/ 721894 h 745958"/>
              <a:gd name="connsiteX9" fmla="*/ 1652337 w 1652337"/>
              <a:gd name="connsiteY9" fmla="*/ 745958 h 745958"/>
              <a:gd name="connsiteX10" fmla="*/ 1636295 w 1652337"/>
              <a:gd name="connsiteY10" fmla="*/ 0 h 74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52337" h="745958">
                <a:moveTo>
                  <a:pt x="1636295" y="0"/>
                </a:moveTo>
                <a:lnTo>
                  <a:pt x="1387643" y="296779"/>
                </a:lnTo>
                <a:lnTo>
                  <a:pt x="1243264" y="489284"/>
                </a:lnTo>
                <a:lnTo>
                  <a:pt x="1098885" y="609600"/>
                </a:lnTo>
                <a:lnTo>
                  <a:pt x="882316" y="657726"/>
                </a:lnTo>
                <a:lnTo>
                  <a:pt x="810127" y="665747"/>
                </a:lnTo>
                <a:lnTo>
                  <a:pt x="465222" y="665747"/>
                </a:lnTo>
                <a:lnTo>
                  <a:pt x="288758" y="673768"/>
                </a:lnTo>
                <a:lnTo>
                  <a:pt x="0" y="721894"/>
                </a:lnTo>
                <a:lnTo>
                  <a:pt x="1652337" y="745958"/>
                </a:lnTo>
                <a:lnTo>
                  <a:pt x="1636295" y="0"/>
                </a:lnTo>
                <a:close/>
              </a:path>
            </a:pathLst>
          </a:cu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895600" y="4721423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5%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Important Facts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990600"/>
            <a:ext cx="8597900" cy="5334000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For continuous distributions, P(X=a) = 0. Only the probability that X falls in an </a:t>
            </a:r>
            <a:r>
              <a:rPr lang="en-US" altLang="zh-CN" sz="2400" b="1" i="1" dirty="0">
                <a:ea typeface="宋体" pitchFamily="2" charset="-122"/>
              </a:rPr>
              <a:t>interval</a:t>
            </a:r>
            <a:r>
              <a:rPr lang="en-US" altLang="zh-CN" sz="2400" i="1" dirty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can be measured, and is measured as an area under the </a:t>
            </a:r>
            <a:r>
              <a:rPr lang="en-US" altLang="zh-CN" sz="2400" b="1" dirty="0" err="1">
                <a:ea typeface="宋体" pitchFamily="2" charset="-122"/>
              </a:rPr>
              <a:t>pdf</a:t>
            </a:r>
            <a:r>
              <a:rPr lang="en-US" altLang="zh-CN" sz="2400" dirty="0">
                <a:ea typeface="宋体" pitchFamily="2" charset="-122"/>
              </a:rPr>
              <a:t> curve. </a:t>
            </a:r>
            <a:endParaRPr lang="en-US" altLang="zh-CN" sz="2400" dirty="0" smtClean="0">
              <a:ea typeface="宋体" pitchFamily="2" charset="-122"/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Thus</a:t>
            </a:r>
            <a:r>
              <a:rPr lang="en-US" altLang="zh-CN" sz="2400" dirty="0">
                <a:ea typeface="宋体" pitchFamily="2" charset="-122"/>
              </a:rPr>
              <a:t>, P(a 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</a:t>
            </a:r>
            <a:r>
              <a:rPr lang="en-US" altLang="zh-CN" sz="2400" dirty="0">
                <a:ea typeface="宋体" pitchFamily="2" charset="-122"/>
              </a:rPr>
              <a:t>X </a:t>
            </a:r>
            <a:r>
              <a:rPr lang="en-US" altLang="zh-CN" sz="2400" dirty="0">
                <a:ea typeface="宋体" pitchFamily="2" charset="-122"/>
                <a:sym typeface="Symbol" pitchFamily="18" charset="2"/>
              </a:rPr>
              <a:t></a:t>
            </a:r>
            <a:r>
              <a:rPr lang="en-US" altLang="zh-CN" sz="2400" dirty="0">
                <a:ea typeface="宋体" pitchFamily="2" charset="-122"/>
              </a:rPr>
              <a:t>b) is identical to P(a &lt; X &lt; b</a:t>
            </a:r>
            <a:r>
              <a:rPr lang="en-US" altLang="zh-CN" sz="2400" dirty="0" smtClean="0">
                <a:ea typeface="宋体" pitchFamily="2" charset="-122"/>
              </a:rPr>
              <a:t>).</a:t>
            </a:r>
          </a:p>
          <a:p>
            <a:pPr marL="933450" lvl="1" indent="-533400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e.g</a:t>
            </a:r>
            <a:r>
              <a:rPr lang="en-US" altLang="zh-CN" sz="2000" dirty="0">
                <a:ea typeface="宋体" pitchFamily="2" charset="-122"/>
              </a:rPr>
              <a:t>. Exams scores have normal distribution (the most important continuous distribution) with mean 75 and standard deviation 5. What is the probability that an exam drawn at random will have a value of 85? </a:t>
            </a:r>
            <a:endParaRPr lang="en-US" altLang="zh-CN" sz="2000" dirty="0" smtClean="0">
              <a:ea typeface="宋体" pitchFamily="2" charset="-122"/>
            </a:endParaRPr>
          </a:p>
          <a:p>
            <a:pPr marL="933450" lvl="1" indent="-533400"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A </a:t>
            </a:r>
            <a:r>
              <a:rPr lang="en-US" altLang="zh-CN" sz="2000" dirty="0">
                <a:ea typeface="宋体" pitchFamily="2" charset="-122"/>
              </a:rPr>
              <a:t>2.5%	</a:t>
            </a:r>
            <a:r>
              <a:rPr lang="en-US" altLang="zh-CN" sz="2000" dirty="0" smtClean="0">
                <a:ea typeface="宋体" pitchFamily="2" charset="-122"/>
              </a:rPr>
              <a:t>	B</a:t>
            </a:r>
            <a:r>
              <a:rPr lang="en-US" altLang="zh-CN" sz="2000" dirty="0">
                <a:ea typeface="宋体" pitchFamily="2" charset="-122"/>
              </a:rPr>
              <a:t>. 5%		C. 97.5%	</a:t>
            </a:r>
            <a:r>
              <a:rPr lang="en-US" altLang="zh-CN" sz="2000" dirty="0" smtClean="0">
                <a:ea typeface="宋体" pitchFamily="2" charset="-122"/>
              </a:rPr>
              <a:t>	D</a:t>
            </a:r>
            <a:r>
              <a:rPr lang="en-US" altLang="zh-CN" sz="2000" dirty="0">
                <a:ea typeface="宋体" pitchFamily="2" charset="-122"/>
              </a:rPr>
              <a:t>. 0%</a:t>
            </a:r>
          </a:p>
          <a:p>
            <a:pPr marL="533400" indent="-533400">
              <a:lnSpc>
                <a:spcPct val="90000"/>
              </a:lnSpc>
            </a:pPr>
            <a:endParaRPr lang="zh-CN" altLang="en-US" sz="2400" dirty="0">
              <a:ea typeface="宋体" pitchFamily="2" charset="-122"/>
            </a:endParaRPr>
          </a:p>
          <a:p>
            <a:pPr marL="533400" indent="-533400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Some Discrete Variables we treat as continuous: </a:t>
            </a:r>
          </a:p>
          <a:p>
            <a:pPr marL="933450" lvl="1" indent="-533400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Any monetary figure like income, tax, etc. --dollar amounts are measured to the nearest penny, but are usually considered continuous.</a:t>
            </a:r>
          </a:p>
          <a:p>
            <a:pPr marL="933450" lvl="1" indent="-533400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Any time period like age, time record, etc, --could be more precise if measured with a smaller unit.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A6897057-65E4-46EB-A94E-1CFFC16EC410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1C24-1078-4DB6-B14E-F630F0A9E3F2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 </a:t>
            </a:r>
            <a:r>
              <a:rPr lang="en-US" altLang="zh-CN" b="1" dirty="0" smtClean="0">
                <a:ea typeface="宋体" pitchFamily="2" charset="-122"/>
              </a:rPr>
              <a:t>sample</a:t>
            </a:r>
            <a:r>
              <a:rPr lang="en-US" altLang="zh-CN" dirty="0" smtClean="0">
                <a:ea typeface="宋体" pitchFamily="2" charset="-122"/>
              </a:rPr>
              <a:t> of 25 Econ205 students revealed that they studied on average 5 hours a week with a standard deviation of 2.46.  </a:t>
            </a:r>
            <a:r>
              <a:rPr lang="en-US" altLang="zh-CN" dirty="0" smtClean="0">
                <a:ea typeface="宋体" pitchFamily="2" charset="-122"/>
              </a:rPr>
              <a:t>In addition you know that study time follows a normal distribution </a:t>
            </a:r>
            <a:r>
              <a:rPr lang="en-US" altLang="zh-CN" smtClean="0">
                <a:ea typeface="宋体" pitchFamily="2" charset="-122"/>
              </a:rPr>
              <a:t>centered around 5 hours.</a:t>
            </a:r>
            <a:endParaRPr lang="en-US" altLang="zh-CN" dirty="0" smtClean="0">
              <a:ea typeface="宋体" pitchFamily="2" charset="-122"/>
            </a:endParaRPr>
          </a:p>
          <a:p>
            <a:pPr marL="457200" lvl="1" indent="0">
              <a:buNone/>
            </a:pP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What </a:t>
            </a:r>
            <a:r>
              <a:rPr lang="en-US" altLang="zh-CN" dirty="0" smtClean="0">
                <a:ea typeface="宋体" pitchFamily="2" charset="-122"/>
              </a:rPr>
              <a:t>is the probability that a student studied more than 7.5 hours?</a:t>
            </a:r>
            <a:endParaRPr lang="zh-CN" altLang="en-US" dirty="0" smtClean="0">
              <a:ea typeface="宋体" pitchFamily="2" charset="-122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A5AA-EC39-4C85-AB3C-8B3E54105958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8.</a:t>
            </a:r>
            <a:fld id="{66834D32-C5F7-486F-89CC-EE10CCC7B4CB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6115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ea typeface="宋体" pitchFamily="2" charset="-122"/>
              </a:rPr>
              <a:t>P(X&gt;7.5</a:t>
            </a:r>
            <a:r>
              <a:rPr lang="en-US" dirty="0" smtClean="0">
                <a:ea typeface="宋体" pitchFamily="2" charset="-122"/>
              </a:rPr>
              <a:t>)=?</a:t>
            </a:r>
          </a:p>
          <a:p>
            <a:r>
              <a:rPr lang="en-US" dirty="0" smtClean="0">
                <a:ea typeface="宋体" pitchFamily="2" charset="-122"/>
              </a:rPr>
              <a:t>If we knew </a:t>
            </a:r>
            <a:r>
              <a:rPr lang="el-GR" dirty="0" smtClean="0">
                <a:ea typeface="宋体" pitchFamily="2" charset="-122"/>
              </a:rPr>
              <a:t>σ</a:t>
            </a:r>
            <a:r>
              <a:rPr lang="en-US" dirty="0" smtClean="0">
                <a:ea typeface="宋体" pitchFamily="2" charset="-122"/>
              </a:rPr>
              <a:t>, we could use Standard Normal:</a:t>
            </a:r>
          </a:p>
          <a:p>
            <a:r>
              <a:rPr lang="en-US" dirty="0" smtClean="0">
                <a:ea typeface="宋体" pitchFamily="2" charset="-122"/>
              </a:rPr>
              <a:t>P(Z&gt;(</a:t>
            </a:r>
            <a:r>
              <a:rPr lang="en-US" dirty="0" smtClean="0">
                <a:ea typeface="宋体" pitchFamily="2" charset="-122"/>
              </a:rPr>
              <a:t>7.5-mu)/</a:t>
            </a:r>
            <a:r>
              <a:rPr lang="el-GR" dirty="0" smtClean="0">
                <a:ea typeface="宋体" pitchFamily="2" charset="-122"/>
              </a:rPr>
              <a:t> </a:t>
            </a:r>
            <a:r>
              <a:rPr lang="el-GR" dirty="0" smtClean="0">
                <a:ea typeface="宋体" pitchFamily="2" charset="-122"/>
              </a:rPr>
              <a:t>σ</a:t>
            </a:r>
            <a:r>
              <a:rPr lang="en-US" dirty="0" smtClean="0">
                <a:ea typeface="宋体" pitchFamily="2" charset="-122"/>
              </a:rPr>
              <a:t>)=P(Z&gt;2.5/</a:t>
            </a:r>
            <a:r>
              <a:rPr lang="el-GR" dirty="0" smtClean="0">
                <a:ea typeface="宋体" pitchFamily="2" charset="-122"/>
              </a:rPr>
              <a:t> σ</a:t>
            </a:r>
            <a:r>
              <a:rPr lang="en-US" dirty="0" smtClean="0">
                <a:ea typeface="宋体" pitchFamily="2" charset="-122"/>
              </a:rPr>
              <a:t>), however we don’t know the </a:t>
            </a:r>
            <a:r>
              <a:rPr lang="el-GR" dirty="0" smtClean="0">
                <a:ea typeface="宋体" pitchFamily="2" charset="-122"/>
              </a:rPr>
              <a:t>σ</a:t>
            </a:r>
            <a:r>
              <a:rPr lang="en-US" dirty="0" smtClean="0">
                <a:ea typeface="宋体" pitchFamily="2" charset="-122"/>
              </a:rPr>
              <a:t>, so we use t-Distribution</a:t>
            </a:r>
          </a:p>
          <a:p>
            <a:r>
              <a:rPr lang="en-US" dirty="0" smtClean="0">
                <a:ea typeface="宋体" pitchFamily="2" charset="-122"/>
              </a:rPr>
              <a:t>P(T&gt; (7.5-xbar)/</a:t>
            </a:r>
            <a:r>
              <a:rPr lang="el-GR" dirty="0" smtClean="0">
                <a:ea typeface="宋体" pitchFamily="2" charset="-122"/>
              </a:rPr>
              <a:t> </a:t>
            </a:r>
            <a:r>
              <a:rPr lang="en-US" dirty="0" smtClean="0">
                <a:ea typeface="宋体" pitchFamily="2" charset="-122"/>
              </a:rPr>
              <a:t>s)= P(T&gt;2.5/</a:t>
            </a:r>
            <a:r>
              <a:rPr lang="el-GR" dirty="0" smtClean="0">
                <a:ea typeface="宋体" pitchFamily="2" charset="-122"/>
              </a:rPr>
              <a:t> </a:t>
            </a:r>
            <a:r>
              <a:rPr lang="en-US" dirty="0" smtClean="0">
                <a:ea typeface="宋体" pitchFamily="2" charset="-122"/>
              </a:rPr>
              <a:t>2.46)</a:t>
            </a:r>
            <a:br>
              <a:rPr lang="en-US" dirty="0" smtClean="0">
                <a:ea typeface="宋体" pitchFamily="2" charset="-122"/>
              </a:rPr>
            </a:br>
            <a:r>
              <a:rPr lang="en-US" dirty="0" smtClean="0">
                <a:ea typeface="宋体" pitchFamily="2" charset="-122"/>
              </a:rPr>
              <a:t>= P(T&gt;</a:t>
            </a:r>
            <a:r>
              <a:rPr lang="en-US" dirty="0" smtClean="0"/>
              <a:t>1.016</a:t>
            </a:r>
            <a:r>
              <a:rPr lang="en-US" dirty="0" smtClean="0">
                <a:ea typeface="宋体" pitchFamily="2" charset="-122"/>
              </a:rPr>
              <a:t>) or </a:t>
            </a:r>
            <a:r>
              <a:rPr lang="en-US" b="1" dirty="0" smtClean="0">
                <a:ea typeface="宋体" pitchFamily="2" charset="-122"/>
              </a:rPr>
              <a:t>=1-T.DIST</a:t>
            </a:r>
            <a:r>
              <a:rPr lang="en-US" dirty="0" smtClean="0">
                <a:ea typeface="宋体" pitchFamily="2" charset="-122"/>
              </a:rPr>
              <a:t>(1.016,25-1,1)=</a:t>
            </a:r>
            <a:r>
              <a:rPr lang="en-US" dirty="0" smtClean="0"/>
              <a:t> 0.1599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A5AA-EC39-4C85-AB3C-8B3E54105958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8.</a:t>
            </a:r>
            <a:fld id="{66834D32-C5F7-486F-89CC-EE10CCC7B4CB}" type="slidenum">
              <a:rPr lang="en-US" altLang="zh-CN" smtClean="0"/>
              <a:pPr/>
              <a:t>51</a:t>
            </a:fld>
            <a:endParaRPr lang="en-US" altLang="zh-CN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39356961"/>
              </p:ext>
            </p:extLst>
          </p:nvPr>
        </p:nvGraphicFramePr>
        <p:xfrm>
          <a:off x="843689" y="304800"/>
          <a:ext cx="5557111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1" name="Equation" r:id="rId3" imgW="2197080" imgH="888840" progId="Equation.3">
                  <p:embed/>
                </p:oleObj>
              </mc:Choice>
              <mc:Fallback>
                <p:oleObj name="Equation" r:id="rId3" imgW="2197080" imgH="888840" progId="Equation.3">
                  <p:embed/>
                  <p:pic>
                    <p:nvPicPr>
                      <p:cNvPr id="0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689" y="304800"/>
                        <a:ext cx="5557111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Transformation Formulas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A5AA-EC39-4C85-AB3C-8B3E54105958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8.</a:t>
            </a:r>
            <a:fld id="{66834D32-C5F7-486F-89CC-EE10CCC7B4CB}" type="slidenum">
              <a:rPr lang="en-US" altLang="zh-CN" smtClean="0"/>
              <a:pPr/>
              <a:t>52</a:t>
            </a:fld>
            <a:endParaRPr lang="en-US" altLang="zh-CN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127250" y="2438400"/>
          <a:ext cx="4654550" cy="3071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5" name="Equation" r:id="rId3" imgW="1231560" imgH="812520" progId="Equation.3">
                  <p:embed/>
                </p:oleObj>
              </mc:Choice>
              <mc:Fallback>
                <p:oleObj name="Equation" r:id="rId3" imgW="1231560" imgH="8125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2438400"/>
                        <a:ext cx="4654550" cy="30710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(II) Uniform Distribution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BAA9-CBFD-46A7-BB5C-9DF26AC669A3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8.</a:t>
            </a:r>
            <a:fld id="{81FF8A32-3F19-4756-B6DE-81B7C67CF1A4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209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Uniform Distribution…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Consider the </a:t>
            </a:r>
            <a:r>
              <a:rPr lang="en-US" altLang="zh-CN" b="1" i="1">
                <a:ea typeface="宋体" pitchFamily="2" charset="-122"/>
              </a:rPr>
              <a:t>uniform probability distribution</a:t>
            </a:r>
            <a:r>
              <a:rPr lang="en-US" altLang="zh-CN">
                <a:ea typeface="宋体" pitchFamily="2" charset="-122"/>
              </a:rPr>
              <a:t> </a:t>
            </a:r>
          </a:p>
          <a:p>
            <a:r>
              <a:rPr lang="en-US" altLang="zh-CN">
                <a:ea typeface="宋体" pitchFamily="2" charset="-122"/>
              </a:rPr>
              <a:t>It is described by the function: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007402D8-8236-4504-8493-889EA0D47F1A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1280" name="Rectangle 16"/>
          <p:cNvSpPr>
            <a:spLocks noChangeArrowheads="1"/>
          </p:cNvSpPr>
          <p:nvPr/>
        </p:nvSpPr>
        <p:spPr bwMode="auto">
          <a:xfrm>
            <a:off x="2590800" y="4495800"/>
            <a:ext cx="3200400" cy="914400"/>
          </a:xfrm>
          <a:prstGeom prst="rect">
            <a:avLst/>
          </a:prstGeom>
          <a:solidFill>
            <a:srgbClr val="BFBF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819400"/>
            <a:ext cx="4241800" cy="8890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905000" y="3581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1905000" y="54102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295400" y="365760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</a:rPr>
              <a:t>f(x)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6629400" y="533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</a:rPr>
              <a:t>x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5638800" y="5334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</a:rPr>
              <a:t>b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2438400" y="5334000"/>
            <a:ext cx="31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</a:rPr>
              <a:t>a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3429000" y="5942013"/>
            <a:ext cx="52800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</a:rPr>
              <a:t>area = width </a:t>
            </a:r>
            <a:r>
              <a:rPr lang="en-US" altLang="zh-CN">
                <a:latin typeface="Tahoma" pitchFamily="34" charset="0"/>
                <a:ea typeface="宋体" pitchFamily="2" charset="-122"/>
              </a:rPr>
              <a:t>x</a:t>
            </a:r>
            <a:r>
              <a:rPr lang="en-US" altLang="zh-CN">
                <a:ea typeface="宋体" pitchFamily="2" charset="-122"/>
              </a:rPr>
              <a:t> height = (b – a) </a:t>
            </a:r>
            <a:r>
              <a:rPr lang="en-US" altLang="zh-CN">
                <a:latin typeface="Tahoma" pitchFamily="34" charset="0"/>
                <a:ea typeface="宋体" pitchFamily="2" charset="-122"/>
              </a:rPr>
              <a:t>x</a:t>
            </a:r>
            <a:r>
              <a:rPr lang="en-US" altLang="zh-CN">
                <a:ea typeface="宋体" pitchFamily="2" charset="-122"/>
              </a:rPr>
              <a:t>          = 1</a:t>
            </a: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 flipH="1">
            <a:off x="1905000" y="4495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AutoShape 18"/>
          <p:cNvSpPr>
            <a:spLocks/>
          </p:cNvSpPr>
          <p:nvPr/>
        </p:nvSpPr>
        <p:spPr bwMode="auto">
          <a:xfrm>
            <a:off x="1600200" y="4495800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283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4648200"/>
            <a:ext cx="639763" cy="660400"/>
          </a:xfrm>
          <a:prstGeom prst="rect">
            <a:avLst/>
          </a:prstGeom>
          <a:noFill/>
        </p:spPr>
      </p:pic>
      <p:pic>
        <p:nvPicPr>
          <p:cNvPr id="11284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7600" y="5867400"/>
            <a:ext cx="639763" cy="660400"/>
          </a:xfrm>
          <a:prstGeom prst="rect">
            <a:avLst/>
          </a:prstGeom>
          <a:noFill/>
        </p:spPr>
      </p:pic>
      <p:sp>
        <p:nvSpPr>
          <p:cNvPr id="11285" name="Freeform 21"/>
          <p:cNvSpPr>
            <a:spLocks/>
          </p:cNvSpPr>
          <p:nvPr/>
        </p:nvSpPr>
        <p:spPr bwMode="auto">
          <a:xfrm>
            <a:off x="3733800" y="5105400"/>
            <a:ext cx="4318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48" y="384"/>
              </a:cxn>
              <a:cxn ang="0">
                <a:pos x="240" y="480"/>
              </a:cxn>
              <a:cxn ang="0">
                <a:pos x="240" y="0"/>
              </a:cxn>
            </a:cxnLst>
            <a:rect l="0" t="0" r="r" b="b"/>
            <a:pathLst>
              <a:path w="272" h="576">
                <a:moveTo>
                  <a:pt x="0" y="576"/>
                </a:moveTo>
                <a:cubicBezTo>
                  <a:pt x="4" y="488"/>
                  <a:pt x="8" y="400"/>
                  <a:pt x="48" y="384"/>
                </a:cubicBezTo>
                <a:cubicBezTo>
                  <a:pt x="88" y="368"/>
                  <a:pt x="208" y="544"/>
                  <a:pt x="240" y="480"/>
                </a:cubicBezTo>
                <a:cubicBezTo>
                  <a:pt x="272" y="416"/>
                  <a:pt x="256" y="208"/>
                  <a:pt x="24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oval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25C9A-FE5B-4C80-AAD9-133196D80021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Example 1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229600" cy="533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The amount of gasoline sold daily at a service station is uniformly distributed with a minimum of 2,000 gallons and a maximum of 5,000 gallons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b="1" i="1" dirty="0">
                <a:solidFill>
                  <a:srgbClr val="0000FF"/>
                </a:solidFill>
                <a:ea typeface="宋体" pitchFamily="2" charset="-122"/>
              </a:rPr>
              <a:t>Find the probability that daily sales will fall between 2,500 and 3,000 gallons</a:t>
            </a:r>
            <a:r>
              <a:rPr lang="en-US" altLang="zh-CN" b="1" i="1" dirty="0" smtClean="0">
                <a:solidFill>
                  <a:srgbClr val="0000FF"/>
                </a:solidFill>
                <a:ea typeface="宋体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b="1" i="1" dirty="0">
                <a:solidFill>
                  <a:srgbClr val="0000FF"/>
                </a:solidFill>
                <a:ea typeface="宋体" pitchFamily="2" charset="-122"/>
              </a:rPr>
              <a:t>What is the probability that the service station will sell </a:t>
            </a:r>
            <a:r>
              <a:rPr lang="en-US" altLang="zh-CN" b="1" i="1" u="sng" dirty="0">
                <a:solidFill>
                  <a:srgbClr val="0000FF"/>
                </a:solidFill>
                <a:ea typeface="宋体" pitchFamily="2" charset="-122"/>
              </a:rPr>
              <a:t>at least</a:t>
            </a:r>
            <a:r>
              <a:rPr lang="en-US" altLang="zh-CN" b="1" i="1" dirty="0">
                <a:solidFill>
                  <a:srgbClr val="0000FF"/>
                </a:solidFill>
                <a:ea typeface="宋体" pitchFamily="2" charset="-122"/>
              </a:rPr>
              <a:t> 4,000 gallons</a:t>
            </a:r>
            <a:r>
              <a:rPr lang="en-US" altLang="zh-CN" b="1" i="1" dirty="0" smtClean="0">
                <a:solidFill>
                  <a:srgbClr val="0000FF"/>
                </a:solidFill>
                <a:ea typeface="宋体" pitchFamily="2" charset="-122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en-US" altLang="zh-CN" b="1" i="1" dirty="0">
                <a:solidFill>
                  <a:srgbClr val="0000FF"/>
                </a:solidFill>
                <a:ea typeface="宋体" pitchFamily="2" charset="-122"/>
              </a:rPr>
              <a:t>What is the probability that the station will sell </a:t>
            </a:r>
            <a:r>
              <a:rPr lang="en-US" altLang="zh-CN" b="1" i="1" u="sng" dirty="0">
                <a:solidFill>
                  <a:srgbClr val="0000FF"/>
                </a:solidFill>
                <a:ea typeface="宋体" pitchFamily="2" charset="-122"/>
              </a:rPr>
              <a:t>exactly</a:t>
            </a:r>
            <a:r>
              <a:rPr lang="en-US" altLang="zh-CN" b="1" i="1" dirty="0">
                <a:solidFill>
                  <a:srgbClr val="0000FF"/>
                </a:solidFill>
                <a:ea typeface="宋体" pitchFamily="2" charset="-122"/>
              </a:rPr>
              <a:t> 2,500 gallons?</a:t>
            </a:r>
          </a:p>
          <a:p>
            <a:pPr>
              <a:lnSpc>
                <a:spcPct val="90000"/>
              </a:lnSpc>
            </a:pPr>
            <a:endParaRPr lang="en-US" altLang="zh-CN" b="1" i="1" dirty="0">
              <a:solidFill>
                <a:srgbClr val="0000FF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b="1" i="1" dirty="0">
              <a:solidFill>
                <a:srgbClr val="0000FF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F105A738-C4FB-4AD1-AC24-BD6E71DD285B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1940-1160-4D0F-957E-CBB8A4C0CA91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Example 1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 smtClean="0">
                <a:ea typeface="宋体" pitchFamily="2" charset="-122"/>
              </a:rPr>
              <a:t>X ~ U[2000, 5000], so that the density function is:</a:t>
            </a: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000" b="1" i="1" dirty="0">
              <a:solidFill>
                <a:srgbClr val="0000FF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000" b="1" i="1" dirty="0">
              <a:solidFill>
                <a:srgbClr val="0000FF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000" b="1" i="1" dirty="0" smtClean="0">
              <a:solidFill>
                <a:srgbClr val="0000FF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 i="1" dirty="0" smtClean="0">
                <a:solidFill>
                  <a:srgbClr val="0000FF"/>
                </a:solidFill>
                <a:ea typeface="宋体" pitchFamily="2" charset="-122"/>
              </a:rPr>
              <a:t>Find </a:t>
            </a:r>
            <a:r>
              <a:rPr lang="en-US" altLang="zh-CN" sz="2000" b="1" i="1" dirty="0">
                <a:solidFill>
                  <a:srgbClr val="0000FF"/>
                </a:solidFill>
                <a:ea typeface="宋体" pitchFamily="2" charset="-122"/>
              </a:rPr>
              <a:t>the probability that daily sales will fall between 2,500 and 3,000 gallons.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ea typeface="宋体" pitchFamily="2" charset="-122"/>
              </a:rPr>
              <a:t>P(2,500 ≤ X ≤ 3,000)</a:t>
            </a:r>
            <a:r>
              <a:rPr lang="en-US" altLang="zh-CN" sz="2000" dirty="0">
                <a:ea typeface="宋体" pitchFamily="2" charset="-122"/>
              </a:rPr>
              <a:t> = (3,000 – 2,500) </a:t>
            </a:r>
            <a:r>
              <a:rPr lang="en-US" altLang="zh-CN" sz="2000" dirty="0">
                <a:latin typeface="Tahoma" pitchFamily="34" charset="0"/>
                <a:ea typeface="宋体" pitchFamily="2" charset="-122"/>
              </a:rPr>
              <a:t>x</a:t>
            </a:r>
            <a:r>
              <a:rPr lang="en-US" altLang="zh-CN" sz="2000" dirty="0">
                <a:ea typeface="宋体" pitchFamily="2" charset="-122"/>
              </a:rPr>
              <a:t>          = .1667</a:t>
            </a:r>
          </a:p>
          <a:p>
            <a:pPr>
              <a:lnSpc>
                <a:spcPct val="90000"/>
              </a:lnSpc>
            </a:pPr>
            <a:endParaRPr lang="en-US" altLang="zh-CN" sz="2000" b="1" i="1" dirty="0">
              <a:solidFill>
                <a:srgbClr val="0000FF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 i="1" dirty="0">
                <a:solidFill>
                  <a:srgbClr val="0000FF"/>
                </a:solidFill>
                <a:ea typeface="宋体" pitchFamily="2" charset="-122"/>
              </a:rPr>
              <a:t>What is the probability that the service station will sell </a:t>
            </a:r>
            <a:r>
              <a:rPr lang="en-US" altLang="zh-CN" sz="2000" b="1" i="1" u="sng" dirty="0">
                <a:solidFill>
                  <a:srgbClr val="0000FF"/>
                </a:solidFill>
                <a:ea typeface="宋体" pitchFamily="2" charset="-122"/>
              </a:rPr>
              <a:t>at least</a:t>
            </a:r>
            <a:r>
              <a:rPr lang="en-US" altLang="zh-CN" sz="2000" b="1" i="1" dirty="0">
                <a:solidFill>
                  <a:srgbClr val="0000FF"/>
                </a:solidFill>
                <a:ea typeface="宋体" pitchFamily="2" charset="-122"/>
              </a:rPr>
              <a:t> 4,000 gallons?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ea typeface="宋体" pitchFamily="2" charset="-122"/>
              </a:rPr>
              <a:t>P(X ≥ 4,000)</a:t>
            </a:r>
            <a:r>
              <a:rPr lang="en-US" altLang="zh-CN" sz="2000" dirty="0">
                <a:ea typeface="宋体" pitchFamily="2" charset="-122"/>
              </a:rPr>
              <a:t> = (5,000 – 4,000) </a:t>
            </a:r>
            <a:r>
              <a:rPr lang="en-US" altLang="zh-CN" sz="2000" dirty="0">
                <a:latin typeface="Tahoma" pitchFamily="34" charset="0"/>
                <a:ea typeface="宋体" pitchFamily="2" charset="-122"/>
              </a:rPr>
              <a:t>x</a:t>
            </a:r>
            <a:r>
              <a:rPr lang="en-US" altLang="zh-CN" sz="2000" dirty="0">
                <a:ea typeface="宋体" pitchFamily="2" charset="-122"/>
              </a:rPr>
              <a:t>          = .3333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8.</a:t>
            </a:r>
            <a:fld id="{F105A738-C4FB-4AD1-AC24-BD6E71DD285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038600" y="2133600"/>
            <a:ext cx="2286000" cy="914400"/>
          </a:xfrm>
          <a:prstGeom prst="rect">
            <a:avLst/>
          </a:prstGeom>
          <a:solidFill>
            <a:srgbClr val="BFBFB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2438400" y="1828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2438400" y="3048000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828800" y="167640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</a:rPr>
              <a:t>f(x)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7239000" y="3124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</a:rPr>
              <a:t>x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867400" y="32004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</a:rPr>
              <a:t>5,000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581400" y="31242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2,000</a:t>
            </a:r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H="1">
            <a:off x="2438400" y="2133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AutoShape 12"/>
          <p:cNvSpPr>
            <a:spLocks/>
          </p:cNvSpPr>
          <p:nvPr/>
        </p:nvSpPr>
        <p:spPr bwMode="auto">
          <a:xfrm>
            <a:off x="2133600" y="2133600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2303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209800"/>
            <a:ext cx="1554163" cy="636588"/>
          </a:xfrm>
          <a:prstGeom prst="rect">
            <a:avLst/>
          </a:prstGeom>
          <a:noFill/>
        </p:spPr>
      </p:pic>
      <p:sp>
        <p:nvSpPr>
          <p:cNvPr id="12312" name="Rectangle 24"/>
          <p:cNvSpPr>
            <a:spLocks noChangeArrowheads="1"/>
          </p:cNvSpPr>
          <p:nvPr/>
        </p:nvSpPr>
        <p:spPr bwMode="auto">
          <a:xfrm>
            <a:off x="4343400" y="2133600"/>
            <a:ext cx="381000" cy="9144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2320" name="Picture 3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4419600"/>
            <a:ext cx="381000" cy="501650"/>
          </a:xfrm>
          <a:prstGeom prst="rect">
            <a:avLst/>
          </a:prstGeom>
          <a:noFill/>
        </p:spPr>
      </p:pic>
      <p:pic>
        <p:nvPicPr>
          <p:cNvPr id="12321" name="Picture 3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5562600"/>
            <a:ext cx="533400" cy="501650"/>
          </a:xfrm>
          <a:prstGeom prst="rect">
            <a:avLst/>
          </a:prstGeom>
          <a:noFill/>
        </p:spPr>
      </p:pic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1940-1160-4D0F-957E-CBB8A4C0CA91}" type="datetime1">
              <a:rPr lang="en-US" altLang="zh-CN" smtClean="0"/>
              <a:pPr/>
              <a:t>4/4/2013</a:t>
            </a:fld>
            <a:endParaRPr lang="en-US" altLang="zh-C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23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2561</TotalTime>
  <Words>3910</Words>
  <Application>Microsoft Office PowerPoint</Application>
  <PresentationFormat>On-screen Show (4:3)</PresentationFormat>
  <Paragraphs>691</Paragraphs>
  <Slides>52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Office Theme</vt:lpstr>
      <vt:lpstr>Equation</vt:lpstr>
      <vt:lpstr>Microsoft Equation 3.0</vt:lpstr>
      <vt:lpstr>Chapter 6</vt:lpstr>
      <vt:lpstr>Review: Discrete vs. Continuous R.V.</vt:lpstr>
      <vt:lpstr>Point Probabilities are Zero</vt:lpstr>
      <vt:lpstr>Probability Density Function…</vt:lpstr>
      <vt:lpstr>Important Facts</vt:lpstr>
      <vt:lpstr>(II) Uniform Distribution</vt:lpstr>
      <vt:lpstr>Uniform Distribution…</vt:lpstr>
      <vt:lpstr>Example 1</vt:lpstr>
      <vt:lpstr>Example 1</vt:lpstr>
      <vt:lpstr>Example 1</vt:lpstr>
      <vt:lpstr>Expected value of uniform distribution</vt:lpstr>
      <vt:lpstr>(III) Normal Distribution</vt:lpstr>
      <vt:lpstr>The Most Important Continuous Distribution</vt:lpstr>
      <vt:lpstr>Why is Normal important?</vt:lpstr>
      <vt:lpstr>Standard Normal Distribution…</vt:lpstr>
      <vt:lpstr>Normal Distribution…</vt:lpstr>
      <vt:lpstr>Normal Distribution…</vt:lpstr>
      <vt:lpstr>To Standardize Normal Distribution</vt:lpstr>
      <vt:lpstr>Standardization</vt:lpstr>
      <vt:lpstr>Calculating Normal Probabilities…</vt:lpstr>
      <vt:lpstr>PowerPoint Presentation</vt:lpstr>
      <vt:lpstr>Instead of using Table use Excel</vt:lpstr>
      <vt:lpstr>Calculating Normal Probabilities…</vt:lpstr>
      <vt:lpstr>Using the Normal Table or Excel</vt:lpstr>
      <vt:lpstr>Using the Normal Table or Excel</vt:lpstr>
      <vt:lpstr>Using the Normal Table or Excel</vt:lpstr>
      <vt:lpstr>Using the Normal Table or Excel</vt:lpstr>
      <vt:lpstr>Example 1</vt:lpstr>
      <vt:lpstr>Example</vt:lpstr>
      <vt:lpstr>Example 2</vt:lpstr>
      <vt:lpstr>Example 2</vt:lpstr>
      <vt:lpstr>Finding Values of z</vt:lpstr>
      <vt:lpstr>Calculating Normal Probabilities…</vt:lpstr>
      <vt:lpstr>Answers</vt:lpstr>
      <vt:lpstr>Optional: The Binomial-Normal Connection</vt:lpstr>
      <vt:lpstr>Normal Approximation to Binomial…</vt:lpstr>
      <vt:lpstr>Normal Approximation to Binomial…</vt:lpstr>
      <vt:lpstr>Normal Approximation to Binomial…</vt:lpstr>
      <vt:lpstr>(IV) Student’s T Distribution</vt:lpstr>
      <vt:lpstr>Another Important Continuous Distribution: Student’s t</vt:lpstr>
      <vt:lpstr>When do we use the T-distribution?</vt:lpstr>
      <vt:lpstr>Student’s t</vt:lpstr>
      <vt:lpstr>Student t Distribution</vt:lpstr>
      <vt:lpstr>Student t Distribution…</vt:lpstr>
      <vt:lpstr>Degrees of Freedom</vt:lpstr>
      <vt:lpstr>Determining Student t Values…</vt:lpstr>
      <vt:lpstr>Using the t table for values…</vt:lpstr>
      <vt:lpstr>Using Excel</vt:lpstr>
      <vt:lpstr>Using Excel</vt:lpstr>
      <vt:lpstr>An Example</vt:lpstr>
      <vt:lpstr>Answer:</vt:lpstr>
      <vt:lpstr>Transformation Formulas</vt:lpstr>
    </vt:vector>
  </TitlesOfParts>
  <Company>Copyright © 2006 Brooks/Cole, a division of Thomson Learning,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8 - Continuous Probability Distributions</dc:title>
  <dc:subject>Keller's Statistics for Management &amp; Economics, 7th Ed.</dc:subject>
  <dc:creator>Trent Tucker, Wilfrid Laurier Univeristy</dc:creator>
  <cp:lastModifiedBy>Jung, Juergen</cp:lastModifiedBy>
  <cp:revision>172</cp:revision>
  <cp:lastPrinted>2012-10-16T13:15:36Z</cp:lastPrinted>
  <dcterms:created xsi:type="dcterms:W3CDTF">2004-06-22T18:17:40Z</dcterms:created>
  <dcterms:modified xsi:type="dcterms:W3CDTF">2013-04-04T15:44:16Z</dcterms:modified>
</cp:coreProperties>
</file>