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300" r:id="rId2"/>
    <p:sldId id="297" r:id="rId3"/>
    <p:sldId id="298" r:id="rId4"/>
    <p:sldId id="258" r:id="rId5"/>
    <p:sldId id="299" r:id="rId6"/>
    <p:sldId id="260" r:id="rId7"/>
    <p:sldId id="261" r:id="rId8"/>
    <p:sldId id="301" r:id="rId9"/>
    <p:sldId id="263" r:id="rId10"/>
    <p:sldId id="265" r:id="rId11"/>
    <p:sldId id="305" r:id="rId12"/>
    <p:sldId id="306" r:id="rId13"/>
    <p:sldId id="266" r:id="rId14"/>
    <p:sldId id="269" r:id="rId15"/>
    <p:sldId id="271" r:id="rId16"/>
    <p:sldId id="282" r:id="rId17"/>
    <p:sldId id="272" r:id="rId18"/>
    <p:sldId id="303" r:id="rId19"/>
    <p:sldId id="304" r:id="rId20"/>
    <p:sldId id="307" r:id="rId21"/>
    <p:sldId id="308" r:id="rId22"/>
  </p:sldIdLst>
  <p:sldSz cx="9144000" cy="6858000" type="screen4x3"/>
  <p:notesSz cx="6858000" cy="9077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244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459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459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5CD97E-C48A-48D3-A52A-4DAEDBCD4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483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730"/>
            <a:ext cx="50292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459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459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DC171D-BF0C-412A-B1B0-BD40A34B0E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623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25A97-C662-4AFF-8A2C-EF6CEB5D1A98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FF7E0-5267-4AD0-B103-956B3474310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AFFD1-4EDA-48FE-B432-495135C161B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ACEF0-A262-44C9-A07C-518CB703287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17606-1E6E-4D5C-9735-52DFE60936B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A34C9-6B88-454D-B9AC-5F61C68DEDC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63011-E203-4C28-8F30-5C690E1C620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11E3-5D3A-426D-8692-32DB0F2EB7C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6396F-F182-4D3C-AA67-C927091A3EB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B38B3-B08D-48E6-A222-F8F1C944E67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DC942-2DDB-4A5C-B752-E158AEA20E6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997D3-933C-4D8E-A8A5-CE14E9E8CC5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2DD97-45AE-4607-B8F3-AC3FA3ED13E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121F4-3724-4BA4-BACF-19C73364969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2C306-99E9-4051-B699-7397C827191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0B8-3FB3-4389-ADE1-EDE84918540F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20748019-7FF9-4BE3-80BA-1060262EB7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2DF3-F294-4BD5-A4C6-B58403DACF4C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6FE4924D-747C-497F-94A3-000657EA87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3341-113A-4939-A899-4EF72C86B722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0C70C0DF-A98E-4C97-B29F-E68004958B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0711CB-B567-43A4-AAF9-20F0A15E7005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9.</a:t>
            </a:r>
            <a:fld id="{5E1FC8BD-4809-4978-9638-0007948EFF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66A2-C5AE-4C39-A9BF-7E2F369677DF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0372FF0C-0B30-4FA8-895C-C3BC5D76A8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7233-CAD8-4712-B575-0E745A2ACE52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61E3D2E5-6877-44DD-8BB9-62CAD0E34C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07C6-4F91-42B2-A7A7-01DBCB03C7B6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9E3C215A-A504-42FA-BACD-649A0513B3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6EE-8F78-4239-8DCC-2562301D35DA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3192D6F8-87C4-40AF-85A0-ABE318B0B8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9E40-574F-4200-9F83-57D6E1230CA1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274B4DE0-E117-4AB5-8E63-9FE81019A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A907-0F87-406D-B5A2-E6B9088C6410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DB023BB4-C76C-4E7C-BD55-AB846FBAA8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F7A1-ACD8-4DC1-8BD3-A9BC6B88AA60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21DF90FA-34E9-463C-8458-A02A046261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22A1-7C1C-4570-A892-706E128098A4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9.</a:t>
            </a:r>
            <a:fld id="{4359DB3B-84C7-40A2-AF33-629F60AA62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38600"/>
            <a:ext cx="8077200" cy="2362200"/>
          </a:xfrm>
        </p:spPr>
        <p:txBody>
          <a:bodyPr/>
          <a:lstStyle/>
          <a:p>
            <a:r>
              <a:rPr lang="en-US" altLang="zh-CN" sz="3200" b="1" dirty="0">
                <a:ea typeface="宋体" pitchFamily="2" charset="-122"/>
              </a:rPr>
              <a:t>Sampling Distribution and </a:t>
            </a:r>
          </a:p>
          <a:p>
            <a:r>
              <a:rPr lang="en-US" altLang="zh-CN" sz="3200" b="1" dirty="0">
                <a:ea typeface="宋体" pitchFamily="2" charset="-122"/>
              </a:rPr>
              <a:t>Central Limit </a:t>
            </a:r>
            <a:r>
              <a:rPr lang="en-US" altLang="zh-CN" sz="3200" b="1" dirty="0" smtClean="0">
                <a:ea typeface="宋体" pitchFamily="2" charset="-122"/>
              </a:rPr>
              <a:t>Theorem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2036618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Sampling Distribution of the Sample Mean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1.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3. If X is normal, X is normal. If X is non-normal, X is </a:t>
            </a:r>
            <a:r>
              <a:rPr lang="en-US" altLang="zh-CN" i="1" dirty="0">
                <a:ea typeface="宋体" pitchFamily="2" charset="-122"/>
              </a:rPr>
              <a:t>approximately</a:t>
            </a:r>
            <a:r>
              <a:rPr lang="en-US" altLang="zh-CN" dirty="0">
                <a:ea typeface="宋体" pitchFamily="2" charset="-122"/>
              </a:rPr>
              <a:t> normal for sufficiently large sample </a:t>
            </a:r>
            <a:r>
              <a:rPr lang="en-US" altLang="zh-CN" dirty="0" smtClean="0">
                <a:ea typeface="宋体" pitchFamily="2" charset="-122"/>
              </a:rPr>
              <a:t>sizes. 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Note: the definition of “sufficiently large” depends on the extent of non-normality of x (e.g. heavily skewed; multimodal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r>
              <a:rPr lang="en-US" altLang="zh-CN" dirty="0" smtClean="0">
                <a:ea typeface="宋体" pitchFamily="2" charset="-122"/>
              </a:rPr>
              <a:t>Approximations become “good” once n ≥ 30.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7F026768-496C-4FFD-9C62-0114BE62CFD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200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7467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524000"/>
            <a:ext cx="1422400" cy="546100"/>
          </a:xfrm>
          <a:prstGeom prst="rect">
            <a:avLst/>
          </a:prstGeom>
          <a:noFill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362200"/>
            <a:ext cx="3708400" cy="5461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EA7B-0E9A-4B63-9A98-58BE39EED3E4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859" y="1981200"/>
            <a:ext cx="831272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011" y="1295400"/>
            <a:ext cx="4947389" cy="49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979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ea typeface="宋体" pitchFamily="2" charset="-122"/>
              </a:rPr>
              <a:t>The foreman of a bottling plant has observed that the amount of soda in each “32-ounce” bottle is actually a normally distributed random variable, with a mean of 32.2 ounces and a standard deviation of 0.3 ounce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If a customer buys one bottle, what is the probability that the bottle will contain  more than 32 ounces</a:t>
            </a:r>
            <a:r>
              <a:rPr lang="en-US" altLang="zh-CN" sz="2400" dirty="0" smtClean="0">
                <a:ea typeface="宋体" pitchFamily="2" charset="-122"/>
              </a:rPr>
              <a:t>?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If a customer buys a carton of </a:t>
            </a:r>
            <a:r>
              <a:rPr lang="en-US" altLang="zh-CN" sz="2400" b="1" dirty="0">
                <a:ea typeface="宋体" pitchFamily="2" charset="-122"/>
              </a:rPr>
              <a:t>four</a:t>
            </a:r>
            <a:r>
              <a:rPr lang="en-US" altLang="zh-CN" sz="2400" dirty="0">
                <a:ea typeface="宋体" pitchFamily="2" charset="-122"/>
              </a:rPr>
              <a:t> bottles, and measure the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mean amount of the four bottles</a:t>
            </a:r>
            <a:r>
              <a:rPr lang="en-US" altLang="zh-CN" sz="2400" dirty="0">
                <a:ea typeface="宋体" pitchFamily="2" charset="-122"/>
              </a:rPr>
              <a:t> . Will it be 32.2? 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Suppose </a:t>
            </a:r>
            <a:r>
              <a:rPr lang="en-US" altLang="zh-CN" sz="2400" dirty="0">
                <a:ea typeface="宋体" pitchFamily="2" charset="-122"/>
              </a:rPr>
              <a:t>the customer gets a mean of 32, is it the population mean? What is the probability that the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mean amount of the four bottles</a:t>
            </a:r>
            <a:r>
              <a:rPr lang="en-US" altLang="zh-CN" sz="2400" dirty="0">
                <a:ea typeface="宋体" pitchFamily="2" charset="-122"/>
              </a:rPr>
              <a:t> will be greater than 32 ounces? </a:t>
            </a:r>
          </a:p>
          <a:p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29306E9B-A925-464C-BCAE-71CDC1531E7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245-3F79-4635-860E-0DD563B7D9BE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838200"/>
            <a:ext cx="8902700" cy="5638800"/>
          </a:xfrm>
        </p:spPr>
        <p:txBody>
          <a:bodyPr/>
          <a:lstStyle/>
          <a:p>
            <a:pPr marL="457200" indent="-457200"/>
            <a:r>
              <a:rPr lang="en-US" altLang="zh-CN" sz="2400" dirty="0">
                <a:ea typeface="宋体" pitchFamily="2" charset="-122"/>
              </a:rPr>
              <a:t>We want to find P(</a:t>
            </a:r>
            <a:r>
              <a:rPr lang="en-US" altLang="zh-CN" sz="2400" b="1" dirty="0">
                <a:ea typeface="宋体" pitchFamily="2" charset="-122"/>
              </a:rPr>
              <a:t>X </a:t>
            </a:r>
            <a:r>
              <a:rPr lang="en-US" altLang="zh-CN" sz="2400" dirty="0">
                <a:ea typeface="宋体" pitchFamily="2" charset="-122"/>
              </a:rPr>
              <a:t>&gt; 32), where X is normally distributed </a:t>
            </a:r>
            <a:r>
              <a:rPr lang="en-US" altLang="zh-CN" sz="2400" dirty="0" smtClean="0">
                <a:ea typeface="宋体" pitchFamily="2" charset="-122"/>
              </a:rPr>
              <a:t>with     </a:t>
            </a:r>
            <a:r>
              <a:rPr lang="en-US" altLang="zh-CN" sz="2400" dirty="0">
                <a:ea typeface="宋体" pitchFamily="2" charset="-122"/>
              </a:rPr>
              <a:t>=32.2 and     =.3</a:t>
            </a:r>
          </a:p>
          <a:p>
            <a:pPr marL="457200" indent="-457200"/>
            <a:endParaRPr lang="en-US" altLang="zh-CN" sz="2400" dirty="0">
              <a:ea typeface="宋体" pitchFamily="2" charset="-122"/>
            </a:endParaRPr>
          </a:p>
          <a:p>
            <a:pPr marL="457200" indent="-457200"/>
            <a:r>
              <a:rPr lang="en-US" altLang="zh-CN" sz="2400" dirty="0">
                <a:ea typeface="宋体" pitchFamily="2" charset="-122"/>
              </a:rPr>
              <a:t>Things we know:</a:t>
            </a:r>
          </a:p>
          <a:p>
            <a:pPr marL="457200" indent="-457200">
              <a:buFont typeface="Times" pitchFamily="18" charset="0"/>
              <a:buAutoNum type="arabicParenR"/>
            </a:pPr>
            <a:r>
              <a:rPr lang="en-US" altLang="zh-CN" sz="2400" dirty="0">
                <a:ea typeface="宋体" pitchFamily="2" charset="-122"/>
              </a:rPr>
              <a:t>X is normally distributed, therefore so will X.</a:t>
            </a:r>
          </a:p>
          <a:p>
            <a:pPr marL="457200" indent="-457200">
              <a:buFont typeface="Times" pitchFamily="18" charset="0"/>
              <a:buAutoNum type="arabicParenR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Times" pitchFamily="18" charset="0"/>
              <a:buAutoNum type="arabicParenR"/>
            </a:pPr>
            <a:r>
              <a:rPr lang="en-US" altLang="zh-CN" sz="2400" dirty="0">
                <a:ea typeface="宋体" pitchFamily="2" charset="-122"/>
              </a:rPr>
              <a:t>                = 32.2 oz.</a:t>
            </a:r>
          </a:p>
          <a:p>
            <a:pPr marL="457200" indent="-457200">
              <a:buFont typeface="Times" pitchFamily="18" charset="0"/>
              <a:buAutoNum type="arabicParenR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Times" pitchFamily="18" charset="0"/>
              <a:buAutoNum type="arabicParenR"/>
            </a:pPr>
            <a:r>
              <a:rPr lang="en-US" altLang="zh-CN" sz="2400" dirty="0">
                <a:ea typeface="宋体" pitchFamily="2" charset="-122"/>
              </a:rPr>
              <a:t>                 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D79167D1-F2F8-4EE9-9EDE-D5CA61D50E29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530" y="1143001"/>
            <a:ext cx="481970" cy="533400"/>
          </a:xfrm>
          <a:prstGeom prst="rect">
            <a:avLst/>
          </a:prstGeom>
          <a:noFill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7037" y="1219200"/>
            <a:ext cx="421676" cy="381000"/>
          </a:xfrm>
          <a:prstGeom prst="rect">
            <a:avLst/>
          </a:prstGeom>
          <a:noFill/>
        </p:spPr>
      </p:pic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048000" y="91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9436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429000"/>
            <a:ext cx="1219200" cy="468086"/>
          </a:xfrm>
          <a:prstGeom prst="rect">
            <a:avLst/>
          </a:prstGeom>
          <a:noFill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267200"/>
            <a:ext cx="3314700" cy="5334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ABA0-1789-4CBB-AE3D-E1B08F79210B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Graphically Speaking…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A0DD6184-7DAD-44A2-9279-2AFCB9EC2349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838200"/>
            <a:ext cx="4699000" cy="2209800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114800"/>
            <a:ext cx="4699000" cy="2209800"/>
          </a:xfrm>
          <a:prstGeom prst="rect">
            <a:avLst/>
          </a:prstGeom>
          <a:noFill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4699000" cy="2209800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28600" y="3352800"/>
            <a:ext cx="441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what is the probability that one bottle will contain more than 32 ounces?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724400" y="3352800"/>
            <a:ext cx="441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what is the probability that the mean of four bottles will exceed 32 oz?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934200" y="787400"/>
            <a:ext cx="1447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1800">
                <a:latin typeface="Tahoma" pitchFamily="34" charset="0"/>
                <a:ea typeface="宋体" pitchFamily="2" charset="-122"/>
              </a:rPr>
              <a:t>mean=32.2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4495800" y="99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082A-3E26-4668-ABD9-AB4845C818CB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Standardizing the Sample Mean…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sampling distribution can be used to make inferences about population parameters. 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In </a:t>
            </a:r>
            <a:r>
              <a:rPr lang="en-US" altLang="zh-CN" dirty="0">
                <a:ea typeface="宋体" pitchFamily="2" charset="-122"/>
              </a:rPr>
              <a:t>order to do so, the sample mean can be standardized to the standard normal distribution using the following formulation: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53AE5840-27F6-4F8A-AE5C-031879C6EE3B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419600"/>
            <a:ext cx="2120900" cy="12700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8065-258C-43B0-B811-629CA8BB1AB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Sampling Distribution of a Proportion…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97900" cy="54864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The estimator of a population proportion of successes is the </a:t>
            </a:r>
            <a:r>
              <a:rPr lang="en-US" altLang="zh-CN" sz="2400" b="1" i="1" dirty="0">
                <a:ea typeface="宋体" pitchFamily="2" charset="-122"/>
              </a:rPr>
              <a:t>sample proportion</a:t>
            </a:r>
            <a:r>
              <a:rPr lang="en-US" altLang="zh-CN" sz="2400" dirty="0">
                <a:ea typeface="宋体" pitchFamily="2" charset="-122"/>
              </a:rPr>
              <a:t>. That is, we count the number of successes in a sample and compute: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X is the number of successes, n is the sample size.</a:t>
            </a:r>
          </a:p>
          <a:p>
            <a:r>
              <a:rPr lang="en-US" altLang="zh-CN" sz="2400" dirty="0">
                <a:ea typeface="宋体" pitchFamily="2" charset="-122"/>
              </a:rPr>
              <a:t>P can be any value between 0 and 1, so is continuous variable.</a:t>
            </a:r>
          </a:p>
          <a:p>
            <a:r>
              <a:rPr lang="en-US" altLang="zh-CN" sz="2400" dirty="0">
                <a:ea typeface="宋体" pitchFamily="2" charset="-122"/>
              </a:rPr>
              <a:t>Enable us to transform categorical variables into quantitative variables.</a:t>
            </a:r>
          </a:p>
          <a:p>
            <a:r>
              <a:rPr lang="en-US" altLang="zh-CN" sz="2400" dirty="0">
                <a:ea typeface="宋体" pitchFamily="2" charset="-122"/>
              </a:rPr>
              <a:t>P is the sample version of    , just like X-bar is the sample version of   </a:t>
            </a:r>
          </a:p>
          <a:p>
            <a:r>
              <a:rPr lang="en-US" altLang="zh-CN" sz="2400" dirty="0">
                <a:ea typeface="宋体" pitchFamily="2" charset="-122"/>
              </a:rPr>
              <a:t>When                   and                          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2356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4267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4" imgW="139680" imgH="139680" progId="Equation.3">
                  <p:embed/>
                </p:oleObj>
              </mc:Choice>
              <mc:Fallback>
                <p:oleObj name="Equation" r:id="rId4" imgW="13968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FF88EB29-881E-4B71-BF27-1583C63DE4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886200" y="17526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6" imgW="457002" imgH="393529" progId="Equation.3">
                  <p:embed/>
                </p:oleObj>
              </mc:Choice>
              <mc:Fallback>
                <p:oleObj name="Equation" r:id="rId6" imgW="457002" imgH="393529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1600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914400" y="4572000"/>
          <a:ext cx="43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8" imgW="152268" imgH="164957" progId="Equation.3">
                  <p:embed/>
                </p:oleObj>
              </mc:Choice>
              <mc:Fallback>
                <p:oleObj name="Equation" r:id="rId8" imgW="152268" imgH="16495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30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447800" y="5029200"/>
          <a:ext cx="1295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10" imgW="583693" imgH="177646" progId="Equation.3">
                  <p:embed/>
                </p:oleObj>
              </mc:Choice>
              <mc:Fallback>
                <p:oleObj name="Equation" r:id="rId10" imgW="583693" imgH="17764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1295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3352800" y="5029200"/>
          <a:ext cx="1952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12" imgW="876240" imgH="203040" progId="Equation.3">
                  <p:embed/>
                </p:oleObj>
              </mc:Choice>
              <mc:Fallback>
                <p:oleObj name="Equation" r:id="rId12" imgW="87624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19526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519113" y="5413375"/>
          <a:ext cx="3076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14" imgW="1346040" imgH="507960" progId="Equation.3">
                  <p:embed/>
                </p:oleObj>
              </mc:Choice>
              <mc:Fallback>
                <p:oleObj name="Equation" r:id="rId14" imgW="134604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413375"/>
                        <a:ext cx="3076575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DDC-5112-485E-B82B-7DC1B6EFD319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Sample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the proportion of voters that support the Democratic party in the US is 52%.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Randomly select a voter. What is the probability that a Democrat is selected?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is the probability of selecting a sample of 100 voters, in which the proportion of Democrats is:</a:t>
            </a:r>
          </a:p>
          <a:p>
            <a:pPr lvl="2"/>
            <a:r>
              <a:rPr lang="en-US" dirty="0" smtClean="0"/>
              <a:t>Equal to 55%</a:t>
            </a:r>
          </a:p>
          <a:p>
            <a:pPr lvl="2"/>
            <a:r>
              <a:rPr lang="en-US" dirty="0" smtClean="0"/>
              <a:t>Less than 50%</a:t>
            </a:r>
          </a:p>
          <a:p>
            <a:pPr lvl="2"/>
            <a:r>
              <a:rPr lang="en-US" dirty="0" smtClean="0"/>
              <a:t>Between 40% and 52%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Since proportion of </a:t>
            </a:r>
            <a:r>
              <a:rPr lang="en-US" dirty="0" err="1" smtClean="0"/>
              <a:t>Dems</a:t>
            </a:r>
            <a:r>
              <a:rPr lang="en-US" dirty="0" smtClean="0"/>
              <a:t> is 52%, the chance to pick a Democrat in a random draw is 52%.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proportion be assumed normally distributed?: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0.52*100 = 52 &gt;= 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0.48*100 = 48 &gt;= 5</a:t>
            </a:r>
          </a:p>
          <a:p>
            <a:pPr marL="914400" lvl="1" indent="-514350">
              <a:buNone/>
            </a:pPr>
            <a:r>
              <a:rPr lang="en-US" dirty="0" smtClean="0"/>
              <a:t>Then p ~ N(0.52, </a:t>
            </a:r>
            <a:r>
              <a:rPr lang="en-US" dirty="0" err="1" smtClean="0"/>
              <a:t>sqrt</a:t>
            </a:r>
            <a:r>
              <a:rPr lang="en-US" dirty="0" smtClean="0"/>
              <a:t>((0.52*0.48) / 100))</a:t>
            </a:r>
          </a:p>
          <a:p>
            <a:pPr marL="914400" lvl="1" indent="-514350"/>
            <a:r>
              <a:rPr lang="en-US" dirty="0" smtClean="0"/>
              <a:t>P(p=55%) = 0</a:t>
            </a:r>
          </a:p>
          <a:p>
            <a:pPr marL="914400" lvl="1" indent="-514350"/>
            <a:r>
              <a:rPr lang="en-US" dirty="0" smtClean="0"/>
              <a:t>P(p&lt;=50%) = NORM.S.DIST((0.50-0.52)/ 0.04996,1)</a:t>
            </a:r>
          </a:p>
          <a:p>
            <a:pPr marL="914400" lvl="1" indent="-514350"/>
            <a:r>
              <a:rPr lang="en-US" dirty="0" smtClean="0"/>
              <a:t>P(40%&lt;=p&lt;=52%) </a:t>
            </a:r>
            <a:br>
              <a:rPr lang="en-US" dirty="0" smtClean="0"/>
            </a:br>
            <a:r>
              <a:rPr lang="en-US" dirty="0" smtClean="0"/>
              <a:t>= NORM.S.DIST((0.52-0.52)/0.04996,1) </a:t>
            </a:r>
            <a:br>
              <a:rPr lang="en-US" dirty="0" smtClean="0"/>
            </a:br>
            <a:r>
              <a:rPr lang="en-US" dirty="0" smtClean="0"/>
              <a:t>– NORM.S.DIST((0.40-0.52)/0.04996,1)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683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What is the Mean Diameter of </a:t>
            </a: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Cherry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19200"/>
            <a:ext cx="85979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1. Take a sample, measure their diameters and get the mean. </a:t>
            </a:r>
          </a:p>
          <a:p>
            <a:pPr marL="914400" lvl="1" indent="-457200"/>
            <a:r>
              <a:rPr lang="en-US" altLang="zh-CN" dirty="0">
                <a:ea typeface="宋体" pitchFamily="2" charset="-122"/>
              </a:rPr>
              <a:t>What do we have? Is it the mean diameter of the  </a:t>
            </a:r>
            <a:r>
              <a:rPr lang="en-US" altLang="zh-CN" dirty="0" smtClean="0">
                <a:ea typeface="宋体" pitchFamily="2" charset="-122"/>
              </a:rPr>
              <a:t>population</a:t>
            </a:r>
            <a:r>
              <a:rPr lang="en-US" altLang="zh-CN" dirty="0">
                <a:ea typeface="宋体" pitchFamily="2" charset="-122"/>
              </a:rPr>
              <a:t>? Is it close to the population mean? 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2. Take another sample with same sample size get the  sample mean.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Do we have anything new? Is it the same as the first? 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dirty="0">
                <a:ea typeface="宋体" pitchFamily="2" charset="-122"/>
              </a:rPr>
              <a:t>it the population mean? Is it close to?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3. Take sample after sample, with the same sample size, calculate mean after mean.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What do we have? Data for the sample mean.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CE2BF0B6-74F4-4F13-BDA8-481B56AFCBC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FF44-44F9-4114-9E74-9B867E2B3347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89" y="236779"/>
            <a:ext cx="8229600" cy="75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CLT: sample averages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609600" y="1295400"/>
            <a:ext cx="3124200" cy="4953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82215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34543" y="4262735"/>
                <a:ext cx="1602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~?(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3" y="4262735"/>
                <a:ext cx="1602555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38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4191000" y="16002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11385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1: n = 60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35944" y="1600200"/>
                <a:ext cx="5575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4" y="1600200"/>
                <a:ext cx="55758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191000" y="28194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91000" y="23577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2: n = 60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5944" y="2819400"/>
                <a:ext cx="564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4" y="2819400"/>
                <a:ext cx="56470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4191000" y="53340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0" y="48723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100: n = 60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5944" y="5334000"/>
                <a:ext cx="817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4" y="5334000"/>
                <a:ext cx="81727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035944" y="3962400"/>
            <a:ext cx="6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038753" y="4150242"/>
                <a:ext cx="199958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3" y="4150242"/>
                <a:ext cx="1999586" cy="9221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81800" y="2362200"/>
                <a:ext cx="2300416" cy="16312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 smtClean="0"/>
                  <a:t> is a random variable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By the CLT, it follows a normal distribution: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62200"/>
                <a:ext cx="2300416" cy="16312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219200" y="254514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variable X has unknown distribution: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7"/>
            <a:endCxn id="11" idx="2"/>
          </p:cNvCxnSpPr>
          <p:nvPr/>
        </p:nvCxnSpPr>
        <p:spPr>
          <a:xfrm flipV="1">
            <a:off x="3276272" y="1866900"/>
            <a:ext cx="914728" cy="15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2"/>
          </p:cNvCxnSpPr>
          <p:nvPr/>
        </p:nvCxnSpPr>
        <p:spPr>
          <a:xfrm>
            <a:off x="3657600" y="308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</p:cNvCxnSpPr>
          <p:nvPr/>
        </p:nvCxnSpPr>
        <p:spPr>
          <a:xfrm>
            <a:off x="3733800" y="3771900"/>
            <a:ext cx="1143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5"/>
            <a:endCxn id="19" idx="2"/>
          </p:cNvCxnSpPr>
          <p:nvPr/>
        </p:nvCxnSpPr>
        <p:spPr>
          <a:xfrm>
            <a:off x="3276272" y="5523050"/>
            <a:ext cx="914728" cy="7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0400" y="5334000"/>
            <a:ext cx="1524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n&gt;30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1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89" y="236779"/>
            <a:ext cx="8229600" cy="75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CLT: sample proportions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0BEE-A3CC-473B-BDD7-369A5A226298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9.</a:t>
            </a:r>
            <a:fld id="{B2645431-AB78-4B92-B4D9-A0D17C44A992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609600" y="1295400"/>
            <a:ext cx="3124200" cy="4953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82215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3231" y="2946975"/>
                <a:ext cx="4509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231" y="2946975"/>
                <a:ext cx="450957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4191000" y="16002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11385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1: n = 60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35944" y="1600200"/>
                <a:ext cx="558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44" y="1600200"/>
                <a:ext cx="55887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67" r="-32609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191000" y="28194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91000" y="23577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2: n = 60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4191000" y="5334000"/>
            <a:ext cx="2286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0" y="487233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Sample 100: n = 60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35944" y="3962400"/>
            <a:ext cx="6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6000" y="3962400"/>
                <a:ext cx="3093539" cy="1296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2400"/>
                <a:ext cx="3093539" cy="1296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81800" y="2362200"/>
                <a:ext cx="2300416" cy="16312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 smtClean="0"/>
                  <a:t> is a random variable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By the CLT, it follows a normal distribution: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62200"/>
                <a:ext cx="2300416" cy="16312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219200" y="254514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population proportion :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7"/>
            <a:endCxn id="11" idx="2"/>
          </p:cNvCxnSpPr>
          <p:nvPr/>
        </p:nvCxnSpPr>
        <p:spPr>
          <a:xfrm flipV="1">
            <a:off x="3276272" y="1866900"/>
            <a:ext cx="914728" cy="15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2"/>
          </p:cNvCxnSpPr>
          <p:nvPr/>
        </p:nvCxnSpPr>
        <p:spPr>
          <a:xfrm>
            <a:off x="3657600" y="308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</p:cNvCxnSpPr>
          <p:nvPr/>
        </p:nvCxnSpPr>
        <p:spPr>
          <a:xfrm>
            <a:off x="3733800" y="3771900"/>
            <a:ext cx="1143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5"/>
            <a:endCxn id="19" idx="2"/>
          </p:cNvCxnSpPr>
          <p:nvPr/>
        </p:nvCxnSpPr>
        <p:spPr>
          <a:xfrm>
            <a:off x="3276272" y="5523050"/>
            <a:ext cx="914728" cy="7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2811" y="2814935"/>
                <a:ext cx="565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811" y="2814935"/>
                <a:ext cx="565989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632" r="-3118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72811" y="5369867"/>
                <a:ext cx="818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811" y="5369867"/>
                <a:ext cx="818557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05600" y="5257800"/>
                <a:ext cx="2362200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if: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</m:t>
                    </m:r>
                    <m:r>
                      <a:rPr lang="en-US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257800"/>
                <a:ext cx="2362200" cy="12003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Another Thought</a:t>
            </a:r>
          </a:p>
        </p:txBody>
      </p:sp>
      <p:sp>
        <p:nvSpPr>
          <p:cNvPr id="63501" name="Rectangle 13"/>
          <p:cNvSpPr>
            <a:spLocks noGrp="1" noChangeArrowheads="1"/>
          </p:cNvSpPr>
          <p:nvPr>
            <p:ph sz="half" idx="1"/>
          </p:nvPr>
        </p:nvSpPr>
        <p:spPr>
          <a:xfrm>
            <a:off x="381000" y="838200"/>
            <a:ext cx="8382000" cy="55626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Suppose 3 </a:t>
            </a:r>
            <a:r>
              <a:rPr lang="en-US" altLang="zh-CN" dirty="0" smtClean="0">
                <a:ea typeface="宋体" pitchFamily="2" charset="-122"/>
              </a:rPr>
              <a:t>cherries </a:t>
            </a:r>
            <a:r>
              <a:rPr lang="en-US" altLang="zh-CN" dirty="0">
                <a:ea typeface="宋体" pitchFamily="2" charset="-122"/>
              </a:rPr>
              <a:t>are drawn and diameters are measured. We have three observations of a random variable, each of which comes from the same distribution. Call them d1, d2 and d3. </a:t>
            </a:r>
          </a:p>
          <a:p>
            <a:r>
              <a:rPr lang="en-US" altLang="zh-CN" dirty="0">
                <a:ea typeface="宋体" pitchFamily="2" charset="-122"/>
              </a:rPr>
              <a:t>Sample mean is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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X=1/3*d1+1/3*d2+1/3*d3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Linear Combination of R.V.s </a:t>
            </a:r>
            <a:r>
              <a:rPr lang="en-US" altLang="zh-CN" b="1" dirty="0" smtClean="0">
                <a:ea typeface="宋体" pitchFamily="2" charset="-122"/>
              </a:rPr>
              <a:t>!</a:t>
            </a:r>
            <a:r>
              <a:rPr lang="en-US" altLang="zh-CN" dirty="0" smtClean="0">
                <a:ea typeface="宋体" pitchFamily="2" charset="-122"/>
              </a:rPr>
              <a:t>  X-bar </a:t>
            </a:r>
            <a:r>
              <a:rPr lang="en-US" altLang="zh-CN" dirty="0">
                <a:ea typeface="宋体" pitchFamily="2" charset="-122"/>
              </a:rPr>
              <a:t>is R.V., too!</a:t>
            </a:r>
          </a:p>
          <a:p>
            <a:r>
              <a:rPr lang="en-US" altLang="zh-CN" dirty="0">
                <a:ea typeface="宋体" pitchFamily="2" charset="-122"/>
              </a:rPr>
              <a:t>X-bar has its own distribution, called “Sampling Distribution” of the mean. </a:t>
            </a:r>
          </a:p>
          <a:p>
            <a:r>
              <a:rPr lang="en-US" altLang="zh-CN" dirty="0">
                <a:ea typeface="宋体" pitchFamily="2" charset="-122"/>
              </a:rPr>
              <a:t>Then we can work out the mean and </a:t>
            </a:r>
            <a:r>
              <a:rPr lang="en-US" altLang="zh-CN" b="1" i="1" dirty="0">
                <a:ea typeface="宋体" pitchFamily="2" charset="-122"/>
              </a:rPr>
              <a:t>standard error</a:t>
            </a:r>
            <a:r>
              <a:rPr lang="en-US" altLang="zh-CN" dirty="0">
                <a:ea typeface="宋体" pitchFamily="2" charset="-122"/>
              </a:rPr>
              <a:t> (the standard deviation of the sampling distribution) for X-bar using formula from linear combination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EA716DB0-A4DF-41A9-9CD6-7F9709E84CF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5EB-D8D4-4183-9231-04C1697C4926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1 Sampling </a:t>
            </a:r>
            <a:r>
              <a:rPr lang="en-US" altLang="zh-CN" dirty="0">
                <a:ea typeface="宋体" pitchFamily="2" charset="-122"/>
              </a:rPr>
              <a:t>Distribution of </a:t>
            </a:r>
            <a:r>
              <a:rPr lang="en-US" altLang="zh-CN" dirty="0" smtClean="0">
                <a:ea typeface="宋体" pitchFamily="2" charset="-122"/>
              </a:rPr>
              <a:t>averages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Throw a fair </a:t>
            </a:r>
            <a:r>
              <a:rPr lang="en-US" altLang="zh-CN" b="1" dirty="0">
                <a:ea typeface="宋体" pitchFamily="2" charset="-122"/>
              </a:rPr>
              <a:t>die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r>
              <a:rPr lang="en-US" altLang="zh-CN" dirty="0">
                <a:ea typeface="宋体" pitchFamily="2" charset="-122"/>
              </a:rPr>
              <a:t>Random variable X = # of spots on any throw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probability distribution of X is: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…and the mean and variance are calculated as well: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59440043-D7CC-4F62-8846-345795D026A8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9247" name="Group 31"/>
          <p:cNvGraphicFramePr>
            <a:graphicFrameLocks noGrp="1"/>
          </p:cNvGraphicFramePr>
          <p:nvPr/>
        </p:nvGraphicFramePr>
        <p:xfrm>
          <a:off x="762000" y="3505200"/>
          <a:ext cx="6858000" cy="1066800"/>
        </p:xfrm>
        <a:graphic>
          <a:graphicData uri="http://schemas.openxmlformats.org/drawingml/2006/table">
            <a:tbl>
              <a:tblPr/>
              <a:tblGrid>
                <a:gridCol w="979488"/>
                <a:gridCol w="979487"/>
                <a:gridCol w="979488"/>
                <a:gridCol w="981075"/>
                <a:gridCol w="979487"/>
                <a:gridCol w="979488"/>
                <a:gridCol w="9794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51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53000"/>
            <a:ext cx="4114800" cy="533400"/>
          </a:xfrm>
          <a:prstGeom prst="rect">
            <a:avLst/>
          </a:prstGeom>
          <a:noFill/>
        </p:spPr>
      </p:pic>
      <p:pic>
        <p:nvPicPr>
          <p:cNvPr id="9252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626100"/>
            <a:ext cx="6172200" cy="927100"/>
          </a:xfrm>
          <a:prstGeom prst="rect">
            <a:avLst/>
          </a:prstGeom>
          <a:noFill/>
        </p:spPr>
      </p:pic>
      <p:sp>
        <p:nvSpPr>
          <p:cNvPr id="9250" name="Line 34"/>
          <p:cNvSpPr>
            <a:spLocks noChangeShapeType="1"/>
          </p:cNvSpPr>
          <p:nvPr/>
        </p:nvSpPr>
        <p:spPr bwMode="auto">
          <a:xfrm flipV="1">
            <a:off x="457200" y="5181600"/>
            <a:ext cx="8305800" cy="609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B041-B7F5-4D99-B88A-E3DC34B9B150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Throw a Die Two Times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762000"/>
            <a:ext cx="8915400" cy="4800600"/>
          </a:xfrm>
          <a:noFill/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DE8D13E2-6110-4F8F-8FE3-5DC1AC42E4DE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762000"/>
            <a:ext cx="422275" cy="457200"/>
          </a:xfrm>
          <a:prstGeom prst="rect">
            <a:avLst/>
          </a:prstGeom>
          <a:noFill/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762000"/>
            <a:ext cx="422275" cy="457200"/>
          </a:xfrm>
          <a:prstGeom prst="rect">
            <a:avLst/>
          </a:prstGeom>
          <a:noFill/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762000"/>
            <a:ext cx="422275" cy="457200"/>
          </a:xfrm>
          <a:prstGeom prst="rect">
            <a:avLst/>
          </a:prstGeom>
          <a:noFill/>
        </p:spPr>
      </p:pic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381000" y="55626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36 possible samples of size 2, only 11 values, and some occur more frequently than others.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99E3-AE78-452D-917C-4AD481600BA3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Sampling Distribution of Two Dice…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1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i="1" dirty="0">
                <a:ea typeface="宋体" pitchFamily="2" charset="-122"/>
              </a:rPr>
              <a:t>sampling distribution</a:t>
            </a:r>
            <a:r>
              <a:rPr lang="en-US" altLang="zh-CN" dirty="0">
                <a:ea typeface="宋体" pitchFamily="2" charset="-122"/>
              </a:rPr>
              <a:t> of     is shown below: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3C5EDBFC-0159-4D7D-8695-1228F5E57210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53000"/>
            <a:ext cx="4902200" cy="609600"/>
          </a:xfrm>
          <a:prstGeom prst="rect">
            <a:avLst/>
          </a:prstGeo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838200"/>
            <a:ext cx="393700" cy="427038"/>
          </a:xfrm>
          <a:prstGeom prst="rect">
            <a:avLst/>
          </a:prstGeom>
          <a:noFill/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76200" y="1676400"/>
            <a:ext cx="2182813" cy="2762250"/>
            <a:chOff x="336" y="1200"/>
            <a:chExt cx="1375" cy="1740"/>
          </a:xfrm>
        </p:grpSpPr>
        <p:pic>
          <p:nvPicPr>
            <p:cNvPr id="1127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72" y="1200"/>
              <a:ext cx="248" cy="269"/>
            </a:xfrm>
            <a:prstGeom prst="rect">
              <a:avLst/>
            </a:prstGeom>
            <a:noFill/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392"/>
              <a:ext cx="1375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6" y="1200"/>
              <a:ext cx="248" cy="269"/>
            </a:xfrm>
            <a:prstGeom prst="rect">
              <a:avLst/>
            </a:prstGeom>
            <a:noFill/>
          </p:spPr>
        </p:pic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041" y="120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P(   )</a:t>
              </a:r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2362200" y="1401763"/>
            <a:ext cx="6619875" cy="3779837"/>
            <a:chOff x="1488" y="1200"/>
            <a:chExt cx="4170" cy="2381"/>
          </a:xfrm>
        </p:grpSpPr>
        <p:pic>
          <p:nvPicPr>
            <p:cNvPr id="11275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28" y="1200"/>
              <a:ext cx="3930" cy="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76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0" y="3312"/>
              <a:ext cx="248" cy="269"/>
            </a:xfrm>
            <a:prstGeom prst="rect">
              <a:avLst/>
            </a:prstGeom>
            <a:noFill/>
          </p:spPr>
        </p:pic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776" y="1344"/>
              <a:ext cx="457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6/36</a:t>
              </a:r>
            </a:p>
            <a:p>
              <a:pPr algn="ctr"/>
              <a:endParaRPr lang="en-US" altLang="zh-CN" sz="1600"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5/36</a:t>
              </a:r>
            </a:p>
            <a:p>
              <a:pPr algn="ctr"/>
              <a:endParaRPr lang="en-US" altLang="zh-CN" sz="1600"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4/36</a:t>
              </a:r>
            </a:p>
            <a:p>
              <a:pPr algn="ctr"/>
              <a:endParaRPr lang="en-US" altLang="zh-CN" sz="1600"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3/36</a:t>
              </a:r>
            </a:p>
            <a:p>
              <a:pPr algn="ctr"/>
              <a:endParaRPr lang="en-US" altLang="zh-CN" sz="1600"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2/36</a:t>
              </a:r>
            </a:p>
            <a:p>
              <a:pPr algn="ctr"/>
              <a:endParaRPr lang="en-US" altLang="zh-CN" sz="1600"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latin typeface="Tahoma" pitchFamily="34" charset="0"/>
                  <a:ea typeface="宋体" pitchFamily="2" charset="-122"/>
                </a:rPr>
                <a:t>1/36</a:t>
              </a:r>
            </a:p>
          </p:txBody>
        </p: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 rot="-5400000">
              <a:off x="1360" y="2129"/>
              <a:ext cx="543" cy="288"/>
              <a:chOff x="449" y="3600"/>
              <a:chExt cx="543" cy="288"/>
            </a:xfrm>
          </p:grpSpPr>
          <p:pic>
            <p:nvPicPr>
              <p:cNvPr id="11279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4" y="3608"/>
                <a:ext cx="248" cy="269"/>
              </a:xfrm>
              <a:prstGeom prst="rect">
                <a:avLst/>
              </a:prstGeom>
              <a:noFill/>
            </p:spPr>
          </p:pic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449" y="3600"/>
                <a:ext cx="5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ea typeface="宋体" pitchFamily="2" charset="-122"/>
                  </a:rPr>
                  <a:t>P(    )</a:t>
                </a:r>
              </a:p>
            </p:txBody>
          </p:sp>
        </p:grpSp>
      </p:grpSp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562600"/>
            <a:ext cx="6832600" cy="939800"/>
          </a:xfrm>
          <a:prstGeom prst="rect">
            <a:avLst/>
          </a:prstGeom>
          <a:noFill/>
        </p:spPr>
      </p:pic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1295400" y="5486400"/>
            <a:ext cx="5029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EDE-7564-4550-87E1-2F482230051E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Compare…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>
                <a:ea typeface="宋体" pitchFamily="2" charset="-122"/>
              </a:rPr>
              <a:t>Compare the distribution of X…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pPr algn="r"/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…with the sampling distribution of     .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As well, note that: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7CD94DD6-C61B-4993-BCF0-31DAD74AB6E7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98650"/>
            <a:ext cx="4122738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343400"/>
            <a:ext cx="393700" cy="427037"/>
          </a:xfrm>
          <a:prstGeom prst="rect">
            <a:avLst/>
          </a:prstGeom>
          <a:noFill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898650"/>
            <a:ext cx="4122738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7" name="Freeform 9"/>
          <p:cNvSpPr>
            <a:spLocks/>
          </p:cNvSpPr>
          <p:nvPr/>
        </p:nvSpPr>
        <p:spPr bwMode="auto">
          <a:xfrm>
            <a:off x="3429000" y="1295400"/>
            <a:ext cx="2971800" cy="11430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768" y="192"/>
              </a:cxn>
              <a:cxn ang="0">
                <a:pos x="0" y="720"/>
              </a:cxn>
            </a:cxnLst>
            <a:rect l="0" t="0" r="r" b="b"/>
            <a:pathLst>
              <a:path w="872" h="720">
                <a:moveTo>
                  <a:pt x="624" y="0"/>
                </a:moveTo>
                <a:cubicBezTo>
                  <a:pt x="748" y="36"/>
                  <a:pt x="872" y="72"/>
                  <a:pt x="768" y="192"/>
                </a:cubicBezTo>
                <a:cubicBezTo>
                  <a:pt x="664" y="312"/>
                  <a:pt x="332" y="516"/>
                  <a:pt x="0" y="72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6553200" y="3352800"/>
            <a:ext cx="228600" cy="16002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384" y="864"/>
              </a:cxn>
              <a:cxn ang="0">
                <a:pos x="576" y="0"/>
              </a:cxn>
            </a:cxnLst>
            <a:rect l="0" t="0" r="r" b="b"/>
            <a:pathLst>
              <a:path w="576" h="1008">
                <a:moveTo>
                  <a:pt x="0" y="864"/>
                </a:moveTo>
                <a:cubicBezTo>
                  <a:pt x="144" y="936"/>
                  <a:pt x="288" y="1008"/>
                  <a:pt x="384" y="864"/>
                </a:cubicBezTo>
                <a:cubicBezTo>
                  <a:pt x="480" y="720"/>
                  <a:pt x="528" y="360"/>
                  <a:pt x="57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5105400"/>
            <a:ext cx="1384300" cy="8890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31DC-48C3-4DD1-A4AF-C8EA42E9CD9F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Generalize…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We can generalize the mean and variance of the sampling of two dice: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…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b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-dice: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534D5B4B-B83B-4BEE-BDF4-13FAB87299D0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1384300" cy="889000"/>
          </a:xfrm>
          <a:prstGeom prst="rect">
            <a:avLst/>
          </a:prstGeom>
          <a:noFill/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1041400" cy="1219200"/>
          </a:xfrm>
          <a:prstGeom prst="rect">
            <a:avLst/>
          </a:prstGeom>
          <a:noFill/>
        </p:spPr>
      </p:pic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200400" y="4114800"/>
            <a:ext cx="381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The standard deviation of the sampling distribution is called the </a:t>
            </a:r>
            <a:r>
              <a:rPr lang="en-US" altLang="zh-CN" b="1" i="1" dirty="0">
                <a:ea typeface="宋体" pitchFamily="2" charset="-122"/>
              </a:rPr>
              <a:t>standard error</a:t>
            </a:r>
            <a:r>
              <a:rPr lang="en-US" altLang="zh-CN" dirty="0">
                <a:ea typeface="宋体" pitchFamily="2" charset="-122"/>
              </a:rPr>
              <a:t>:</a:t>
            </a:r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4267200"/>
            <a:ext cx="1473200" cy="9271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6E-728B-4916-BF26-A520295DFB53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Central Limit Theorem…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524000"/>
            <a:ext cx="8674100" cy="48768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sampling distribution of the mean of a random sample drawn from any population is </a:t>
            </a:r>
            <a:r>
              <a:rPr lang="en-US" altLang="zh-CN" b="1" i="1" dirty="0">
                <a:ea typeface="宋体" pitchFamily="2" charset="-122"/>
              </a:rPr>
              <a:t>approximately normal</a:t>
            </a:r>
            <a:r>
              <a:rPr lang="en-US" altLang="zh-CN" dirty="0">
                <a:ea typeface="宋体" pitchFamily="2" charset="-122"/>
              </a:rPr>
              <a:t> for a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sufficiently large sample size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larger the sample size, the more closely the sampling distribution of X-bar will resemble a normal distribution. In many practical situations, a sample size of </a:t>
            </a:r>
            <a:r>
              <a:rPr lang="en-US" altLang="zh-CN" b="1" dirty="0">
                <a:ea typeface="宋体" pitchFamily="2" charset="-122"/>
              </a:rPr>
              <a:t>30</a:t>
            </a:r>
            <a:r>
              <a:rPr lang="en-US" altLang="zh-CN" dirty="0">
                <a:ea typeface="宋体" pitchFamily="2" charset="-122"/>
              </a:rPr>
              <a:t> may be sufficiently large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However, if the </a:t>
            </a:r>
            <a:r>
              <a:rPr lang="en-US" altLang="zh-CN" b="1" dirty="0">
                <a:ea typeface="宋体" pitchFamily="2" charset="-122"/>
              </a:rPr>
              <a:t>population</a:t>
            </a:r>
            <a:r>
              <a:rPr lang="en-US" altLang="zh-CN" dirty="0">
                <a:ea typeface="宋体" pitchFamily="2" charset="-122"/>
              </a:rPr>
              <a:t> is normal, then X-bar is </a:t>
            </a:r>
            <a:r>
              <a:rPr lang="en-US" altLang="zh-CN" b="1" dirty="0">
                <a:ea typeface="宋体" pitchFamily="2" charset="-122"/>
              </a:rPr>
              <a:t>exactly</a:t>
            </a:r>
            <a:r>
              <a:rPr lang="en-US" altLang="zh-CN" dirty="0">
                <a:ea typeface="宋体" pitchFamily="2" charset="-122"/>
              </a:rPr>
              <a:t> normal for </a:t>
            </a:r>
            <a:r>
              <a:rPr lang="en-US" altLang="zh-CN" b="1" i="1" dirty="0">
                <a:ea typeface="宋体" pitchFamily="2" charset="-122"/>
              </a:rPr>
              <a:t>all</a:t>
            </a:r>
            <a:r>
              <a:rPr lang="en-US" altLang="zh-CN" dirty="0">
                <a:ea typeface="宋体" pitchFamily="2" charset="-122"/>
              </a:rPr>
              <a:t> values of n.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8682E00F-2A55-46F8-987A-3491C7D2695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6A0F-7642-4DAB-BD64-DE0CDF832735}" type="datetime1">
              <a:rPr lang="en-US" altLang="zh-CN" smtClean="0"/>
              <a:pPr/>
              <a:t>4/16/2013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1381</Words>
  <Application>Microsoft Office PowerPoint</Application>
  <PresentationFormat>On-screen Show (4:3)</PresentationFormat>
  <Paragraphs>250</Paragraphs>
  <Slides>21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Chapter 7</vt:lpstr>
      <vt:lpstr>What is the Mean Diameter of a Cherry</vt:lpstr>
      <vt:lpstr>Another Thought</vt:lpstr>
      <vt:lpstr>1 Sampling Distribution of averages</vt:lpstr>
      <vt:lpstr>Throw a Die Two Times</vt:lpstr>
      <vt:lpstr>Sampling Distribution of Two Dice…</vt:lpstr>
      <vt:lpstr>Compare…</vt:lpstr>
      <vt:lpstr>Generalize…</vt:lpstr>
      <vt:lpstr>Central Limit Theorem…</vt:lpstr>
      <vt:lpstr>Sampling Distribution of the Sample Mean</vt:lpstr>
      <vt:lpstr>Central Limit Theorem</vt:lpstr>
      <vt:lpstr>Central Limit Theorem</vt:lpstr>
      <vt:lpstr>Example</vt:lpstr>
      <vt:lpstr>Example</vt:lpstr>
      <vt:lpstr>Graphically Speaking…</vt:lpstr>
      <vt:lpstr>Standardizing the Sample Mean…</vt:lpstr>
      <vt:lpstr>Sampling Distribution of a Proportion…</vt:lpstr>
      <vt:lpstr>Example: Sample Proportions</vt:lpstr>
      <vt:lpstr>Answers</vt:lpstr>
      <vt:lpstr>Summary CLT: sample averages</vt:lpstr>
      <vt:lpstr>Summary CLT: sample proportions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9 - Sampling Distributions</dc:title>
  <dc:subject>Keller's Statistics for Management &amp; Economics, 7th Ed.</dc:subject>
  <dc:creator>Trent Tucker, Wilfrid Laurier Univeristy</dc:creator>
  <cp:lastModifiedBy>Jung, Juergen</cp:lastModifiedBy>
  <cp:revision>97</cp:revision>
  <cp:lastPrinted>2004-06-22T18:52:57Z</cp:lastPrinted>
  <dcterms:created xsi:type="dcterms:W3CDTF">2004-06-22T18:17:40Z</dcterms:created>
  <dcterms:modified xsi:type="dcterms:W3CDTF">2013-04-16T15:34:18Z</dcterms:modified>
</cp:coreProperties>
</file>