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15"/>
  </p:notesMasterIdLst>
  <p:handoutMasterIdLst>
    <p:handoutMasterId r:id="rId16"/>
  </p:handoutMasterIdLst>
  <p:sldIdLst>
    <p:sldId id="330" r:id="rId2"/>
    <p:sldId id="332" r:id="rId3"/>
    <p:sldId id="333" r:id="rId4"/>
    <p:sldId id="334" r:id="rId5"/>
    <p:sldId id="326" r:id="rId6"/>
    <p:sldId id="327" r:id="rId7"/>
    <p:sldId id="331" r:id="rId8"/>
    <p:sldId id="335" r:id="rId9"/>
    <p:sldId id="336" r:id="rId10"/>
    <p:sldId id="337" r:id="rId11"/>
    <p:sldId id="338" r:id="rId12"/>
    <p:sldId id="328" r:id="rId13"/>
    <p:sldId id="339" r:id="rId14"/>
  </p:sldIdLst>
  <p:sldSz cx="9144000" cy="6858000" type="screen4x3"/>
  <p:notesSz cx="6858000" cy="92964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404040"/>
    <a:srgbClr val="0000FF"/>
    <a:srgbClr val="660099"/>
    <a:srgbClr val="99FFFF"/>
    <a:srgbClr val="CC0099"/>
    <a:srgbClr val="FF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2" d="100"/>
          <a:sy n="92" d="100"/>
        </p:scale>
        <p:origin x="-8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zh-CN" altLang="en-US"/>
              <a:t>Keller: Stats for Mgmt &amp; Econ, 7th Ed</a:t>
            </a:r>
            <a:endParaRPr lang="en-US" altLang="zh-CN"/>
          </a:p>
        </p:txBody>
      </p:sp>
      <p:sp>
        <p:nvSpPr>
          <p:cNvPr id="614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EFD47E28-D544-4B10-9BC4-73479994777C}" type="datetime4">
              <a:rPr lang="zh-CN" altLang="en-US"/>
              <a:pPr/>
              <a:t>2013年1月29日星期二</a:t>
            </a:fld>
            <a:endParaRPr lang="en-US" altLang="zh-CN"/>
          </a:p>
        </p:txBody>
      </p:sp>
      <p:sp>
        <p:nvSpPr>
          <p:cNvPr id="614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zh-CN" altLang="en-US"/>
              <a:t>Copyright © 2006 Brooks/Cole, a division of Thomson Learning, Inc.</a:t>
            </a:r>
            <a:endParaRPr lang="en-US" altLang="zh-CN"/>
          </a:p>
        </p:txBody>
      </p:sp>
      <p:sp>
        <p:nvSpPr>
          <p:cNvPr id="614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AADF3A7-A035-4E84-B0D2-135AE02E5B31}" type="slidenum">
              <a:rPr lang="zh-CN" altLang="en-US"/>
              <a:pPr/>
              <a:t>‹#›</a:t>
            </a:fld>
            <a:endParaRPr lang="en-US" altLang="zh-CN"/>
          </a:p>
        </p:txBody>
      </p:sp>
    </p:spTree>
    <p:extLst>
      <p:ext uri="{BB962C8B-B14F-4D97-AF65-F5344CB8AC3E}">
        <p14:creationId xmlns:p14="http://schemas.microsoft.com/office/powerpoint/2010/main" val="168753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zh-CN" altLang="en-US"/>
              <a:t>Keller: Stats for Mgmt &amp; Econ, 7th Ed</a:t>
            </a:r>
            <a:endParaRPr lang="en-US" altLang="zh-CN"/>
          </a:p>
        </p:txBody>
      </p:sp>
      <p:sp>
        <p:nvSpPr>
          <p:cNvPr id="4099"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8343C2B-0581-46CB-BA10-686EB313937D}" type="datetime4">
              <a:rPr lang="zh-CN" altLang="en-US"/>
              <a:pPr/>
              <a:t>2013年1月29日星期二</a:t>
            </a:fld>
            <a:endParaRPr lang="en-US" altLang="zh-CN"/>
          </a:p>
        </p:txBody>
      </p:sp>
      <p:sp>
        <p:nvSpPr>
          <p:cNvPr id="410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zh-CN" altLang="en-US"/>
              <a:t>Copyright © 2006 Brooks/Cole, a division of Thomson Learning, Inc.</a:t>
            </a:r>
            <a:endParaRPr lang="en-US" altLang="zh-CN"/>
          </a:p>
        </p:txBody>
      </p:sp>
      <p:sp>
        <p:nvSpPr>
          <p:cNvPr id="4103"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D75F18E-19B2-4897-8C74-BA0B7FAE2EF6}" type="slidenum">
              <a:rPr lang="zh-CN" altLang="en-US"/>
              <a:pPr/>
              <a:t>‹#›</a:t>
            </a:fld>
            <a:endParaRPr lang="en-US" altLang="zh-CN"/>
          </a:p>
        </p:txBody>
      </p:sp>
    </p:spTree>
    <p:extLst>
      <p:ext uri="{BB962C8B-B14F-4D97-AF65-F5344CB8AC3E}">
        <p14:creationId xmlns:p14="http://schemas.microsoft.com/office/powerpoint/2010/main" val="3492981083"/>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5BFC730-B62E-4B33-A9D6-8B9CB9CFC824}"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1AA18522-7FC4-4C3E-B7B5-5C696DA52477}" type="slidenum">
              <a:rPr lang="zh-CN" altLang="en-US"/>
              <a:pPr/>
              <a:t>1</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1F0861F-60D2-4513-BA48-7C8C4F0DB646}"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2BE50605-8AAA-4B73-9EC9-5BF86990A874}" type="slidenum">
              <a:rPr lang="zh-CN" altLang="en-US"/>
              <a:pPr/>
              <a:t>5</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CBE4C5D-C596-4099-9DF8-32F4F9D44741}"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BFFD27DC-9345-4427-B1E8-D79A7A75DD33}" type="slidenum">
              <a:rPr lang="zh-CN" altLang="en-US"/>
              <a:pPr/>
              <a:t>6</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889C3166-E27E-46E9-9C44-D5F6A64BA9D9}"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77076044-CD48-4258-9627-E5D55C4AFDD6}" type="slidenum">
              <a:rPr lang="zh-CN" altLang="en-US"/>
              <a:pPr/>
              <a:t>7</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61AAB4A5-A155-4CCF-8008-2A0540BAD8B5}"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EEB3CE1-1A37-4B90-84BF-1F875774095C}" type="slidenum">
              <a:rPr lang="zh-CN" altLang="en-US"/>
              <a:pPr/>
              <a:t>12</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D0E52-0598-4003-A9B0-4E4E58CF7EF4}"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9667781A-02D8-49BB-A5F4-965575226831}"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DCE3F-345D-449D-BD32-E766A08AD193}"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2DC2D22C-EA09-49BC-8E0E-AE78AEE59A5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9B0BA-7314-48CD-8DD2-AF069D9A6569}"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AE13634E-F99C-4598-B321-71DC79205C8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64588-792D-4446-9433-5DFFDC024883}"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1802C15A-3D77-463C-917D-AE1F53F5A699}"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30B53-5CED-41D4-9760-34982FE18B64}"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6.</a:t>
            </a:r>
            <a:fld id="{ECCF9BED-FE3F-4785-A41A-85D3CC64F72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B16CB-522C-4680-BFD3-F6025CEEE140}" type="datetime1">
              <a:rPr lang="en-US" altLang="zh-CN" smtClean="0"/>
              <a:pPr/>
              <a:t>1/29/2013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9" name="Slide Number Placeholder 8"/>
          <p:cNvSpPr>
            <a:spLocks noGrp="1"/>
          </p:cNvSpPr>
          <p:nvPr>
            <p:ph type="sldNum" sz="quarter" idx="12"/>
          </p:nvPr>
        </p:nvSpPr>
        <p:spPr/>
        <p:txBody>
          <a:bodyPr/>
          <a:lstStyle/>
          <a:p>
            <a:r>
              <a:rPr lang="en-US" altLang="zh-CN" smtClean="0"/>
              <a:t>6.</a:t>
            </a:r>
            <a:fld id="{BC6C2815-A45C-40B6-AEF4-3587933FC6BE}"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FE241-29B7-4751-8252-1E87F01AA825}" type="datetime1">
              <a:rPr lang="en-US" altLang="zh-CN" smtClean="0"/>
              <a:pPr/>
              <a:t>1/29/2013</a:t>
            </a:fld>
            <a:endParaRPr lang="en-US" altLang="zh-CN"/>
          </a:p>
        </p:txBody>
      </p:sp>
      <p:sp>
        <p:nvSpPr>
          <p:cNvPr id="4" name="Footer Placeholder 3"/>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4"/>
          <p:cNvSpPr>
            <a:spLocks noGrp="1"/>
          </p:cNvSpPr>
          <p:nvPr>
            <p:ph type="sldNum" sz="quarter" idx="12"/>
          </p:nvPr>
        </p:nvSpPr>
        <p:spPr/>
        <p:txBody>
          <a:bodyPr/>
          <a:lstStyle/>
          <a:p>
            <a:r>
              <a:rPr lang="en-US" altLang="zh-CN" smtClean="0"/>
              <a:t>6.</a:t>
            </a:r>
            <a:fld id="{99CBFF6D-4F61-4D1A-BEB9-0415A2D95BDB}"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E4DD2-6996-4647-8114-C3878428EE2C}" type="datetime1">
              <a:rPr lang="en-US" altLang="zh-CN" smtClean="0"/>
              <a:pPr/>
              <a:t>1/29/2013</a:t>
            </a:fld>
            <a:endParaRPr lang="en-US" altLang="zh-CN"/>
          </a:p>
        </p:txBody>
      </p:sp>
      <p:sp>
        <p:nvSpPr>
          <p:cNvPr id="3" name="Footer Placeholder 2"/>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3"/>
          <p:cNvSpPr>
            <a:spLocks noGrp="1"/>
          </p:cNvSpPr>
          <p:nvPr>
            <p:ph type="sldNum" sz="quarter" idx="12"/>
          </p:nvPr>
        </p:nvSpPr>
        <p:spPr/>
        <p:txBody>
          <a:bodyPr/>
          <a:lstStyle/>
          <a:p>
            <a:r>
              <a:rPr lang="en-US" altLang="zh-CN" smtClean="0"/>
              <a:t>6.</a:t>
            </a:r>
            <a:fld id="{73B203FC-8514-4B60-B94E-CB2877870428}"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CA7EF-50DD-434F-A3E4-DF90E8583903}"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6.</a:t>
            </a:r>
            <a:fld id="{FCF08502-0066-4CB3-A5A2-0361BD03F8F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04FB5-E7FC-4821-88F4-DEAA8B986B55}"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6.</a:t>
            </a:r>
            <a:fld id="{0AC5B8F2-9F30-49B4-92A4-888DB3020324}"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B5EEC-CCFB-43A5-992D-2BA351DD32A7}" type="datetime1">
              <a:rPr lang="en-US" altLang="zh-CN" smtClean="0"/>
              <a:pPr/>
              <a:t>1/29/2013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Towson University - J. Jung</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smtClean="0"/>
              <a:t>6.</a:t>
            </a:r>
            <a:fld id="{F995989C-B0B2-4186-836E-409328A1DA8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685800" y="2057400"/>
            <a:ext cx="7772400" cy="1600200"/>
          </a:xfrm>
        </p:spPr>
        <p:txBody>
          <a:bodyPr/>
          <a:lstStyle/>
          <a:p>
            <a:r>
              <a:rPr lang="en-US" altLang="zh-CN" b="1" dirty="0" smtClean="0">
                <a:ea typeface="SimSun" pitchFamily="2" charset="-122"/>
              </a:rPr>
              <a:t>Chapter 7</a:t>
            </a:r>
            <a:endParaRPr lang="en-US" altLang="zh-CN" b="1" dirty="0">
              <a:ea typeface="SimSun" pitchFamily="2" charset="-122"/>
            </a:endParaRPr>
          </a:p>
        </p:txBody>
      </p:sp>
      <p:sp>
        <p:nvSpPr>
          <p:cNvPr id="116739" name="Rectangle 3"/>
          <p:cNvSpPr>
            <a:spLocks noGrp="1" noChangeArrowheads="1"/>
          </p:cNvSpPr>
          <p:nvPr>
            <p:ph type="subTitle" idx="1"/>
          </p:nvPr>
        </p:nvSpPr>
        <p:spPr>
          <a:xfrm>
            <a:off x="762000" y="4114800"/>
            <a:ext cx="7391400" cy="2362200"/>
          </a:xfrm>
        </p:spPr>
        <p:txBody>
          <a:bodyPr/>
          <a:lstStyle/>
          <a:p>
            <a:r>
              <a:rPr lang="en-US" altLang="zh-CN" sz="3200" b="1" dirty="0" smtClean="0">
                <a:ea typeface="SimSun" pitchFamily="2" charset="-122"/>
              </a:rPr>
              <a:t>Data </a:t>
            </a:r>
            <a:r>
              <a:rPr lang="en-US" altLang="zh-CN" b="1" dirty="0" smtClean="0">
                <a:ea typeface="SimSun" pitchFamily="2" charset="-122"/>
              </a:rPr>
              <a:t>Collection and </a:t>
            </a:r>
            <a:r>
              <a:rPr lang="en-US" altLang="zh-CN" sz="3200" b="1" dirty="0" smtClean="0">
                <a:ea typeface="SimSun" pitchFamily="2" charset="-122"/>
              </a:rPr>
              <a:t>Sampling Methods</a:t>
            </a:r>
          </a:p>
          <a:p>
            <a:endParaRPr lang="en-US" altLang="zh-CN" b="1" dirty="0" smtClean="0">
              <a:ea typeface="SimSun" pitchFamily="2" charset="-122"/>
            </a:endParaRPr>
          </a:p>
          <a:p>
            <a:endParaRPr lang="en-US" altLang="zh-CN" sz="3200" b="1" dirty="0">
              <a:ea typeface="SimSun" pitchFamily="2" charset="-122"/>
            </a:endParaRPr>
          </a:p>
        </p:txBody>
      </p:sp>
      <p:sp>
        <p:nvSpPr>
          <p:cNvPr id="4" name="TextBox 3"/>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5" name="Rectangle 4"/>
          <p:cNvSpPr/>
          <p:nvPr/>
        </p:nvSpPr>
        <p:spPr>
          <a:xfrm>
            <a:off x="0" y="2047009"/>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idx="1"/>
          </p:nvPr>
        </p:nvSpPr>
        <p:spPr/>
        <p:txBody>
          <a:bodyPr/>
          <a:lstStyle/>
          <a:p>
            <a:r>
              <a:rPr lang="en-US" dirty="0" smtClean="0"/>
              <a:t>A </a:t>
            </a:r>
            <a:r>
              <a:rPr lang="en-US" b="1" i="1" dirty="0" smtClean="0"/>
              <a:t>cluster sample</a:t>
            </a:r>
            <a:r>
              <a:rPr lang="en-US" dirty="0" smtClean="0"/>
              <a:t> is a simple random sample of groups or clusters of elements (vs. a simple random sample of individual objects).</a:t>
            </a:r>
          </a:p>
          <a:p>
            <a:endParaRPr lang="en-US" dirty="0" smtClean="0"/>
          </a:p>
          <a:p>
            <a:r>
              <a:rPr lang="en-US" dirty="0" smtClean="0"/>
              <a:t>This method is useful when it is difficult or costly to develop a complete list of the population members or when the population elements are widely dispersed geographically.</a:t>
            </a:r>
          </a:p>
          <a:p>
            <a:endParaRPr lang="en-US" dirty="0" smtClean="0"/>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p:txBody>
          <a:bodyPr/>
          <a:lstStyle/>
          <a:p>
            <a:r>
              <a:rPr lang="en-US" dirty="0" smtClean="0"/>
              <a:t>Numerical techniques for determining sample sizes will be described later, but suffice it to say that the larger the sample size is, the more accurate we can expect the sample estimates to be.</a:t>
            </a:r>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792162"/>
          </a:xfrm>
        </p:spPr>
        <p:txBody>
          <a:bodyPr>
            <a:normAutofit fontScale="90000"/>
          </a:bodyPr>
          <a:lstStyle/>
          <a:p>
            <a:r>
              <a:rPr lang="en-US" altLang="zh-CN" dirty="0">
                <a:ea typeface="SimSun" pitchFamily="2" charset="-122"/>
              </a:rPr>
              <a:t>Sampling and Non-Sampling Errors…</a:t>
            </a:r>
          </a:p>
        </p:txBody>
      </p:sp>
      <p:sp>
        <p:nvSpPr>
          <p:cNvPr id="88067" name="Rectangle 3"/>
          <p:cNvSpPr>
            <a:spLocks noGrp="1" noChangeArrowheads="1"/>
          </p:cNvSpPr>
          <p:nvPr>
            <p:ph idx="1"/>
          </p:nvPr>
        </p:nvSpPr>
        <p:spPr>
          <a:xfrm>
            <a:off x="241300" y="1143000"/>
            <a:ext cx="8597900" cy="5257800"/>
          </a:xfrm>
        </p:spPr>
        <p:txBody>
          <a:bodyPr>
            <a:noAutofit/>
          </a:bodyPr>
          <a:lstStyle/>
          <a:p>
            <a:pPr>
              <a:lnSpc>
                <a:spcPct val="80000"/>
              </a:lnSpc>
            </a:pPr>
            <a:r>
              <a:rPr lang="en-US" altLang="zh-CN" sz="2800" dirty="0">
                <a:ea typeface="SimSun" pitchFamily="2" charset="-122"/>
              </a:rPr>
              <a:t>Two major types of error can arise when a sample of observations is taken from a population: </a:t>
            </a:r>
            <a:r>
              <a:rPr lang="en-US" altLang="zh-CN" sz="2800" b="1" i="1" dirty="0">
                <a:ea typeface="SimSun" pitchFamily="2" charset="-122"/>
              </a:rPr>
              <a:t>sampling error</a:t>
            </a:r>
            <a:r>
              <a:rPr lang="en-US" altLang="zh-CN" sz="2800" dirty="0">
                <a:ea typeface="SimSun" pitchFamily="2" charset="-122"/>
              </a:rPr>
              <a:t> and </a:t>
            </a:r>
            <a:r>
              <a:rPr lang="en-US" altLang="zh-CN" sz="2800" b="1" i="1" dirty="0">
                <a:ea typeface="SimSun" pitchFamily="2" charset="-122"/>
              </a:rPr>
              <a:t>non-sampling error</a:t>
            </a:r>
            <a:r>
              <a:rPr lang="en-US" altLang="zh-CN" sz="2800" dirty="0">
                <a:ea typeface="SimSun" pitchFamily="2" charset="-122"/>
              </a:rPr>
              <a:t>.</a:t>
            </a:r>
          </a:p>
          <a:p>
            <a:pPr>
              <a:lnSpc>
                <a:spcPct val="80000"/>
              </a:lnSpc>
            </a:pPr>
            <a:endParaRPr lang="en-US" altLang="zh-CN" sz="2800" dirty="0">
              <a:ea typeface="SimSun" pitchFamily="2" charset="-122"/>
            </a:endParaRPr>
          </a:p>
          <a:p>
            <a:pPr>
              <a:lnSpc>
                <a:spcPct val="80000"/>
              </a:lnSpc>
            </a:pPr>
            <a:r>
              <a:rPr lang="en-US" altLang="zh-CN" sz="2800" b="1" i="1" dirty="0">
                <a:ea typeface="SimSun" pitchFamily="2" charset="-122"/>
              </a:rPr>
              <a:t>Sampling error</a:t>
            </a:r>
            <a:r>
              <a:rPr lang="en-US" altLang="zh-CN" sz="2800" dirty="0">
                <a:ea typeface="SimSun" pitchFamily="2" charset="-122"/>
              </a:rPr>
              <a:t> refers to differences between the sample statistic and the population parameter that exist only because of the observations that happened to be selected for the sample</a:t>
            </a:r>
            <a:r>
              <a:rPr lang="en-US" altLang="zh-CN" sz="2800" dirty="0" smtClean="0">
                <a:ea typeface="SimSun" pitchFamily="2" charset="-122"/>
              </a:rPr>
              <a:t>.</a:t>
            </a:r>
          </a:p>
          <a:p>
            <a:pPr>
              <a:lnSpc>
                <a:spcPct val="80000"/>
              </a:lnSpc>
            </a:pPr>
            <a:endParaRPr lang="en-US" altLang="zh-CN" sz="2800" dirty="0">
              <a:ea typeface="SimSun" pitchFamily="2" charset="-122"/>
            </a:endParaRPr>
          </a:p>
          <a:p>
            <a:pPr lvl="1">
              <a:lnSpc>
                <a:spcPct val="80000"/>
              </a:lnSpc>
            </a:pPr>
            <a:r>
              <a:rPr lang="en-US" altLang="zh-CN" sz="2000" dirty="0">
                <a:ea typeface="SimSun" pitchFamily="2" charset="-122"/>
              </a:rPr>
              <a:t>E.g. Two samples of size 10 of 1,000 households. </a:t>
            </a:r>
            <a:endParaRPr lang="en-US" altLang="zh-CN" sz="2000" dirty="0" smtClean="0">
              <a:ea typeface="SimSun" pitchFamily="2" charset="-122"/>
            </a:endParaRPr>
          </a:p>
          <a:p>
            <a:pPr lvl="1">
              <a:lnSpc>
                <a:spcPct val="80000"/>
              </a:lnSpc>
            </a:pPr>
            <a:r>
              <a:rPr lang="en-US" altLang="zh-CN" sz="2000" dirty="0" smtClean="0">
                <a:ea typeface="SimSun" pitchFamily="2" charset="-122"/>
              </a:rPr>
              <a:t>If </a:t>
            </a:r>
            <a:r>
              <a:rPr lang="en-US" altLang="zh-CN" sz="2000" dirty="0">
                <a:ea typeface="SimSun" pitchFamily="2" charset="-122"/>
              </a:rPr>
              <a:t>we happened to get the highest income level data points in our first sample and all the lowest income levels in the second, this delta is due to sampling error</a:t>
            </a:r>
            <a:r>
              <a:rPr lang="en-US" altLang="zh-CN" sz="2000" dirty="0" smtClean="0">
                <a:ea typeface="SimSun" pitchFamily="2" charset="-122"/>
              </a:rPr>
              <a:t>.</a:t>
            </a:r>
            <a:endParaRPr lang="en-US" altLang="zh-CN" sz="2000" dirty="0">
              <a:ea typeface="SimSun" pitchFamily="2" charset="-122"/>
            </a:endParaRPr>
          </a:p>
        </p:txBody>
      </p:sp>
      <p:sp>
        <p:nvSpPr>
          <p:cNvPr id="5" name="Date Placeholder 4"/>
          <p:cNvSpPr>
            <a:spLocks noGrp="1"/>
          </p:cNvSpPr>
          <p:nvPr>
            <p:ph type="dt" sz="half" idx="10"/>
          </p:nvPr>
        </p:nvSpPr>
        <p:spPr/>
        <p:txBody>
          <a:bodyPr/>
          <a:lstStyle/>
          <a:p>
            <a:fld id="{88658DB1-EC21-4923-AF6B-98A579E7E2E3}"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5DF9C8D6-126C-4B41-BD24-D977DFF6477F}" type="slidenum">
              <a:rPr lang="en-US" altLang="zh-CN"/>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Sampling and Non-Sampling Errors…</a:t>
            </a:r>
            <a:endParaRPr lang="en-US"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altLang="zh-CN" b="1" i="1" dirty="0" smtClean="0">
                <a:ea typeface="SimSun" pitchFamily="2" charset="-122"/>
              </a:rPr>
              <a:t>Non-sampling errors</a:t>
            </a:r>
            <a:r>
              <a:rPr lang="en-US" altLang="zh-CN" dirty="0" smtClean="0">
                <a:ea typeface="SimSun" pitchFamily="2" charset="-122"/>
              </a:rPr>
              <a:t> are more serious and are due to mistakes made in the acquisition of data or due to the sample observations being selected improperly.</a:t>
            </a:r>
          </a:p>
          <a:p>
            <a:pPr>
              <a:lnSpc>
                <a:spcPct val="110000"/>
              </a:lnSpc>
            </a:pPr>
            <a:endParaRPr lang="en-US" altLang="zh-CN" dirty="0" smtClean="0">
              <a:ea typeface="SimSun" pitchFamily="2" charset="-122"/>
            </a:endParaRPr>
          </a:p>
          <a:p>
            <a:pPr>
              <a:lnSpc>
                <a:spcPct val="110000"/>
              </a:lnSpc>
            </a:pPr>
            <a:r>
              <a:rPr lang="en-US" altLang="zh-CN" dirty="0" smtClean="0">
                <a:ea typeface="SimSun" pitchFamily="2" charset="-122"/>
              </a:rPr>
              <a:t>Six types of non-sampling errors: Selection Bias, Asking sensitive question, Non-response bias,  Self-selection bias, Interviewer’s bias, Data entry errors. </a:t>
            </a:r>
          </a:p>
          <a:p>
            <a:pPr>
              <a:lnSpc>
                <a:spcPct val="110000"/>
              </a:lnSpc>
            </a:pPr>
            <a:endParaRPr lang="en-US" altLang="zh-CN" dirty="0" smtClean="0">
              <a:ea typeface="SimSun" pitchFamily="2" charset="-122"/>
            </a:endParaRPr>
          </a:p>
          <a:p>
            <a:pPr>
              <a:lnSpc>
                <a:spcPct val="110000"/>
              </a:lnSpc>
            </a:pPr>
            <a:r>
              <a:rPr lang="en-US" altLang="zh-CN" b="1" dirty="0" smtClean="0">
                <a:ea typeface="SimSun" pitchFamily="2" charset="-122"/>
              </a:rPr>
              <a:t>Note:</a:t>
            </a:r>
            <a:r>
              <a:rPr lang="en-US" altLang="zh-CN" dirty="0" smtClean="0">
                <a:ea typeface="SimSun" pitchFamily="2" charset="-122"/>
              </a:rPr>
              <a:t> increasing the sample size will reduce sampling error but </a:t>
            </a:r>
            <a:r>
              <a:rPr lang="en-US" altLang="zh-CN" b="1" dirty="0" smtClean="0">
                <a:ea typeface="SimSun" pitchFamily="2" charset="-122"/>
              </a:rPr>
              <a:t>will not</a:t>
            </a:r>
            <a:r>
              <a:rPr lang="en-US" altLang="zh-CN" dirty="0" smtClean="0">
                <a:ea typeface="SimSun" pitchFamily="2" charset="-122"/>
              </a:rPr>
              <a:t> reduce non-sampling error.</a:t>
            </a:r>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13</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Collecting Data…</a:t>
            </a:r>
            <a:endParaRPr lang="en-US" dirty="0"/>
          </a:p>
        </p:txBody>
      </p:sp>
      <p:sp>
        <p:nvSpPr>
          <p:cNvPr id="3" name="Content Placeholder 2"/>
          <p:cNvSpPr>
            <a:spLocks noGrp="1"/>
          </p:cNvSpPr>
          <p:nvPr>
            <p:ph idx="1"/>
          </p:nvPr>
        </p:nvSpPr>
        <p:spPr/>
        <p:txBody>
          <a:bodyPr>
            <a:normAutofit/>
          </a:bodyPr>
          <a:lstStyle/>
          <a:p>
            <a:r>
              <a:rPr lang="en-US" dirty="0" smtClean="0"/>
              <a:t>There are many methods used to collect or obtain data for statistical analysis. Three of the most popular methods are:</a:t>
            </a:r>
          </a:p>
          <a:p>
            <a:pPr marL="971550" lvl="1" indent="-514350">
              <a:buFont typeface="+mj-lt"/>
              <a:buAutoNum type="arabicPeriod"/>
            </a:pPr>
            <a:r>
              <a:rPr lang="en-US" dirty="0" smtClean="0"/>
              <a:t>Direct observation (E.g. Number of customers 			entering a bank per hour)</a:t>
            </a:r>
          </a:p>
          <a:p>
            <a:pPr marL="971550" lvl="1" indent="-514350">
              <a:buFont typeface="+mj-lt"/>
              <a:buAutoNum type="arabicPeriod"/>
            </a:pPr>
            <a:r>
              <a:rPr lang="en-US" dirty="0" smtClean="0"/>
              <a:t>Experiments (E.g. new ways to produce things to 			minimize costs)</a:t>
            </a:r>
          </a:p>
          <a:p>
            <a:pPr marL="971550" lvl="1" indent="-514350">
              <a:buFont typeface="+mj-lt"/>
              <a:buAutoNum type="arabicPeriod"/>
            </a:pPr>
            <a:r>
              <a:rPr lang="en-US" dirty="0" smtClean="0"/>
              <a:t>Surveys </a:t>
            </a:r>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2</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b="1" i="1" dirty="0" smtClean="0"/>
              <a:t>survey</a:t>
            </a:r>
            <a:r>
              <a:rPr lang="en-US" dirty="0" smtClean="0"/>
              <a:t> solicits information from people; e.g. Gallup polls; pre-election polls; marketing surveys.</a:t>
            </a:r>
          </a:p>
          <a:p>
            <a:endParaRPr lang="en-US" dirty="0" smtClean="0"/>
          </a:p>
          <a:p>
            <a:r>
              <a:rPr lang="en-US" dirty="0" smtClean="0"/>
              <a:t>The </a:t>
            </a:r>
            <a:r>
              <a:rPr lang="en-US" b="1" i="1" dirty="0" smtClean="0"/>
              <a:t>Response Rate</a:t>
            </a:r>
            <a:r>
              <a:rPr lang="en-US" dirty="0" smtClean="0"/>
              <a:t> (i.e. the proportion of all people selected who complete the survey) is a key survey parameter.</a:t>
            </a:r>
          </a:p>
          <a:p>
            <a:endParaRPr lang="en-US" dirty="0" smtClean="0"/>
          </a:p>
          <a:p>
            <a:r>
              <a:rPr lang="en-US" dirty="0" smtClean="0"/>
              <a:t>Surveys may be administered in a variety of ways, e.g.</a:t>
            </a:r>
          </a:p>
          <a:p>
            <a:pPr lvl="1"/>
            <a:r>
              <a:rPr lang="en-US" dirty="0" smtClean="0"/>
              <a:t>Personal interview,</a:t>
            </a:r>
          </a:p>
          <a:p>
            <a:pPr lvl="1"/>
            <a:r>
              <a:rPr lang="en-US" dirty="0" smtClean="0"/>
              <a:t>Telephone interview </a:t>
            </a:r>
          </a:p>
          <a:p>
            <a:pPr lvl="1"/>
            <a:r>
              <a:rPr lang="en-US" dirty="0" smtClean="0"/>
              <a:t>Self- administered questionnaire</a:t>
            </a:r>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 Design…</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lnSpc>
                <a:spcPct val="90000"/>
              </a:lnSpc>
            </a:pPr>
            <a:r>
              <a:rPr lang="en-US" dirty="0" smtClean="0">
                <a:solidFill>
                  <a:srgbClr val="0000FF"/>
                </a:solidFill>
              </a:rPr>
              <a:t>Over the years, a lot of thought has been put into the science of the design of survey questions. Key design principles:</a:t>
            </a:r>
            <a:endParaRPr lang="en-US" dirty="0" smtClean="0"/>
          </a:p>
          <a:p>
            <a:pPr marL="457200" indent="-457200">
              <a:lnSpc>
                <a:spcPct val="90000"/>
              </a:lnSpc>
              <a:buFont typeface="Times" pitchFamily="1" charset="0"/>
              <a:buAutoNum type="arabicPeriod"/>
            </a:pPr>
            <a:r>
              <a:rPr lang="en-US" dirty="0" smtClean="0"/>
              <a:t>Keep the questionnaire as short as possible.</a:t>
            </a:r>
          </a:p>
          <a:p>
            <a:pPr marL="457200" indent="-457200">
              <a:lnSpc>
                <a:spcPct val="90000"/>
              </a:lnSpc>
              <a:buFont typeface="Times" pitchFamily="1" charset="0"/>
              <a:buAutoNum type="arabicPeriod"/>
            </a:pPr>
            <a:r>
              <a:rPr lang="en-US" dirty="0" smtClean="0"/>
              <a:t>Ask short, simple, and clearly worded questions.</a:t>
            </a:r>
          </a:p>
          <a:p>
            <a:pPr marL="457200" indent="-457200">
              <a:lnSpc>
                <a:spcPct val="90000"/>
              </a:lnSpc>
              <a:buFont typeface="Times" pitchFamily="1" charset="0"/>
              <a:buAutoNum type="arabicPeriod"/>
            </a:pPr>
            <a:r>
              <a:rPr lang="en-US" dirty="0" smtClean="0"/>
              <a:t>Start with demographic questions to help respondents get started comfortably.</a:t>
            </a:r>
          </a:p>
          <a:p>
            <a:pPr marL="457200" indent="-457200">
              <a:lnSpc>
                <a:spcPct val="90000"/>
              </a:lnSpc>
              <a:buFont typeface="Times" pitchFamily="1" charset="0"/>
              <a:buAutoNum type="arabicPeriod"/>
            </a:pPr>
            <a:r>
              <a:rPr lang="en-US" dirty="0" smtClean="0"/>
              <a:t>Use dichotomous (</a:t>
            </a:r>
            <a:r>
              <a:rPr lang="en-US" dirty="0" err="1" smtClean="0"/>
              <a:t>yes|no</a:t>
            </a:r>
            <a:r>
              <a:rPr lang="en-US" dirty="0" smtClean="0"/>
              <a:t>) and multiple choice  questions.</a:t>
            </a:r>
          </a:p>
          <a:p>
            <a:pPr marL="457200" indent="-457200">
              <a:lnSpc>
                <a:spcPct val="90000"/>
              </a:lnSpc>
              <a:buFont typeface="Times" pitchFamily="1" charset="0"/>
              <a:buAutoNum type="arabicPeriod"/>
            </a:pPr>
            <a:r>
              <a:rPr lang="en-US" dirty="0" smtClean="0"/>
              <a:t>Use open-ended questions cautiously. </a:t>
            </a:r>
          </a:p>
          <a:p>
            <a:pPr marL="457200" indent="-457200">
              <a:lnSpc>
                <a:spcPct val="90000"/>
              </a:lnSpc>
              <a:buFont typeface="Times" pitchFamily="1" charset="0"/>
              <a:buAutoNum type="arabicPeriod"/>
            </a:pPr>
            <a:r>
              <a:rPr lang="en-US" dirty="0" smtClean="0"/>
              <a:t>Avoid using leading-questions.</a:t>
            </a:r>
          </a:p>
          <a:p>
            <a:pPr marL="457200" indent="-457200">
              <a:lnSpc>
                <a:spcPct val="90000"/>
              </a:lnSpc>
              <a:buFont typeface="Times" pitchFamily="1" charset="0"/>
              <a:buAutoNum type="arabicPeriod"/>
            </a:pPr>
            <a:r>
              <a:rPr lang="en-US" dirty="0" smtClean="0"/>
              <a:t>Pretest a questionnaire on a small number of people.</a:t>
            </a:r>
          </a:p>
          <a:p>
            <a:pPr marL="457200" indent="-457200">
              <a:lnSpc>
                <a:spcPct val="90000"/>
              </a:lnSpc>
              <a:buFont typeface="Times" pitchFamily="1" charset="0"/>
              <a:buAutoNum type="arabicPeriod"/>
            </a:pPr>
            <a:r>
              <a:rPr lang="en-US" dirty="0" smtClean="0"/>
              <a:t>Think about the way you intend to use the collected data when preparing the questionnaire. </a:t>
            </a:r>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ea typeface="SimSun" pitchFamily="2" charset="-122"/>
              </a:rPr>
              <a:t>Sampling…</a:t>
            </a:r>
          </a:p>
        </p:txBody>
      </p:sp>
      <p:sp>
        <p:nvSpPr>
          <p:cNvPr id="86019" name="Rectangle 3"/>
          <p:cNvSpPr>
            <a:spLocks noGrp="1" noChangeArrowheads="1"/>
          </p:cNvSpPr>
          <p:nvPr>
            <p:ph idx="1"/>
          </p:nvPr>
        </p:nvSpPr>
        <p:spPr/>
        <p:txBody>
          <a:bodyPr>
            <a:normAutofit fontScale="85000" lnSpcReduction="20000"/>
          </a:bodyPr>
          <a:lstStyle/>
          <a:p>
            <a:r>
              <a:rPr lang="en-US" altLang="zh-CN" dirty="0">
                <a:ea typeface="SimSun" pitchFamily="2" charset="-122"/>
              </a:rPr>
              <a:t>Recall that statistical inference permits us to draw conclusions about a population based on a sample.</a:t>
            </a:r>
          </a:p>
          <a:p>
            <a:endParaRPr lang="en-US" altLang="zh-CN" dirty="0">
              <a:ea typeface="SimSun" pitchFamily="2" charset="-122"/>
            </a:endParaRPr>
          </a:p>
          <a:p>
            <a:r>
              <a:rPr lang="en-US" altLang="zh-CN" dirty="0">
                <a:ea typeface="SimSun" pitchFamily="2" charset="-122"/>
              </a:rPr>
              <a:t>Sampling (i.e. selecting a sub-set of a whole population) is often done for reasons of </a:t>
            </a:r>
            <a:endParaRPr lang="en-US" altLang="zh-CN" dirty="0" smtClean="0">
              <a:ea typeface="SimSun" pitchFamily="2" charset="-122"/>
            </a:endParaRPr>
          </a:p>
          <a:p>
            <a:pPr lvl="1"/>
            <a:r>
              <a:rPr lang="en-US" altLang="zh-CN" b="1" i="1" dirty="0" smtClean="0">
                <a:solidFill>
                  <a:srgbClr val="0000FF"/>
                </a:solidFill>
                <a:ea typeface="SimSun" pitchFamily="2" charset="-122"/>
              </a:rPr>
              <a:t>cost</a:t>
            </a:r>
            <a:r>
              <a:rPr lang="en-US" altLang="zh-CN" dirty="0" smtClean="0">
                <a:ea typeface="SimSun" pitchFamily="2" charset="-122"/>
              </a:rPr>
              <a:t> </a:t>
            </a:r>
            <a:r>
              <a:rPr lang="en-US" altLang="zh-CN" dirty="0">
                <a:ea typeface="SimSun" pitchFamily="2" charset="-122"/>
              </a:rPr>
              <a:t>(it’s less expensive to sample 1,000 television viewers than 100 million TV viewers) and </a:t>
            </a:r>
            <a:endParaRPr lang="en-US" altLang="zh-CN" dirty="0" smtClean="0">
              <a:ea typeface="SimSun" pitchFamily="2" charset="-122"/>
            </a:endParaRPr>
          </a:p>
          <a:p>
            <a:pPr lvl="1"/>
            <a:r>
              <a:rPr lang="en-US" altLang="zh-CN" b="1" i="1" dirty="0" smtClean="0">
                <a:solidFill>
                  <a:srgbClr val="0000FF"/>
                </a:solidFill>
                <a:ea typeface="SimSun" pitchFamily="2" charset="-122"/>
              </a:rPr>
              <a:t>practicality</a:t>
            </a:r>
            <a:r>
              <a:rPr lang="en-US" altLang="zh-CN" dirty="0" smtClean="0">
                <a:ea typeface="SimSun" pitchFamily="2" charset="-122"/>
              </a:rPr>
              <a:t> </a:t>
            </a:r>
            <a:r>
              <a:rPr lang="en-US" altLang="zh-CN" dirty="0">
                <a:ea typeface="SimSun" pitchFamily="2" charset="-122"/>
              </a:rPr>
              <a:t>(e.g. performing a crash test on every automobile produced is impractical).</a:t>
            </a:r>
          </a:p>
          <a:p>
            <a:endParaRPr lang="en-US" altLang="zh-CN" dirty="0">
              <a:ea typeface="SimSun" pitchFamily="2" charset="-122"/>
            </a:endParaRPr>
          </a:p>
          <a:p>
            <a:r>
              <a:rPr lang="en-US" altLang="zh-CN" dirty="0" smtClean="0">
                <a:ea typeface="SimSun" pitchFamily="2" charset="-122"/>
              </a:rPr>
              <a:t>The </a:t>
            </a:r>
            <a:r>
              <a:rPr lang="en-US" altLang="zh-CN" b="1" i="1" dirty="0" smtClean="0">
                <a:ea typeface="SimSun" pitchFamily="2" charset="-122"/>
              </a:rPr>
              <a:t>sampled </a:t>
            </a:r>
            <a:r>
              <a:rPr lang="en-US" altLang="zh-CN" b="1" i="1" dirty="0">
                <a:ea typeface="SimSun" pitchFamily="2" charset="-122"/>
              </a:rPr>
              <a:t>population</a:t>
            </a:r>
            <a:r>
              <a:rPr lang="en-US" altLang="zh-CN" dirty="0">
                <a:ea typeface="SimSun" pitchFamily="2" charset="-122"/>
              </a:rPr>
              <a:t> and the </a:t>
            </a:r>
            <a:r>
              <a:rPr lang="en-US" altLang="zh-CN" b="1" i="1" dirty="0">
                <a:ea typeface="SimSun" pitchFamily="2" charset="-122"/>
              </a:rPr>
              <a:t>target population</a:t>
            </a:r>
            <a:r>
              <a:rPr lang="en-US" altLang="zh-CN" dirty="0">
                <a:ea typeface="SimSun" pitchFamily="2" charset="-122"/>
              </a:rPr>
              <a:t> should be </a:t>
            </a:r>
            <a:r>
              <a:rPr lang="en-US" altLang="zh-CN" b="1" u="sng" dirty="0">
                <a:solidFill>
                  <a:srgbClr val="0000FF"/>
                </a:solidFill>
                <a:ea typeface="SimSun" pitchFamily="2" charset="-122"/>
              </a:rPr>
              <a:t>similar</a:t>
            </a:r>
            <a:r>
              <a:rPr lang="en-US" altLang="zh-CN" dirty="0">
                <a:ea typeface="SimSun" pitchFamily="2" charset="-122"/>
              </a:rPr>
              <a:t> to one another.</a:t>
            </a:r>
          </a:p>
        </p:txBody>
      </p:sp>
      <p:sp>
        <p:nvSpPr>
          <p:cNvPr id="5" name="Date Placeholder 4"/>
          <p:cNvSpPr>
            <a:spLocks noGrp="1"/>
          </p:cNvSpPr>
          <p:nvPr>
            <p:ph type="dt" sz="half" idx="10"/>
          </p:nvPr>
        </p:nvSpPr>
        <p:spPr/>
        <p:txBody>
          <a:bodyPr/>
          <a:lstStyle/>
          <a:p>
            <a:fld id="{EEA3A50E-65B9-40B2-889B-36CD05D85EE0}"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655A9D07-B1E7-4A5E-9C44-9CC858A94911}" type="slidenum">
              <a:rPr lang="en-US" altLang="zh-CN"/>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a:ea typeface="SimSun" pitchFamily="2" charset="-122"/>
              </a:rPr>
              <a:t>Sampling Plans…</a:t>
            </a:r>
          </a:p>
        </p:txBody>
      </p:sp>
      <p:sp>
        <p:nvSpPr>
          <p:cNvPr id="87043" name="Rectangle 3"/>
          <p:cNvSpPr>
            <a:spLocks noGrp="1" noChangeArrowheads="1"/>
          </p:cNvSpPr>
          <p:nvPr>
            <p:ph idx="1"/>
          </p:nvPr>
        </p:nvSpPr>
        <p:spPr>
          <a:xfrm>
            <a:off x="241300" y="1143000"/>
            <a:ext cx="8674100" cy="5486400"/>
          </a:xfrm>
        </p:spPr>
        <p:txBody>
          <a:bodyPr>
            <a:normAutofit/>
          </a:bodyPr>
          <a:lstStyle/>
          <a:p>
            <a:pPr>
              <a:lnSpc>
                <a:spcPct val="90000"/>
              </a:lnSpc>
            </a:pPr>
            <a:r>
              <a:rPr lang="en-US" altLang="zh-CN" dirty="0">
                <a:ea typeface="SimSun" pitchFamily="2" charset="-122"/>
              </a:rPr>
              <a:t>A </a:t>
            </a:r>
            <a:r>
              <a:rPr lang="en-US" altLang="zh-CN" b="1" i="1" dirty="0">
                <a:ea typeface="SimSun" pitchFamily="2" charset="-122"/>
              </a:rPr>
              <a:t>sampling plan</a:t>
            </a:r>
            <a:r>
              <a:rPr lang="en-US" altLang="zh-CN" dirty="0">
                <a:ea typeface="SimSun" pitchFamily="2" charset="-122"/>
              </a:rPr>
              <a:t> is just a method or procedure for specifying how a sample will be taken from a population</a:t>
            </a:r>
            <a:r>
              <a:rPr lang="en-US" altLang="zh-CN" dirty="0" smtClean="0">
                <a:ea typeface="SimSun" pitchFamily="2" charset="-122"/>
              </a:rPr>
              <a:t>.</a:t>
            </a:r>
            <a:endParaRPr lang="en-US" altLang="zh-CN" dirty="0">
              <a:ea typeface="SimSun" pitchFamily="2" charset="-122"/>
            </a:endParaRPr>
          </a:p>
          <a:p>
            <a:pPr>
              <a:lnSpc>
                <a:spcPct val="90000"/>
              </a:lnSpc>
            </a:pPr>
            <a:r>
              <a:rPr lang="en-US" altLang="zh-CN" dirty="0">
                <a:ea typeface="SimSun" pitchFamily="2" charset="-122"/>
              </a:rPr>
              <a:t>We will focus our attention on these four methods</a:t>
            </a:r>
            <a:r>
              <a:rPr lang="en-US" altLang="zh-CN" dirty="0" smtClean="0">
                <a:ea typeface="SimSun" pitchFamily="2" charset="-122"/>
              </a:rPr>
              <a:t>:</a:t>
            </a:r>
            <a:endParaRPr lang="en-US" altLang="zh-CN" dirty="0">
              <a:ea typeface="SimSun" pitchFamily="2" charset="-122"/>
            </a:endParaRPr>
          </a:p>
          <a:p>
            <a:pPr marL="971550" lvl="1" indent="-514350">
              <a:lnSpc>
                <a:spcPct val="90000"/>
              </a:lnSpc>
              <a:buFont typeface="+mj-lt"/>
              <a:buAutoNum type="arabicPeriod"/>
            </a:pPr>
            <a:r>
              <a:rPr lang="en-US" altLang="zh-CN" dirty="0">
                <a:ea typeface="SimSun" pitchFamily="2" charset="-122"/>
              </a:rPr>
              <a:t>Simple Random Sampling,</a:t>
            </a:r>
          </a:p>
          <a:p>
            <a:pPr marL="971550" lvl="1" indent="-514350">
              <a:lnSpc>
                <a:spcPct val="90000"/>
              </a:lnSpc>
              <a:buFont typeface="+mj-lt"/>
              <a:buAutoNum type="arabicPeriod"/>
            </a:pPr>
            <a:r>
              <a:rPr lang="en-US" altLang="zh-CN" dirty="0">
                <a:ea typeface="SimSun" pitchFamily="2" charset="-122"/>
              </a:rPr>
              <a:t>Systematic Random Sampling,</a:t>
            </a:r>
          </a:p>
          <a:p>
            <a:pPr marL="971550" lvl="1" indent="-514350">
              <a:lnSpc>
                <a:spcPct val="90000"/>
              </a:lnSpc>
              <a:buFont typeface="+mj-lt"/>
              <a:buAutoNum type="arabicPeriod"/>
            </a:pPr>
            <a:r>
              <a:rPr lang="en-US" altLang="zh-CN" dirty="0">
                <a:ea typeface="SimSun" pitchFamily="2" charset="-122"/>
              </a:rPr>
              <a:t>Stratified Random Sampling, and</a:t>
            </a:r>
          </a:p>
          <a:p>
            <a:pPr marL="971550" lvl="1" indent="-514350">
              <a:lnSpc>
                <a:spcPct val="90000"/>
              </a:lnSpc>
              <a:buFont typeface="+mj-lt"/>
              <a:buAutoNum type="arabicPeriod"/>
            </a:pPr>
            <a:r>
              <a:rPr lang="en-US" altLang="zh-CN" dirty="0">
                <a:ea typeface="SimSun" pitchFamily="2" charset="-122"/>
              </a:rPr>
              <a:t>Cluster Sampling</a:t>
            </a:r>
            <a:r>
              <a:rPr lang="en-US" altLang="zh-CN" dirty="0" smtClean="0">
                <a:ea typeface="SimSun" pitchFamily="2" charset="-122"/>
              </a:rPr>
              <a:t>.</a:t>
            </a:r>
            <a:endParaRPr lang="en-US" altLang="zh-CN" dirty="0">
              <a:ea typeface="SimSun" pitchFamily="2" charset="-122"/>
            </a:endParaRPr>
          </a:p>
          <a:p>
            <a:pPr lvl="1">
              <a:lnSpc>
                <a:spcPct val="90000"/>
              </a:lnSpc>
            </a:pPr>
            <a:r>
              <a:rPr lang="en-US" altLang="zh-CN" dirty="0">
                <a:ea typeface="SimSun" pitchFamily="2" charset="-122"/>
              </a:rPr>
              <a:t>Read P</a:t>
            </a:r>
            <a:r>
              <a:rPr lang="en-US" altLang="zh-CN" baseline="-25000" dirty="0">
                <a:ea typeface="SimSun" pitchFamily="2" charset="-122"/>
              </a:rPr>
              <a:t>147</a:t>
            </a:r>
            <a:r>
              <a:rPr lang="en-US" altLang="zh-CN" dirty="0">
                <a:ea typeface="SimSun" pitchFamily="2" charset="-122"/>
              </a:rPr>
              <a:t> </a:t>
            </a:r>
            <a:r>
              <a:rPr lang="en-US" altLang="zh-CN" dirty="0" smtClean="0">
                <a:ea typeface="SimSun" pitchFamily="2" charset="-122"/>
              </a:rPr>
              <a:t>in </a:t>
            </a:r>
            <a:r>
              <a:rPr lang="en-US" altLang="zh-CN" dirty="0">
                <a:ea typeface="SimSun" pitchFamily="2" charset="-122"/>
              </a:rPr>
              <a:t>textbook </a:t>
            </a:r>
            <a:r>
              <a:rPr lang="en-US" altLang="zh-CN" dirty="0" smtClean="0">
                <a:ea typeface="SimSun" pitchFamily="2" charset="-122"/>
              </a:rPr>
              <a:t>for </a:t>
            </a:r>
            <a:r>
              <a:rPr lang="en-US" altLang="zh-CN" dirty="0">
                <a:ea typeface="SimSun" pitchFamily="2" charset="-122"/>
              </a:rPr>
              <a:t>detailed discussion. </a:t>
            </a:r>
          </a:p>
        </p:txBody>
      </p:sp>
      <p:sp>
        <p:nvSpPr>
          <p:cNvPr id="5" name="Date Placeholder 4"/>
          <p:cNvSpPr>
            <a:spLocks noGrp="1"/>
          </p:cNvSpPr>
          <p:nvPr>
            <p:ph type="dt" sz="half" idx="10"/>
          </p:nvPr>
        </p:nvSpPr>
        <p:spPr/>
        <p:txBody>
          <a:bodyPr/>
          <a:lstStyle/>
          <a:p>
            <a:fld id="{B7137191-A69C-4769-BD9F-CEC474C10AF7}"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FE38023F-E780-4DC4-A63A-3ECC3563669D}" type="slidenum">
              <a:rPr lang="en-US" altLang="zh-CN"/>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a:ea typeface="SimSun" pitchFamily="2" charset="-122"/>
              </a:rPr>
              <a:t>Simple Random Sampling</a:t>
            </a:r>
          </a:p>
        </p:txBody>
      </p:sp>
      <p:sp>
        <p:nvSpPr>
          <p:cNvPr id="118787" name="Rectangle 3"/>
          <p:cNvSpPr>
            <a:spLocks noGrp="1" noChangeArrowheads="1"/>
          </p:cNvSpPr>
          <p:nvPr>
            <p:ph idx="1"/>
          </p:nvPr>
        </p:nvSpPr>
        <p:spPr>
          <a:xfrm>
            <a:off x="457200" y="1371600"/>
            <a:ext cx="8229600" cy="4754563"/>
          </a:xfrm>
        </p:spPr>
        <p:txBody>
          <a:bodyPr>
            <a:normAutofit fontScale="85000" lnSpcReduction="20000"/>
          </a:bodyPr>
          <a:lstStyle/>
          <a:p>
            <a:r>
              <a:rPr lang="en-US" altLang="zh-CN" dirty="0">
                <a:ea typeface="SimSun" pitchFamily="2" charset="-122"/>
              </a:rPr>
              <a:t>Each item has an identical chance of being selected</a:t>
            </a:r>
            <a:r>
              <a:rPr lang="en-US" altLang="zh-CN" dirty="0" smtClean="0">
                <a:ea typeface="SimSun" pitchFamily="2" charset="-122"/>
              </a:rPr>
              <a:t>.</a:t>
            </a:r>
            <a:endParaRPr lang="en-US" altLang="zh-CN" dirty="0">
              <a:ea typeface="SimSun" pitchFamily="2" charset="-122"/>
            </a:endParaRPr>
          </a:p>
          <a:p>
            <a:r>
              <a:rPr lang="en-US" altLang="zh-CN" dirty="0">
                <a:ea typeface="SimSun" pitchFamily="2" charset="-122"/>
              </a:rPr>
              <a:t>Selection of one item does not influence selection of other items</a:t>
            </a:r>
            <a:r>
              <a:rPr lang="en-US" altLang="zh-CN" dirty="0" smtClean="0">
                <a:ea typeface="SimSun" pitchFamily="2" charset="-122"/>
              </a:rPr>
              <a:t>.</a:t>
            </a:r>
            <a:endParaRPr lang="en-US" altLang="zh-CN" dirty="0">
              <a:ea typeface="SimSun" pitchFamily="2" charset="-122"/>
            </a:endParaRPr>
          </a:p>
          <a:p>
            <a:r>
              <a:rPr lang="en-US" altLang="zh-CN" dirty="0">
                <a:ea typeface="SimSun" pitchFamily="2" charset="-122"/>
              </a:rPr>
              <a:t>The simple random sample is characterized by independence and lack of bias</a:t>
            </a:r>
            <a:r>
              <a:rPr lang="en-US" altLang="zh-CN" dirty="0" smtClean="0">
                <a:ea typeface="SimSun" pitchFamily="2" charset="-122"/>
              </a:rPr>
              <a:t>!</a:t>
            </a:r>
            <a:endParaRPr lang="en-US" altLang="zh-CN" dirty="0">
              <a:ea typeface="SimSun" pitchFamily="2" charset="-122"/>
            </a:endParaRPr>
          </a:p>
          <a:p>
            <a:r>
              <a:rPr lang="en-US" altLang="zh-CN" dirty="0">
                <a:ea typeface="SimSun" pitchFamily="2" charset="-122"/>
              </a:rPr>
              <a:t>All the statistical results we are using depend on the independence and lack of bias in the simple random sample</a:t>
            </a:r>
            <a:r>
              <a:rPr lang="en-US" altLang="zh-CN" dirty="0" smtClean="0">
                <a:ea typeface="SimSun" pitchFamily="2" charset="-122"/>
              </a:rPr>
              <a:t>.</a:t>
            </a:r>
          </a:p>
          <a:p>
            <a:pPr lvl="1"/>
            <a:r>
              <a:rPr lang="en-US" altLang="zh-CN" dirty="0" smtClean="0">
                <a:ea typeface="SimSun" pitchFamily="2" charset="-122"/>
              </a:rPr>
              <a:t>E.g. </a:t>
            </a:r>
            <a:r>
              <a:rPr lang="en-US" dirty="0" smtClean="0"/>
              <a:t>Drawing three names from a hat containing all the names of the students in the class is an example of a simple random sample: </a:t>
            </a:r>
          </a:p>
          <a:p>
            <a:pPr lvl="1"/>
            <a:r>
              <a:rPr lang="en-US" dirty="0" smtClean="0"/>
              <a:t>any group of three names is as equally likely as picking any other group of three names.</a:t>
            </a:r>
          </a:p>
          <a:p>
            <a:endParaRPr lang="en-US" altLang="zh-CN" dirty="0">
              <a:ea typeface="SimSun" pitchFamily="2" charset="-122"/>
            </a:endParaRPr>
          </a:p>
        </p:txBody>
      </p:sp>
      <p:sp>
        <p:nvSpPr>
          <p:cNvPr id="5" name="Date Placeholder 4"/>
          <p:cNvSpPr>
            <a:spLocks noGrp="1"/>
          </p:cNvSpPr>
          <p:nvPr>
            <p:ph type="dt" sz="half" idx="10"/>
          </p:nvPr>
        </p:nvSpPr>
        <p:spPr/>
        <p:txBody>
          <a:bodyPr/>
          <a:lstStyle/>
          <a:p>
            <a:fld id="{BFB8FD35-2234-46E1-9DC7-1D4E8ACB61FF}"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B80B79E1-E19E-4914-B2FB-7BFC55CE5E22}" type="slidenum">
              <a:rPr lang="en-US" altLang="zh-CN"/>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Stratified Random Sampling…</a:t>
            </a:r>
            <a:endParaRPr lang="en-US" dirty="0"/>
          </a:p>
        </p:txBody>
      </p:sp>
      <p:sp>
        <p:nvSpPr>
          <p:cNvPr id="3" name="Content Placeholder 2"/>
          <p:cNvSpPr>
            <a:spLocks noGrp="1"/>
          </p:cNvSpPr>
          <p:nvPr>
            <p:ph idx="1"/>
          </p:nvPr>
        </p:nvSpPr>
        <p:spPr>
          <a:xfrm>
            <a:off x="457200" y="1066800"/>
            <a:ext cx="8229600" cy="1371600"/>
          </a:xfrm>
        </p:spPr>
        <p:txBody>
          <a:bodyPr>
            <a:normAutofit fontScale="77500" lnSpcReduction="20000"/>
          </a:bodyPr>
          <a:lstStyle/>
          <a:p>
            <a:r>
              <a:rPr lang="en-US" dirty="0" smtClean="0"/>
              <a:t>A </a:t>
            </a:r>
            <a:r>
              <a:rPr lang="en-US" b="1" i="1" dirty="0" smtClean="0"/>
              <a:t>stratified random sample</a:t>
            </a:r>
            <a:r>
              <a:rPr lang="en-US" dirty="0" smtClean="0"/>
              <a:t> is obtained by separating the population into </a:t>
            </a:r>
            <a:r>
              <a:rPr lang="en-US" u="sng" dirty="0" smtClean="0"/>
              <a:t>mutually exclusive sets</a:t>
            </a:r>
            <a:r>
              <a:rPr lang="en-US" dirty="0" smtClean="0"/>
              <a:t>, or strata, and then drawing simple random samples from each stratum.</a:t>
            </a:r>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8</a:t>
            </a:fld>
            <a:endParaRPr lang="en-US" altLang="zh-CN"/>
          </a:p>
        </p:txBody>
      </p:sp>
      <p:sp>
        <p:nvSpPr>
          <p:cNvPr id="7" name="Text Box 8"/>
          <p:cNvSpPr txBox="1">
            <a:spLocks noChangeArrowheads="1"/>
          </p:cNvSpPr>
          <p:nvPr/>
        </p:nvSpPr>
        <p:spPr bwMode="auto">
          <a:xfrm>
            <a:off x="228600" y="2590800"/>
            <a:ext cx="2255838" cy="1187450"/>
          </a:xfrm>
          <a:prstGeom prst="rect">
            <a:avLst/>
          </a:prstGeom>
          <a:noFill/>
          <a:ln w="9525">
            <a:noFill/>
            <a:miter lim="800000"/>
            <a:headEnd/>
            <a:tailEnd/>
          </a:ln>
          <a:effectLst/>
        </p:spPr>
        <p:txBody>
          <a:bodyPr wrap="none" anchor="ctr">
            <a:spAutoFit/>
          </a:bodyPr>
          <a:lstStyle/>
          <a:p>
            <a:r>
              <a:rPr lang="en-US" u="sng"/>
              <a:t>Strata 1 : Gender</a:t>
            </a:r>
          </a:p>
          <a:p>
            <a:r>
              <a:rPr lang="en-US"/>
              <a:t>Male</a:t>
            </a:r>
          </a:p>
          <a:p>
            <a:r>
              <a:rPr lang="en-US"/>
              <a:t>Female</a:t>
            </a:r>
          </a:p>
        </p:txBody>
      </p:sp>
      <p:sp>
        <p:nvSpPr>
          <p:cNvPr id="8" name="Text Box 9"/>
          <p:cNvSpPr txBox="1">
            <a:spLocks noChangeArrowheads="1"/>
          </p:cNvSpPr>
          <p:nvPr/>
        </p:nvSpPr>
        <p:spPr bwMode="auto">
          <a:xfrm>
            <a:off x="3638550" y="2590800"/>
            <a:ext cx="1866900" cy="2647950"/>
          </a:xfrm>
          <a:prstGeom prst="rect">
            <a:avLst/>
          </a:prstGeom>
          <a:noFill/>
          <a:ln w="9525">
            <a:noFill/>
            <a:miter lim="800000"/>
            <a:headEnd/>
            <a:tailEnd/>
          </a:ln>
          <a:effectLst/>
        </p:spPr>
        <p:txBody>
          <a:bodyPr wrap="none" anchor="ctr">
            <a:spAutoFit/>
          </a:bodyPr>
          <a:lstStyle/>
          <a:p>
            <a:r>
              <a:rPr lang="en-US" u="sng" dirty="0"/>
              <a:t>Strata 2 : Age</a:t>
            </a:r>
          </a:p>
          <a:p>
            <a:r>
              <a:rPr lang="en-US" dirty="0"/>
              <a:t>&lt; 20</a:t>
            </a:r>
          </a:p>
          <a:p>
            <a:r>
              <a:rPr lang="en-US" dirty="0"/>
              <a:t>20-30</a:t>
            </a:r>
          </a:p>
          <a:p>
            <a:r>
              <a:rPr lang="en-US" dirty="0"/>
              <a:t>31-40</a:t>
            </a:r>
          </a:p>
          <a:p>
            <a:r>
              <a:rPr lang="en-US" dirty="0"/>
              <a:t>41-50</a:t>
            </a:r>
          </a:p>
          <a:p>
            <a:r>
              <a:rPr lang="en-US" dirty="0"/>
              <a:t>51-60</a:t>
            </a:r>
          </a:p>
          <a:p>
            <a:r>
              <a:rPr lang="en-US" dirty="0"/>
              <a:t>&gt; 60</a:t>
            </a:r>
          </a:p>
        </p:txBody>
      </p:sp>
      <p:sp>
        <p:nvSpPr>
          <p:cNvPr id="9" name="Text Box 10"/>
          <p:cNvSpPr txBox="1">
            <a:spLocks noChangeArrowheads="1"/>
          </p:cNvSpPr>
          <p:nvPr/>
        </p:nvSpPr>
        <p:spPr bwMode="auto">
          <a:xfrm>
            <a:off x="6000750" y="2590800"/>
            <a:ext cx="2762250" cy="1917700"/>
          </a:xfrm>
          <a:prstGeom prst="rect">
            <a:avLst/>
          </a:prstGeom>
          <a:noFill/>
          <a:ln w="9525">
            <a:noFill/>
            <a:miter lim="800000"/>
            <a:headEnd/>
            <a:tailEnd/>
          </a:ln>
          <a:effectLst/>
        </p:spPr>
        <p:txBody>
          <a:bodyPr wrap="none" anchor="ctr">
            <a:spAutoFit/>
          </a:bodyPr>
          <a:lstStyle/>
          <a:p>
            <a:r>
              <a:rPr lang="en-US" u="sng"/>
              <a:t>Strata 3 : Occupation</a:t>
            </a:r>
          </a:p>
          <a:p>
            <a:r>
              <a:rPr lang="en-US"/>
              <a:t>professional</a:t>
            </a:r>
          </a:p>
          <a:p>
            <a:r>
              <a:rPr lang="en-US"/>
              <a:t>clerical</a:t>
            </a:r>
          </a:p>
          <a:p>
            <a:r>
              <a:rPr lang="en-US"/>
              <a:t>blue collar</a:t>
            </a:r>
          </a:p>
          <a:p>
            <a:r>
              <a:rPr lang="en-US"/>
              <a:t>other</a:t>
            </a:r>
          </a:p>
        </p:txBody>
      </p:sp>
      <p:sp>
        <p:nvSpPr>
          <p:cNvPr id="10" name="Rectangle 11"/>
          <p:cNvSpPr>
            <a:spLocks noChangeArrowheads="1"/>
          </p:cNvSpPr>
          <p:nvPr/>
        </p:nvSpPr>
        <p:spPr bwMode="auto">
          <a:xfrm>
            <a:off x="609600" y="3302000"/>
            <a:ext cx="5029200" cy="457200"/>
          </a:xfrm>
          <a:prstGeom prst="rect">
            <a:avLst/>
          </a:prstGeom>
          <a:noFill/>
          <a:ln w="19050">
            <a:solidFill>
              <a:srgbClr val="0000FF"/>
            </a:solidFill>
            <a:miter lim="800000"/>
            <a:headEnd/>
            <a:tailEnd/>
          </a:ln>
          <a:effectLst/>
        </p:spPr>
        <p:txBody>
          <a:bodyPr wrap="none" anchor="ctr"/>
          <a:lstStyle/>
          <a:p>
            <a:endParaRPr lang="en-US"/>
          </a:p>
        </p:txBody>
      </p:sp>
      <p:sp>
        <p:nvSpPr>
          <p:cNvPr id="11" name="Text Box 12"/>
          <p:cNvSpPr txBox="1">
            <a:spLocks noChangeArrowheads="1"/>
          </p:cNvSpPr>
          <p:nvPr/>
        </p:nvSpPr>
        <p:spPr bwMode="auto">
          <a:xfrm>
            <a:off x="2284413" y="5403850"/>
            <a:ext cx="4573587" cy="920750"/>
          </a:xfrm>
          <a:prstGeom prst="rect">
            <a:avLst/>
          </a:prstGeom>
          <a:noFill/>
          <a:ln w="9525">
            <a:noFill/>
            <a:miter lim="800000"/>
            <a:headEnd/>
            <a:tailEnd/>
          </a:ln>
          <a:effectLst/>
        </p:spPr>
        <p:txBody>
          <a:bodyPr wrap="none" anchor="ctr">
            <a:spAutoFit/>
          </a:bodyPr>
          <a:lstStyle/>
          <a:p>
            <a:pPr algn="l"/>
            <a:r>
              <a:rPr lang="en-US" sz="1800" dirty="0">
                <a:latin typeface="Tahoma" charset="0"/>
              </a:rPr>
              <a:t>We can acquire about the total population, </a:t>
            </a:r>
          </a:p>
          <a:p>
            <a:pPr algn="l"/>
            <a:r>
              <a:rPr lang="en-US" sz="1800" dirty="0">
                <a:latin typeface="Tahoma" charset="0"/>
              </a:rPr>
              <a:t>make inferences </a:t>
            </a:r>
            <a:r>
              <a:rPr lang="en-US" sz="1800" dirty="0">
                <a:solidFill>
                  <a:srgbClr val="FF0000"/>
                </a:solidFill>
                <a:latin typeface="Tahoma" charset="0"/>
              </a:rPr>
              <a:t>within a stratum</a:t>
            </a:r>
            <a:endParaRPr lang="en-US" sz="1800" dirty="0">
              <a:latin typeface="Tahoma" charset="0"/>
            </a:endParaRPr>
          </a:p>
          <a:p>
            <a:pPr algn="l"/>
            <a:r>
              <a:rPr lang="en-US" sz="1800" dirty="0">
                <a:latin typeface="Tahoma" charset="0"/>
              </a:rPr>
              <a:t>or make comparisons </a:t>
            </a:r>
            <a:r>
              <a:rPr lang="en-US" sz="1800" dirty="0">
                <a:solidFill>
                  <a:srgbClr val="0000FF"/>
                </a:solidFill>
                <a:latin typeface="Tahoma" charset="0"/>
              </a:rPr>
              <a:t>across strata</a:t>
            </a:r>
            <a:endParaRPr lang="en-US" sz="1800" dirty="0">
              <a:latin typeface="Tahoma" charset="0"/>
            </a:endParaRPr>
          </a:p>
        </p:txBody>
      </p:sp>
      <p:sp>
        <p:nvSpPr>
          <p:cNvPr id="12" name="Rectangle 13"/>
          <p:cNvSpPr>
            <a:spLocks noChangeArrowheads="1"/>
          </p:cNvSpPr>
          <p:nvPr/>
        </p:nvSpPr>
        <p:spPr bwMode="auto">
          <a:xfrm>
            <a:off x="152400" y="2590800"/>
            <a:ext cx="2438400" cy="1524000"/>
          </a:xfrm>
          <a:prstGeom prst="rect">
            <a:avLst/>
          </a:prstGeom>
          <a:noFill/>
          <a:ln w="19050">
            <a:solidFill>
              <a:srgbClr val="FF0000"/>
            </a:solidFill>
            <a:miter lim="800000"/>
            <a:headEnd/>
            <a:tailEnd/>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Stratified Random Sampling…</a:t>
            </a:r>
            <a:endParaRPr lang="en-US" dirty="0"/>
          </a:p>
        </p:txBody>
      </p:sp>
      <p:sp>
        <p:nvSpPr>
          <p:cNvPr id="3" name="Content Placeholder 2"/>
          <p:cNvSpPr>
            <a:spLocks noGrp="1"/>
          </p:cNvSpPr>
          <p:nvPr>
            <p:ph idx="1"/>
          </p:nvPr>
        </p:nvSpPr>
        <p:spPr>
          <a:xfrm>
            <a:off x="457200" y="1143001"/>
            <a:ext cx="8229600" cy="1142999"/>
          </a:xfrm>
        </p:spPr>
        <p:txBody>
          <a:bodyPr>
            <a:normAutofit fontScale="85000" lnSpcReduction="20000"/>
          </a:bodyPr>
          <a:lstStyle/>
          <a:p>
            <a:r>
              <a:rPr lang="en-US" dirty="0" smtClean="0"/>
              <a:t>After the population has been stratified, we can use </a:t>
            </a:r>
            <a:r>
              <a:rPr lang="en-US" b="1" i="1" dirty="0" smtClean="0"/>
              <a:t>simple random sampling</a:t>
            </a:r>
            <a:r>
              <a:rPr lang="en-US" dirty="0" smtClean="0"/>
              <a:t> to generate the complete sample:</a:t>
            </a:r>
          </a:p>
          <a:p>
            <a:endParaRPr lang="en-US" dirty="0"/>
          </a:p>
        </p:txBody>
      </p:sp>
      <p:sp>
        <p:nvSpPr>
          <p:cNvPr id="4" name="Date Placeholder 3"/>
          <p:cNvSpPr>
            <a:spLocks noGrp="1"/>
          </p:cNvSpPr>
          <p:nvPr>
            <p:ph type="dt" sz="half" idx="10"/>
          </p:nvPr>
        </p:nvSpPr>
        <p:spPr/>
        <p:txBody>
          <a:bodyPr/>
          <a:lstStyle/>
          <a:p>
            <a:fld id="{36B57FEA-2C37-45AA-A787-0540D383D130}"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6.</a:t>
            </a:r>
            <a:fld id="{0EE3FA4D-2724-4CF0-B364-3F80F10988F1}" type="slidenum">
              <a:rPr lang="en-US" altLang="zh-CN" smtClean="0"/>
              <a:pPr/>
              <a:t>9</a:t>
            </a:fld>
            <a:endParaRPr lang="en-US" altLang="zh-CN"/>
          </a:p>
        </p:txBody>
      </p:sp>
      <p:pic>
        <p:nvPicPr>
          <p:cNvPr id="7" name="Picture 4"/>
          <p:cNvPicPr>
            <a:picLocks noChangeAspect="1" noChangeArrowheads="1"/>
          </p:cNvPicPr>
          <p:nvPr/>
        </p:nvPicPr>
        <p:blipFill>
          <a:blip r:embed="rId2" cstate="print"/>
          <a:srcRect/>
          <a:stretch>
            <a:fillRect/>
          </a:stretch>
        </p:blipFill>
        <p:spPr bwMode="auto">
          <a:xfrm>
            <a:off x="1295400" y="2286000"/>
            <a:ext cx="5499100" cy="1587500"/>
          </a:xfrm>
          <a:prstGeom prst="rect">
            <a:avLst/>
          </a:prstGeom>
          <a:noFill/>
        </p:spPr>
      </p:pic>
      <p:sp>
        <p:nvSpPr>
          <p:cNvPr id="8" name="Text Box 5"/>
          <p:cNvSpPr txBox="1">
            <a:spLocks noChangeArrowheads="1"/>
          </p:cNvSpPr>
          <p:nvPr/>
        </p:nvSpPr>
        <p:spPr bwMode="auto">
          <a:xfrm>
            <a:off x="228600" y="4343400"/>
            <a:ext cx="6673850" cy="644525"/>
          </a:xfrm>
          <a:prstGeom prst="rect">
            <a:avLst/>
          </a:prstGeom>
          <a:noFill/>
          <a:ln w="9525">
            <a:noFill/>
            <a:miter lim="800000"/>
            <a:headEnd/>
            <a:tailEnd/>
          </a:ln>
          <a:effectLst/>
        </p:spPr>
        <p:txBody>
          <a:bodyPr wrap="none" anchor="ctr">
            <a:spAutoFit/>
          </a:bodyPr>
          <a:lstStyle/>
          <a:p>
            <a:r>
              <a:rPr lang="en-US" sz="1800">
                <a:latin typeface="Tahoma" charset="0"/>
              </a:rPr>
              <a:t>If we only have sufficient resources to sample 400 people total, </a:t>
            </a:r>
          </a:p>
          <a:p>
            <a:r>
              <a:rPr lang="en-US" sz="1800">
                <a:latin typeface="Tahoma" charset="0"/>
              </a:rPr>
              <a:t>we would draw 100 of them from the low income group…</a:t>
            </a:r>
          </a:p>
        </p:txBody>
      </p:sp>
      <p:sp>
        <p:nvSpPr>
          <p:cNvPr id="9" name="Line 6"/>
          <p:cNvSpPr>
            <a:spLocks noChangeShapeType="1"/>
          </p:cNvSpPr>
          <p:nvPr/>
        </p:nvSpPr>
        <p:spPr bwMode="auto">
          <a:xfrm flipV="1">
            <a:off x="3962400" y="2971800"/>
            <a:ext cx="914400" cy="1447800"/>
          </a:xfrm>
          <a:prstGeom prst="line">
            <a:avLst/>
          </a:prstGeom>
          <a:noFill/>
          <a:ln w="9525">
            <a:solidFill>
              <a:srgbClr val="0000FF"/>
            </a:solidFill>
            <a:round/>
            <a:headEnd/>
            <a:tailEnd type="arrow" w="med" len="lg"/>
          </a:ln>
          <a:effectLst/>
        </p:spPr>
        <p:txBody>
          <a:bodyPr wrap="none" anchor="ctr"/>
          <a:lstStyle/>
          <a:p>
            <a:endParaRPr lang="en-US"/>
          </a:p>
        </p:txBody>
      </p:sp>
      <p:sp>
        <p:nvSpPr>
          <p:cNvPr id="10" name="Text Box 7"/>
          <p:cNvSpPr txBox="1">
            <a:spLocks noChangeArrowheads="1"/>
          </p:cNvSpPr>
          <p:nvPr/>
        </p:nvSpPr>
        <p:spPr bwMode="auto">
          <a:xfrm>
            <a:off x="4191000" y="5715000"/>
            <a:ext cx="4719638" cy="644525"/>
          </a:xfrm>
          <a:prstGeom prst="rect">
            <a:avLst/>
          </a:prstGeom>
          <a:noFill/>
          <a:ln w="9525">
            <a:noFill/>
            <a:miter lim="800000"/>
            <a:headEnd/>
            <a:tailEnd/>
          </a:ln>
          <a:effectLst/>
        </p:spPr>
        <p:txBody>
          <a:bodyPr wrap="none" anchor="ctr">
            <a:spAutoFit/>
          </a:bodyPr>
          <a:lstStyle/>
          <a:p>
            <a:r>
              <a:rPr lang="en-US" sz="1800">
                <a:latin typeface="Tahoma" charset="0"/>
              </a:rPr>
              <a:t>…if we are sampling 1000 people, we’d draw</a:t>
            </a:r>
          </a:p>
          <a:p>
            <a:r>
              <a:rPr lang="en-US" sz="1800">
                <a:latin typeface="Tahoma" charset="0"/>
              </a:rPr>
              <a:t>50 of them from the high income group.</a:t>
            </a:r>
          </a:p>
        </p:txBody>
      </p:sp>
      <p:sp>
        <p:nvSpPr>
          <p:cNvPr id="11" name="Line 8"/>
          <p:cNvSpPr>
            <a:spLocks noChangeShapeType="1"/>
          </p:cNvSpPr>
          <p:nvPr/>
        </p:nvSpPr>
        <p:spPr bwMode="auto">
          <a:xfrm flipH="1" flipV="1">
            <a:off x="6324600" y="3657600"/>
            <a:ext cx="2209800" cy="2133600"/>
          </a:xfrm>
          <a:prstGeom prst="line">
            <a:avLst/>
          </a:prstGeom>
          <a:noFill/>
          <a:ln w="9525">
            <a:solidFill>
              <a:srgbClr val="0000FF"/>
            </a:solidFill>
            <a:round/>
            <a:headEnd/>
            <a:tailEnd type="arrow" w="med" len="lg"/>
          </a:ln>
          <a:effectLst/>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1664</TotalTime>
  <Words>1135</Words>
  <Application>Microsoft Office PowerPoint</Application>
  <PresentationFormat>On-screen Show (4:3)</PresentationFormat>
  <Paragraphs>163</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Chapter 7</vt:lpstr>
      <vt:lpstr>Methods of Collecting Data…</vt:lpstr>
      <vt:lpstr>Surveys…</vt:lpstr>
      <vt:lpstr>Questionnaire Design…</vt:lpstr>
      <vt:lpstr>Sampling…</vt:lpstr>
      <vt:lpstr>Sampling Plans…</vt:lpstr>
      <vt:lpstr>Simple Random Sampling</vt:lpstr>
      <vt:lpstr>Stratified Random Sampling…</vt:lpstr>
      <vt:lpstr>Stratified Random Sampling…</vt:lpstr>
      <vt:lpstr>Cluster Sampling…</vt:lpstr>
      <vt:lpstr>Sample Size…</vt:lpstr>
      <vt:lpstr>Sampling and Non-Sampling Errors…</vt:lpstr>
      <vt:lpstr>Sampling and Non-Sampling Errors…</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Probability</dc:title>
  <dc:subject>Keller's Statistics for Management &amp; Economics, 7th Ed.</dc:subject>
  <dc:creator>Trent Tucker, Wilfrid Laurier Univeristy</dc:creator>
  <cp:lastModifiedBy>Jung, Juergen</cp:lastModifiedBy>
  <cp:revision>115</cp:revision>
  <cp:lastPrinted>2004-06-22T18:52:57Z</cp:lastPrinted>
  <dcterms:created xsi:type="dcterms:W3CDTF">2004-06-22T18:17:40Z</dcterms:created>
  <dcterms:modified xsi:type="dcterms:W3CDTF">2013-01-29T15:19:59Z</dcterms:modified>
</cp:coreProperties>
</file>