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charts/chart1.xml" ContentType="application/vnd.openxmlformats-officedocument.drawingml.chart+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62" r:id="rId1"/>
  </p:sldMasterIdLst>
  <p:notesMasterIdLst>
    <p:notesMasterId r:id="rId43"/>
  </p:notesMasterIdLst>
  <p:handoutMasterIdLst>
    <p:handoutMasterId r:id="rId44"/>
  </p:handoutMasterIdLst>
  <p:sldIdLst>
    <p:sldId id="293" r:id="rId2"/>
    <p:sldId id="257" r:id="rId3"/>
    <p:sldId id="258" r:id="rId4"/>
    <p:sldId id="260" r:id="rId5"/>
    <p:sldId id="291" r:id="rId6"/>
    <p:sldId id="267" r:id="rId7"/>
    <p:sldId id="322" r:id="rId8"/>
    <p:sldId id="323" r:id="rId9"/>
    <p:sldId id="324" r:id="rId10"/>
    <p:sldId id="316" r:id="rId11"/>
    <p:sldId id="310" r:id="rId12"/>
    <p:sldId id="269" r:id="rId13"/>
    <p:sldId id="273" r:id="rId14"/>
    <p:sldId id="292" r:id="rId15"/>
    <p:sldId id="272" r:id="rId16"/>
    <p:sldId id="274" r:id="rId17"/>
    <p:sldId id="276" r:id="rId18"/>
    <p:sldId id="308" r:id="rId19"/>
    <p:sldId id="309" r:id="rId20"/>
    <p:sldId id="279" r:id="rId21"/>
    <p:sldId id="281" r:id="rId22"/>
    <p:sldId id="284" r:id="rId23"/>
    <p:sldId id="286" r:id="rId24"/>
    <p:sldId id="318" r:id="rId25"/>
    <p:sldId id="288" r:id="rId26"/>
    <p:sldId id="294" r:id="rId27"/>
    <p:sldId id="295" r:id="rId28"/>
    <p:sldId id="325" r:id="rId29"/>
    <p:sldId id="326" r:id="rId30"/>
    <p:sldId id="296" r:id="rId31"/>
    <p:sldId id="320" r:id="rId32"/>
    <p:sldId id="321" r:id="rId33"/>
    <p:sldId id="297" r:id="rId34"/>
    <p:sldId id="298" r:id="rId35"/>
    <p:sldId id="299" r:id="rId36"/>
    <p:sldId id="300" r:id="rId37"/>
    <p:sldId id="301" r:id="rId38"/>
    <p:sldId id="302" r:id="rId39"/>
    <p:sldId id="303" r:id="rId40"/>
    <p:sldId id="304" r:id="rId41"/>
    <p:sldId id="305" r:id="rId42"/>
  </p:sldIdLst>
  <p:sldSz cx="9144000" cy="6858000" type="screen4x3"/>
  <p:notesSz cx="6858000" cy="9144000"/>
  <p:defaultTextStyle>
    <a:defPPr>
      <a:defRPr lang="en-US"/>
    </a:defPPr>
    <a:lvl1pPr algn="ctr" rtl="0" eaLnBrk="0" fontAlgn="base" hangingPunct="0">
      <a:spcBef>
        <a:spcPct val="0"/>
      </a:spcBef>
      <a:spcAft>
        <a:spcPct val="0"/>
      </a:spcAft>
      <a:defRPr sz="2400" kern="1200">
        <a:solidFill>
          <a:schemeClr val="tx1"/>
        </a:solidFill>
        <a:latin typeface="Times" pitchFamily="18" charset="0"/>
        <a:ea typeface="+mn-ea"/>
        <a:cs typeface="+mn-cs"/>
      </a:defRPr>
    </a:lvl1pPr>
    <a:lvl2pPr marL="457200" algn="ctr" rtl="0" eaLnBrk="0" fontAlgn="base" hangingPunct="0">
      <a:spcBef>
        <a:spcPct val="0"/>
      </a:spcBef>
      <a:spcAft>
        <a:spcPct val="0"/>
      </a:spcAft>
      <a:defRPr sz="2400" kern="1200">
        <a:solidFill>
          <a:schemeClr val="tx1"/>
        </a:solidFill>
        <a:latin typeface="Times" pitchFamily="18" charset="0"/>
        <a:ea typeface="+mn-ea"/>
        <a:cs typeface="+mn-cs"/>
      </a:defRPr>
    </a:lvl2pPr>
    <a:lvl3pPr marL="914400" algn="ctr" rtl="0" eaLnBrk="0" fontAlgn="base" hangingPunct="0">
      <a:spcBef>
        <a:spcPct val="0"/>
      </a:spcBef>
      <a:spcAft>
        <a:spcPct val="0"/>
      </a:spcAft>
      <a:defRPr sz="2400" kern="1200">
        <a:solidFill>
          <a:schemeClr val="tx1"/>
        </a:solidFill>
        <a:latin typeface="Times" pitchFamily="18" charset="0"/>
        <a:ea typeface="+mn-ea"/>
        <a:cs typeface="+mn-cs"/>
      </a:defRPr>
    </a:lvl3pPr>
    <a:lvl4pPr marL="1371600" algn="ctr" rtl="0" eaLnBrk="0" fontAlgn="base" hangingPunct="0">
      <a:spcBef>
        <a:spcPct val="0"/>
      </a:spcBef>
      <a:spcAft>
        <a:spcPct val="0"/>
      </a:spcAft>
      <a:defRPr sz="2400" kern="1200">
        <a:solidFill>
          <a:schemeClr val="tx1"/>
        </a:solidFill>
        <a:latin typeface="Times" pitchFamily="18" charset="0"/>
        <a:ea typeface="+mn-ea"/>
        <a:cs typeface="+mn-cs"/>
      </a:defRPr>
    </a:lvl4pPr>
    <a:lvl5pPr marL="1828800" algn="ctr" rtl="0" eaLnBrk="0" fontAlgn="base" hangingPunct="0">
      <a:spcBef>
        <a:spcPct val="0"/>
      </a:spcBef>
      <a:spcAft>
        <a:spcPct val="0"/>
      </a:spcAft>
      <a:defRPr sz="2400" kern="1200">
        <a:solidFill>
          <a:schemeClr val="tx1"/>
        </a:solidFill>
        <a:latin typeface="Times" pitchFamily="18" charset="0"/>
        <a:ea typeface="+mn-ea"/>
        <a:cs typeface="+mn-cs"/>
      </a:defRPr>
    </a:lvl5pPr>
    <a:lvl6pPr marL="2286000" algn="l" defTabSz="914400" rtl="0" eaLnBrk="1" latinLnBrk="0" hangingPunct="1">
      <a:defRPr sz="2400" kern="1200">
        <a:solidFill>
          <a:schemeClr val="tx1"/>
        </a:solidFill>
        <a:latin typeface="Times" pitchFamily="18" charset="0"/>
        <a:ea typeface="+mn-ea"/>
        <a:cs typeface="+mn-cs"/>
      </a:defRPr>
    </a:lvl6pPr>
    <a:lvl7pPr marL="2743200" algn="l" defTabSz="914400" rtl="0" eaLnBrk="1" latinLnBrk="0" hangingPunct="1">
      <a:defRPr sz="2400" kern="1200">
        <a:solidFill>
          <a:schemeClr val="tx1"/>
        </a:solidFill>
        <a:latin typeface="Times" pitchFamily="18" charset="0"/>
        <a:ea typeface="+mn-ea"/>
        <a:cs typeface="+mn-cs"/>
      </a:defRPr>
    </a:lvl7pPr>
    <a:lvl8pPr marL="3200400" algn="l" defTabSz="914400" rtl="0" eaLnBrk="1" latinLnBrk="0" hangingPunct="1">
      <a:defRPr sz="2400" kern="1200">
        <a:solidFill>
          <a:schemeClr val="tx1"/>
        </a:solidFill>
        <a:latin typeface="Times" pitchFamily="18" charset="0"/>
        <a:ea typeface="+mn-ea"/>
        <a:cs typeface="+mn-cs"/>
      </a:defRPr>
    </a:lvl8pPr>
    <a:lvl9pPr marL="3657600" algn="l" defTabSz="914400" rtl="0" eaLnBrk="1" latinLnBrk="0" hangingPunct="1">
      <a:defRPr sz="2400" kern="1200">
        <a:solidFill>
          <a:schemeClr val="tx1"/>
        </a:solidFill>
        <a:latin typeface="Times"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00"/>
    <a:srgbClr val="FF0000"/>
    <a:srgbClr val="0000FF"/>
    <a:srgbClr val="008000"/>
    <a:srgbClr val="FFFFFF"/>
    <a:srgbClr val="CCCCCC"/>
    <a:srgbClr val="FFFF33"/>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p:cViewPr>
        <p:scale>
          <a:sx n="75" d="100"/>
          <a:sy n="75" d="100"/>
        </p:scale>
        <p:origin x="-2664" y="-103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oleObject" Target="Book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dirty="0" smtClean="0"/>
              <a:t>T-distribution</a:t>
            </a:r>
            <a:endParaRPr lang="en-US" dirty="0"/>
          </a:p>
        </c:rich>
      </c:tx>
      <c:layout/>
      <c:overlay val="0"/>
    </c:title>
    <c:autoTitleDeleted val="0"/>
    <c:plotArea>
      <c:layout/>
      <c:scatterChart>
        <c:scatterStyle val="smoothMarker"/>
        <c:varyColors val="0"/>
        <c:ser>
          <c:idx val="0"/>
          <c:order val="0"/>
          <c:tx>
            <c:strRef>
              <c:f>Sheet1!$C$2</c:f>
              <c:strCache>
                <c:ptCount val="1"/>
                <c:pt idx="0">
                  <c:v>F(x)</c:v>
                </c:pt>
              </c:strCache>
            </c:strRef>
          </c:tx>
          <c:marker>
            <c:symbol val="none"/>
          </c:marker>
          <c:xVal>
            <c:numRef>
              <c:f>Sheet1!$B$3:$B$43</c:f>
              <c:numCache>
                <c:formatCode>General</c:formatCode>
                <c:ptCount val="41"/>
                <c:pt idx="0">
                  <c:v>-2</c:v>
                </c:pt>
                <c:pt idx="1">
                  <c:v>-1.9000000000000001</c:v>
                </c:pt>
                <c:pt idx="2">
                  <c:v>-1.7999999999999974</c:v>
                </c:pt>
                <c:pt idx="3">
                  <c:v>-1.699999999999998</c:v>
                </c:pt>
                <c:pt idx="4">
                  <c:v>-1.5999999999999974</c:v>
                </c:pt>
                <c:pt idx="5">
                  <c:v>-1.4999999999999964</c:v>
                </c:pt>
                <c:pt idx="6">
                  <c:v>-1.3999999999999975</c:v>
                </c:pt>
                <c:pt idx="7">
                  <c:v>-1.2999999999999969</c:v>
                </c:pt>
                <c:pt idx="8">
                  <c:v>-1.1999999999999975</c:v>
                </c:pt>
                <c:pt idx="9">
                  <c:v>-1.099999999999997</c:v>
                </c:pt>
                <c:pt idx="10">
                  <c:v>-0.99999999999999922</c:v>
                </c:pt>
                <c:pt idx="11">
                  <c:v>-0.89999999999999925</c:v>
                </c:pt>
                <c:pt idx="12">
                  <c:v>-0.7999999999999996</c:v>
                </c:pt>
                <c:pt idx="13">
                  <c:v>-0.69999999999999962</c:v>
                </c:pt>
                <c:pt idx="14">
                  <c:v>-0.59999999999999931</c:v>
                </c:pt>
                <c:pt idx="15">
                  <c:v>-0.5</c:v>
                </c:pt>
                <c:pt idx="16">
                  <c:v>-0.40000000000000008</c:v>
                </c:pt>
                <c:pt idx="17">
                  <c:v>-0.3000000000000001</c:v>
                </c:pt>
                <c:pt idx="18">
                  <c:v>-0.19999999999999968</c:v>
                </c:pt>
                <c:pt idx="19">
                  <c:v>-9.9999999999999645E-2</c:v>
                </c:pt>
                <c:pt idx="20">
                  <c:v>0</c:v>
                </c:pt>
                <c:pt idx="21">
                  <c:v>0.1</c:v>
                </c:pt>
                <c:pt idx="22">
                  <c:v>0.2</c:v>
                </c:pt>
                <c:pt idx="23">
                  <c:v>0.30000000000000032</c:v>
                </c:pt>
                <c:pt idx="24">
                  <c:v>0.4</c:v>
                </c:pt>
                <c:pt idx="25">
                  <c:v>0.5</c:v>
                </c:pt>
                <c:pt idx="26">
                  <c:v>0.60000000000000064</c:v>
                </c:pt>
                <c:pt idx="27">
                  <c:v>0.70000000000000062</c:v>
                </c:pt>
                <c:pt idx="28">
                  <c:v>0.79999999999999993</c:v>
                </c:pt>
                <c:pt idx="29">
                  <c:v>0.89999999999999991</c:v>
                </c:pt>
                <c:pt idx="30">
                  <c:v>0.99999999999999989</c:v>
                </c:pt>
                <c:pt idx="31">
                  <c:v>1.0999999999999976</c:v>
                </c:pt>
                <c:pt idx="32">
                  <c:v>1.2</c:v>
                </c:pt>
                <c:pt idx="33">
                  <c:v>1.3</c:v>
                </c:pt>
                <c:pt idx="34">
                  <c:v>1.4</c:v>
                </c:pt>
                <c:pt idx="35">
                  <c:v>1.5000000000000002</c:v>
                </c:pt>
                <c:pt idx="36">
                  <c:v>1.6000000000000003</c:v>
                </c:pt>
                <c:pt idx="37">
                  <c:v>1.7000000000000004</c:v>
                </c:pt>
                <c:pt idx="38">
                  <c:v>1.8000000000000005</c:v>
                </c:pt>
                <c:pt idx="39">
                  <c:v>1.9000000000000021</c:v>
                </c:pt>
                <c:pt idx="40">
                  <c:v>2.0000000000000004</c:v>
                </c:pt>
              </c:numCache>
            </c:numRef>
          </c:xVal>
          <c:yVal>
            <c:numRef>
              <c:f>Sheet1!$C$3:$C$43</c:f>
              <c:numCache>
                <c:formatCode>General</c:formatCode>
                <c:ptCount val="41"/>
                <c:pt idx="0">
                  <c:v>5.3990966513188084E-2</c:v>
                </c:pt>
                <c:pt idx="1">
                  <c:v>6.5615814774676581E-2</c:v>
                </c:pt>
                <c:pt idx="2">
                  <c:v>7.8950158300894066E-2</c:v>
                </c:pt>
                <c:pt idx="3">
                  <c:v>9.4049077376887155E-2</c:v>
                </c:pt>
                <c:pt idx="4">
                  <c:v>0.1109208346794555</c:v>
                </c:pt>
                <c:pt idx="5">
                  <c:v>0.12951759566589191</c:v>
                </c:pt>
                <c:pt idx="6">
                  <c:v>0.14972746563574496</c:v>
                </c:pt>
                <c:pt idx="7">
                  <c:v>0.17136859204780749</c:v>
                </c:pt>
                <c:pt idx="8">
                  <c:v>0.19418605498321287</c:v>
                </c:pt>
                <c:pt idx="9">
                  <c:v>0.21785217703255072</c:v>
                </c:pt>
                <c:pt idx="10">
                  <c:v>0.2419707245191435</c:v>
                </c:pt>
                <c:pt idx="11">
                  <c:v>0.26608524989875498</c:v>
                </c:pt>
                <c:pt idx="12">
                  <c:v>0.28969155276148273</c:v>
                </c:pt>
                <c:pt idx="13">
                  <c:v>0.31225393336676138</c:v>
                </c:pt>
                <c:pt idx="14">
                  <c:v>0.3332246028918005</c:v>
                </c:pt>
                <c:pt idx="15">
                  <c:v>0.35206532676429958</c:v>
                </c:pt>
                <c:pt idx="16">
                  <c:v>0.36827014030332333</c:v>
                </c:pt>
                <c:pt idx="17">
                  <c:v>0.38138781546052486</c:v>
                </c:pt>
                <c:pt idx="18">
                  <c:v>0.39104269397545727</c:v>
                </c:pt>
                <c:pt idx="19">
                  <c:v>0.39695254747701242</c:v>
                </c:pt>
                <c:pt idx="20">
                  <c:v>0.39894228040143281</c:v>
                </c:pt>
                <c:pt idx="21">
                  <c:v>0.39695254747701242</c:v>
                </c:pt>
                <c:pt idx="22">
                  <c:v>0.3910426939754571</c:v>
                </c:pt>
                <c:pt idx="23">
                  <c:v>0.38138781546052475</c:v>
                </c:pt>
                <c:pt idx="24">
                  <c:v>0.36827014030332328</c:v>
                </c:pt>
                <c:pt idx="25">
                  <c:v>0.35206532676429947</c:v>
                </c:pt>
                <c:pt idx="26">
                  <c:v>0.33322460289180023</c:v>
                </c:pt>
                <c:pt idx="27">
                  <c:v>0.31225393336676138</c:v>
                </c:pt>
                <c:pt idx="28">
                  <c:v>0.28969155276148273</c:v>
                </c:pt>
                <c:pt idx="29">
                  <c:v>0.26608524989875482</c:v>
                </c:pt>
                <c:pt idx="30">
                  <c:v>0.24197072451914339</c:v>
                </c:pt>
                <c:pt idx="31">
                  <c:v>0.21785217703255055</c:v>
                </c:pt>
                <c:pt idx="32">
                  <c:v>0.19418605498321287</c:v>
                </c:pt>
                <c:pt idx="33">
                  <c:v>0.17136859204780741</c:v>
                </c:pt>
                <c:pt idx="34">
                  <c:v>0.14972746563574491</c:v>
                </c:pt>
                <c:pt idx="35">
                  <c:v>0.12951759566589174</c:v>
                </c:pt>
                <c:pt idx="36">
                  <c:v>0.11092083467945545</c:v>
                </c:pt>
                <c:pt idx="37">
                  <c:v>9.4049077376887072E-2</c:v>
                </c:pt>
                <c:pt idx="38">
                  <c:v>7.8950158300894066E-2</c:v>
                </c:pt>
                <c:pt idx="39">
                  <c:v>6.5615814774676526E-2</c:v>
                </c:pt>
                <c:pt idx="40">
                  <c:v>5.3990966513187987E-2</c:v>
                </c:pt>
              </c:numCache>
            </c:numRef>
          </c:yVal>
          <c:smooth val="1"/>
        </c:ser>
        <c:dLbls>
          <c:showLegendKey val="0"/>
          <c:showVal val="0"/>
          <c:showCatName val="0"/>
          <c:showSerName val="0"/>
          <c:showPercent val="0"/>
          <c:showBubbleSize val="0"/>
        </c:dLbls>
        <c:axId val="94546176"/>
        <c:axId val="94547968"/>
      </c:scatterChart>
      <c:valAx>
        <c:axId val="94546176"/>
        <c:scaling>
          <c:orientation val="minMax"/>
        </c:scaling>
        <c:delete val="0"/>
        <c:axPos val="b"/>
        <c:numFmt formatCode="General" sourceLinked="1"/>
        <c:majorTickMark val="out"/>
        <c:minorTickMark val="none"/>
        <c:tickLblPos val="nextTo"/>
        <c:crossAx val="94547968"/>
        <c:crosses val="autoZero"/>
        <c:crossBetween val="midCat"/>
      </c:valAx>
      <c:valAx>
        <c:axId val="94547968"/>
        <c:scaling>
          <c:orientation val="minMax"/>
        </c:scaling>
        <c:delete val="0"/>
        <c:axPos val="l"/>
        <c:majorGridlines/>
        <c:numFmt formatCode="General" sourceLinked="1"/>
        <c:majorTickMark val="out"/>
        <c:minorTickMark val="none"/>
        <c:tickLblPos val="nextTo"/>
        <c:crossAx val="94546176"/>
        <c:crosses val="autoZero"/>
        <c:crossBetween val="midCat"/>
      </c:valAx>
    </c:plotArea>
    <c:legend>
      <c:legendPos val="r"/>
      <c:layout/>
      <c:overlay val="0"/>
    </c:legend>
    <c:plotVisOnly val="1"/>
    <c:dispBlanksAs val="gap"/>
    <c:showDLblsOverMax val="0"/>
  </c:chart>
  <c:externalData r:id="rId1">
    <c:autoUpdate val="0"/>
  </c:externalData>
</c:chartSpace>
</file>

<file path=ppt/drawings/_rels/vmlDrawing1.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image" Target="../media/image11.wmf"/><Relationship Id="rId1" Type="http://schemas.openxmlformats.org/officeDocument/2006/relationships/image" Target="../media/image10.wmf"/><Relationship Id="rId4" Type="http://schemas.openxmlformats.org/officeDocument/2006/relationships/image" Target="../media/image13.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24.wmf"/><Relationship Id="rId1" Type="http://schemas.openxmlformats.org/officeDocument/2006/relationships/image" Target="../media/image23.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33.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53.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56.wmf"/><Relationship Id="rId2" Type="http://schemas.openxmlformats.org/officeDocument/2006/relationships/image" Target="../media/image55.wmf"/><Relationship Id="rId1" Type="http://schemas.openxmlformats.org/officeDocument/2006/relationships/image" Target="../media/image54.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59.wmf"/><Relationship Id="rId2" Type="http://schemas.openxmlformats.org/officeDocument/2006/relationships/image" Target="../media/image58.wmf"/><Relationship Id="rId1" Type="http://schemas.openxmlformats.org/officeDocument/2006/relationships/image" Target="../media/image57.wmf"/><Relationship Id="rId5" Type="http://schemas.openxmlformats.org/officeDocument/2006/relationships/image" Target="../media/image61.wmf"/><Relationship Id="rId4" Type="http://schemas.openxmlformats.org/officeDocument/2006/relationships/image" Target="../media/image60.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6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lvl1pPr>
          </a:lstStyle>
          <a:p>
            <a:endParaRPr lang="en-US" altLang="zh-CN"/>
          </a:p>
        </p:txBody>
      </p:sp>
      <p:sp>
        <p:nvSpPr>
          <p:cNvPr id="6147"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ltLang="zh-CN"/>
          </a:p>
        </p:txBody>
      </p:sp>
      <p:sp>
        <p:nvSpPr>
          <p:cNvPr id="6148"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lvl1pPr>
          </a:lstStyle>
          <a:p>
            <a:endParaRPr lang="en-US" altLang="zh-CN"/>
          </a:p>
        </p:txBody>
      </p:sp>
      <p:sp>
        <p:nvSpPr>
          <p:cNvPr id="6149"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211C0545-2473-424E-8219-C6F75DB24A3D}" type="slidenum">
              <a:rPr lang="zh-CN" altLang="en-US"/>
              <a:pPr/>
              <a:t>‹#›</a:t>
            </a:fld>
            <a:endParaRPr lang="en-US" altLang="zh-CN"/>
          </a:p>
        </p:txBody>
      </p:sp>
    </p:spTree>
    <p:extLst>
      <p:ext uri="{BB962C8B-B14F-4D97-AF65-F5344CB8AC3E}">
        <p14:creationId xmlns:p14="http://schemas.microsoft.com/office/powerpoint/2010/main" val="288769383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lvl1pPr>
          </a:lstStyle>
          <a:p>
            <a:endParaRPr lang="en-US" altLang="zh-CN"/>
          </a:p>
        </p:txBody>
      </p:sp>
      <p:sp>
        <p:nvSpPr>
          <p:cNvPr id="4099"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ltLang="zh-CN"/>
          </a:p>
        </p:txBody>
      </p:sp>
      <p:sp>
        <p:nvSpPr>
          <p:cNvPr id="410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4101"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4102"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lvl1pPr>
          </a:lstStyle>
          <a:p>
            <a:endParaRPr lang="en-US" altLang="zh-CN"/>
          </a:p>
        </p:txBody>
      </p:sp>
      <p:sp>
        <p:nvSpPr>
          <p:cNvPr id="4103"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6FAE4D2D-6281-4974-BD57-DCA7E34954C5}" type="slidenum">
              <a:rPr lang="zh-CN" altLang="en-US"/>
              <a:pPr/>
              <a:t>‹#›</a:t>
            </a:fld>
            <a:endParaRPr lang="en-US" altLang="zh-CN"/>
          </a:p>
        </p:txBody>
      </p:sp>
    </p:spTree>
    <p:extLst>
      <p:ext uri="{BB962C8B-B14F-4D97-AF65-F5344CB8AC3E}">
        <p14:creationId xmlns:p14="http://schemas.microsoft.com/office/powerpoint/2010/main" val="4249469827"/>
      </p:ext>
    </p:extLst>
  </p:cSld>
  <p:clrMap bg1="lt1" tx1="dk1" bg2="lt2" tx2="dk2" accent1="accent1" accent2="accent2" accent3="accent3" accent4="accent4" accent5="accent5" accent6="accent6" hlink="hlink" folHlink="folHlink"/>
  <p:hf/>
  <p:notesStyle>
    <a:lvl1pPr algn="l" rtl="0" fontAlgn="base">
      <a:spcBef>
        <a:spcPct val="30000"/>
      </a:spcBef>
      <a:spcAft>
        <a:spcPct val="0"/>
      </a:spcAft>
      <a:defRPr sz="1200" kern="1200">
        <a:solidFill>
          <a:schemeClr val="tx1"/>
        </a:solidFill>
        <a:latin typeface="Times" pitchFamily="18" charset="0"/>
        <a:ea typeface="+mn-ea"/>
        <a:cs typeface="+mn-cs"/>
      </a:defRPr>
    </a:lvl1pPr>
    <a:lvl2pPr marL="457200" algn="l" rtl="0" fontAlgn="base">
      <a:spcBef>
        <a:spcPct val="30000"/>
      </a:spcBef>
      <a:spcAft>
        <a:spcPct val="0"/>
      </a:spcAft>
      <a:defRPr sz="1200" kern="1200">
        <a:solidFill>
          <a:schemeClr val="tx1"/>
        </a:solidFill>
        <a:latin typeface="Times" pitchFamily="18" charset="0"/>
        <a:ea typeface="+mn-ea"/>
        <a:cs typeface="+mn-cs"/>
      </a:defRPr>
    </a:lvl2pPr>
    <a:lvl3pPr marL="914400" algn="l" rtl="0" fontAlgn="base">
      <a:spcBef>
        <a:spcPct val="30000"/>
      </a:spcBef>
      <a:spcAft>
        <a:spcPct val="0"/>
      </a:spcAft>
      <a:defRPr sz="1200" kern="1200">
        <a:solidFill>
          <a:schemeClr val="tx1"/>
        </a:solidFill>
        <a:latin typeface="Times" pitchFamily="18" charset="0"/>
        <a:ea typeface="+mn-ea"/>
        <a:cs typeface="+mn-cs"/>
      </a:defRPr>
    </a:lvl3pPr>
    <a:lvl4pPr marL="1371600" algn="l" rtl="0" fontAlgn="base">
      <a:spcBef>
        <a:spcPct val="30000"/>
      </a:spcBef>
      <a:spcAft>
        <a:spcPct val="0"/>
      </a:spcAft>
      <a:defRPr sz="1200" kern="1200">
        <a:solidFill>
          <a:schemeClr val="tx1"/>
        </a:solidFill>
        <a:latin typeface="Times" pitchFamily="18" charset="0"/>
        <a:ea typeface="+mn-ea"/>
        <a:cs typeface="+mn-cs"/>
      </a:defRPr>
    </a:lvl4pPr>
    <a:lvl5pPr marL="1828800" algn="l" rtl="0" fontAlgn="base">
      <a:spcBef>
        <a:spcPct val="30000"/>
      </a:spcBef>
      <a:spcAft>
        <a:spcPct val="0"/>
      </a:spcAft>
      <a:defRPr sz="1200" kern="1200">
        <a:solidFill>
          <a:schemeClr val="tx1"/>
        </a:solidFill>
        <a:latin typeface="Times"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endParaRPr lang="en-US" altLang="zh-CN"/>
          </a:p>
        </p:txBody>
      </p:sp>
      <p:sp>
        <p:nvSpPr>
          <p:cNvPr id="5" name="Rectangle 3"/>
          <p:cNvSpPr>
            <a:spLocks noGrp="1" noChangeArrowheads="1"/>
          </p:cNvSpPr>
          <p:nvPr>
            <p:ph type="dt" idx="1"/>
          </p:nvPr>
        </p:nvSpPr>
        <p:spPr>
          <a:ln/>
        </p:spPr>
        <p:txBody>
          <a:bodyPr/>
          <a:lstStyle/>
          <a:p>
            <a:endParaRPr lang="en-US" altLang="zh-CN"/>
          </a:p>
        </p:txBody>
      </p:sp>
      <p:sp>
        <p:nvSpPr>
          <p:cNvPr id="6" name="Rectangle 6"/>
          <p:cNvSpPr>
            <a:spLocks noGrp="1" noChangeArrowheads="1"/>
          </p:cNvSpPr>
          <p:nvPr>
            <p:ph type="ftr" sz="quarter" idx="4"/>
          </p:nvPr>
        </p:nvSpPr>
        <p:spPr>
          <a:ln/>
        </p:spPr>
        <p:txBody>
          <a:bodyPr/>
          <a:lstStyle/>
          <a:p>
            <a:endParaRPr lang="en-US" altLang="zh-CN"/>
          </a:p>
        </p:txBody>
      </p:sp>
      <p:sp>
        <p:nvSpPr>
          <p:cNvPr id="7" name="Rectangle 7"/>
          <p:cNvSpPr>
            <a:spLocks noGrp="1" noChangeArrowheads="1"/>
          </p:cNvSpPr>
          <p:nvPr>
            <p:ph type="sldNum" sz="quarter" idx="5"/>
          </p:nvPr>
        </p:nvSpPr>
        <p:spPr>
          <a:ln/>
        </p:spPr>
        <p:txBody>
          <a:bodyPr/>
          <a:lstStyle/>
          <a:p>
            <a:fld id="{EF33C97B-D80C-44BF-A34E-125ED41601C4}" type="slidenum">
              <a:rPr lang="zh-CN" altLang="en-US"/>
              <a:pPr/>
              <a:t>1</a:t>
            </a:fld>
            <a:endParaRPr lang="en-US" altLang="zh-CN"/>
          </a:p>
        </p:txBody>
      </p:sp>
      <p:sp>
        <p:nvSpPr>
          <p:cNvPr id="78850" name="Rectangle 2"/>
          <p:cNvSpPr>
            <a:spLocks noGrp="1" noRot="1" noChangeAspect="1" noChangeArrowheads="1" noTextEdit="1"/>
          </p:cNvSpPr>
          <p:nvPr>
            <p:ph type="sldImg"/>
          </p:nvPr>
        </p:nvSpPr>
        <p:spPr>
          <a:ln/>
        </p:spPr>
      </p:sp>
      <p:sp>
        <p:nvSpPr>
          <p:cNvPr id="78851"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endParaRPr lang="en-US" altLang="zh-CN"/>
          </a:p>
        </p:txBody>
      </p:sp>
      <p:sp>
        <p:nvSpPr>
          <p:cNvPr id="5" name="Rectangle 3"/>
          <p:cNvSpPr>
            <a:spLocks noGrp="1" noChangeArrowheads="1"/>
          </p:cNvSpPr>
          <p:nvPr>
            <p:ph type="dt" idx="1"/>
          </p:nvPr>
        </p:nvSpPr>
        <p:spPr>
          <a:ln/>
        </p:spPr>
        <p:txBody>
          <a:bodyPr/>
          <a:lstStyle/>
          <a:p>
            <a:endParaRPr lang="en-US" altLang="zh-CN"/>
          </a:p>
        </p:txBody>
      </p:sp>
      <p:sp>
        <p:nvSpPr>
          <p:cNvPr id="6" name="Rectangle 6"/>
          <p:cNvSpPr>
            <a:spLocks noGrp="1" noChangeArrowheads="1"/>
          </p:cNvSpPr>
          <p:nvPr>
            <p:ph type="ftr" sz="quarter" idx="4"/>
          </p:nvPr>
        </p:nvSpPr>
        <p:spPr>
          <a:ln/>
        </p:spPr>
        <p:txBody>
          <a:bodyPr/>
          <a:lstStyle/>
          <a:p>
            <a:endParaRPr lang="en-US" altLang="zh-CN"/>
          </a:p>
        </p:txBody>
      </p:sp>
      <p:sp>
        <p:nvSpPr>
          <p:cNvPr id="7" name="Rectangle 7"/>
          <p:cNvSpPr>
            <a:spLocks noGrp="1" noChangeArrowheads="1"/>
          </p:cNvSpPr>
          <p:nvPr>
            <p:ph type="sldNum" sz="quarter" idx="5"/>
          </p:nvPr>
        </p:nvSpPr>
        <p:spPr>
          <a:ln/>
        </p:spPr>
        <p:txBody>
          <a:bodyPr/>
          <a:lstStyle/>
          <a:p>
            <a:fld id="{DC4D7894-2210-4AF5-8838-B384030B7E56}" type="slidenum">
              <a:rPr lang="zh-CN" altLang="en-US"/>
              <a:pPr/>
              <a:t>14</a:t>
            </a:fld>
            <a:endParaRPr lang="en-US" altLang="zh-CN"/>
          </a:p>
        </p:txBody>
      </p:sp>
      <p:sp>
        <p:nvSpPr>
          <p:cNvPr id="68610" name="Rectangle 2"/>
          <p:cNvSpPr>
            <a:spLocks noGrp="1" noRot="1" noChangeAspect="1" noChangeArrowheads="1" noTextEdit="1"/>
          </p:cNvSpPr>
          <p:nvPr>
            <p:ph type="sldImg"/>
          </p:nvPr>
        </p:nvSpPr>
        <p:spPr>
          <a:ln/>
        </p:spPr>
      </p:sp>
      <p:sp>
        <p:nvSpPr>
          <p:cNvPr id="68611"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endParaRPr lang="en-US" altLang="zh-CN"/>
          </a:p>
        </p:txBody>
      </p:sp>
      <p:sp>
        <p:nvSpPr>
          <p:cNvPr id="5" name="Rectangle 3"/>
          <p:cNvSpPr>
            <a:spLocks noGrp="1" noChangeArrowheads="1"/>
          </p:cNvSpPr>
          <p:nvPr>
            <p:ph type="dt" idx="1"/>
          </p:nvPr>
        </p:nvSpPr>
        <p:spPr>
          <a:ln/>
        </p:spPr>
        <p:txBody>
          <a:bodyPr/>
          <a:lstStyle/>
          <a:p>
            <a:endParaRPr lang="en-US" altLang="zh-CN"/>
          </a:p>
        </p:txBody>
      </p:sp>
      <p:sp>
        <p:nvSpPr>
          <p:cNvPr id="6" name="Rectangle 6"/>
          <p:cNvSpPr>
            <a:spLocks noGrp="1" noChangeArrowheads="1"/>
          </p:cNvSpPr>
          <p:nvPr>
            <p:ph type="ftr" sz="quarter" idx="4"/>
          </p:nvPr>
        </p:nvSpPr>
        <p:spPr>
          <a:ln/>
        </p:spPr>
        <p:txBody>
          <a:bodyPr/>
          <a:lstStyle/>
          <a:p>
            <a:endParaRPr lang="en-US" altLang="zh-CN"/>
          </a:p>
        </p:txBody>
      </p:sp>
      <p:sp>
        <p:nvSpPr>
          <p:cNvPr id="7" name="Rectangle 7"/>
          <p:cNvSpPr>
            <a:spLocks noGrp="1" noChangeArrowheads="1"/>
          </p:cNvSpPr>
          <p:nvPr>
            <p:ph type="sldNum" sz="quarter" idx="5"/>
          </p:nvPr>
        </p:nvSpPr>
        <p:spPr>
          <a:ln/>
        </p:spPr>
        <p:txBody>
          <a:bodyPr/>
          <a:lstStyle/>
          <a:p>
            <a:fld id="{B3A5BEF8-8E19-49A0-9E3A-EF19281AD50D}" type="slidenum">
              <a:rPr lang="zh-CN" altLang="en-US"/>
              <a:pPr/>
              <a:t>15</a:t>
            </a:fld>
            <a:endParaRPr lang="en-US" altLang="zh-CN"/>
          </a:p>
        </p:txBody>
      </p:sp>
      <p:sp>
        <p:nvSpPr>
          <p:cNvPr id="69634" name="Rectangle 2"/>
          <p:cNvSpPr>
            <a:spLocks noGrp="1" noRot="1" noChangeAspect="1" noChangeArrowheads="1" noTextEdit="1"/>
          </p:cNvSpPr>
          <p:nvPr>
            <p:ph type="sldImg"/>
          </p:nvPr>
        </p:nvSpPr>
        <p:spPr>
          <a:ln/>
        </p:spPr>
      </p:sp>
      <p:sp>
        <p:nvSpPr>
          <p:cNvPr id="69635"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endParaRPr lang="en-US" altLang="zh-CN"/>
          </a:p>
        </p:txBody>
      </p:sp>
      <p:sp>
        <p:nvSpPr>
          <p:cNvPr id="5" name="Rectangle 3"/>
          <p:cNvSpPr>
            <a:spLocks noGrp="1" noChangeArrowheads="1"/>
          </p:cNvSpPr>
          <p:nvPr>
            <p:ph type="dt" idx="1"/>
          </p:nvPr>
        </p:nvSpPr>
        <p:spPr>
          <a:ln/>
        </p:spPr>
        <p:txBody>
          <a:bodyPr/>
          <a:lstStyle/>
          <a:p>
            <a:endParaRPr lang="en-US" altLang="zh-CN"/>
          </a:p>
        </p:txBody>
      </p:sp>
      <p:sp>
        <p:nvSpPr>
          <p:cNvPr id="6" name="Rectangle 6"/>
          <p:cNvSpPr>
            <a:spLocks noGrp="1" noChangeArrowheads="1"/>
          </p:cNvSpPr>
          <p:nvPr>
            <p:ph type="ftr" sz="quarter" idx="4"/>
          </p:nvPr>
        </p:nvSpPr>
        <p:spPr>
          <a:ln/>
        </p:spPr>
        <p:txBody>
          <a:bodyPr/>
          <a:lstStyle/>
          <a:p>
            <a:endParaRPr lang="en-US" altLang="zh-CN"/>
          </a:p>
        </p:txBody>
      </p:sp>
      <p:sp>
        <p:nvSpPr>
          <p:cNvPr id="7" name="Rectangle 7"/>
          <p:cNvSpPr>
            <a:spLocks noGrp="1" noChangeArrowheads="1"/>
          </p:cNvSpPr>
          <p:nvPr>
            <p:ph type="sldNum" sz="quarter" idx="5"/>
          </p:nvPr>
        </p:nvSpPr>
        <p:spPr>
          <a:ln/>
        </p:spPr>
        <p:txBody>
          <a:bodyPr/>
          <a:lstStyle/>
          <a:p>
            <a:fld id="{326594D0-8BA7-4A6D-8AB9-F9608EEBBBEC}" type="slidenum">
              <a:rPr lang="zh-CN" altLang="en-US"/>
              <a:pPr/>
              <a:t>16</a:t>
            </a:fld>
            <a:endParaRPr lang="en-US" altLang="zh-CN"/>
          </a:p>
        </p:txBody>
      </p:sp>
      <p:sp>
        <p:nvSpPr>
          <p:cNvPr id="70658" name="Rectangle 2"/>
          <p:cNvSpPr>
            <a:spLocks noGrp="1" noRot="1" noChangeAspect="1" noChangeArrowheads="1" noTextEdit="1"/>
          </p:cNvSpPr>
          <p:nvPr>
            <p:ph type="sldImg"/>
          </p:nvPr>
        </p:nvSpPr>
        <p:spPr>
          <a:ln/>
        </p:spPr>
      </p:sp>
      <p:sp>
        <p:nvSpPr>
          <p:cNvPr id="70659"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endParaRPr lang="en-US" altLang="zh-CN"/>
          </a:p>
        </p:txBody>
      </p:sp>
      <p:sp>
        <p:nvSpPr>
          <p:cNvPr id="5" name="Rectangle 3"/>
          <p:cNvSpPr>
            <a:spLocks noGrp="1" noChangeArrowheads="1"/>
          </p:cNvSpPr>
          <p:nvPr>
            <p:ph type="dt" idx="1"/>
          </p:nvPr>
        </p:nvSpPr>
        <p:spPr>
          <a:ln/>
        </p:spPr>
        <p:txBody>
          <a:bodyPr/>
          <a:lstStyle/>
          <a:p>
            <a:endParaRPr lang="en-US" altLang="zh-CN"/>
          </a:p>
        </p:txBody>
      </p:sp>
      <p:sp>
        <p:nvSpPr>
          <p:cNvPr id="6" name="Rectangle 6"/>
          <p:cNvSpPr>
            <a:spLocks noGrp="1" noChangeArrowheads="1"/>
          </p:cNvSpPr>
          <p:nvPr>
            <p:ph type="ftr" sz="quarter" idx="4"/>
          </p:nvPr>
        </p:nvSpPr>
        <p:spPr>
          <a:ln/>
        </p:spPr>
        <p:txBody>
          <a:bodyPr/>
          <a:lstStyle/>
          <a:p>
            <a:endParaRPr lang="en-US" altLang="zh-CN"/>
          </a:p>
        </p:txBody>
      </p:sp>
      <p:sp>
        <p:nvSpPr>
          <p:cNvPr id="7" name="Rectangle 7"/>
          <p:cNvSpPr>
            <a:spLocks noGrp="1" noChangeArrowheads="1"/>
          </p:cNvSpPr>
          <p:nvPr>
            <p:ph type="sldNum" sz="quarter" idx="5"/>
          </p:nvPr>
        </p:nvSpPr>
        <p:spPr>
          <a:ln/>
        </p:spPr>
        <p:txBody>
          <a:bodyPr/>
          <a:lstStyle/>
          <a:p>
            <a:fld id="{CAD2F30A-15BB-4A91-BBC8-C68BEB678D3F}" type="slidenum">
              <a:rPr lang="zh-CN" altLang="en-US"/>
              <a:pPr/>
              <a:t>17</a:t>
            </a:fld>
            <a:endParaRPr lang="en-US" altLang="zh-CN"/>
          </a:p>
        </p:txBody>
      </p:sp>
      <p:sp>
        <p:nvSpPr>
          <p:cNvPr id="71682" name="Rectangle 2"/>
          <p:cNvSpPr>
            <a:spLocks noGrp="1" noRot="1" noChangeAspect="1" noChangeArrowheads="1" noTextEdit="1"/>
          </p:cNvSpPr>
          <p:nvPr>
            <p:ph type="sldImg"/>
          </p:nvPr>
        </p:nvSpPr>
        <p:spPr>
          <a:ln/>
        </p:spPr>
      </p:sp>
      <p:sp>
        <p:nvSpPr>
          <p:cNvPr id="71683"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endParaRPr lang="en-US" altLang="zh-CN"/>
          </a:p>
        </p:txBody>
      </p:sp>
      <p:sp>
        <p:nvSpPr>
          <p:cNvPr id="5" name="Rectangle 3"/>
          <p:cNvSpPr>
            <a:spLocks noGrp="1" noChangeArrowheads="1"/>
          </p:cNvSpPr>
          <p:nvPr>
            <p:ph type="dt" idx="1"/>
          </p:nvPr>
        </p:nvSpPr>
        <p:spPr>
          <a:ln/>
        </p:spPr>
        <p:txBody>
          <a:bodyPr/>
          <a:lstStyle/>
          <a:p>
            <a:endParaRPr lang="en-US" altLang="zh-CN"/>
          </a:p>
        </p:txBody>
      </p:sp>
      <p:sp>
        <p:nvSpPr>
          <p:cNvPr id="6" name="Rectangle 6"/>
          <p:cNvSpPr>
            <a:spLocks noGrp="1" noChangeArrowheads="1"/>
          </p:cNvSpPr>
          <p:nvPr>
            <p:ph type="ftr" sz="quarter" idx="4"/>
          </p:nvPr>
        </p:nvSpPr>
        <p:spPr>
          <a:ln/>
        </p:spPr>
        <p:txBody>
          <a:bodyPr/>
          <a:lstStyle/>
          <a:p>
            <a:endParaRPr lang="en-US" altLang="zh-CN"/>
          </a:p>
        </p:txBody>
      </p:sp>
      <p:sp>
        <p:nvSpPr>
          <p:cNvPr id="7" name="Rectangle 7"/>
          <p:cNvSpPr>
            <a:spLocks noGrp="1" noChangeArrowheads="1"/>
          </p:cNvSpPr>
          <p:nvPr>
            <p:ph type="sldNum" sz="quarter" idx="5"/>
          </p:nvPr>
        </p:nvSpPr>
        <p:spPr>
          <a:ln/>
        </p:spPr>
        <p:txBody>
          <a:bodyPr/>
          <a:lstStyle/>
          <a:p>
            <a:fld id="{29D8CEA1-476E-4BE4-B532-FBDA59ACA9FC}" type="slidenum">
              <a:rPr lang="zh-CN" altLang="en-US"/>
              <a:pPr/>
              <a:t>20</a:t>
            </a:fld>
            <a:endParaRPr lang="en-US" altLang="zh-CN"/>
          </a:p>
        </p:txBody>
      </p:sp>
      <p:sp>
        <p:nvSpPr>
          <p:cNvPr id="72706" name="Rectangle 2"/>
          <p:cNvSpPr>
            <a:spLocks noGrp="1" noRot="1" noChangeAspect="1" noChangeArrowheads="1" noTextEdit="1"/>
          </p:cNvSpPr>
          <p:nvPr>
            <p:ph type="sldImg"/>
          </p:nvPr>
        </p:nvSpPr>
        <p:spPr>
          <a:ln/>
        </p:spPr>
      </p:sp>
      <p:sp>
        <p:nvSpPr>
          <p:cNvPr id="72707"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endParaRPr lang="en-US" altLang="zh-CN"/>
          </a:p>
        </p:txBody>
      </p:sp>
      <p:sp>
        <p:nvSpPr>
          <p:cNvPr id="5" name="Rectangle 3"/>
          <p:cNvSpPr>
            <a:spLocks noGrp="1" noChangeArrowheads="1"/>
          </p:cNvSpPr>
          <p:nvPr>
            <p:ph type="dt" idx="1"/>
          </p:nvPr>
        </p:nvSpPr>
        <p:spPr>
          <a:ln/>
        </p:spPr>
        <p:txBody>
          <a:bodyPr/>
          <a:lstStyle/>
          <a:p>
            <a:endParaRPr lang="en-US" altLang="zh-CN"/>
          </a:p>
        </p:txBody>
      </p:sp>
      <p:sp>
        <p:nvSpPr>
          <p:cNvPr id="6" name="Rectangle 6"/>
          <p:cNvSpPr>
            <a:spLocks noGrp="1" noChangeArrowheads="1"/>
          </p:cNvSpPr>
          <p:nvPr>
            <p:ph type="ftr" sz="quarter" idx="4"/>
          </p:nvPr>
        </p:nvSpPr>
        <p:spPr>
          <a:ln/>
        </p:spPr>
        <p:txBody>
          <a:bodyPr/>
          <a:lstStyle/>
          <a:p>
            <a:endParaRPr lang="en-US" altLang="zh-CN"/>
          </a:p>
        </p:txBody>
      </p:sp>
      <p:sp>
        <p:nvSpPr>
          <p:cNvPr id="7" name="Rectangle 7"/>
          <p:cNvSpPr>
            <a:spLocks noGrp="1" noChangeArrowheads="1"/>
          </p:cNvSpPr>
          <p:nvPr>
            <p:ph type="sldNum" sz="quarter" idx="5"/>
          </p:nvPr>
        </p:nvSpPr>
        <p:spPr>
          <a:ln/>
        </p:spPr>
        <p:txBody>
          <a:bodyPr/>
          <a:lstStyle/>
          <a:p>
            <a:fld id="{3308E3C7-504D-4A4B-B9C8-FF26D0F70E88}" type="slidenum">
              <a:rPr lang="zh-CN" altLang="en-US"/>
              <a:pPr/>
              <a:t>21</a:t>
            </a:fld>
            <a:endParaRPr lang="en-US" altLang="zh-CN"/>
          </a:p>
        </p:txBody>
      </p:sp>
      <p:sp>
        <p:nvSpPr>
          <p:cNvPr id="73730" name="Rectangle 2"/>
          <p:cNvSpPr>
            <a:spLocks noGrp="1" noRot="1" noChangeAspect="1" noChangeArrowheads="1" noTextEdit="1"/>
          </p:cNvSpPr>
          <p:nvPr>
            <p:ph type="sldImg"/>
          </p:nvPr>
        </p:nvSpPr>
        <p:spPr>
          <a:ln/>
        </p:spPr>
      </p:sp>
      <p:sp>
        <p:nvSpPr>
          <p:cNvPr id="73731"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endParaRPr lang="en-US" altLang="zh-CN"/>
          </a:p>
        </p:txBody>
      </p:sp>
      <p:sp>
        <p:nvSpPr>
          <p:cNvPr id="5" name="Rectangle 3"/>
          <p:cNvSpPr>
            <a:spLocks noGrp="1" noChangeArrowheads="1"/>
          </p:cNvSpPr>
          <p:nvPr>
            <p:ph type="dt" idx="1"/>
          </p:nvPr>
        </p:nvSpPr>
        <p:spPr>
          <a:ln/>
        </p:spPr>
        <p:txBody>
          <a:bodyPr/>
          <a:lstStyle/>
          <a:p>
            <a:endParaRPr lang="en-US" altLang="zh-CN"/>
          </a:p>
        </p:txBody>
      </p:sp>
      <p:sp>
        <p:nvSpPr>
          <p:cNvPr id="6" name="Rectangle 6"/>
          <p:cNvSpPr>
            <a:spLocks noGrp="1" noChangeArrowheads="1"/>
          </p:cNvSpPr>
          <p:nvPr>
            <p:ph type="ftr" sz="quarter" idx="4"/>
          </p:nvPr>
        </p:nvSpPr>
        <p:spPr>
          <a:ln/>
        </p:spPr>
        <p:txBody>
          <a:bodyPr/>
          <a:lstStyle/>
          <a:p>
            <a:endParaRPr lang="en-US" altLang="zh-CN"/>
          </a:p>
        </p:txBody>
      </p:sp>
      <p:sp>
        <p:nvSpPr>
          <p:cNvPr id="7" name="Rectangle 7"/>
          <p:cNvSpPr>
            <a:spLocks noGrp="1" noChangeArrowheads="1"/>
          </p:cNvSpPr>
          <p:nvPr>
            <p:ph type="sldNum" sz="quarter" idx="5"/>
          </p:nvPr>
        </p:nvSpPr>
        <p:spPr>
          <a:ln/>
        </p:spPr>
        <p:txBody>
          <a:bodyPr/>
          <a:lstStyle/>
          <a:p>
            <a:fld id="{F11B78E5-FB07-4D18-8905-1E86827ADFBE}" type="slidenum">
              <a:rPr lang="zh-CN" altLang="en-US"/>
              <a:pPr/>
              <a:t>22</a:t>
            </a:fld>
            <a:endParaRPr lang="en-US" altLang="zh-CN"/>
          </a:p>
        </p:txBody>
      </p:sp>
      <p:sp>
        <p:nvSpPr>
          <p:cNvPr id="74754" name="Rectangle 2"/>
          <p:cNvSpPr>
            <a:spLocks noGrp="1" noRot="1" noChangeAspect="1" noChangeArrowheads="1" noTextEdit="1"/>
          </p:cNvSpPr>
          <p:nvPr>
            <p:ph type="sldImg"/>
          </p:nvPr>
        </p:nvSpPr>
        <p:spPr>
          <a:ln/>
        </p:spPr>
      </p:sp>
      <p:sp>
        <p:nvSpPr>
          <p:cNvPr id="74755"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endParaRPr lang="en-US" altLang="zh-CN"/>
          </a:p>
        </p:txBody>
      </p:sp>
      <p:sp>
        <p:nvSpPr>
          <p:cNvPr id="5" name="Rectangle 3"/>
          <p:cNvSpPr>
            <a:spLocks noGrp="1" noChangeArrowheads="1"/>
          </p:cNvSpPr>
          <p:nvPr>
            <p:ph type="dt" idx="1"/>
          </p:nvPr>
        </p:nvSpPr>
        <p:spPr>
          <a:ln/>
        </p:spPr>
        <p:txBody>
          <a:bodyPr/>
          <a:lstStyle/>
          <a:p>
            <a:endParaRPr lang="en-US" altLang="zh-CN"/>
          </a:p>
        </p:txBody>
      </p:sp>
      <p:sp>
        <p:nvSpPr>
          <p:cNvPr id="6" name="Rectangle 6"/>
          <p:cNvSpPr>
            <a:spLocks noGrp="1" noChangeArrowheads="1"/>
          </p:cNvSpPr>
          <p:nvPr>
            <p:ph type="ftr" sz="quarter" idx="4"/>
          </p:nvPr>
        </p:nvSpPr>
        <p:spPr>
          <a:ln/>
        </p:spPr>
        <p:txBody>
          <a:bodyPr/>
          <a:lstStyle/>
          <a:p>
            <a:endParaRPr lang="en-US" altLang="zh-CN"/>
          </a:p>
        </p:txBody>
      </p:sp>
      <p:sp>
        <p:nvSpPr>
          <p:cNvPr id="7" name="Rectangle 7"/>
          <p:cNvSpPr>
            <a:spLocks noGrp="1" noChangeArrowheads="1"/>
          </p:cNvSpPr>
          <p:nvPr>
            <p:ph type="sldNum" sz="quarter" idx="5"/>
          </p:nvPr>
        </p:nvSpPr>
        <p:spPr>
          <a:ln/>
        </p:spPr>
        <p:txBody>
          <a:bodyPr/>
          <a:lstStyle/>
          <a:p>
            <a:fld id="{FB0A5B47-4D62-4715-8CE3-1D6B458C0104}" type="slidenum">
              <a:rPr lang="zh-CN" altLang="en-US"/>
              <a:pPr/>
              <a:t>23</a:t>
            </a:fld>
            <a:endParaRPr lang="en-US" altLang="zh-CN"/>
          </a:p>
        </p:txBody>
      </p:sp>
      <p:sp>
        <p:nvSpPr>
          <p:cNvPr id="75778" name="Rectangle 2"/>
          <p:cNvSpPr>
            <a:spLocks noGrp="1" noRot="1" noChangeAspect="1" noChangeArrowheads="1" noTextEdit="1"/>
          </p:cNvSpPr>
          <p:nvPr>
            <p:ph type="sldImg"/>
          </p:nvPr>
        </p:nvSpPr>
        <p:spPr>
          <a:ln/>
        </p:spPr>
      </p:sp>
      <p:sp>
        <p:nvSpPr>
          <p:cNvPr id="75779"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endParaRPr lang="en-US" altLang="zh-CN"/>
          </a:p>
        </p:txBody>
      </p:sp>
      <p:sp>
        <p:nvSpPr>
          <p:cNvPr id="5" name="Rectangle 3"/>
          <p:cNvSpPr>
            <a:spLocks noGrp="1" noChangeArrowheads="1"/>
          </p:cNvSpPr>
          <p:nvPr>
            <p:ph type="dt" idx="1"/>
          </p:nvPr>
        </p:nvSpPr>
        <p:spPr>
          <a:ln/>
        </p:spPr>
        <p:txBody>
          <a:bodyPr/>
          <a:lstStyle/>
          <a:p>
            <a:endParaRPr lang="en-US" altLang="zh-CN"/>
          </a:p>
        </p:txBody>
      </p:sp>
      <p:sp>
        <p:nvSpPr>
          <p:cNvPr id="6" name="Rectangle 6"/>
          <p:cNvSpPr>
            <a:spLocks noGrp="1" noChangeArrowheads="1"/>
          </p:cNvSpPr>
          <p:nvPr>
            <p:ph type="ftr" sz="quarter" idx="4"/>
          </p:nvPr>
        </p:nvSpPr>
        <p:spPr>
          <a:ln/>
        </p:spPr>
        <p:txBody>
          <a:bodyPr/>
          <a:lstStyle/>
          <a:p>
            <a:endParaRPr lang="en-US" altLang="zh-CN"/>
          </a:p>
        </p:txBody>
      </p:sp>
      <p:sp>
        <p:nvSpPr>
          <p:cNvPr id="7" name="Rectangle 7"/>
          <p:cNvSpPr>
            <a:spLocks noGrp="1" noChangeArrowheads="1"/>
          </p:cNvSpPr>
          <p:nvPr>
            <p:ph type="sldNum" sz="quarter" idx="5"/>
          </p:nvPr>
        </p:nvSpPr>
        <p:spPr>
          <a:ln/>
        </p:spPr>
        <p:txBody>
          <a:bodyPr/>
          <a:lstStyle/>
          <a:p>
            <a:fld id="{3E12161E-A7A3-43EF-807C-57FD1F5F1980}" type="slidenum">
              <a:rPr lang="zh-CN" altLang="en-US"/>
              <a:pPr/>
              <a:t>25</a:t>
            </a:fld>
            <a:endParaRPr lang="en-US" altLang="zh-CN"/>
          </a:p>
        </p:txBody>
      </p:sp>
      <p:sp>
        <p:nvSpPr>
          <p:cNvPr id="76802" name="Rectangle 2"/>
          <p:cNvSpPr>
            <a:spLocks noGrp="1" noRot="1" noChangeAspect="1" noChangeArrowheads="1" noTextEdit="1"/>
          </p:cNvSpPr>
          <p:nvPr>
            <p:ph type="sldImg"/>
          </p:nvPr>
        </p:nvSpPr>
        <p:spPr>
          <a:ln/>
        </p:spPr>
      </p:sp>
      <p:sp>
        <p:nvSpPr>
          <p:cNvPr id="76803"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endParaRPr lang="en-US" altLang="zh-CN"/>
          </a:p>
        </p:txBody>
      </p:sp>
      <p:sp>
        <p:nvSpPr>
          <p:cNvPr id="5" name="Rectangle 3"/>
          <p:cNvSpPr>
            <a:spLocks noGrp="1" noChangeArrowheads="1"/>
          </p:cNvSpPr>
          <p:nvPr>
            <p:ph type="dt" idx="1"/>
          </p:nvPr>
        </p:nvSpPr>
        <p:spPr>
          <a:ln/>
        </p:spPr>
        <p:txBody>
          <a:bodyPr/>
          <a:lstStyle/>
          <a:p>
            <a:endParaRPr lang="en-US" altLang="zh-CN"/>
          </a:p>
        </p:txBody>
      </p:sp>
      <p:sp>
        <p:nvSpPr>
          <p:cNvPr id="6" name="Rectangle 6"/>
          <p:cNvSpPr>
            <a:spLocks noGrp="1" noChangeArrowheads="1"/>
          </p:cNvSpPr>
          <p:nvPr>
            <p:ph type="ftr" sz="quarter" idx="4"/>
          </p:nvPr>
        </p:nvSpPr>
        <p:spPr>
          <a:ln/>
        </p:spPr>
        <p:txBody>
          <a:bodyPr/>
          <a:lstStyle/>
          <a:p>
            <a:endParaRPr lang="en-US" altLang="zh-CN"/>
          </a:p>
        </p:txBody>
      </p:sp>
      <p:sp>
        <p:nvSpPr>
          <p:cNvPr id="7" name="Rectangle 7"/>
          <p:cNvSpPr>
            <a:spLocks noGrp="1" noChangeArrowheads="1"/>
          </p:cNvSpPr>
          <p:nvPr>
            <p:ph type="sldNum" sz="quarter" idx="5"/>
          </p:nvPr>
        </p:nvSpPr>
        <p:spPr>
          <a:ln/>
        </p:spPr>
        <p:txBody>
          <a:bodyPr/>
          <a:lstStyle/>
          <a:p>
            <a:fld id="{BB970E73-43E4-4E92-9FBF-5A9B5EEAB34A}" type="slidenum">
              <a:rPr lang="zh-CN" altLang="en-US"/>
              <a:pPr/>
              <a:t>26</a:t>
            </a:fld>
            <a:endParaRPr lang="en-US" altLang="zh-CN"/>
          </a:p>
        </p:txBody>
      </p:sp>
      <p:sp>
        <p:nvSpPr>
          <p:cNvPr id="80898" name="Rectangle 2"/>
          <p:cNvSpPr>
            <a:spLocks noGrp="1" noRot="1" noChangeAspect="1" noChangeArrowheads="1" noTextEdit="1"/>
          </p:cNvSpPr>
          <p:nvPr>
            <p:ph type="sldImg"/>
          </p:nvPr>
        </p:nvSpPr>
        <p:spPr>
          <a:ln/>
        </p:spPr>
      </p:sp>
      <p:sp>
        <p:nvSpPr>
          <p:cNvPr id="80899"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endParaRPr lang="en-US" altLang="zh-CN"/>
          </a:p>
        </p:txBody>
      </p:sp>
      <p:sp>
        <p:nvSpPr>
          <p:cNvPr id="5" name="Rectangle 3"/>
          <p:cNvSpPr>
            <a:spLocks noGrp="1" noChangeArrowheads="1"/>
          </p:cNvSpPr>
          <p:nvPr>
            <p:ph type="dt" idx="1"/>
          </p:nvPr>
        </p:nvSpPr>
        <p:spPr>
          <a:ln/>
        </p:spPr>
        <p:txBody>
          <a:bodyPr/>
          <a:lstStyle/>
          <a:p>
            <a:endParaRPr lang="en-US" altLang="zh-CN"/>
          </a:p>
        </p:txBody>
      </p:sp>
      <p:sp>
        <p:nvSpPr>
          <p:cNvPr id="6" name="Rectangle 6"/>
          <p:cNvSpPr>
            <a:spLocks noGrp="1" noChangeArrowheads="1"/>
          </p:cNvSpPr>
          <p:nvPr>
            <p:ph type="ftr" sz="quarter" idx="4"/>
          </p:nvPr>
        </p:nvSpPr>
        <p:spPr>
          <a:ln/>
        </p:spPr>
        <p:txBody>
          <a:bodyPr/>
          <a:lstStyle/>
          <a:p>
            <a:endParaRPr lang="en-US" altLang="zh-CN"/>
          </a:p>
        </p:txBody>
      </p:sp>
      <p:sp>
        <p:nvSpPr>
          <p:cNvPr id="7" name="Rectangle 7"/>
          <p:cNvSpPr>
            <a:spLocks noGrp="1" noChangeArrowheads="1"/>
          </p:cNvSpPr>
          <p:nvPr>
            <p:ph type="sldNum" sz="quarter" idx="5"/>
          </p:nvPr>
        </p:nvSpPr>
        <p:spPr>
          <a:ln/>
        </p:spPr>
        <p:txBody>
          <a:bodyPr/>
          <a:lstStyle/>
          <a:p>
            <a:fld id="{476DCD74-06E2-48FE-B87D-56EBCD864218}" type="slidenum">
              <a:rPr lang="zh-CN" altLang="en-US"/>
              <a:pPr/>
              <a:t>2</a:t>
            </a:fld>
            <a:endParaRPr lang="en-US" altLang="zh-CN"/>
          </a:p>
        </p:txBody>
      </p:sp>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endParaRPr lang="en-US" altLang="zh-CN"/>
          </a:p>
        </p:txBody>
      </p:sp>
      <p:sp>
        <p:nvSpPr>
          <p:cNvPr id="5" name="Rectangle 3"/>
          <p:cNvSpPr>
            <a:spLocks noGrp="1" noChangeArrowheads="1"/>
          </p:cNvSpPr>
          <p:nvPr>
            <p:ph type="dt" idx="1"/>
          </p:nvPr>
        </p:nvSpPr>
        <p:spPr>
          <a:ln/>
        </p:spPr>
        <p:txBody>
          <a:bodyPr/>
          <a:lstStyle/>
          <a:p>
            <a:endParaRPr lang="en-US" altLang="zh-CN"/>
          </a:p>
        </p:txBody>
      </p:sp>
      <p:sp>
        <p:nvSpPr>
          <p:cNvPr id="6" name="Rectangle 6"/>
          <p:cNvSpPr>
            <a:spLocks noGrp="1" noChangeArrowheads="1"/>
          </p:cNvSpPr>
          <p:nvPr>
            <p:ph type="ftr" sz="quarter" idx="4"/>
          </p:nvPr>
        </p:nvSpPr>
        <p:spPr>
          <a:ln/>
        </p:spPr>
        <p:txBody>
          <a:bodyPr/>
          <a:lstStyle/>
          <a:p>
            <a:endParaRPr lang="en-US" altLang="zh-CN"/>
          </a:p>
        </p:txBody>
      </p:sp>
      <p:sp>
        <p:nvSpPr>
          <p:cNvPr id="7" name="Rectangle 7"/>
          <p:cNvSpPr>
            <a:spLocks noGrp="1" noChangeArrowheads="1"/>
          </p:cNvSpPr>
          <p:nvPr>
            <p:ph type="sldNum" sz="quarter" idx="5"/>
          </p:nvPr>
        </p:nvSpPr>
        <p:spPr>
          <a:ln/>
        </p:spPr>
        <p:txBody>
          <a:bodyPr/>
          <a:lstStyle/>
          <a:p>
            <a:fld id="{85AC8BFD-1730-4701-9E05-84D901617CE8}" type="slidenum">
              <a:rPr lang="zh-CN" altLang="en-US"/>
              <a:pPr/>
              <a:t>27</a:t>
            </a:fld>
            <a:endParaRPr lang="en-US" altLang="zh-CN"/>
          </a:p>
        </p:txBody>
      </p:sp>
      <p:sp>
        <p:nvSpPr>
          <p:cNvPr id="82946" name="Rectangle 2"/>
          <p:cNvSpPr>
            <a:spLocks noGrp="1" noRot="1" noChangeAspect="1" noChangeArrowheads="1" noTextEdit="1"/>
          </p:cNvSpPr>
          <p:nvPr>
            <p:ph type="sldImg"/>
          </p:nvPr>
        </p:nvSpPr>
        <p:spPr>
          <a:ln/>
        </p:spPr>
      </p:sp>
      <p:sp>
        <p:nvSpPr>
          <p:cNvPr id="82947"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endParaRPr lang="en-US" altLang="zh-CN"/>
          </a:p>
        </p:txBody>
      </p:sp>
      <p:sp>
        <p:nvSpPr>
          <p:cNvPr id="5" name="Rectangle 3"/>
          <p:cNvSpPr>
            <a:spLocks noGrp="1" noChangeArrowheads="1"/>
          </p:cNvSpPr>
          <p:nvPr>
            <p:ph type="dt" idx="1"/>
          </p:nvPr>
        </p:nvSpPr>
        <p:spPr>
          <a:ln/>
        </p:spPr>
        <p:txBody>
          <a:bodyPr/>
          <a:lstStyle/>
          <a:p>
            <a:endParaRPr lang="en-US" altLang="zh-CN"/>
          </a:p>
        </p:txBody>
      </p:sp>
      <p:sp>
        <p:nvSpPr>
          <p:cNvPr id="6" name="Rectangle 6"/>
          <p:cNvSpPr>
            <a:spLocks noGrp="1" noChangeArrowheads="1"/>
          </p:cNvSpPr>
          <p:nvPr>
            <p:ph type="ftr" sz="quarter" idx="4"/>
          </p:nvPr>
        </p:nvSpPr>
        <p:spPr>
          <a:ln/>
        </p:spPr>
        <p:txBody>
          <a:bodyPr/>
          <a:lstStyle/>
          <a:p>
            <a:endParaRPr lang="en-US" altLang="zh-CN"/>
          </a:p>
        </p:txBody>
      </p:sp>
      <p:sp>
        <p:nvSpPr>
          <p:cNvPr id="7" name="Rectangle 7"/>
          <p:cNvSpPr>
            <a:spLocks noGrp="1" noChangeArrowheads="1"/>
          </p:cNvSpPr>
          <p:nvPr>
            <p:ph type="sldNum" sz="quarter" idx="5"/>
          </p:nvPr>
        </p:nvSpPr>
        <p:spPr>
          <a:ln/>
        </p:spPr>
        <p:txBody>
          <a:bodyPr/>
          <a:lstStyle/>
          <a:p>
            <a:fld id="{00A2270F-C5D1-4B55-A182-FEC1E4751CA7}" type="slidenum">
              <a:rPr lang="zh-CN" altLang="en-US"/>
              <a:pPr/>
              <a:t>28</a:t>
            </a:fld>
            <a:endParaRPr lang="en-US" altLang="zh-CN"/>
          </a:p>
        </p:txBody>
      </p:sp>
      <p:sp>
        <p:nvSpPr>
          <p:cNvPr id="66562" name="Rectangle 2"/>
          <p:cNvSpPr>
            <a:spLocks noGrp="1" noRot="1" noChangeAspect="1" noChangeArrowheads="1" noTextEdit="1"/>
          </p:cNvSpPr>
          <p:nvPr>
            <p:ph type="sldImg"/>
          </p:nvPr>
        </p:nvSpPr>
        <p:spPr>
          <a:ln/>
        </p:spPr>
      </p:sp>
      <p:sp>
        <p:nvSpPr>
          <p:cNvPr id="66563"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endParaRPr lang="en-US" altLang="zh-CN"/>
          </a:p>
        </p:txBody>
      </p:sp>
      <p:sp>
        <p:nvSpPr>
          <p:cNvPr id="5" name="Rectangle 3"/>
          <p:cNvSpPr>
            <a:spLocks noGrp="1" noChangeArrowheads="1"/>
          </p:cNvSpPr>
          <p:nvPr>
            <p:ph type="dt" idx="1"/>
          </p:nvPr>
        </p:nvSpPr>
        <p:spPr>
          <a:ln/>
        </p:spPr>
        <p:txBody>
          <a:bodyPr/>
          <a:lstStyle/>
          <a:p>
            <a:endParaRPr lang="en-US" altLang="zh-CN"/>
          </a:p>
        </p:txBody>
      </p:sp>
      <p:sp>
        <p:nvSpPr>
          <p:cNvPr id="6" name="Rectangle 6"/>
          <p:cNvSpPr>
            <a:spLocks noGrp="1" noChangeArrowheads="1"/>
          </p:cNvSpPr>
          <p:nvPr>
            <p:ph type="ftr" sz="quarter" idx="4"/>
          </p:nvPr>
        </p:nvSpPr>
        <p:spPr>
          <a:ln/>
        </p:spPr>
        <p:txBody>
          <a:bodyPr/>
          <a:lstStyle/>
          <a:p>
            <a:endParaRPr lang="en-US" altLang="zh-CN"/>
          </a:p>
        </p:txBody>
      </p:sp>
      <p:sp>
        <p:nvSpPr>
          <p:cNvPr id="7" name="Rectangle 7"/>
          <p:cNvSpPr>
            <a:spLocks noGrp="1" noChangeArrowheads="1"/>
          </p:cNvSpPr>
          <p:nvPr>
            <p:ph type="sldNum" sz="quarter" idx="5"/>
          </p:nvPr>
        </p:nvSpPr>
        <p:spPr>
          <a:ln/>
        </p:spPr>
        <p:txBody>
          <a:bodyPr/>
          <a:lstStyle/>
          <a:p>
            <a:fld id="{CA3302AD-6526-4180-ADCE-DC4312798591}" type="slidenum">
              <a:rPr lang="zh-CN" altLang="en-US"/>
              <a:pPr/>
              <a:t>30</a:t>
            </a:fld>
            <a:endParaRPr lang="en-US" altLang="zh-CN"/>
          </a:p>
        </p:txBody>
      </p:sp>
      <p:sp>
        <p:nvSpPr>
          <p:cNvPr id="84994" name="Rectangle 2"/>
          <p:cNvSpPr>
            <a:spLocks noGrp="1" noRot="1" noChangeAspect="1" noChangeArrowheads="1" noTextEdit="1"/>
          </p:cNvSpPr>
          <p:nvPr>
            <p:ph type="sldImg"/>
          </p:nvPr>
        </p:nvSpPr>
        <p:spPr>
          <a:ln/>
        </p:spPr>
      </p:sp>
      <p:sp>
        <p:nvSpPr>
          <p:cNvPr id="84995"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endParaRPr lang="en-US" altLang="zh-CN"/>
          </a:p>
        </p:txBody>
      </p:sp>
      <p:sp>
        <p:nvSpPr>
          <p:cNvPr id="5" name="Rectangle 3"/>
          <p:cNvSpPr>
            <a:spLocks noGrp="1" noChangeArrowheads="1"/>
          </p:cNvSpPr>
          <p:nvPr>
            <p:ph type="dt" idx="1"/>
          </p:nvPr>
        </p:nvSpPr>
        <p:spPr>
          <a:ln/>
        </p:spPr>
        <p:txBody>
          <a:bodyPr/>
          <a:lstStyle/>
          <a:p>
            <a:endParaRPr lang="en-US" altLang="zh-CN"/>
          </a:p>
        </p:txBody>
      </p:sp>
      <p:sp>
        <p:nvSpPr>
          <p:cNvPr id="6" name="Rectangle 6"/>
          <p:cNvSpPr>
            <a:spLocks noGrp="1" noChangeArrowheads="1"/>
          </p:cNvSpPr>
          <p:nvPr>
            <p:ph type="ftr" sz="quarter" idx="4"/>
          </p:nvPr>
        </p:nvSpPr>
        <p:spPr>
          <a:ln/>
        </p:spPr>
        <p:txBody>
          <a:bodyPr/>
          <a:lstStyle/>
          <a:p>
            <a:endParaRPr lang="en-US" altLang="zh-CN"/>
          </a:p>
        </p:txBody>
      </p:sp>
      <p:sp>
        <p:nvSpPr>
          <p:cNvPr id="7" name="Rectangle 7"/>
          <p:cNvSpPr>
            <a:spLocks noGrp="1" noChangeArrowheads="1"/>
          </p:cNvSpPr>
          <p:nvPr>
            <p:ph type="sldNum" sz="quarter" idx="5"/>
          </p:nvPr>
        </p:nvSpPr>
        <p:spPr>
          <a:ln/>
        </p:spPr>
        <p:txBody>
          <a:bodyPr/>
          <a:lstStyle/>
          <a:p>
            <a:fld id="{6D5BDDA4-074A-4068-A121-92C61C79546D}" type="slidenum">
              <a:rPr lang="zh-CN" altLang="en-US"/>
              <a:pPr/>
              <a:t>33</a:t>
            </a:fld>
            <a:endParaRPr lang="en-US" altLang="zh-CN"/>
          </a:p>
        </p:txBody>
      </p:sp>
      <p:sp>
        <p:nvSpPr>
          <p:cNvPr id="87042" name="Rectangle 2"/>
          <p:cNvSpPr>
            <a:spLocks noGrp="1" noRot="1" noChangeAspect="1" noChangeArrowheads="1" noTextEdit="1"/>
          </p:cNvSpPr>
          <p:nvPr>
            <p:ph type="sldImg"/>
          </p:nvPr>
        </p:nvSpPr>
        <p:spPr>
          <a:ln/>
        </p:spPr>
      </p:sp>
      <p:sp>
        <p:nvSpPr>
          <p:cNvPr id="87043"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endParaRPr lang="en-US" altLang="zh-CN"/>
          </a:p>
        </p:txBody>
      </p:sp>
      <p:sp>
        <p:nvSpPr>
          <p:cNvPr id="5" name="Rectangle 3"/>
          <p:cNvSpPr>
            <a:spLocks noGrp="1" noChangeArrowheads="1"/>
          </p:cNvSpPr>
          <p:nvPr>
            <p:ph type="dt" idx="1"/>
          </p:nvPr>
        </p:nvSpPr>
        <p:spPr>
          <a:ln/>
        </p:spPr>
        <p:txBody>
          <a:bodyPr/>
          <a:lstStyle/>
          <a:p>
            <a:endParaRPr lang="en-US" altLang="zh-CN"/>
          </a:p>
        </p:txBody>
      </p:sp>
      <p:sp>
        <p:nvSpPr>
          <p:cNvPr id="6" name="Rectangle 6"/>
          <p:cNvSpPr>
            <a:spLocks noGrp="1" noChangeArrowheads="1"/>
          </p:cNvSpPr>
          <p:nvPr>
            <p:ph type="ftr" sz="quarter" idx="4"/>
          </p:nvPr>
        </p:nvSpPr>
        <p:spPr>
          <a:ln/>
        </p:spPr>
        <p:txBody>
          <a:bodyPr/>
          <a:lstStyle/>
          <a:p>
            <a:endParaRPr lang="en-US" altLang="zh-CN"/>
          </a:p>
        </p:txBody>
      </p:sp>
      <p:sp>
        <p:nvSpPr>
          <p:cNvPr id="7" name="Rectangle 7"/>
          <p:cNvSpPr>
            <a:spLocks noGrp="1" noChangeArrowheads="1"/>
          </p:cNvSpPr>
          <p:nvPr>
            <p:ph type="sldNum" sz="quarter" idx="5"/>
          </p:nvPr>
        </p:nvSpPr>
        <p:spPr>
          <a:ln/>
        </p:spPr>
        <p:txBody>
          <a:bodyPr/>
          <a:lstStyle/>
          <a:p>
            <a:fld id="{7C63EAFC-3BD3-41C0-84FC-E0697DF2DD55}" type="slidenum">
              <a:rPr lang="zh-CN" altLang="en-US"/>
              <a:pPr/>
              <a:t>34</a:t>
            </a:fld>
            <a:endParaRPr lang="en-US" altLang="zh-CN"/>
          </a:p>
        </p:txBody>
      </p:sp>
      <p:sp>
        <p:nvSpPr>
          <p:cNvPr id="89090" name="Rectangle 2"/>
          <p:cNvSpPr>
            <a:spLocks noGrp="1" noRot="1" noChangeAspect="1" noChangeArrowheads="1" noTextEdit="1"/>
          </p:cNvSpPr>
          <p:nvPr>
            <p:ph type="sldImg"/>
          </p:nvPr>
        </p:nvSpPr>
        <p:spPr>
          <a:ln/>
        </p:spPr>
      </p:sp>
      <p:sp>
        <p:nvSpPr>
          <p:cNvPr id="89091"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endParaRPr lang="en-US" altLang="zh-CN"/>
          </a:p>
        </p:txBody>
      </p:sp>
      <p:sp>
        <p:nvSpPr>
          <p:cNvPr id="5" name="Rectangle 3"/>
          <p:cNvSpPr>
            <a:spLocks noGrp="1" noChangeArrowheads="1"/>
          </p:cNvSpPr>
          <p:nvPr>
            <p:ph type="dt" idx="1"/>
          </p:nvPr>
        </p:nvSpPr>
        <p:spPr>
          <a:ln/>
        </p:spPr>
        <p:txBody>
          <a:bodyPr/>
          <a:lstStyle/>
          <a:p>
            <a:endParaRPr lang="en-US" altLang="zh-CN"/>
          </a:p>
        </p:txBody>
      </p:sp>
      <p:sp>
        <p:nvSpPr>
          <p:cNvPr id="6" name="Rectangle 6"/>
          <p:cNvSpPr>
            <a:spLocks noGrp="1" noChangeArrowheads="1"/>
          </p:cNvSpPr>
          <p:nvPr>
            <p:ph type="ftr" sz="quarter" idx="4"/>
          </p:nvPr>
        </p:nvSpPr>
        <p:spPr>
          <a:ln/>
        </p:spPr>
        <p:txBody>
          <a:bodyPr/>
          <a:lstStyle/>
          <a:p>
            <a:endParaRPr lang="en-US" altLang="zh-CN"/>
          </a:p>
        </p:txBody>
      </p:sp>
      <p:sp>
        <p:nvSpPr>
          <p:cNvPr id="7" name="Rectangle 7"/>
          <p:cNvSpPr>
            <a:spLocks noGrp="1" noChangeArrowheads="1"/>
          </p:cNvSpPr>
          <p:nvPr>
            <p:ph type="sldNum" sz="quarter" idx="5"/>
          </p:nvPr>
        </p:nvSpPr>
        <p:spPr>
          <a:ln/>
        </p:spPr>
        <p:txBody>
          <a:bodyPr/>
          <a:lstStyle/>
          <a:p>
            <a:fld id="{58CEB28A-A10E-4248-BC16-B2356F9E23B8}" type="slidenum">
              <a:rPr lang="zh-CN" altLang="en-US"/>
              <a:pPr/>
              <a:t>35</a:t>
            </a:fld>
            <a:endParaRPr lang="en-US" altLang="zh-CN"/>
          </a:p>
        </p:txBody>
      </p:sp>
      <p:sp>
        <p:nvSpPr>
          <p:cNvPr id="91138" name="Rectangle 2"/>
          <p:cNvSpPr>
            <a:spLocks noGrp="1" noRot="1" noChangeAspect="1" noChangeArrowheads="1" noTextEdit="1"/>
          </p:cNvSpPr>
          <p:nvPr>
            <p:ph type="sldImg"/>
          </p:nvPr>
        </p:nvSpPr>
        <p:spPr>
          <a:ln/>
        </p:spPr>
      </p:sp>
      <p:sp>
        <p:nvSpPr>
          <p:cNvPr id="91139"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endParaRPr lang="en-US" altLang="zh-CN"/>
          </a:p>
        </p:txBody>
      </p:sp>
      <p:sp>
        <p:nvSpPr>
          <p:cNvPr id="5" name="Rectangle 3"/>
          <p:cNvSpPr>
            <a:spLocks noGrp="1" noChangeArrowheads="1"/>
          </p:cNvSpPr>
          <p:nvPr>
            <p:ph type="dt" idx="1"/>
          </p:nvPr>
        </p:nvSpPr>
        <p:spPr>
          <a:ln/>
        </p:spPr>
        <p:txBody>
          <a:bodyPr/>
          <a:lstStyle/>
          <a:p>
            <a:endParaRPr lang="en-US" altLang="zh-CN"/>
          </a:p>
        </p:txBody>
      </p:sp>
      <p:sp>
        <p:nvSpPr>
          <p:cNvPr id="6" name="Rectangle 6"/>
          <p:cNvSpPr>
            <a:spLocks noGrp="1" noChangeArrowheads="1"/>
          </p:cNvSpPr>
          <p:nvPr>
            <p:ph type="ftr" sz="quarter" idx="4"/>
          </p:nvPr>
        </p:nvSpPr>
        <p:spPr>
          <a:ln/>
        </p:spPr>
        <p:txBody>
          <a:bodyPr/>
          <a:lstStyle/>
          <a:p>
            <a:endParaRPr lang="en-US" altLang="zh-CN"/>
          </a:p>
        </p:txBody>
      </p:sp>
      <p:sp>
        <p:nvSpPr>
          <p:cNvPr id="7" name="Rectangle 7"/>
          <p:cNvSpPr>
            <a:spLocks noGrp="1" noChangeArrowheads="1"/>
          </p:cNvSpPr>
          <p:nvPr>
            <p:ph type="sldNum" sz="quarter" idx="5"/>
          </p:nvPr>
        </p:nvSpPr>
        <p:spPr>
          <a:ln/>
        </p:spPr>
        <p:txBody>
          <a:bodyPr/>
          <a:lstStyle/>
          <a:p>
            <a:fld id="{22F4A408-CE05-493E-AF4A-5716270976AF}" type="slidenum">
              <a:rPr lang="zh-CN" altLang="en-US"/>
              <a:pPr/>
              <a:t>36</a:t>
            </a:fld>
            <a:endParaRPr lang="en-US" altLang="zh-CN"/>
          </a:p>
        </p:txBody>
      </p:sp>
      <p:sp>
        <p:nvSpPr>
          <p:cNvPr id="93186" name="Rectangle 2"/>
          <p:cNvSpPr>
            <a:spLocks noGrp="1" noRot="1" noChangeAspect="1" noChangeArrowheads="1" noTextEdit="1"/>
          </p:cNvSpPr>
          <p:nvPr>
            <p:ph type="sldImg"/>
          </p:nvPr>
        </p:nvSpPr>
        <p:spPr>
          <a:ln/>
        </p:spPr>
      </p:sp>
      <p:sp>
        <p:nvSpPr>
          <p:cNvPr id="93187"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endParaRPr lang="en-US" altLang="zh-CN"/>
          </a:p>
        </p:txBody>
      </p:sp>
      <p:sp>
        <p:nvSpPr>
          <p:cNvPr id="5" name="Rectangle 3"/>
          <p:cNvSpPr>
            <a:spLocks noGrp="1" noChangeArrowheads="1"/>
          </p:cNvSpPr>
          <p:nvPr>
            <p:ph type="dt" idx="1"/>
          </p:nvPr>
        </p:nvSpPr>
        <p:spPr>
          <a:ln/>
        </p:spPr>
        <p:txBody>
          <a:bodyPr/>
          <a:lstStyle/>
          <a:p>
            <a:endParaRPr lang="en-US" altLang="zh-CN"/>
          </a:p>
        </p:txBody>
      </p:sp>
      <p:sp>
        <p:nvSpPr>
          <p:cNvPr id="6" name="Rectangle 6"/>
          <p:cNvSpPr>
            <a:spLocks noGrp="1" noChangeArrowheads="1"/>
          </p:cNvSpPr>
          <p:nvPr>
            <p:ph type="ftr" sz="quarter" idx="4"/>
          </p:nvPr>
        </p:nvSpPr>
        <p:spPr>
          <a:ln/>
        </p:spPr>
        <p:txBody>
          <a:bodyPr/>
          <a:lstStyle/>
          <a:p>
            <a:endParaRPr lang="en-US" altLang="zh-CN"/>
          </a:p>
        </p:txBody>
      </p:sp>
      <p:sp>
        <p:nvSpPr>
          <p:cNvPr id="7" name="Rectangle 7"/>
          <p:cNvSpPr>
            <a:spLocks noGrp="1" noChangeArrowheads="1"/>
          </p:cNvSpPr>
          <p:nvPr>
            <p:ph type="sldNum" sz="quarter" idx="5"/>
          </p:nvPr>
        </p:nvSpPr>
        <p:spPr>
          <a:ln/>
        </p:spPr>
        <p:txBody>
          <a:bodyPr/>
          <a:lstStyle/>
          <a:p>
            <a:fld id="{1BF43290-8EC8-4882-8281-2065B6078F87}" type="slidenum">
              <a:rPr lang="zh-CN" altLang="en-US"/>
              <a:pPr/>
              <a:t>37</a:t>
            </a:fld>
            <a:endParaRPr lang="en-US" altLang="zh-CN"/>
          </a:p>
        </p:txBody>
      </p:sp>
      <p:sp>
        <p:nvSpPr>
          <p:cNvPr id="95234" name="Rectangle 2"/>
          <p:cNvSpPr>
            <a:spLocks noGrp="1" noRot="1" noChangeAspect="1" noChangeArrowheads="1" noTextEdit="1"/>
          </p:cNvSpPr>
          <p:nvPr>
            <p:ph type="sldImg"/>
          </p:nvPr>
        </p:nvSpPr>
        <p:spPr>
          <a:ln/>
        </p:spPr>
      </p:sp>
      <p:sp>
        <p:nvSpPr>
          <p:cNvPr id="95235"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endParaRPr lang="en-US" altLang="zh-CN"/>
          </a:p>
        </p:txBody>
      </p:sp>
      <p:sp>
        <p:nvSpPr>
          <p:cNvPr id="5" name="Rectangle 3"/>
          <p:cNvSpPr>
            <a:spLocks noGrp="1" noChangeArrowheads="1"/>
          </p:cNvSpPr>
          <p:nvPr>
            <p:ph type="dt" idx="1"/>
          </p:nvPr>
        </p:nvSpPr>
        <p:spPr>
          <a:ln/>
        </p:spPr>
        <p:txBody>
          <a:bodyPr/>
          <a:lstStyle/>
          <a:p>
            <a:endParaRPr lang="en-US" altLang="zh-CN"/>
          </a:p>
        </p:txBody>
      </p:sp>
      <p:sp>
        <p:nvSpPr>
          <p:cNvPr id="6" name="Rectangle 6"/>
          <p:cNvSpPr>
            <a:spLocks noGrp="1" noChangeArrowheads="1"/>
          </p:cNvSpPr>
          <p:nvPr>
            <p:ph type="ftr" sz="quarter" idx="4"/>
          </p:nvPr>
        </p:nvSpPr>
        <p:spPr>
          <a:ln/>
        </p:spPr>
        <p:txBody>
          <a:bodyPr/>
          <a:lstStyle/>
          <a:p>
            <a:endParaRPr lang="en-US" altLang="zh-CN"/>
          </a:p>
        </p:txBody>
      </p:sp>
      <p:sp>
        <p:nvSpPr>
          <p:cNvPr id="7" name="Rectangle 7"/>
          <p:cNvSpPr>
            <a:spLocks noGrp="1" noChangeArrowheads="1"/>
          </p:cNvSpPr>
          <p:nvPr>
            <p:ph type="sldNum" sz="quarter" idx="5"/>
          </p:nvPr>
        </p:nvSpPr>
        <p:spPr>
          <a:ln/>
        </p:spPr>
        <p:txBody>
          <a:bodyPr/>
          <a:lstStyle/>
          <a:p>
            <a:fld id="{7F31A19E-2C92-4EED-A5BD-10FEDE1C9EA4}" type="slidenum">
              <a:rPr lang="zh-CN" altLang="en-US"/>
              <a:pPr/>
              <a:t>38</a:t>
            </a:fld>
            <a:endParaRPr lang="en-US" altLang="zh-CN"/>
          </a:p>
        </p:txBody>
      </p:sp>
      <p:sp>
        <p:nvSpPr>
          <p:cNvPr id="97282" name="Rectangle 2"/>
          <p:cNvSpPr>
            <a:spLocks noGrp="1" noRot="1" noChangeAspect="1" noChangeArrowheads="1" noTextEdit="1"/>
          </p:cNvSpPr>
          <p:nvPr>
            <p:ph type="sldImg"/>
          </p:nvPr>
        </p:nvSpPr>
        <p:spPr>
          <a:ln/>
        </p:spPr>
      </p:sp>
      <p:sp>
        <p:nvSpPr>
          <p:cNvPr id="97283"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endParaRPr lang="en-US" altLang="zh-CN"/>
          </a:p>
        </p:txBody>
      </p:sp>
      <p:sp>
        <p:nvSpPr>
          <p:cNvPr id="5" name="Rectangle 3"/>
          <p:cNvSpPr>
            <a:spLocks noGrp="1" noChangeArrowheads="1"/>
          </p:cNvSpPr>
          <p:nvPr>
            <p:ph type="dt" idx="1"/>
          </p:nvPr>
        </p:nvSpPr>
        <p:spPr>
          <a:ln/>
        </p:spPr>
        <p:txBody>
          <a:bodyPr/>
          <a:lstStyle/>
          <a:p>
            <a:endParaRPr lang="en-US" altLang="zh-CN"/>
          </a:p>
        </p:txBody>
      </p:sp>
      <p:sp>
        <p:nvSpPr>
          <p:cNvPr id="6" name="Rectangle 6"/>
          <p:cNvSpPr>
            <a:spLocks noGrp="1" noChangeArrowheads="1"/>
          </p:cNvSpPr>
          <p:nvPr>
            <p:ph type="ftr" sz="quarter" idx="4"/>
          </p:nvPr>
        </p:nvSpPr>
        <p:spPr>
          <a:ln/>
        </p:spPr>
        <p:txBody>
          <a:bodyPr/>
          <a:lstStyle/>
          <a:p>
            <a:endParaRPr lang="en-US" altLang="zh-CN"/>
          </a:p>
        </p:txBody>
      </p:sp>
      <p:sp>
        <p:nvSpPr>
          <p:cNvPr id="7" name="Rectangle 7"/>
          <p:cNvSpPr>
            <a:spLocks noGrp="1" noChangeArrowheads="1"/>
          </p:cNvSpPr>
          <p:nvPr>
            <p:ph type="sldNum" sz="quarter" idx="5"/>
          </p:nvPr>
        </p:nvSpPr>
        <p:spPr>
          <a:ln/>
        </p:spPr>
        <p:txBody>
          <a:bodyPr/>
          <a:lstStyle/>
          <a:p>
            <a:fld id="{65028262-5800-4D46-950C-82DE66545B3C}" type="slidenum">
              <a:rPr lang="zh-CN" altLang="en-US"/>
              <a:pPr/>
              <a:t>39</a:t>
            </a:fld>
            <a:endParaRPr lang="en-US" altLang="zh-CN"/>
          </a:p>
        </p:txBody>
      </p:sp>
      <p:sp>
        <p:nvSpPr>
          <p:cNvPr id="99330" name="Rectangle 2"/>
          <p:cNvSpPr>
            <a:spLocks noGrp="1" noRot="1" noChangeAspect="1" noChangeArrowheads="1" noTextEdit="1"/>
          </p:cNvSpPr>
          <p:nvPr>
            <p:ph type="sldImg"/>
          </p:nvPr>
        </p:nvSpPr>
        <p:spPr>
          <a:ln/>
        </p:spPr>
      </p:sp>
      <p:sp>
        <p:nvSpPr>
          <p:cNvPr id="99331"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endParaRPr lang="en-US" altLang="zh-CN"/>
          </a:p>
        </p:txBody>
      </p:sp>
      <p:sp>
        <p:nvSpPr>
          <p:cNvPr id="5" name="Rectangle 3"/>
          <p:cNvSpPr>
            <a:spLocks noGrp="1" noChangeArrowheads="1"/>
          </p:cNvSpPr>
          <p:nvPr>
            <p:ph type="dt" idx="1"/>
          </p:nvPr>
        </p:nvSpPr>
        <p:spPr>
          <a:ln/>
        </p:spPr>
        <p:txBody>
          <a:bodyPr/>
          <a:lstStyle/>
          <a:p>
            <a:endParaRPr lang="en-US" altLang="zh-CN"/>
          </a:p>
        </p:txBody>
      </p:sp>
      <p:sp>
        <p:nvSpPr>
          <p:cNvPr id="6" name="Rectangle 6"/>
          <p:cNvSpPr>
            <a:spLocks noGrp="1" noChangeArrowheads="1"/>
          </p:cNvSpPr>
          <p:nvPr>
            <p:ph type="ftr" sz="quarter" idx="4"/>
          </p:nvPr>
        </p:nvSpPr>
        <p:spPr>
          <a:ln/>
        </p:spPr>
        <p:txBody>
          <a:bodyPr/>
          <a:lstStyle/>
          <a:p>
            <a:endParaRPr lang="en-US" altLang="zh-CN"/>
          </a:p>
        </p:txBody>
      </p:sp>
      <p:sp>
        <p:nvSpPr>
          <p:cNvPr id="7" name="Rectangle 7"/>
          <p:cNvSpPr>
            <a:spLocks noGrp="1" noChangeArrowheads="1"/>
          </p:cNvSpPr>
          <p:nvPr>
            <p:ph type="sldNum" sz="quarter" idx="5"/>
          </p:nvPr>
        </p:nvSpPr>
        <p:spPr>
          <a:ln/>
        </p:spPr>
        <p:txBody>
          <a:bodyPr/>
          <a:lstStyle/>
          <a:p>
            <a:fld id="{3B90F63B-DC06-4085-98B9-BA7D52B02078}" type="slidenum">
              <a:rPr lang="zh-CN" altLang="en-US"/>
              <a:pPr/>
              <a:t>3</a:t>
            </a:fld>
            <a:endParaRPr lang="en-US" altLang="zh-CN"/>
          </a:p>
        </p:txBody>
      </p:sp>
      <p:sp>
        <p:nvSpPr>
          <p:cNvPr id="62466" name="Rectangle 2"/>
          <p:cNvSpPr>
            <a:spLocks noGrp="1" noRot="1" noChangeAspect="1" noChangeArrowheads="1" noTextEdit="1"/>
          </p:cNvSpPr>
          <p:nvPr>
            <p:ph type="sldImg"/>
          </p:nvPr>
        </p:nvSpPr>
        <p:spPr>
          <a:ln/>
        </p:spPr>
      </p:sp>
      <p:sp>
        <p:nvSpPr>
          <p:cNvPr id="62467"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endParaRPr lang="en-US" altLang="zh-CN"/>
          </a:p>
        </p:txBody>
      </p:sp>
      <p:sp>
        <p:nvSpPr>
          <p:cNvPr id="5" name="Rectangle 3"/>
          <p:cNvSpPr>
            <a:spLocks noGrp="1" noChangeArrowheads="1"/>
          </p:cNvSpPr>
          <p:nvPr>
            <p:ph type="dt" idx="1"/>
          </p:nvPr>
        </p:nvSpPr>
        <p:spPr>
          <a:ln/>
        </p:spPr>
        <p:txBody>
          <a:bodyPr/>
          <a:lstStyle/>
          <a:p>
            <a:endParaRPr lang="en-US" altLang="zh-CN"/>
          </a:p>
        </p:txBody>
      </p:sp>
      <p:sp>
        <p:nvSpPr>
          <p:cNvPr id="6" name="Rectangle 6"/>
          <p:cNvSpPr>
            <a:spLocks noGrp="1" noChangeArrowheads="1"/>
          </p:cNvSpPr>
          <p:nvPr>
            <p:ph type="ftr" sz="quarter" idx="4"/>
          </p:nvPr>
        </p:nvSpPr>
        <p:spPr>
          <a:ln/>
        </p:spPr>
        <p:txBody>
          <a:bodyPr/>
          <a:lstStyle/>
          <a:p>
            <a:endParaRPr lang="en-US" altLang="zh-CN"/>
          </a:p>
        </p:txBody>
      </p:sp>
      <p:sp>
        <p:nvSpPr>
          <p:cNvPr id="7" name="Rectangle 7"/>
          <p:cNvSpPr>
            <a:spLocks noGrp="1" noChangeArrowheads="1"/>
          </p:cNvSpPr>
          <p:nvPr>
            <p:ph type="sldNum" sz="quarter" idx="5"/>
          </p:nvPr>
        </p:nvSpPr>
        <p:spPr>
          <a:ln/>
        </p:spPr>
        <p:txBody>
          <a:bodyPr/>
          <a:lstStyle/>
          <a:p>
            <a:fld id="{E9239FFC-361E-455B-8940-A7CDB6F33871}" type="slidenum">
              <a:rPr lang="zh-CN" altLang="en-US"/>
              <a:pPr/>
              <a:t>4</a:t>
            </a:fld>
            <a:endParaRPr lang="en-US" altLang="zh-CN"/>
          </a:p>
        </p:txBody>
      </p:sp>
      <p:sp>
        <p:nvSpPr>
          <p:cNvPr id="63490" name="Rectangle 2"/>
          <p:cNvSpPr>
            <a:spLocks noGrp="1" noRot="1" noChangeAspect="1" noChangeArrowheads="1" noTextEdit="1"/>
          </p:cNvSpPr>
          <p:nvPr>
            <p:ph type="sldImg"/>
          </p:nvPr>
        </p:nvSpPr>
        <p:spPr>
          <a:ln/>
        </p:spPr>
      </p:sp>
      <p:sp>
        <p:nvSpPr>
          <p:cNvPr id="63491"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endParaRPr lang="en-US" altLang="zh-CN"/>
          </a:p>
        </p:txBody>
      </p:sp>
      <p:sp>
        <p:nvSpPr>
          <p:cNvPr id="5" name="Rectangle 3"/>
          <p:cNvSpPr>
            <a:spLocks noGrp="1" noChangeArrowheads="1"/>
          </p:cNvSpPr>
          <p:nvPr>
            <p:ph type="dt" idx="1"/>
          </p:nvPr>
        </p:nvSpPr>
        <p:spPr>
          <a:ln/>
        </p:spPr>
        <p:txBody>
          <a:bodyPr/>
          <a:lstStyle/>
          <a:p>
            <a:endParaRPr lang="en-US" altLang="zh-CN"/>
          </a:p>
        </p:txBody>
      </p:sp>
      <p:sp>
        <p:nvSpPr>
          <p:cNvPr id="6" name="Rectangle 6"/>
          <p:cNvSpPr>
            <a:spLocks noGrp="1" noChangeArrowheads="1"/>
          </p:cNvSpPr>
          <p:nvPr>
            <p:ph type="ftr" sz="quarter" idx="4"/>
          </p:nvPr>
        </p:nvSpPr>
        <p:spPr>
          <a:ln/>
        </p:spPr>
        <p:txBody>
          <a:bodyPr/>
          <a:lstStyle/>
          <a:p>
            <a:endParaRPr lang="en-US" altLang="zh-CN"/>
          </a:p>
        </p:txBody>
      </p:sp>
      <p:sp>
        <p:nvSpPr>
          <p:cNvPr id="7" name="Rectangle 7"/>
          <p:cNvSpPr>
            <a:spLocks noGrp="1" noChangeArrowheads="1"/>
          </p:cNvSpPr>
          <p:nvPr>
            <p:ph type="sldNum" sz="quarter" idx="5"/>
          </p:nvPr>
        </p:nvSpPr>
        <p:spPr>
          <a:ln/>
        </p:spPr>
        <p:txBody>
          <a:bodyPr/>
          <a:lstStyle/>
          <a:p>
            <a:fld id="{3BDB84D2-7FAD-4058-8EFB-58A8100F56C5}" type="slidenum">
              <a:rPr lang="zh-CN" altLang="en-US"/>
              <a:pPr/>
              <a:t>5</a:t>
            </a:fld>
            <a:endParaRPr lang="en-US" altLang="zh-CN"/>
          </a:p>
        </p:txBody>
      </p:sp>
      <p:sp>
        <p:nvSpPr>
          <p:cNvPr id="64514" name="Rectangle 2"/>
          <p:cNvSpPr>
            <a:spLocks noGrp="1" noRot="1" noChangeAspect="1" noChangeArrowheads="1" noTextEdit="1"/>
          </p:cNvSpPr>
          <p:nvPr>
            <p:ph type="sldImg"/>
          </p:nvPr>
        </p:nvSpPr>
        <p:spPr>
          <a:ln/>
        </p:spPr>
      </p:sp>
      <p:sp>
        <p:nvSpPr>
          <p:cNvPr id="64515"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endParaRPr lang="en-US" altLang="zh-CN"/>
          </a:p>
        </p:txBody>
      </p:sp>
      <p:sp>
        <p:nvSpPr>
          <p:cNvPr id="5" name="Rectangle 3"/>
          <p:cNvSpPr>
            <a:spLocks noGrp="1" noChangeArrowheads="1"/>
          </p:cNvSpPr>
          <p:nvPr>
            <p:ph type="dt" idx="1"/>
          </p:nvPr>
        </p:nvSpPr>
        <p:spPr>
          <a:ln/>
        </p:spPr>
        <p:txBody>
          <a:bodyPr/>
          <a:lstStyle/>
          <a:p>
            <a:endParaRPr lang="en-US" altLang="zh-CN"/>
          </a:p>
        </p:txBody>
      </p:sp>
      <p:sp>
        <p:nvSpPr>
          <p:cNvPr id="6" name="Rectangle 6"/>
          <p:cNvSpPr>
            <a:spLocks noGrp="1" noChangeArrowheads="1"/>
          </p:cNvSpPr>
          <p:nvPr>
            <p:ph type="ftr" sz="quarter" idx="4"/>
          </p:nvPr>
        </p:nvSpPr>
        <p:spPr>
          <a:ln/>
        </p:spPr>
        <p:txBody>
          <a:bodyPr/>
          <a:lstStyle/>
          <a:p>
            <a:endParaRPr lang="en-US" altLang="zh-CN"/>
          </a:p>
        </p:txBody>
      </p:sp>
      <p:sp>
        <p:nvSpPr>
          <p:cNvPr id="7" name="Rectangle 7"/>
          <p:cNvSpPr>
            <a:spLocks noGrp="1" noChangeArrowheads="1"/>
          </p:cNvSpPr>
          <p:nvPr>
            <p:ph type="sldNum" sz="quarter" idx="5"/>
          </p:nvPr>
        </p:nvSpPr>
        <p:spPr>
          <a:ln/>
        </p:spPr>
        <p:txBody>
          <a:bodyPr/>
          <a:lstStyle/>
          <a:p>
            <a:fld id="{D4418DD3-29C1-4086-81F6-C020ABD68584}" type="slidenum">
              <a:rPr lang="zh-CN" altLang="en-US"/>
              <a:pPr/>
              <a:t>6</a:t>
            </a:fld>
            <a:endParaRPr lang="en-US" altLang="zh-CN"/>
          </a:p>
        </p:txBody>
      </p:sp>
      <p:sp>
        <p:nvSpPr>
          <p:cNvPr id="65538" name="Rectangle 2"/>
          <p:cNvSpPr>
            <a:spLocks noGrp="1" noRot="1" noChangeAspect="1" noChangeArrowheads="1" noTextEdit="1"/>
          </p:cNvSpPr>
          <p:nvPr>
            <p:ph type="sldImg"/>
          </p:nvPr>
        </p:nvSpPr>
        <p:spPr>
          <a:ln/>
        </p:spPr>
      </p:sp>
      <p:sp>
        <p:nvSpPr>
          <p:cNvPr id="65539"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endParaRPr lang="en-US" altLang="zh-CN"/>
          </a:p>
        </p:txBody>
      </p:sp>
      <p:sp>
        <p:nvSpPr>
          <p:cNvPr id="5" name="Rectangle 3"/>
          <p:cNvSpPr>
            <a:spLocks noGrp="1" noChangeArrowheads="1"/>
          </p:cNvSpPr>
          <p:nvPr>
            <p:ph type="dt" idx="1"/>
          </p:nvPr>
        </p:nvSpPr>
        <p:spPr>
          <a:ln/>
        </p:spPr>
        <p:txBody>
          <a:bodyPr/>
          <a:lstStyle/>
          <a:p>
            <a:endParaRPr lang="en-US" altLang="zh-CN"/>
          </a:p>
        </p:txBody>
      </p:sp>
      <p:sp>
        <p:nvSpPr>
          <p:cNvPr id="6" name="Rectangle 6"/>
          <p:cNvSpPr>
            <a:spLocks noGrp="1" noChangeArrowheads="1"/>
          </p:cNvSpPr>
          <p:nvPr>
            <p:ph type="ftr" sz="quarter" idx="4"/>
          </p:nvPr>
        </p:nvSpPr>
        <p:spPr>
          <a:ln/>
        </p:spPr>
        <p:txBody>
          <a:bodyPr/>
          <a:lstStyle/>
          <a:p>
            <a:endParaRPr lang="en-US" altLang="zh-CN"/>
          </a:p>
        </p:txBody>
      </p:sp>
      <p:sp>
        <p:nvSpPr>
          <p:cNvPr id="7" name="Rectangle 7"/>
          <p:cNvSpPr>
            <a:spLocks noGrp="1" noChangeArrowheads="1"/>
          </p:cNvSpPr>
          <p:nvPr>
            <p:ph type="sldNum" sz="quarter" idx="5"/>
          </p:nvPr>
        </p:nvSpPr>
        <p:spPr>
          <a:ln/>
        </p:spPr>
        <p:txBody>
          <a:bodyPr/>
          <a:lstStyle/>
          <a:p>
            <a:fld id="{E2210D3C-805D-45A8-9BE1-8EBB7EBCA138}" type="slidenum">
              <a:rPr lang="zh-CN" altLang="en-US"/>
              <a:pPr/>
              <a:t>10</a:t>
            </a:fld>
            <a:endParaRPr lang="en-US" altLang="zh-CN"/>
          </a:p>
        </p:txBody>
      </p:sp>
      <p:sp>
        <p:nvSpPr>
          <p:cNvPr id="93186" name="Rectangle 2"/>
          <p:cNvSpPr>
            <a:spLocks noGrp="1" noRot="1" noChangeAspect="1" noChangeArrowheads="1" noTextEdit="1"/>
          </p:cNvSpPr>
          <p:nvPr>
            <p:ph type="sldImg"/>
          </p:nvPr>
        </p:nvSpPr>
        <p:spPr>
          <a:ln/>
        </p:spPr>
      </p:sp>
      <p:sp>
        <p:nvSpPr>
          <p:cNvPr id="93187"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endParaRPr lang="en-US" altLang="zh-CN"/>
          </a:p>
        </p:txBody>
      </p:sp>
      <p:sp>
        <p:nvSpPr>
          <p:cNvPr id="5" name="Rectangle 3"/>
          <p:cNvSpPr>
            <a:spLocks noGrp="1" noChangeArrowheads="1"/>
          </p:cNvSpPr>
          <p:nvPr>
            <p:ph type="dt" idx="1"/>
          </p:nvPr>
        </p:nvSpPr>
        <p:spPr>
          <a:ln/>
        </p:spPr>
        <p:txBody>
          <a:bodyPr/>
          <a:lstStyle/>
          <a:p>
            <a:endParaRPr lang="en-US" altLang="zh-CN"/>
          </a:p>
        </p:txBody>
      </p:sp>
      <p:sp>
        <p:nvSpPr>
          <p:cNvPr id="6" name="Rectangle 6"/>
          <p:cNvSpPr>
            <a:spLocks noGrp="1" noChangeArrowheads="1"/>
          </p:cNvSpPr>
          <p:nvPr>
            <p:ph type="ftr" sz="quarter" idx="4"/>
          </p:nvPr>
        </p:nvSpPr>
        <p:spPr>
          <a:ln/>
        </p:spPr>
        <p:txBody>
          <a:bodyPr/>
          <a:lstStyle/>
          <a:p>
            <a:endParaRPr lang="en-US" altLang="zh-CN"/>
          </a:p>
        </p:txBody>
      </p:sp>
      <p:sp>
        <p:nvSpPr>
          <p:cNvPr id="7" name="Rectangle 7"/>
          <p:cNvSpPr>
            <a:spLocks noGrp="1" noChangeArrowheads="1"/>
          </p:cNvSpPr>
          <p:nvPr>
            <p:ph type="sldNum" sz="quarter" idx="5"/>
          </p:nvPr>
        </p:nvSpPr>
        <p:spPr>
          <a:ln/>
        </p:spPr>
        <p:txBody>
          <a:bodyPr/>
          <a:lstStyle/>
          <a:p>
            <a:fld id="{00A2270F-C5D1-4B55-A182-FEC1E4751CA7}" type="slidenum">
              <a:rPr lang="zh-CN" altLang="en-US"/>
              <a:pPr/>
              <a:t>12</a:t>
            </a:fld>
            <a:endParaRPr lang="en-US" altLang="zh-CN"/>
          </a:p>
        </p:txBody>
      </p:sp>
      <p:sp>
        <p:nvSpPr>
          <p:cNvPr id="66562" name="Rectangle 2"/>
          <p:cNvSpPr>
            <a:spLocks noGrp="1" noRot="1" noChangeAspect="1" noChangeArrowheads="1" noTextEdit="1"/>
          </p:cNvSpPr>
          <p:nvPr>
            <p:ph type="sldImg"/>
          </p:nvPr>
        </p:nvSpPr>
        <p:spPr>
          <a:ln/>
        </p:spPr>
      </p:sp>
      <p:sp>
        <p:nvSpPr>
          <p:cNvPr id="66563"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endParaRPr lang="en-US" altLang="zh-CN"/>
          </a:p>
        </p:txBody>
      </p:sp>
      <p:sp>
        <p:nvSpPr>
          <p:cNvPr id="5" name="Rectangle 3"/>
          <p:cNvSpPr>
            <a:spLocks noGrp="1" noChangeArrowheads="1"/>
          </p:cNvSpPr>
          <p:nvPr>
            <p:ph type="dt" idx="1"/>
          </p:nvPr>
        </p:nvSpPr>
        <p:spPr>
          <a:ln/>
        </p:spPr>
        <p:txBody>
          <a:bodyPr/>
          <a:lstStyle/>
          <a:p>
            <a:endParaRPr lang="en-US" altLang="zh-CN"/>
          </a:p>
        </p:txBody>
      </p:sp>
      <p:sp>
        <p:nvSpPr>
          <p:cNvPr id="6" name="Rectangle 6"/>
          <p:cNvSpPr>
            <a:spLocks noGrp="1" noChangeArrowheads="1"/>
          </p:cNvSpPr>
          <p:nvPr>
            <p:ph type="ftr" sz="quarter" idx="4"/>
          </p:nvPr>
        </p:nvSpPr>
        <p:spPr>
          <a:ln/>
        </p:spPr>
        <p:txBody>
          <a:bodyPr/>
          <a:lstStyle/>
          <a:p>
            <a:endParaRPr lang="en-US" altLang="zh-CN"/>
          </a:p>
        </p:txBody>
      </p:sp>
      <p:sp>
        <p:nvSpPr>
          <p:cNvPr id="7" name="Rectangle 7"/>
          <p:cNvSpPr>
            <a:spLocks noGrp="1" noChangeArrowheads="1"/>
          </p:cNvSpPr>
          <p:nvPr>
            <p:ph type="sldNum" sz="quarter" idx="5"/>
          </p:nvPr>
        </p:nvSpPr>
        <p:spPr>
          <a:ln/>
        </p:spPr>
        <p:txBody>
          <a:bodyPr/>
          <a:lstStyle/>
          <a:p>
            <a:fld id="{4C485259-B7B5-48FF-AEE1-B8E0D97EF6D2}" type="slidenum">
              <a:rPr lang="zh-CN" altLang="en-US"/>
              <a:pPr/>
              <a:t>13</a:t>
            </a:fld>
            <a:endParaRPr lang="en-US" altLang="zh-CN"/>
          </a:p>
        </p:txBody>
      </p:sp>
      <p:sp>
        <p:nvSpPr>
          <p:cNvPr id="67586" name="Rectangle 2"/>
          <p:cNvSpPr>
            <a:spLocks noGrp="1" noRot="1" noChangeAspect="1" noChangeArrowheads="1" noTextEdit="1"/>
          </p:cNvSpPr>
          <p:nvPr>
            <p:ph type="sldImg"/>
          </p:nvPr>
        </p:nvSpPr>
        <p:spPr>
          <a:ln/>
        </p:spPr>
      </p:sp>
      <p:sp>
        <p:nvSpPr>
          <p:cNvPr id="67587" name="Rectangle 3"/>
          <p:cNvSpPr>
            <a:spLocks noGrp="1" noChangeArrowheads="1"/>
          </p:cNvSpPr>
          <p:nvPr>
            <p:ph type="body" idx="1"/>
          </p:nvPr>
        </p:nvSpPr>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2DD5EE7-7E49-46C6-BF54-A2CCAF0B6FB1}" type="datetime1">
              <a:rPr lang="en-US" altLang="zh-CN" smtClean="0"/>
              <a:pPr/>
              <a:t>4/18/2013</a:t>
            </a:fld>
            <a:endParaRPr lang="en-US" altLang="zh-CN"/>
          </a:p>
        </p:txBody>
      </p:sp>
      <p:sp>
        <p:nvSpPr>
          <p:cNvPr id="5" name="Footer Placeholder 4"/>
          <p:cNvSpPr>
            <a:spLocks noGrp="1"/>
          </p:cNvSpPr>
          <p:nvPr>
            <p:ph type="ftr" sz="quarter" idx="11"/>
          </p:nvPr>
        </p:nvSpPr>
        <p:spPr/>
        <p:txBody>
          <a:bodyPr/>
          <a:lstStyle/>
          <a:p>
            <a:r>
              <a:rPr lang="en-US" altLang="zh-CN" smtClean="0"/>
              <a:t>Towson University - J. Jung</a:t>
            </a:r>
            <a:endParaRPr lang="en-US" altLang="zh-CN"/>
          </a:p>
        </p:txBody>
      </p:sp>
      <p:sp>
        <p:nvSpPr>
          <p:cNvPr id="6" name="Slide Number Placeholder 5"/>
          <p:cNvSpPr>
            <a:spLocks noGrp="1"/>
          </p:cNvSpPr>
          <p:nvPr>
            <p:ph type="sldNum" sz="quarter" idx="12"/>
          </p:nvPr>
        </p:nvSpPr>
        <p:spPr/>
        <p:txBody>
          <a:bodyPr/>
          <a:lstStyle/>
          <a:p>
            <a:r>
              <a:rPr lang="en-US" altLang="zh-CN" smtClean="0"/>
              <a:t>10.</a:t>
            </a:r>
            <a:fld id="{81CBE784-D8CC-444E-9200-4091DDDF3515}" type="slidenum">
              <a:rPr lang="en-US" altLang="zh-CN" smtClean="0"/>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6AC56EE-7EA9-4E21-86B0-F4E52F68032F}" type="datetime1">
              <a:rPr lang="en-US" altLang="zh-CN" smtClean="0"/>
              <a:pPr/>
              <a:t>4/18/2013</a:t>
            </a:fld>
            <a:endParaRPr lang="en-US" altLang="zh-CN"/>
          </a:p>
        </p:txBody>
      </p:sp>
      <p:sp>
        <p:nvSpPr>
          <p:cNvPr id="5" name="Footer Placeholder 4"/>
          <p:cNvSpPr>
            <a:spLocks noGrp="1"/>
          </p:cNvSpPr>
          <p:nvPr>
            <p:ph type="ftr" sz="quarter" idx="11"/>
          </p:nvPr>
        </p:nvSpPr>
        <p:spPr/>
        <p:txBody>
          <a:bodyPr/>
          <a:lstStyle/>
          <a:p>
            <a:r>
              <a:rPr lang="en-US" altLang="zh-CN" smtClean="0"/>
              <a:t>Towson University - J. Jung</a:t>
            </a:r>
            <a:endParaRPr lang="en-US" altLang="zh-CN"/>
          </a:p>
        </p:txBody>
      </p:sp>
      <p:sp>
        <p:nvSpPr>
          <p:cNvPr id="6" name="Slide Number Placeholder 5"/>
          <p:cNvSpPr>
            <a:spLocks noGrp="1"/>
          </p:cNvSpPr>
          <p:nvPr>
            <p:ph type="sldNum" sz="quarter" idx="12"/>
          </p:nvPr>
        </p:nvSpPr>
        <p:spPr/>
        <p:txBody>
          <a:bodyPr/>
          <a:lstStyle/>
          <a:p>
            <a:r>
              <a:rPr lang="en-US" altLang="zh-CN" smtClean="0"/>
              <a:t>10.</a:t>
            </a:r>
            <a:fld id="{8919CBCF-ABFD-436C-A511-87664BBBF24E}" type="slidenum">
              <a:rPr lang="en-US" altLang="zh-CN" smtClean="0"/>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49723D7-FE06-4960-B66B-0A0FE9558E30}" type="datetime1">
              <a:rPr lang="en-US" altLang="zh-CN" smtClean="0"/>
              <a:pPr/>
              <a:t>4/18/2013</a:t>
            </a:fld>
            <a:endParaRPr lang="en-US" altLang="zh-CN"/>
          </a:p>
        </p:txBody>
      </p:sp>
      <p:sp>
        <p:nvSpPr>
          <p:cNvPr id="5" name="Footer Placeholder 4"/>
          <p:cNvSpPr>
            <a:spLocks noGrp="1"/>
          </p:cNvSpPr>
          <p:nvPr>
            <p:ph type="ftr" sz="quarter" idx="11"/>
          </p:nvPr>
        </p:nvSpPr>
        <p:spPr/>
        <p:txBody>
          <a:bodyPr/>
          <a:lstStyle/>
          <a:p>
            <a:r>
              <a:rPr lang="en-US" altLang="zh-CN" smtClean="0"/>
              <a:t>Towson University - J. Jung</a:t>
            </a:r>
            <a:endParaRPr lang="en-US" altLang="zh-CN"/>
          </a:p>
        </p:txBody>
      </p:sp>
      <p:sp>
        <p:nvSpPr>
          <p:cNvPr id="6" name="Slide Number Placeholder 5"/>
          <p:cNvSpPr>
            <a:spLocks noGrp="1"/>
          </p:cNvSpPr>
          <p:nvPr>
            <p:ph type="sldNum" sz="quarter" idx="12"/>
          </p:nvPr>
        </p:nvSpPr>
        <p:spPr/>
        <p:txBody>
          <a:bodyPr/>
          <a:lstStyle/>
          <a:p>
            <a:r>
              <a:rPr lang="en-US" altLang="zh-CN" smtClean="0"/>
              <a:t>10.</a:t>
            </a:r>
            <a:fld id="{2B976818-A2DF-440A-88D2-722E42DBBA75}" type="slidenum">
              <a:rPr lang="en-US" altLang="zh-CN" smtClean="0"/>
              <a:pPr/>
              <a:t>‹#›</a:t>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763000" cy="6096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241300" y="914400"/>
            <a:ext cx="4375150" cy="5486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68850" y="914400"/>
            <a:ext cx="4375150" cy="5486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685800" y="6248400"/>
            <a:ext cx="1905000" cy="457200"/>
          </a:xfrm>
        </p:spPr>
        <p:txBody>
          <a:bodyPr/>
          <a:lstStyle>
            <a:lvl1pPr>
              <a:defRPr/>
            </a:lvl1pPr>
          </a:lstStyle>
          <a:p>
            <a:fld id="{A996E8F3-79C8-4F8D-B847-42D51CF50418}" type="datetime1">
              <a:rPr lang="en-US" altLang="zh-CN" smtClean="0"/>
              <a:pPr/>
              <a:t>4/18/2013</a:t>
            </a:fld>
            <a:endParaRPr lang="en-US" altLang="zh-CN"/>
          </a:p>
        </p:txBody>
      </p:sp>
      <p:sp>
        <p:nvSpPr>
          <p:cNvPr id="6" name="Footer Placeholder 5"/>
          <p:cNvSpPr>
            <a:spLocks noGrp="1"/>
          </p:cNvSpPr>
          <p:nvPr>
            <p:ph type="ftr" sz="quarter" idx="11"/>
          </p:nvPr>
        </p:nvSpPr>
        <p:spPr>
          <a:xfrm>
            <a:off x="3124200" y="6248400"/>
            <a:ext cx="2895600" cy="457200"/>
          </a:xfrm>
        </p:spPr>
        <p:txBody>
          <a:bodyPr/>
          <a:lstStyle>
            <a:lvl1pPr>
              <a:defRPr/>
            </a:lvl1pPr>
          </a:lstStyle>
          <a:p>
            <a:r>
              <a:rPr lang="en-US" altLang="zh-CN" smtClean="0"/>
              <a:t>Towson University - J. Jung</a:t>
            </a:r>
            <a:endParaRPr lang="en-US" altLang="zh-CN"/>
          </a:p>
        </p:txBody>
      </p:sp>
      <p:sp>
        <p:nvSpPr>
          <p:cNvPr id="7" name="Slide Number Placeholder 6"/>
          <p:cNvSpPr>
            <a:spLocks noGrp="1"/>
          </p:cNvSpPr>
          <p:nvPr>
            <p:ph type="sldNum" sz="quarter" idx="12"/>
          </p:nvPr>
        </p:nvSpPr>
        <p:spPr>
          <a:xfrm>
            <a:off x="7239000" y="6553200"/>
            <a:ext cx="1905000" cy="304800"/>
          </a:xfrm>
        </p:spPr>
        <p:txBody>
          <a:bodyPr/>
          <a:lstStyle>
            <a:lvl1pPr>
              <a:defRPr/>
            </a:lvl1pPr>
          </a:lstStyle>
          <a:p>
            <a:r>
              <a:rPr lang="en-US" altLang="zh-CN"/>
              <a:t>10.</a:t>
            </a:r>
            <a:fld id="{40F9B9A8-89BA-4241-AA7B-AE807B419500}" type="slidenum">
              <a:rPr lang="en-US" altLang="zh-CN"/>
              <a:pPr/>
              <a:t>‹#›</a:t>
            </a:fld>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763000" cy="6096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241300" y="914400"/>
            <a:ext cx="4375150" cy="5486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768850" y="914400"/>
            <a:ext cx="4375150" cy="2667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768850" y="3733800"/>
            <a:ext cx="4375150" cy="2667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Date Placeholder 5"/>
          <p:cNvSpPr>
            <a:spLocks noGrp="1"/>
          </p:cNvSpPr>
          <p:nvPr>
            <p:ph type="dt" sz="half" idx="10"/>
          </p:nvPr>
        </p:nvSpPr>
        <p:spPr>
          <a:xfrm>
            <a:off x="685800" y="6248400"/>
            <a:ext cx="1905000" cy="457200"/>
          </a:xfrm>
        </p:spPr>
        <p:txBody>
          <a:bodyPr/>
          <a:lstStyle>
            <a:lvl1pPr>
              <a:defRPr/>
            </a:lvl1pPr>
          </a:lstStyle>
          <a:p>
            <a:fld id="{AE14E864-92B9-4DCC-BF06-24BC00B30499}" type="datetime1">
              <a:rPr lang="en-US" altLang="zh-CN" smtClean="0"/>
              <a:pPr/>
              <a:t>4/18/2013</a:t>
            </a:fld>
            <a:endParaRPr lang="en-US" altLang="zh-CN"/>
          </a:p>
        </p:txBody>
      </p:sp>
      <p:sp>
        <p:nvSpPr>
          <p:cNvPr id="7" name="Footer Placeholder 6"/>
          <p:cNvSpPr>
            <a:spLocks noGrp="1"/>
          </p:cNvSpPr>
          <p:nvPr>
            <p:ph type="ftr" sz="quarter" idx="11"/>
          </p:nvPr>
        </p:nvSpPr>
        <p:spPr>
          <a:xfrm>
            <a:off x="3124200" y="6248400"/>
            <a:ext cx="2895600" cy="457200"/>
          </a:xfrm>
        </p:spPr>
        <p:txBody>
          <a:bodyPr/>
          <a:lstStyle>
            <a:lvl1pPr>
              <a:defRPr/>
            </a:lvl1pPr>
          </a:lstStyle>
          <a:p>
            <a:r>
              <a:rPr lang="en-US" altLang="zh-CN" smtClean="0"/>
              <a:t>Towson University - J. Jung</a:t>
            </a:r>
            <a:endParaRPr lang="en-US" altLang="zh-CN"/>
          </a:p>
        </p:txBody>
      </p:sp>
      <p:sp>
        <p:nvSpPr>
          <p:cNvPr id="8" name="Slide Number Placeholder 7"/>
          <p:cNvSpPr>
            <a:spLocks noGrp="1"/>
          </p:cNvSpPr>
          <p:nvPr>
            <p:ph type="sldNum" sz="quarter" idx="12"/>
          </p:nvPr>
        </p:nvSpPr>
        <p:spPr>
          <a:xfrm>
            <a:off x="7239000" y="6553200"/>
            <a:ext cx="1905000" cy="304800"/>
          </a:xfrm>
        </p:spPr>
        <p:txBody>
          <a:bodyPr/>
          <a:lstStyle>
            <a:lvl1pPr>
              <a:defRPr/>
            </a:lvl1pPr>
          </a:lstStyle>
          <a:p>
            <a:r>
              <a:rPr lang="en-US" altLang="zh-CN"/>
              <a:t>10.</a:t>
            </a:r>
            <a:fld id="{80CAFFAC-4230-4219-B5CB-A6103FB954EB}" type="slidenum">
              <a:rPr lang="en-US" altLang="zh-CN"/>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20CFF18-7339-4F74-94A7-16E559BF9A7A}" type="datetime1">
              <a:rPr lang="en-US" altLang="zh-CN" smtClean="0"/>
              <a:pPr/>
              <a:t>4/18/2013</a:t>
            </a:fld>
            <a:endParaRPr lang="en-US" altLang="zh-CN"/>
          </a:p>
        </p:txBody>
      </p:sp>
      <p:sp>
        <p:nvSpPr>
          <p:cNvPr id="5" name="Footer Placeholder 4"/>
          <p:cNvSpPr>
            <a:spLocks noGrp="1"/>
          </p:cNvSpPr>
          <p:nvPr>
            <p:ph type="ftr" sz="quarter" idx="11"/>
          </p:nvPr>
        </p:nvSpPr>
        <p:spPr/>
        <p:txBody>
          <a:bodyPr/>
          <a:lstStyle/>
          <a:p>
            <a:r>
              <a:rPr lang="en-US" altLang="zh-CN" smtClean="0"/>
              <a:t>Towson University - J. Jung</a:t>
            </a:r>
            <a:endParaRPr lang="en-US" altLang="zh-CN"/>
          </a:p>
        </p:txBody>
      </p:sp>
      <p:sp>
        <p:nvSpPr>
          <p:cNvPr id="6" name="Slide Number Placeholder 5"/>
          <p:cNvSpPr>
            <a:spLocks noGrp="1"/>
          </p:cNvSpPr>
          <p:nvPr>
            <p:ph type="sldNum" sz="quarter" idx="12"/>
          </p:nvPr>
        </p:nvSpPr>
        <p:spPr/>
        <p:txBody>
          <a:bodyPr/>
          <a:lstStyle/>
          <a:p>
            <a:r>
              <a:rPr lang="en-US" altLang="zh-CN" smtClean="0"/>
              <a:t>10.</a:t>
            </a:r>
            <a:fld id="{83673AAB-6AC5-4CC2-B7D9-EC0D0201D313}" type="slidenum">
              <a:rPr lang="en-US" altLang="zh-CN" smtClean="0"/>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4BDC802-42F4-4D76-8E33-4DEFD0191584}" type="datetime1">
              <a:rPr lang="en-US" altLang="zh-CN" smtClean="0"/>
              <a:pPr/>
              <a:t>4/18/2013</a:t>
            </a:fld>
            <a:endParaRPr lang="en-US" altLang="zh-CN"/>
          </a:p>
        </p:txBody>
      </p:sp>
      <p:sp>
        <p:nvSpPr>
          <p:cNvPr id="5" name="Footer Placeholder 4"/>
          <p:cNvSpPr>
            <a:spLocks noGrp="1"/>
          </p:cNvSpPr>
          <p:nvPr>
            <p:ph type="ftr" sz="quarter" idx="11"/>
          </p:nvPr>
        </p:nvSpPr>
        <p:spPr/>
        <p:txBody>
          <a:bodyPr/>
          <a:lstStyle/>
          <a:p>
            <a:r>
              <a:rPr lang="en-US" altLang="zh-CN" smtClean="0"/>
              <a:t>Towson University - J. Jung</a:t>
            </a:r>
            <a:endParaRPr lang="en-US" altLang="zh-CN"/>
          </a:p>
        </p:txBody>
      </p:sp>
      <p:sp>
        <p:nvSpPr>
          <p:cNvPr id="6" name="Slide Number Placeholder 5"/>
          <p:cNvSpPr>
            <a:spLocks noGrp="1"/>
          </p:cNvSpPr>
          <p:nvPr>
            <p:ph type="sldNum" sz="quarter" idx="12"/>
          </p:nvPr>
        </p:nvSpPr>
        <p:spPr/>
        <p:txBody>
          <a:bodyPr/>
          <a:lstStyle/>
          <a:p>
            <a:r>
              <a:rPr lang="en-US" altLang="zh-CN" smtClean="0"/>
              <a:t>10.</a:t>
            </a:r>
            <a:fld id="{E7B1983D-81F7-4FCF-B253-1435EF688159}" type="slidenum">
              <a:rPr lang="en-US" altLang="zh-CN" smtClean="0"/>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F56B047-91DA-402D-911D-DE963D6EEEDC}" type="datetime1">
              <a:rPr lang="en-US" altLang="zh-CN" smtClean="0"/>
              <a:pPr/>
              <a:t>4/18/2013</a:t>
            </a:fld>
            <a:endParaRPr lang="en-US" altLang="zh-CN"/>
          </a:p>
        </p:txBody>
      </p:sp>
      <p:sp>
        <p:nvSpPr>
          <p:cNvPr id="6" name="Footer Placeholder 5"/>
          <p:cNvSpPr>
            <a:spLocks noGrp="1"/>
          </p:cNvSpPr>
          <p:nvPr>
            <p:ph type="ftr" sz="quarter" idx="11"/>
          </p:nvPr>
        </p:nvSpPr>
        <p:spPr/>
        <p:txBody>
          <a:bodyPr/>
          <a:lstStyle/>
          <a:p>
            <a:r>
              <a:rPr lang="en-US" altLang="zh-CN" smtClean="0"/>
              <a:t>Towson University - J. Jung</a:t>
            </a:r>
            <a:endParaRPr lang="en-US" altLang="zh-CN"/>
          </a:p>
        </p:txBody>
      </p:sp>
      <p:sp>
        <p:nvSpPr>
          <p:cNvPr id="7" name="Slide Number Placeholder 6"/>
          <p:cNvSpPr>
            <a:spLocks noGrp="1"/>
          </p:cNvSpPr>
          <p:nvPr>
            <p:ph type="sldNum" sz="quarter" idx="12"/>
          </p:nvPr>
        </p:nvSpPr>
        <p:spPr/>
        <p:txBody>
          <a:bodyPr/>
          <a:lstStyle/>
          <a:p>
            <a:r>
              <a:rPr lang="en-US" altLang="zh-CN" smtClean="0"/>
              <a:t>10.</a:t>
            </a:r>
            <a:fld id="{C77BB6B1-F44B-4768-B743-1DA362FDA7A6}" type="slidenum">
              <a:rPr lang="en-US" altLang="zh-CN" smtClean="0"/>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FF78433-87E1-4859-A118-7393C6A2E829}" type="datetime1">
              <a:rPr lang="en-US" altLang="zh-CN" smtClean="0"/>
              <a:pPr/>
              <a:t>4/18/2013</a:t>
            </a:fld>
            <a:endParaRPr lang="en-US" altLang="zh-CN"/>
          </a:p>
        </p:txBody>
      </p:sp>
      <p:sp>
        <p:nvSpPr>
          <p:cNvPr id="8" name="Footer Placeholder 7"/>
          <p:cNvSpPr>
            <a:spLocks noGrp="1"/>
          </p:cNvSpPr>
          <p:nvPr>
            <p:ph type="ftr" sz="quarter" idx="11"/>
          </p:nvPr>
        </p:nvSpPr>
        <p:spPr/>
        <p:txBody>
          <a:bodyPr/>
          <a:lstStyle/>
          <a:p>
            <a:r>
              <a:rPr lang="en-US" altLang="zh-CN" smtClean="0"/>
              <a:t>Towson University - J. Jung</a:t>
            </a:r>
            <a:endParaRPr lang="en-US" altLang="zh-CN"/>
          </a:p>
        </p:txBody>
      </p:sp>
      <p:sp>
        <p:nvSpPr>
          <p:cNvPr id="9" name="Slide Number Placeholder 8"/>
          <p:cNvSpPr>
            <a:spLocks noGrp="1"/>
          </p:cNvSpPr>
          <p:nvPr>
            <p:ph type="sldNum" sz="quarter" idx="12"/>
          </p:nvPr>
        </p:nvSpPr>
        <p:spPr/>
        <p:txBody>
          <a:bodyPr/>
          <a:lstStyle/>
          <a:p>
            <a:r>
              <a:rPr lang="en-US" altLang="zh-CN" smtClean="0"/>
              <a:t>10.</a:t>
            </a:r>
            <a:fld id="{11EE3D7D-68CF-4DD0-BB23-79598C79F9B3}" type="slidenum">
              <a:rPr lang="en-US" altLang="zh-CN" smtClean="0"/>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A46B1E7-E4A1-4FBA-A197-E777B99A0C6D}" type="datetime1">
              <a:rPr lang="en-US" altLang="zh-CN" smtClean="0"/>
              <a:pPr/>
              <a:t>4/18/2013</a:t>
            </a:fld>
            <a:endParaRPr lang="en-US" altLang="zh-CN"/>
          </a:p>
        </p:txBody>
      </p:sp>
      <p:sp>
        <p:nvSpPr>
          <p:cNvPr id="4" name="Footer Placeholder 3"/>
          <p:cNvSpPr>
            <a:spLocks noGrp="1"/>
          </p:cNvSpPr>
          <p:nvPr>
            <p:ph type="ftr" sz="quarter" idx="11"/>
          </p:nvPr>
        </p:nvSpPr>
        <p:spPr/>
        <p:txBody>
          <a:bodyPr/>
          <a:lstStyle/>
          <a:p>
            <a:r>
              <a:rPr lang="en-US" altLang="zh-CN" smtClean="0"/>
              <a:t>Towson University - J. Jung</a:t>
            </a:r>
            <a:endParaRPr lang="en-US" altLang="zh-CN"/>
          </a:p>
        </p:txBody>
      </p:sp>
      <p:sp>
        <p:nvSpPr>
          <p:cNvPr id="5" name="Slide Number Placeholder 4"/>
          <p:cNvSpPr>
            <a:spLocks noGrp="1"/>
          </p:cNvSpPr>
          <p:nvPr>
            <p:ph type="sldNum" sz="quarter" idx="12"/>
          </p:nvPr>
        </p:nvSpPr>
        <p:spPr/>
        <p:txBody>
          <a:bodyPr/>
          <a:lstStyle/>
          <a:p>
            <a:r>
              <a:rPr lang="en-US" altLang="zh-CN" smtClean="0"/>
              <a:t>10.</a:t>
            </a:r>
            <a:fld id="{15F08188-CCD5-46B1-89A1-A2DD27E94D6F}" type="slidenum">
              <a:rPr lang="en-US" altLang="zh-CN" smtClean="0"/>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00ABA3C-4BB1-4BDB-9A8E-9FB2C7B3B6C5}" type="datetime1">
              <a:rPr lang="en-US" altLang="zh-CN" smtClean="0"/>
              <a:pPr/>
              <a:t>4/18/2013</a:t>
            </a:fld>
            <a:endParaRPr lang="en-US" altLang="zh-CN"/>
          </a:p>
        </p:txBody>
      </p:sp>
      <p:sp>
        <p:nvSpPr>
          <p:cNvPr id="3" name="Footer Placeholder 2"/>
          <p:cNvSpPr>
            <a:spLocks noGrp="1"/>
          </p:cNvSpPr>
          <p:nvPr>
            <p:ph type="ftr" sz="quarter" idx="11"/>
          </p:nvPr>
        </p:nvSpPr>
        <p:spPr/>
        <p:txBody>
          <a:bodyPr/>
          <a:lstStyle/>
          <a:p>
            <a:r>
              <a:rPr lang="en-US" altLang="zh-CN" smtClean="0"/>
              <a:t>Towson University - J. Jung</a:t>
            </a:r>
            <a:endParaRPr lang="en-US" altLang="zh-CN"/>
          </a:p>
        </p:txBody>
      </p:sp>
      <p:sp>
        <p:nvSpPr>
          <p:cNvPr id="4" name="Slide Number Placeholder 3"/>
          <p:cNvSpPr>
            <a:spLocks noGrp="1"/>
          </p:cNvSpPr>
          <p:nvPr>
            <p:ph type="sldNum" sz="quarter" idx="12"/>
          </p:nvPr>
        </p:nvSpPr>
        <p:spPr/>
        <p:txBody>
          <a:bodyPr/>
          <a:lstStyle/>
          <a:p>
            <a:r>
              <a:rPr lang="en-US" altLang="zh-CN" smtClean="0"/>
              <a:t>10.</a:t>
            </a:r>
            <a:fld id="{2132983A-DAF0-414E-966F-0F8887B6287B}" type="slidenum">
              <a:rPr lang="en-US" altLang="zh-CN" smtClean="0"/>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EA807D5-B0F0-4B25-BA72-F642F7C92994}" type="datetime1">
              <a:rPr lang="en-US" altLang="zh-CN" smtClean="0"/>
              <a:pPr/>
              <a:t>4/18/2013</a:t>
            </a:fld>
            <a:endParaRPr lang="en-US" altLang="zh-CN"/>
          </a:p>
        </p:txBody>
      </p:sp>
      <p:sp>
        <p:nvSpPr>
          <p:cNvPr id="6" name="Footer Placeholder 5"/>
          <p:cNvSpPr>
            <a:spLocks noGrp="1"/>
          </p:cNvSpPr>
          <p:nvPr>
            <p:ph type="ftr" sz="quarter" idx="11"/>
          </p:nvPr>
        </p:nvSpPr>
        <p:spPr/>
        <p:txBody>
          <a:bodyPr/>
          <a:lstStyle/>
          <a:p>
            <a:r>
              <a:rPr lang="en-US" altLang="zh-CN" smtClean="0"/>
              <a:t>Towson University - J. Jung</a:t>
            </a:r>
            <a:endParaRPr lang="en-US" altLang="zh-CN"/>
          </a:p>
        </p:txBody>
      </p:sp>
      <p:sp>
        <p:nvSpPr>
          <p:cNvPr id="7" name="Slide Number Placeholder 6"/>
          <p:cNvSpPr>
            <a:spLocks noGrp="1"/>
          </p:cNvSpPr>
          <p:nvPr>
            <p:ph type="sldNum" sz="quarter" idx="12"/>
          </p:nvPr>
        </p:nvSpPr>
        <p:spPr/>
        <p:txBody>
          <a:bodyPr/>
          <a:lstStyle/>
          <a:p>
            <a:r>
              <a:rPr lang="en-US" altLang="zh-CN" smtClean="0"/>
              <a:t>10.</a:t>
            </a:r>
            <a:fld id="{225FB95B-09CD-4FE0-888C-23172074CA96}" type="slidenum">
              <a:rPr lang="en-US" altLang="zh-CN" smtClean="0"/>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AB386B1-4310-409A-8B36-184A993737C4}" type="datetime1">
              <a:rPr lang="en-US" altLang="zh-CN" smtClean="0"/>
              <a:pPr/>
              <a:t>4/18/2013</a:t>
            </a:fld>
            <a:endParaRPr lang="en-US" altLang="zh-CN"/>
          </a:p>
        </p:txBody>
      </p:sp>
      <p:sp>
        <p:nvSpPr>
          <p:cNvPr id="6" name="Footer Placeholder 5"/>
          <p:cNvSpPr>
            <a:spLocks noGrp="1"/>
          </p:cNvSpPr>
          <p:nvPr>
            <p:ph type="ftr" sz="quarter" idx="11"/>
          </p:nvPr>
        </p:nvSpPr>
        <p:spPr/>
        <p:txBody>
          <a:bodyPr/>
          <a:lstStyle/>
          <a:p>
            <a:r>
              <a:rPr lang="en-US" altLang="zh-CN" smtClean="0"/>
              <a:t>Towson University - J. Jung</a:t>
            </a:r>
            <a:endParaRPr lang="en-US" altLang="zh-CN"/>
          </a:p>
        </p:txBody>
      </p:sp>
      <p:sp>
        <p:nvSpPr>
          <p:cNvPr id="7" name="Slide Number Placeholder 6"/>
          <p:cNvSpPr>
            <a:spLocks noGrp="1"/>
          </p:cNvSpPr>
          <p:nvPr>
            <p:ph type="sldNum" sz="quarter" idx="12"/>
          </p:nvPr>
        </p:nvSpPr>
        <p:spPr/>
        <p:txBody>
          <a:bodyPr/>
          <a:lstStyle/>
          <a:p>
            <a:r>
              <a:rPr lang="en-US" altLang="zh-CN" smtClean="0"/>
              <a:t>10.</a:t>
            </a:r>
            <a:fld id="{FCE47B50-385D-4E8C-9624-D485140E2609}" type="slidenum">
              <a:rPr lang="en-US" altLang="zh-CN" smtClean="0"/>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B43DC08-D3CC-4B65-BC4F-9AB1F7795A4C}" type="datetime1">
              <a:rPr lang="en-US" altLang="zh-CN" smtClean="0"/>
              <a:pPr/>
              <a:t>4/18/2013</a:t>
            </a:fld>
            <a:endParaRPr lang="en-US" altLang="zh-C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ltLang="zh-CN" smtClean="0"/>
              <a:t>Towson University - J. Jung</a:t>
            </a:r>
            <a:endParaRPr lang="en-US" altLang="zh-C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US" altLang="zh-CN" smtClean="0"/>
              <a:t>10.</a:t>
            </a:r>
            <a:fld id="{F6FD42A9-8CE5-4480-B705-6F78A6C3E44D}" type="slidenum">
              <a:rPr lang="en-US" altLang="zh-CN" smtClean="0"/>
              <a:pPr/>
              <a:t>‹#›</a:t>
            </a:fld>
            <a:endParaRPr lang="en-US" altLang="zh-CN"/>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1.wmf"/><Relationship Id="rId3" Type="http://schemas.openxmlformats.org/officeDocument/2006/relationships/notesSlide" Target="../notesSlides/notesSlide7.xml"/><Relationship Id="rId7" Type="http://schemas.openxmlformats.org/officeDocument/2006/relationships/oleObject" Target="../embeddings/oleObject3.bin"/><Relationship Id="rId12" Type="http://schemas.openxmlformats.org/officeDocument/2006/relationships/image" Target="../media/image13.wmf"/><Relationship Id="rId2" Type="http://schemas.openxmlformats.org/officeDocument/2006/relationships/slideLayout" Target="../slideLayouts/slideLayout13.xml"/><Relationship Id="rId1" Type="http://schemas.openxmlformats.org/officeDocument/2006/relationships/vmlDrawing" Target="../drawings/vmlDrawing2.vml"/><Relationship Id="rId6" Type="http://schemas.openxmlformats.org/officeDocument/2006/relationships/image" Target="../media/image10.wmf"/><Relationship Id="rId11" Type="http://schemas.openxmlformats.org/officeDocument/2006/relationships/oleObject" Target="../embeddings/oleObject5.bin"/><Relationship Id="rId5" Type="http://schemas.openxmlformats.org/officeDocument/2006/relationships/oleObject" Target="../embeddings/oleObject2.bin"/><Relationship Id="rId10" Type="http://schemas.openxmlformats.org/officeDocument/2006/relationships/image" Target="../media/image12.wmf"/><Relationship Id="rId4" Type="http://schemas.openxmlformats.org/officeDocument/2006/relationships/image" Target="../media/image16.png"/><Relationship Id="rId9" Type="http://schemas.openxmlformats.org/officeDocument/2006/relationships/oleObject" Target="../embeddings/oleObject4.bin"/></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19.png"/><Relationship Id="rId5" Type="http://schemas.openxmlformats.org/officeDocument/2006/relationships/image" Target="../media/image14.wmf"/><Relationship Id="rId4" Type="http://schemas.openxmlformats.org/officeDocument/2006/relationships/oleObject" Target="../embeddings/oleObject6.bin"/></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15.png"/><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22.png"/><Relationship Id="rId2" Type="http://schemas.openxmlformats.org/officeDocument/2006/relationships/notesSlide" Target="../notesSlides/notesSlide9.xml"/><Relationship Id="rId1" Type="http://schemas.openxmlformats.org/officeDocument/2006/relationships/slideLayout" Target="../slideLayouts/slideLayout13.xml"/><Relationship Id="rId6" Type="http://schemas.openxmlformats.org/officeDocument/2006/relationships/image" Target="../media/image20.png"/><Relationship Id="rId5" Type="http://schemas.openxmlformats.org/officeDocument/2006/relationships/image" Target="../media/image4.png"/><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8" Type="http://schemas.openxmlformats.org/officeDocument/2006/relationships/oleObject" Target="../embeddings/oleObject8.bin"/><Relationship Id="rId3" Type="http://schemas.openxmlformats.org/officeDocument/2006/relationships/notesSlide" Target="../notesSlides/notesSlide10.xml"/><Relationship Id="rId7" Type="http://schemas.openxmlformats.org/officeDocument/2006/relationships/image" Target="../media/image25.png"/><Relationship Id="rId2" Type="http://schemas.openxmlformats.org/officeDocument/2006/relationships/slideLayout" Target="../slideLayouts/slideLayout13.xml"/><Relationship Id="rId1" Type="http://schemas.openxmlformats.org/officeDocument/2006/relationships/vmlDrawing" Target="../drawings/vmlDrawing4.vml"/><Relationship Id="rId6" Type="http://schemas.openxmlformats.org/officeDocument/2006/relationships/image" Target="../media/image23.wmf"/><Relationship Id="rId5" Type="http://schemas.openxmlformats.org/officeDocument/2006/relationships/oleObject" Target="../embeddings/oleObject7.bin"/><Relationship Id="rId4" Type="http://schemas.openxmlformats.org/officeDocument/2006/relationships/image" Target="../media/image15.png"/><Relationship Id="rId9" Type="http://schemas.openxmlformats.org/officeDocument/2006/relationships/image" Target="../media/image24.wmf"/></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28.png"/><Relationship Id="rId7"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12.xml"/><Relationship Id="rId6" Type="http://schemas.openxmlformats.org/officeDocument/2006/relationships/image" Target="../media/image30.png"/><Relationship Id="rId5" Type="http://schemas.openxmlformats.org/officeDocument/2006/relationships/image" Target="../media/image3.png"/><Relationship Id="rId4" Type="http://schemas.openxmlformats.org/officeDocument/2006/relationships/image" Target="../media/image2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wmf"/></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image" Target="../media/image33.wmf"/><Relationship Id="rId3" Type="http://schemas.openxmlformats.org/officeDocument/2006/relationships/notesSlide" Target="../notesSlides/notesSlide15.xml"/><Relationship Id="rId7" Type="http://schemas.openxmlformats.org/officeDocument/2006/relationships/oleObject" Target="../embeddings/oleObject9.bin"/><Relationship Id="rId2" Type="http://schemas.openxmlformats.org/officeDocument/2006/relationships/slideLayout" Target="../slideLayouts/slideLayout12.xml"/><Relationship Id="rId1" Type="http://schemas.openxmlformats.org/officeDocument/2006/relationships/vmlDrawing" Target="../drawings/vmlDrawing5.v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2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6.xml"/><Relationship Id="rId1" Type="http://schemas.openxmlformats.org/officeDocument/2006/relationships/slideLayout" Target="../slideLayouts/slideLayout12.xml"/><Relationship Id="rId6" Type="http://schemas.openxmlformats.org/officeDocument/2006/relationships/image" Target="../media/image39.png"/><Relationship Id="rId5" Type="http://schemas.openxmlformats.org/officeDocument/2006/relationships/image" Target="../media/image35.png"/><Relationship Id="rId4" Type="http://schemas.openxmlformats.org/officeDocument/2006/relationships/image" Target="../media/image38.png"/></Relationships>
</file>

<file path=ppt/slides/_rels/slide2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8" Type="http://schemas.openxmlformats.org/officeDocument/2006/relationships/image" Target="../media/image40.png"/><Relationship Id="rId3" Type="http://schemas.openxmlformats.org/officeDocument/2006/relationships/image" Target="../media/image42.png"/><Relationship Id="rId7"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12.xml"/><Relationship Id="rId6" Type="http://schemas.openxmlformats.org/officeDocument/2006/relationships/image" Target="../media/image43.png"/><Relationship Id="rId5" Type="http://schemas.openxmlformats.org/officeDocument/2006/relationships/image" Target="../media/image26.png"/><Relationship Id="rId4" Type="http://schemas.openxmlformats.org/officeDocument/2006/relationships/image" Target="../media/image15.png"/></Relationships>
</file>

<file path=ppt/slides/_rels/slide26.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19.xml"/><Relationship Id="rId1" Type="http://schemas.openxmlformats.org/officeDocument/2006/relationships/slideLayout" Target="../slideLayouts/slideLayout12.xml"/><Relationship Id="rId6" Type="http://schemas.openxmlformats.org/officeDocument/2006/relationships/image" Target="../media/image6.png"/><Relationship Id="rId5" Type="http://schemas.openxmlformats.org/officeDocument/2006/relationships/image" Target="../media/image46.png"/><Relationship Id="rId4" Type="http://schemas.openxmlformats.org/officeDocument/2006/relationships/image" Target="../media/image45.png"/></Relationships>
</file>

<file path=ppt/slides/_rels/slide27.xml.rels><?xml version="1.0" encoding="UTF-8" standalone="yes"?>
<Relationships xmlns="http://schemas.openxmlformats.org/package/2006/relationships"><Relationship Id="rId3" Type="http://schemas.openxmlformats.org/officeDocument/2006/relationships/image" Target="../media/image28.png"/><Relationship Id="rId7" Type="http://schemas.openxmlformats.org/officeDocument/2006/relationships/image" Target="../media/image47.png"/><Relationship Id="rId2" Type="http://schemas.openxmlformats.org/officeDocument/2006/relationships/notesSlide" Target="../notesSlides/notesSlide20.xml"/><Relationship Id="rId1" Type="http://schemas.openxmlformats.org/officeDocument/2006/relationships/slideLayout" Target="../slideLayouts/slideLayout13.xml"/><Relationship Id="rId6" Type="http://schemas.openxmlformats.org/officeDocument/2006/relationships/image" Target="../media/image46.png"/><Relationship Id="rId5" Type="http://schemas.openxmlformats.org/officeDocument/2006/relationships/image" Target="../media/image6.png"/><Relationship Id="rId4" Type="http://schemas.openxmlformats.org/officeDocument/2006/relationships/image" Target="../media/image4.png"/></Relationships>
</file>

<file path=ppt/slides/_rels/slide2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50.png"/><Relationship Id="rId5" Type="http://schemas.openxmlformats.org/officeDocument/2006/relationships/image" Target="../media/image15.png"/><Relationship Id="rId4" Type="http://schemas.openxmlformats.org/officeDocument/2006/relationships/image" Target="../media/image6.png"/></Relationships>
</file>

<file path=ppt/slides/_rels/slide29.xml.rels><?xml version="1.0" encoding="UTF-8" standalone="yes"?>
<Relationships xmlns="http://schemas.openxmlformats.org/package/2006/relationships"><Relationship Id="rId2" Type="http://schemas.openxmlformats.org/officeDocument/2006/relationships/hyperlink" Target="References/Xm12-02.xls"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3" Type="http://schemas.openxmlformats.org/officeDocument/2006/relationships/image" Target="../media/image48.png"/><Relationship Id="rId7" Type="http://schemas.openxmlformats.org/officeDocument/2006/relationships/image" Target="../media/image52.png"/><Relationship Id="rId2" Type="http://schemas.openxmlformats.org/officeDocument/2006/relationships/notesSlide" Target="../notesSlides/notesSlide22.xml"/><Relationship Id="rId1" Type="http://schemas.openxmlformats.org/officeDocument/2006/relationships/slideLayout" Target="../slideLayouts/slideLayout12.xml"/><Relationship Id="rId6" Type="http://schemas.openxmlformats.org/officeDocument/2006/relationships/image" Target="../media/image51.png"/><Relationship Id="rId5" Type="http://schemas.openxmlformats.org/officeDocument/2006/relationships/image" Target="../media/image47.png"/><Relationship Id="rId4" Type="http://schemas.openxmlformats.org/officeDocument/2006/relationships/image" Target="../media/image49.png"/></Relationships>
</file>

<file path=ppt/slides/_rels/slide31.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vmlDrawing" Target="../drawings/vmlDrawing6.vml"/><Relationship Id="rId5" Type="http://schemas.openxmlformats.org/officeDocument/2006/relationships/image" Target="../media/image53.wmf"/><Relationship Id="rId4" Type="http://schemas.openxmlformats.org/officeDocument/2006/relationships/oleObject" Target="../embeddings/oleObject10.bin"/></Relationships>
</file>

<file path=ppt/slides/_rels/slide34.xml.rels><?xml version="1.0" encoding="UTF-8" standalone="yes"?>
<Relationships xmlns="http://schemas.openxmlformats.org/package/2006/relationships"><Relationship Id="rId8" Type="http://schemas.openxmlformats.org/officeDocument/2006/relationships/oleObject" Target="../embeddings/oleObject13.bin"/><Relationship Id="rId3" Type="http://schemas.openxmlformats.org/officeDocument/2006/relationships/notesSlide" Target="../notesSlides/notesSlide24.xml"/><Relationship Id="rId7" Type="http://schemas.openxmlformats.org/officeDocument/2006/relationships/image" Target="../media/image55.wmf"/><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oleObject" Target="../embeddings/oleObject12.bin"/><Relationship Id="rId5" Type="http://schemas.openxmlformats.org/officeDocument/2006/relationships/image" Target="../media/image54.wmf"/><Relationship Id="rId4" Type="http://schemas.openxmlformats.org/officeDocument/2006/relationships/oleObject" Target="../embeddings/oleObject11.bin"/><Relationship Id="rId9" Type="http://schemas.openxmlformats.org/officeDocument/2006/relationships/image" Target="../media/image56.wmf"/></Relationships>
</file>

<file path=ppt/slides/_rels/slide35.xml.rels><?xml version="1.0" encoding="UTF-8" standalone="yes"?>
<Relationships xmlns="http://schemas.openxmlformats.org/package/2006/relationships"><Relationship Id="rId8" Type="http://schemas.openxmlformats.org/officeDocument/2006/relationships/oleObject" Target="../embeddings/oleObject16.bin"/><Relationship Id="rId13" Type="http://schemas.openxmlformats.org/officeDocument/2006/relationships/image" Target="../media/image61.wmf"/><Relationship Id="rId3" Type="http://schemas.openxmlformats.org/officeDocument/2006/relationships/notesSlide" Target="../notesSlides/notesSlide25.xml"/><Relationship Id="rId7" Type="http://schemas.openxmlformats.org/officeDocument/2006/relationships/image" Target="../media/image58.wmf"/><Relationship Id="rId12" Type="http://schemas.openxmlformats.org/officeDocument/2006/relationships/oleObject" Target="../embeddings/oleObject18.bin"/><Relationship Id="rId2" Type="http://schemas.openxmlformats.org/officeDocument/2006/relationships/slideLayout" Target="../slideLayouts/slideLayout13.xml"/><Relationship Id="rId1" Type="http://schemas.openxmlformats.org/officeDocument/2006/relationships/vmlDrawing" Target="../drawings/vmlDrawing8.vml"/><Relationship Id="rId6" Type="http://schemas.openxmlformats.org/officeDocument/2006/relationships/oleObject" Target="../embeddings/oleObject15.bin"/><Relationship Id="rId11" Type="http://schemas.openxmlformats.org/officeDocument/2006/relationships/image" Target="../media/image60.wmf"/><Relationship Id="rId5" Type="http://schemas.openxmlformats.org/officeDocument/2006/relationships/image" Target="../media/image57.wmf"/><Relationship Id="rId10" Type="http://schemas.openxmlformats.org/officeDocument/2006/relationships/oleObject" Target="../embeddings/oleObject17.bin"/><Relationship Id="rId4" Type="http://schemas.openxmlformats.org/officeDocument/2006/relationships/oleObject" Target="../embeddings/oleObject14.bin"/><Relationship Id="rId9" Type="http://schemas.openxmlformats.org/officeDocument/2006/relationships/image" Target="../media/image59.wmf"/></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vmlDrawing" Target="../drawings/vmlDrawing9.vml"/><Relationship Id="rId5" Type="http://schemas.openxmlformats.org/officeDocument/2006/relationships/image" Target="../media/image62.wmf"/><Relationship Id="rId4" Type="http://schemas.openxmlformats.org/officeDocument/2006/relationships/oleObject" Target="../embeddings/oleObject19.bin"/></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64.pn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3.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9.wmf"/><Relationship Id="rId4" Type="http://schemas.openxmlformats.org/officeDocument/2006/relationships/oleObject" Target="../embeddings/oleObject1.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ctrTitle"/>
          </p:nvPr>
        </p:nvSpPr>
        <p:spPr>
          <a:xfrm>
            <a:off x="685800" y="2057400"/>
            <a:ext cx="7772400" cy="1600200"/>
          </a:xfrm>
        </p:spPr>
        <p:txBody>
          <a:bodyPr/>
          <a:lstStyle/>
          <a:p>
            <a:r>
              <a:rPr lang="en-US" altLang="zh-CN" b="1" dirty="0" smtClean="0">
                <a:ea typeface="宋体" charset="-122"/>
              </a:rPr>
              <a:t>Chapter 8</a:t>
            </a:r>
            <a:endParaRPr lang="en-US" altLang="zh-CN" b="1" dirty="0">
              <a:ea typeface="宋体" charset="-122"/>
            </a:endParaRPr>
          </a:p>
        </p:txBody>
      </p:sp>
      <p:sp>
        <p:nvSpPr>
          <p:cNvPr id="77827" name="Rectangle 3"/>
          <p:cNvSpPr>
            <a:spLocks noGrp="1" noChangeArrowheads="1"/>
          </p:cNvSpPr>
          <p:nvPr>
            <p:ph type="subTitle" idx="1"/>
          </p:nvPr>
        </p:nvSpPr>
        <p:spPr>
          <a:xfrm>
            <a:off x="457200" y="4191000"/>
            <a:ext cx="8077200" cy="2362200"/>
          </a:xfrm>
        </p:spPr>
        <p:txBody>
          <a:bodyPr/>
          <a:lstStyle/>
          <a:p>
            <a:r>
              <a:rPr lang="en-US" altLang="zh-CN" sz="3200" b="1" dirty="0" smtClean="0">
                <a:ea typeface="宋体" charset="-122"/>
              </a:rPr>
              <a:t>Confidence Interval Estimation </a:t>
            </a:r>
            <a:r>
              <a:rPr lang="en-US" altLang="zh-CN" sz="3200" b="1" dirty="0">
                <a:ea typeface="宋体" charset="-122"/>
              </a:rPr>
              <a:t>and Statistical </a:t>
            </a:r>
            <a:r>
              <a:rPr lang="en-US" altLang="zh-CN" sz="3200" b="1" dirty="0" smtClean="0">
                <a:ea typeface="宋体" charset="-122"/>
              </a:rPr>
              <a:t>Inference</a:t>
            </a:r>
          </a:p>
          <a:p>
            <a:endParaRPr lang="en-US" altLang="zh-CN" sz="3200" b="1" dirty="0">
              <a:ea typeface="宋体" charset="-122"/>
            </a:endParaRPr>
          </a:p>
        </p:txBody>
      </p:sp>
      <p:sp>
        <p:nvSpPr>
          <p:cNvPr id="4" name="TextBox 3"/>
          <p:cNvSpPr txBox="1"/>
          <p:nvPr/>
        </p:nvSpPr>
        <p:spPr>
          <a:xfrm>
            <a:off x="0" y="0"/>
            <a:ext cx="3124200" cy="3785652"/>
          </a:xfrm>
          <a:prstGeom prst="rect">
            <a:avLst/>
          </a:prstGeom>
          <a:solidFill>
            <a:schemeClr val="tx1">
              <a:lumMod val="75000"/>
              <a:lumOff val="25000"/>
            </a:schemeClr>
          </a:solidFill>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US" dirty="0" smtClean="0">
                <a:solidFill>
                  <a:schemeClr val="bg1">
                    <a:lumMod val="95000"/>
                  </a:schemeClr>
                </a:solidFill>
                <a:latin typeface="Constantia" pitchFamily="18" charset="0"/>
              </a:rPr>
              <a:t>Chapters</a:t>
            </a:r>
          </a:p>
          <a:p>
            <a:pPr algn="l"/>
            <a:r>
              <a:rPr lang="en-US" sz="1800" dirty="0" smtClean="0">
                <a:solidFill>
                  <a:schemeClr val="bg1">
                    <a:lumMod val="95000"/>
                  </a:schemeClr>
                </a:solidFill>
                <a:latin typeface="Constantia" pitchFamily="18" charset="0"/>
              </a:rPr>
              <a:t>1.    Introduction</a:t>
            </a:r>
          </a:p>
          <a:p>
            <a:pPr algn="l"/>
            <a:r>
              <a:rPr lang="en-US" sz="1800" dirty="0" smtClean="0">
                <a:solidFill>
                  <a:schemeClr val="bg1">
                    <a:lumMod val="95000"/>
                  </a:schemeClr>
                </a:solidFill>
                <a:latin typeface="Constantia" pitchFamily="18" charset="0"/>
              </a:rPr>
              <a:t>2.    Graphs</a:t>
            </a:r>
          </a:p>
          <a:p>
            <a:pPr algn="l"/>
            <a:r>
              <a:rPr lang="en-US" sz="1800" dirty="0" smtClean="0">
                <a:solidFill>
                  <a:schemeClr val="bg1">
                    <a:lumMod val="95000"/>
                  </a:schemeClr>
                </a:solidFill>
                <a:latin typeface="Constantia" pitchFamily="18" charset="0"/>
              </a:rPr>
              <a:t>3.    Descriptive statistics</a:t>
            </a:r>
          </a:p>
          <a:p>
            <a:pPr algn="l"/>
            <a:r>
              <a:rPr lang="en-US" sz="1800" dirty="0" smtClean="0">
                <a:solidFill>
                  <a:schemeClr val="bg1">
                    <a:lumMod val="95000"/>
                  </a:schemeClr>
                </a:solidFill>
                <a:latin typeface="Constantia" pitchFamily="18" charset="0"/>
              </a:rPr>
              <a:t>4.    Basic probability</a:t>
            </a:r>
          </a:p>
          <a:p>
            <a:pPr algn="l"/>
            <a:r>
              <a:rPr lang="en-US" sz="1800" dirty="0" smtClean="0">
                <a:solidFill>
                  <a:schemeClr val="bg1">
                    <a:lumMod val="95000"/>
                  </a:schemeClr>
                </a:solidFill>
                <a:latin typeface="Constantia" pitchFamily="18" charset="0"/>
              </a:rPr>
              <a:t>5.    Discrete distributions</a:t>
            </a:r>
          </a:p>
          <a:p>
            <a:pPr algn="l"/>
            <a:r>
              <a:rPr lang="en-US" sz="1800" dirty="0" smtClean="0">
                <a:solidFill>
                  <a:schemeClr val="bg1">
                    <a:lumMod val="95000"/>
                  </a:schemeClr>
                </a:solidFill>
                <a:latin typeface="Constantia" pitchFamily="18" charset="0"/>
              </a:rPr>
              <a:t>6.    Continuous distributions</a:t>
            </a:r>
          </a:p>
          <a:p>
            <a:pPr algn="l"/>
            <a:r>
              <a:rPr lang="en-US" sz="1800" dirty="0" smtClean="0">
                <a:solidFill>
                  <a:schemeClr val="bg1">
                    <a:lumMod val="95000"/>
                  </a:schemeClr>
                </a:solidFill>
                <a:latin typeface="Constantia" pitchFamily="18" charset="0"/>
              </a:rPr>
              <a:t>7.    Central limit theorem</a:t>
            </a:r>
          </a:p>
          <a:p>
            <a:pPr algn="l"/>
            <a:r>
              <a:rPr lang="en-US" sz="1800" dirty="0" smtClean="0">
                <a:solidFill>
                  <a:schemeClr val="bg1">
                    <a:lumMod val="95000"/>
                  </a:schemeClr>
                </a:solidFill>
                <a:latin typeface="Constantia" pitchFamily="18" charset="0"/>
              </a:rPr>
              <a:t>8.    Estimation</a:t>
            </a:r>
          </a:p>
          <a:p>
            <a:pPr algn="l"/>
            <a:r>
              <a:rPr lang="en-US" sz="1800" dirty="0" smtClean="0">
                <a:solidFill>
                  <a:schemeClr val="bg1">
                    <a:lumMod val="95000"/>
                  </a:schemeClr>
                </a:solidFill>
                <a:latin typeface="Constantia" pitchFamily="18" charset="0"/>
              </a:rPr>
              <a:t>9.    Hypothesis testing</a:t>
            </a:r>
          </a:p>
          <a:p>
            <a:pPr algn="l"/>
            <a:r>
              <a:rPr lang="en-US" sz="1800" dirty="0" smtClean="0">
                <a:solidFill>
                  <a:schemeClr val="bg1">
                    <a:lumMod val="95000"/>
                  </a:schemeClr>
                </a:solidFill>
                <a:latin typeface="Constantia" pitchFamily="18" charset="0"/>
              </a:rPr>
              <a:t>10.  Two-sample tests</a:t>
            </a:r>
          </a:p>
          <a:p>
            <a:pPr algn="l"/>
            <a:r>
              <a:rPr lang="en-US" sz="1800" dirty="0" smtClean="0">
                <a:solidFill>
                  <a:schemeClr val="bg1">
                    <a:lumMod val="95000"/>
                  </a:schemeClr>
                </a:solidFill>
                <a:latin typeface="Constantia" pitchFamily="18" charset="0"/>
              </a:rPr>
              <a:t>13.  Linear regression</a:t>
            </a:r>
          </a:p>
          <a:p>
            <a:pPr algn="l"/>
            <a:r>
              <a:rPr lang="en-US" sz="1800" dirty="0" smtClean="0">
                <a:solidFill>
                  <a:schemeClr val="bg1">
                    <a:lumMod val="95000"/>
                  </a:schemeClr>
                </a:solidFill>
                <a:latin typeface="Constantia" pitchFamily="18" charset="0"/>
              </a:rPr>
              <a:t>14.  Multivariate regression</a:t>
            </a:r>
            <a:endParaRPr lang="en-US" sz="1800" dirty="0"/>
          </a:p>
        </p:txBody>
      </p:sp>
      <p:sp>
        <p:nvSpPr>
          <p:cNvPr id="5" name="Rectangle 4"/>
          <p:cNvSpPr/>
          <p:nvPr/>
        </p:nvSpPr>
        <p:spPr>
          <a:xfrm>
            <a:off x="0" y="2324100"/>
            <a:ext cx="3124200" cy="304800"/>
          </a:xfrm>
          <a:prstGeom prst="rect">
            <a:avLst/>
          </a:prstGeom>
          <a:solidFill>
            <a:schemeClr val="tx1">
              <a:lumMod val="95000"/>
              <a:lumOff val="5000"/>
              <a:alpha val="42000"/>
            </a:schemeClr>
          </a:solidFill>
          <a:ln>
            <a:solidFill>
              <a:schemeClr val="bg1">
                <a:lumMod val="50000"/>
                <a:alpha val="23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r>
              <a:rPr lang="en-US" altLang="zh-CN" sz="3200" dirty="0" smtClean="0">
                <a:ea typeface="宋体" pitchFamily="2" charset="-122"/>
              </a:rPr>
              <a:t>What if we hadn’t started with 95% probability?</a:t>
            </a:r>
            <a:endParaRPr lang="en-US" altLang="zh-CN" sz="3200" dirty="0">
              <a:ea typeface="宋体" pitchFamily="2" charset="-122"/>
            </a:endParaRPr>
          </a:p>
        </p:txBody>
      </p:sp>
      <mc:AlternateContent xmlns:mc="http://schemas.openxmlformats.org/markup-compatibility/2006" xmlns:a14="http://schemas.microsoft.com/office/drawing/2010/main">
        <mc:Choice Requires="a14">
          <p:sp>
            <p:nvSpPr>
              <p:cNvPr id="53251" name="Rectangle 3"/>
              <p:cNvSpPr>
                <a:spLocks noGrp="1" noChangeArrowheads="1"/>
              </p:cNvSpPr>
              <p:nvPr>
                <p:ph type="body" sz="half" idx="1"/>
              </p:nvPr>
            </p:nvSpPr>
            <p:spPr>
              <a:xfrm>
                <a:off x="241300" y="914400"/>
                <a:ext cx="8140700" cy="5486400"/>
              </a:xfrm>
            </p:spPr>
            <p:txBody>
              <a:bodyPr/>
              <a:lstStyle/>
              <a:p>
                <a:r>
                  <a:rPr lang="en-US" altLang="zh-CN" sz="2400" dirty="0" smtClean="0">
                    <a:ea typeface="宋体" pitchFamily="2" charset="-122"/>
                  </a:rPr>
                  <a:t>With 95% probability the estimated interval was:</a:t>
                </a:r>
                <a:endParaRPr lang="en-US" altLang="zh-CN" sz="2400" dirty="0">
                  <a:ea typeface="宋体" pitchFamily="2" charset="-122"/>
                </a:endParaRPr>
              </a:p>
              <a:p>
                <a:endParaRPr lang="en-US" altLang="zh-CN" sz="2400" dirty="0">
                  <a:ea typeface="宋体" pitchFamily="2" charset="-122"/>
                </a:endParaRPr>
              </a:p>
              <a:p>
                <a:endParaRPr lang="en-US" altLang="zh-CN" sz="2400" dirty="0">
                  <a:ea typeface="宋体" pitchFamily="2" charset="-122"/>
                </a:endParaRPr>
              </a:p>
              <a:p>
                <a:r>
                  <a:rPr lang="en-US" altLang="zh-CN" sz="2400" dirty="0" smtClean="0">
                    <a:ea typeface="宋体" pitchFamily="2" charset="-122"/>
                  </a:rPr>
                  <a:t>With a 90% probability the interval is smaller:</a:t>
                </a:r>
                <a:endParaRPr lang="en-US" altLang="zh-CN" sz="2400" dirty="0">
                  <a:ea typeface="宋体" pitchFamily="2" charset="-122"/>
                </a:endParaRPr>
              </a:p>
              <a:p>
                <a:endParaRPr lang="en-US" altLang="zh-CN" sz="2400" dirty="0">
                  <a:ea typeface="宋体" pitchFamily="2" charset="-122"/>
                </a:endParaRPr>
              </a:p>
              <a:p>
                <a:endParaRPr lang="en-US" altLang="zh-CN" sz="2400" dirty="0">
                  <a:ea typeface="宋体" pitchFamily="2" charset="-122"/>
                </a:endParaRPr>
              </a:p>
              <a:p>
                <a:r>
                  <a:rPr lang="en-US" altLang="zh-CN" sz="2400" dirty="0">
                    <a:ea typeface="宋体" pitchFamily="2" charset="-122"/>
                  </a:rPr>
                  <a:t>In </a:t>
                </a:r>
                <a:r>
                  <a:rPr lang="en-US" altLang="zh-CN" sz="2400" dirty="0" smtClean="0">
                    <a:ea typeface="宋体" pitchFamily="2" charset="-122"/>
                  </a:rPr>
                  <a:t>general, the formula is:</a:t>
                </a:r>
                <a:endParaRPr lang="en-US" altLang="zh-CN" sz="2400" dirty="0">
                  <a:ea typeface="宋体" pitchFamily="2" charset="-122"/>
                </a:endParaRPr>
              </a:p>
              <a:p>
                <a:pPr>
                  <a:buNone/>
                </a:pPr>
                <a:r>
                  <a:rPr lang="en-US" altLang="zh-CN" sz="2400" dirty="0">
                    <a:ea typeface="宋体" pitchFamily="2" charset="-122"/>
                  </a:rPr>
                  <a:t>	</a:t>
                </a:r>
              </a:p>
              <a:p>
                <a:endParaRPr lang="en-US" altLang="zh-CN" sz="2400" dirty="0">
                  <a:ea typeface="宋体" pitchFamily="2" charset="-122"/>
                </a:endParaRPr>
              </a:p>
              <a:p>
                <a:endParaRPr lang="en-US" altLang="zh-CN" sz="2400" dirty="0">
                  <a:ea typeface="宋体" pitchFamily="2" charset="-122"/>
                </a:endParaRPr>
              </a:p>
              <a:p>
                <a14:m>
                  <m:oMath xmlns:m="http://schemas.openxmlformats.org/officeDocument/2006/math">
                    <m:r>
                      <a:rPr lang="en-US" altLang="zh-CN" sz="2400" b="0" i="1" smtClean="0">
                        <a:latin typeface="Cambria Math"/>
                        <a:ea typeface="宋体" pitchFamily="2" charset="-122"/>
                      </a:rPr>
                      <m:t>1−</m:t>
                    </m:r>
                    <m:r>
                      <a:rPr lang="zh-CN" altLang="en-US" sz="2400" b="0" i="1" smtClean="0">
                        <a:latin typeface="Cambria Math"/>
                        <a:ea typeface="宋体" pitchFamily="2" charset="-122"/>
                      </a:rPr>
                      <m:t>𝛼</m:t>
                    </m:r>
                  </m:oMath>
                </a14:m>
                <a:r>
                  <a:rPr lang="zh-CN" altLang="en-US" sz="2400" dirty="0" smtClean="0">
                    <a:ea typeface="宋体" pitchFamily="2" charset="-122"/>
                  </a:rPr>
                  <a:t> </a:t>
                </a:r>
                <a:r>
                  <a:rPr lang="en-US" altLang="zh-CN" sz="2400" dirty="0" smtClean="0">
                    <a:ea typeface="宋体" pitchFamily="2" charset="-122"/>
                  </a:rPr>
                  <a:t>is called the </a:t>
                </a:r>
                <a:r>
                  <a:rPr lang="en-US" altLang="zh-CN" sz="2400" b="1" dirty="0" smtClean="0">
                    <a:ea typeface="宋体" pitchFamily="2" charset="-122"/>
                  </a:rPr>
                  <a:t>level of confidence</a:t>
                </a:r>
                <a:r>
                  <a:rPr lang="en-US" altLang="zh-CN" sz="2400" dirty="0" smtClean="0">
                    <a:ea typeface="宋体" pitchFamily="2" charset="-122"/>
                  </a:rPr>
                  <a:t>!!</a:t>
                </a:r>
                <a:endParaRPr lang="zh-CN" altLang="en-US" sz="2400" dirty="0">
                  <a:ea typeface="宋体" pitchFamily="2" charset="-122"/>
                </a:endParaRPr>
              </a:p>
            </p:txBody>
          </p:sp>
        </mc:Choice>
        <mc:Fallback xmlns="">
          <p:sp>
            <p:nvSpPr>
              <p:cNvPr id="53251" name="Rectangle 3"/>
              <p:cNvSpPr>
                <a:spLocks noGrp="1" noRot="1" noChangeAspect="1" noMove="1" noResize="1" noEditPoints="1" noAdjustHandles="1" noChangeArrowheads="1" noChangeShapeType="1" noTextEdit="1"/>
              </p:cNvSpPr>
              <p:nvPr>
                <p:ph type="body" sz="half" idx="1"/>
              </p:nvPr>
            </p:nvSpPr>
            <p:spPr>
              <a:xfrm>
                <a:off x="241300" y="914400"/>
                <a:ext cx="8140700" cy="5486400"/>
              </a:xfrm>
              <a:blipFill rotWithShape="1">
                <a:blip r:embed="rId4"/>
                <a:stretch>
                  <a:fillRect l="-1049" t="-889"/>
                </a:stretch>
              </a:blipFill>
            </p:spPr>
            <p:txBody>
              <a:bodyPr/>
              <a:lstStyle/>
              <a:p>
                <a:r>
                  <a:rPr lang="en-US">
                    <a:noFill/>
                  </a:rPr>
                  <a:t> </a:t>
                </a:r>
              </a:p>
            </p:txBody>
          </p:sp>
        </mc:Fallback>
      </mc:AlternateContent>
      <p:graphicFrame>
        <p:nvGraphicFramePr>
          <p:cNvPr id="53252" name="Object 4"/>
          <p:cNvGraphicFramePr>
            <a:graphicFrameLocks noGrp="1" noChangeAspect="1"/>
          </p:cNvGraphicFramePr>
          <p:nvPr>
            <p:ph sz="quarter" idx="2"/>
            <p:extLst>
              <p:ext uri="{D42A27DB-BD31-4B8C-83A1-F6EECF244321}">
                <p14:modId xmlns:p14="http://schemas.microsoft.com/office/powerpoint/2010/main" val="596003456"/>
              </p:ext>
            </p:extLst>
          </p:nvPr>
        </p:nvGraphicFramePr>
        <p:xfrm>
          <a:off x="1905000" y="2743200"/>
          <a:ext cx="4419600" cy="750888"/>
        </p:xfrm>
        <a:graphic>
          <a:graphicData uri="http://schemas.openxmlformats.org/presentationml/2006/ole">
            <mc:AlternateContent xmlns:mc="http://schemas.openxmlformats.org/markup-compatibility/2006">
              <mc:Choice xmlns:v="urn:schemas-microsoft-com:vml" Requires="v">
                <p:oleObj spid="_x0000_s178243" name="Equation" r:id="rId5" imgW="2692080" imgH="457200" progId="Equation.3">
                  <p:embed/>
                </p:oleObj>
              </mc:Choice>
              <mc:Fallback>
                <p:oleObj name="Equation" r:id="rId5" imgW="2692080" imgH="457200" progId="Equation.3">
                  <p:embed/>
                  <p:pic>
                    <p:nvPicPr>
                      <p:cNvPr id="0" name="Picture 2"/>
                      <p:cNvPicPr>
                        <a:picLocks noChangeAspect="1" noChangeArrowheads="1"/>
                      </p:cNvPicPr>
                      <p:nvPr/>
                    </p:nvPicPr>
                    <p:blipFill>
                      <a:blip r:embed="rId6"/>
                      <a:srcRect/>
                      <a:stretch>
                        <a:fillRect/>
                      </a:stretch>
                    </p:blipFill>
                    <p:spPr bwMode="auto">
                      <a:xfrm>
                        <a:off x="1905000" y="2743200"/>
                        <a:ext cx="4419600" cy="7508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3254" name="Object 6"/>
          <p:cNvGraphicFramePr>
            <a:graphicFrameLocks noGrp="1" noChangeAspect="1"/>
          </p:cNvGraphicFramePr>
          <p:nvPr>
            <p:ph sz="quarter" idx="3"/>
            <p:extLst>
              <p:ext uri="{D42A27DB-BD31-4B8C-83A1-F6EECF244321}">
                <p14:modId xmlns:p14="http://schemas.microsoft.com/office/powerpoint/2010/main" val="4276437400"/>
              </p:ext>
            </p:extLst>
          </p:nvPr>
        </p:nvGraphicFramePr>
        <p:xfrm>
          <a:off x="1600200" y="4191000"/>
          <a:ext cx="5778852" cy="990600"/>
        </p:xfrm>
        <a:graphic>
          <a:graphicData uri="http://schemas.openxmlformats.org/presentationml/2006/ole">
            <mc:AlternateContent xmlns:mc="http://schemas.openxmlformats.org/markup-compatibility/2006">
              <mc:Choice xmlns:v="urn:schemas-microsoft-com:vml" Requires="v">
                <p:oleObj spid="_x0000_s178244" name="Equation" r:id="rId7" imgW="2666880" imgH="457200" progId="Equation.3">
                  <p:embed/>
                </p:oleObj>
              </mc:Choice>
              <mc:Fallback>
                <p:oleObj name="Equation" r:id="rId7" imgW="2666880" imgH="457200" progId="Equation.3">
                  <p:embed/>
                  <p:pic>
                    <p:nvPicPr>
                      <p:cNvPr id="0" name="Picture 3"/>
                      <p:cNvPicPr>
                        <a:picLocks noChangeAspect="1" noChangeArrowheads="1"/>
                      </p:cNvPicPr>
                      <p:nvPr/>
                    </p:nvPicPr>
                    <p:blipFill>
                      <a:blip r:embed="rId8"/>
                      <a:srcRect/>
                      <a:stretch>
                        <a:fillRect/>
                      </a:stretch>
                    </p:blipFill>
                    <p:spPr bwMode="auto">
                      <a:xfrm>
                        <a:off x="1600200" y="4191000"/>
                        <a:ext cx="5778852" cy="990600"/>
                      </a:xfrm>
                      <a:prstGeom prst="rect">
                        <a:avLst/>
                      </a:prstGeom>
                      <a:noFill/>
                      <a:extLst/>
                    </p:spPr>
                  </p:pic>
                </p:oleObj>
              </mc:Fallback>
            </mc:AlternateContent>
          </a:graphicData>
        </a:graphic>
      </p:graphicFrame>
      <p:sp>
        <p:nvSpPr>
          <p:cNvPr id="8" name="Slide Number Placeholder 7"/>
          <p:cNvSpPr>
            <a:spLocks noGrp="1"/>
          </p:cNvSpPr>
          <p:nvPr>
            <p:ph type="sldNum" sz="quarter" idx="12"/>
          </p:nvPr>
        </p:nvSpPr>
        <p:spPr/>
        <p:txBody>
          <a:bodyPr/>
          <a:lstStyle/>
          <a:p>
            <a:r>
              <a:rPr lang="en-US" altLang="zh-CN"/>
              <a:t>9.</a:t>
            </a:r>
            <a:fld id="{A4B8A6E0-0F4E-439A-9C61-7AA670D42A39}" type="slidenum">
              <a:rPr lang="en-US" altLang="zh-CN"/>
              <a:pPr/>
              <a:t>10</a:t>
            </a:fld>
            <a:endParaRPr lang="en-US" altLang="zh-CN"/>
          </a:p>
        </p:txBody>
      </p:sp>
      <p:graphicFrame>
        <p:nvGraphicFramePr>
          <p:cNvPr id="53256" name="Object 8"/>
          <p:cNvGraphicFramePr>
            <a:graphicFrameLocks noChangeAspect="1"/>
          </p:cNvGraphicFramePr>
          <p:nvPr>
            <p:extLst>
              <p:ext uri="{D42A27DB-BD31-4B8C-83A1-F6EECF244321}">
                <p14:modId xmlns:p14="http://schemas.microsoft.com/office/powerpoint/2010/main" val="1828161882"/>
              </p:ext>
            </p:extLst>
          </p:nvPr>
        </p:nvGraphicFramePr>
        <p:xfrm>
          <a:off x="1600200" y="1371600"/>
          <a:ext cx="5295900" cy="949325"/>
        </p:xfrm>
        <a:graphic>
          <a:graphicData uri="http://schemas.openxmlformats.org/presentationml/2006/ole">
            <mc:AlternateContent xmlns:mc="http://schemas.openxmlformats.org/markup-compatibility/2006">
              <mc:Choice xmlns:v="urn:schemas-microsoft-com:vml" Requires="v">
                <p:oleObj spid="_x0000_s178245" name="Equation" r:id="rId9" imgW="2552400" imgH="457200" progId="Equation.3">
                  <p:embed/>
                </p:oleObj>
              </mc:Choice>
              <mc:Fallback>
                <p:oleObj name="Equation" r:id="rId9" imgW="2552400" imgH="457200" progId="Equation.3">
                  <p:embed/>
                  <p:pic>
                    <p:nvPicPr>
                      <p:cNvPr id="0" name="Picture 4"/>
                      <p:cNvPicPr>
                        <a:picLocks noChangeAspect="1" noChangeArrowheads="1"/>
                      </p:cNvPicPr>
                      <p:nvPr/>
                    </p:nvPicPr>
                    <p:blipFill>
                      <a:blip r:embed="rId10"/>
                      <a:srcRect/>
                      <a:stretch>
                        <a:fillRect/>
                      </a:stretch>
                    </p:blipFill>
                    <p:spPr bwMode="auto">
                      <a:xfrm>
                        <a:off x="1600200" y="1371600"/>
                        <a:ext cx="5295900" cy="949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3257" name="Object 9"/>
          <p:cNvGraphicFramePr>
            <a:graphicFrameLocks noChangeAspect="1"/>
          </p:cNvGraphicFramePr>
          <p:nvPr/>
        </p:nvGraphicFramePr>
        <p:xfrm>
          <a:off x="5105400" y="5410200"/>
          <a:ext cx="280988" cy="304800"/>
        </p:xfrm>
        <a:graphic>
          <a:graphicData uri="http://schemas.openxmlformats.org/presentationml/2006/ole">
            <mc:AlternateContent xmlns:mc="http://schemas.openxmlformats.org/markup-compatibility/2006">
              <mc:Choice xmlns:v="urn:schemas-microsoft-com:vml" Requires="v">
                <p:oleObj spid="_x0000_s178246" name="Equation" r:id="rId11" imgW="152280" imgH="164880" progId="Equation.3">
                  <p:embed/>
                </p:oleObj>
              </mc:Choice>
              <mc:Fallback>
                <p:oleObj name="Equation" r:id="rId11" imgW="152280" imgH="164880" progId="Equation.3">
                  <p:embed/>
                  <p:pic>
                    <p:nvPicPr>
                      <p:cNvPr id="0" name="Picture 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105400" y="5410200"/>
                        <a:ext cx="280988" cy="304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Date Placeholder 8"/>
          <p:cNvSpPr>
            <a:spLocks noGrp="1"/>
          </p:cNvSpPr>
          <p:nvPr>
            <p:ph type="dt" sz="half" idx="10"/>
          </p:nvPr>
        </p:nvSpPr>
        <p:spPr/>
        <p:txBody>
          <a:bodyPr/>
          <a:lstStyle/>
          <a:p>
            <a:fld id="{FF259499-C722-4889-A9C1-A695076E7A2B}" type="datetime1">
              <a:rPr lang="en-US" altLang="zh-CN" smtClean="0"/>
              <a:pPr/>
              <a:t>4/18/2013</a:t>
            </a:fld>
            <a:endParaRPr lang="en-US" altLang="zh-CN"/>
          </a:p>
        </p:txBody>
      </p:sp>
      <p:sp>
        <p:nvSpPr>
          <p:cNvPr id="10" name="Footer Placeholder 9"/>
          <p:cNvSpPr>
            <a:spLocks noGrp="1"/>
          </p:cNvSpPr>
          <p:nvPr>
            <p:ph type="ftr" sz="quarter" idx="11"/>
          </p:nvPr>
        </p:nvSpPr>
        <p:spPr/>
        <p:txBody>
          <a:bodyPr/>
          <a:lstStyle/>
          <a:p>
            <a:r>
              <a:rPr lang="en-US" altLang="zh-CN" smtClean="0"/>
              <a:t>Towson University - J. Jung</a:t>
            </a:r>
            <a:endParaRPr lang="en-US" altLang="zh-C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alpha val="28000"/>
          </a:schemeClr>
        </a:solidFill>
        <a:effectLst/>
      </p:bgPr>
    </p:bg>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p:txBody>
              <a:bodyPr>
                <a:normAutofit/>
              </a:bodyPr>
              <a:lstStyle/>
              <a:p>
                <a:r>
                  <a:rPr lang="en-US" dirty="0" smtClean="0"/>
                  <a:t>Confidence Interval with known </a:t>
                </a:r>
                <a14:m>
                  <m:oMath xmlns:m="http://schemas.openxmlformats.org/officeDocument/2006/math">
                    <m:r>
                      <a:rPr lang="en-US" i="1" smtClean="0">
                        <a:latin typeface="Cambria Math"/>
                        <a:ea typeface="Cambria Math"/>
                      </a:rPr>
                      <m:t>𝜎</m:t>
                    </m:r>
                  </m:oMath>
                </a14:m>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rotWithShape="1">
                <a:blip r:embed="rId3"/>
                <a:stretch>
                  <a:fillRect l="-815" b="-8511"/>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fld id="{420CFF18-7339-4F74-94A7-16E559BF9A7A}" type="datetime1">
              <a:rPr lang="en-US" altLang="zh-CN" smtClean="0"/>
              <a:pPr/>
              <a:t>4/18/2013</a:t>
            </a:fld>
            <a:endParaRPr lang="en-US" altLang="zh-CN"/>
          </a:p>
        </p:txBody>
      </p:sp>
      <p:sp>
        <p:nvSpPr>
          <p:cNvPr id="5" name="Footer Placeholder 4"/>
          <p:cNvSpPr>
            <a:spLocks noGrp="1"/>
          </p:cNvSpPr>
          <p:nvPr>
            <p:ph type="ftr" sz="quarter" idx="11"/>
          </p:nvPr>
        </p:nvSpPr>
        <p:spPr/>
        <p:txBody>
          <a:bodyPr/>
          <a:lstStyle/>
          <a:p>
            <a:r>
              <a:rPr lang="en-US" altLang="zh-CN" smtClean="0"/>
              <a:t>Towson University - J. Jung</a:t>
            </a:r>
            <a:endParaRPr lang="en-US" altLang="zh-CN"/>
          </a:p>
        </p:txBody>
      </p:sp>
      <p:sp>
        <p:nvSpPr>
          <p:cNvPr id="6" name="Slide Number Placeholder 5"/>
          <p:cNvSpPr>
            <a:spLocks noGrp="1"/>
          </p:cNvSpPr>
          <p:nvPr>
            <p:ph type="sldNum" sz="quarter" idx="12"/>
          </p:nvPr>
        </p:nvSpPr>
        <p:spPr/>
        <p:txBody>
          <a:bodyPr/>
          <a:lstStyle/>
          <a:p>
            <a:r>
              <a:rPr lang="en-US" altLang="zh-CN" smtClean="0"/>
              <a:t>10.</a:t>
            </a:r>
            <a:fld id="{83673AAB-6AC5-4CC2-B7D9-EC0D0201D313}" type="slidenum">
              <a:rPr lang="en-US" altLang="zh-CN" smtClean="0"/>
              <a:pPr/>
              <a:t>11</a:t>
            </a:fld>
            <a:endParaRPr lang="en-US" altLang="zh-CN"/>
          </a:p>
        </p:txBody>
      </p:sp>
      <p:graphicFrame>
        <p:nvGraphicFramePr>
          <p:cNvPr id="7" name="Content Placeholder 6"/>
          <p:cNvGraphicFramePr>
            <a:graphicFrameLocks noGrp="1" noChangeAspect="1"/>
          </p:cNvGraphicFramePr>
          <p:nvPr>
            <p:ph idx="1"/>
            <p:extLst>
              <p:ext uri="{D42A27DB-BD31-4B8C-83A1-F6EECF244321}">
                <p14:modId xmlns:p14="http://schemas.microsoft.com/office/powerpoint/2010/main" val="2162315749"/>
              </p:ext>
            </p:extLst>
          </p:nvPr>
        </p:nvGraphicFramePr>
        <p:xfrm>
          <a:off x="1295400" y="1981200"/>
          <a:ext cx="6096000" cy="1096962"/>
        </p:xfrm>
        <a:graphic>
          <a:graphicData uri="http://schemas.openxmlformats.org/presentationml/2006/ole">
            <mc:AlternateContent xmlns:mc="http://schemas.openxmlformats.org/markup-compatibility/2006">
              <mc:Choice xmlns:v="urn:schemas-microsoft-com:vml" Requires="v">
                <p:oleObj spid="_x0000_s114705" name="Equation" r:id="rId4" imgW="2539800" imgH="457200" progId="Equation.3">
                  <p:embed/>
                </p:oleObj>
              </mc:Choice>
              <mc:Fallback>
                <p:oleObj name="Equation" r:id="rId4" imgW="2539800" imgH="457200" progId="Equation.3">
                  <p:embed/>
                  <p:pic>
                    <p:nvPicPr>
                      <p:cNvPr id="0" name="Content Placeholder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95400" y="1981200"/>
                        <a:ext cx="6096000" cy="10969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 name="Oval 24"/>
          <p:cNvSpPr>
            <a:spLocks noChangeArrowheads="1"/>
          </p:cNvSpPr>
          <p:nvPr/>
        </p:nvSpPr>
        <p:spPr bwMode="auto">
          <a:xfrm>
            <a:off x="3657600" y="2209800"/>
            <a:ext cx="685800" cy="685800"/>
          </a:xfrm>
          <a:prstGeom prst="ellipse">
            <a:avLst/>
          </a:prstGeom>
          <a:solidFill>
            <a:srgbClr val="00FF00">
              <a:alpha val="30000"/>
            </a:srgbClr>
          </a:solidFill>
          <a:ln w="9525">
            <a:noFill/>
            <a:round/>
            <a:headEnd/>
            <a:tailEnd/>
          </a:ln>
          <a:effectLst/>
        </p:spPr>
        <p:txBody>
          <a:bodyPr wrap="none" anchor="ctr"/>
          <a:lstStyle/>
          <a:p>
            <a:endParaRPr lang="en-US"/>
          </a:p>
        </p:txBody>
      </p:sp>
      <p:sp>
        <p:nvSpPr>
          <p:cNvPr id="12" name="Line 26"/>
          <p:cNvSpPr>
            <a:spLocks noChangeShapeType="1"/>
          </p:cNvSpPr>
          <p:nvPr/>
        </p:nvSpPr>
        <p:spPr bwMode="auto">
          <a:xfrm flipH="1" flipV="1">
            <a:off x="4038600" y="2743200"/>
            <a:ext cx="2438400" cy="457200"/>
          </a:xfrm>
          <a:prstGeom prst="line">
            <a:avLst/>
          </a:prstGeom>
          <a:noFill/>
          <a:ln w="31750">
            <a:solidFill>
              <a:srgbClr val="008000"/>
            </a:solidFill>
            <a:round/>
            <a:headEnd/>
            <a:tailEnd type="arrow" w="med" len="med"/>
          </a:ln>
          <a:effectLst/>
        </p:spPr>
        <p:txBody>
          <a:bodyPr wrap="none" anchor="ctr"/>
          <a:lstStyle/>
          <a:p>
            <a:endParaRPr lang="en-US"/>
          </a:p>
        </p:txBody>
      </p:sp>
      <p:sp>
        <p:nvSpPr>
          <p:cNvPr id="13" name="Left Brace 12"/>
          <p:cNvSpPr/>
          <p:nvPr/>
        </p:nvSpPr>
        <p:spPr>
          <a:xfrm rot="5400000">
            <a:off x="3543300" y="-342900"/>
            <a:ext cx="838200" cy="44196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 name="TextBox 13"/>
          <p:cNvSpPr txBox="1"/>
          <p:nvPr/>
        </p:nvSpPr>
        <p:spPr>
          <a:xfrm>
            <a:off x="2590800" y="1066800"/>
            <a:ext cx="3429000" cy="461665"/>
          </a:xfrm>
          <a:prstGeom prst="rect">
            <a:avLst/>
          </a:prstGeom>
          <a:noFill/>
        </p:spPr>
        <p:txBody>
          <a:bodyPr wrap="square" rtlCol="0">
            <a:spAutoFit/>
          </a:bodyPr>
          <a:lstStyle/>
          <a:p>
            <a:r>
              <a:rPr lang="en-US" dirty="0" smtClean="0"/>
              <a:t>Confidence interval</a:t>
            </a:r>
            <a:endParaRPr lang="en-US" dirty="0"/>
          </a:p>
        </p:txBody>
      </p:sp>
      <p:sp>
        <p:nvSpPr>
          <p:cNvPr id="15" name="TextBox 14"/>
          <p:cNvSpPr txBox="1"/>
          <p:nvPr/>
        </p:nvSpPr>
        <p:spPr>
          <a:xfrm>
            <a:off x="5257800" y="3124200"/>
            <a:ext cx="2362200" cy="1200329"/>
          </a:xfrm>
          <a:prstGeom prst="rect">
            <a:avLst/>
          </a:prstGeom>
          <a:noFill/>
        </p:spPr>
        <p:txBody>
          <a:bodyPr wrap="square" rtlCol="0">
            <a:spAutoFit/>
          </a:bodyPr>
          <a:lstStyle/>
          <a:p>
            <a:r>
              <a:rPr lang="en-US" dirty="0" smtClean="0"/>
              <a:t>True, but unknown parameter</a:t>
            </a:r>
            <a:endParaRPr lang="en-US" dirty="0"/>
          </a:p>
        </p:txBody>
      </p:sp>
      <mc:AlternateContent xmlns:mc="http://schemas.openxmlformats.org/markup-compatibility/2006" xmlns:a14="http://schemas.microsoft.com/office/drawing/2010/main">
        <mc:Choice Requires="a14">
          <p:sp>
            <p:nvSpPr>
              <p:cNvPr id="16" name="Rectangle 15"/>
              <p:cNvSpPr/>
              <p:nvPr/>
            </p:nvSpPr>
            <p:spPr>
              <a:xfrm>
                <a:off x="457200" y="4967719"/>
                <a:ext cx="8077200" cy="671081"/>
              </a:xfrm>
              <a:prstGeom prst="rect">
                <a:avLst/>
              </a:prstGeom>
            </p:spPr>
            <p:txBody>
              <a:bodyPr wrap="square">
                <a:spAutoFit/>
              </a:bodyPr>
              <a:lstStyle/>
              <a:p>
                <a:pPr marL="0" indent="0">
                  <a:buNone/>
                </a:pPr>
                <a14:m>
                  <m:oMath xmlns:m="http://schemas.openxmlformats.org/officeDocument/2006/math">
                    <m:sSub>
                      <m:sSubPr>
                        <m:ctrlPr>
                          <a:rPr lang="en-US" b="0" i="1" smtClean="0">
                            <a:latin typeface="Cambria Math"/>
                          </a:rPr>
                        </m:ctrlPr>
                      </m:sSubPr>
                      <m:e>
                        <m:r>
                          <a:rPr lang="en-US" i="1">
                            <a:latin typeface="Cambria Math"/>
                          </a:rPr>
                          <m:t>𝐶</m:t>
                        </m:r>
                        <m:r>
                          <a:rPr lang="en-US" i="1">
                            <a:latin typeface="Cambria Math"/>
                          </a:rPr>
                          <m:t>.</m:t>
                        </m:r>
                        <m:r>
                          <a:rPr lang="en-US" i="1">
                            <a:latin typeface="Cambria Math"/>
                          </a:rPr>
                          <m:t>𝐼</m:t>
                        </m:r>
                        <m:r>
                          <a:rPr lang="en-US" b="0" i="1" smtClean="0">
                            <a:latin typeface="Cambria Math"/>
                          </a:rPr>
                          <m:t>.</m:t>
                        </m:r>
                      </m:e>
                      <m:sub>
                        <m:r>
                          <a:rPr lang="en-US" i="1">
                            <a:latin typeface="Cambria Math"/>
                          </a:rPr>
                          <m:t>.</m:t>
                        </m:r>
                        <m:d>
                          <m:dPr>
                            <m:ctrlPr>
                              <a:rPr lang="en-US" i="1">
                                <a:latin typeface="Cambria Math"/>
                              </a:rPr>
                            </m:ctrlPr>
                          </m:dPr>
                          <m:e>
                            <m:r>
                              <a:rPr lang="en-US" i="1">
                                <a:latin typeface="Cambria Math"/>
                              </a:rPr>
                              <m:t>1−</m:t>
                            </m:r>
                            <m:r>
                              <a:rPr lang="en-US" i="1">
                                <a:latin typeface="Cambria Math"/>
                                <a:ea typeface="Cambria Math"/>
                              </a:rPr>
                              <m:t>𝛼</m:t>
                            </m:r>
                          </m:e>
                        </m:d>
                      </m:sub>
                    </m:sSub>
                    <m:r>
                      <a:rPr lang="en-US" b="0" i="1" smtClean="0">
                        <a:latin typeface="Cambria Math"/>
                        <a:ea typeface="Cambria Math"/>
                      </a:rPr>
                      <m:t>: </m:t>
                    </m:r>
                    <m:d>
                      <m:dPr>
                        <m:begChr m:val="["/>
                        <m:endChr m:val="]"/>
                        <m:ctrlPr>
                          <a:rPr lang="en-US" b="0" i="1" smtClean="0">
                            <a:latin typeface="Cambria Math"/>
                            <a:ea typeface="Cambria Math"/>
                          </a:rPr>
                        </m:ctrlPr>
                      </m:dPr>
                      <m:e>
                        <m:acc>
                          <m:accPr>
                            <m:chr m:val="̅"/>
                            <m:ctrlPr>
                              <a:rPr lang="en-US" b="0" i="1" smtClean="0">
                                <a:latin typeface="Cambria Math"/>
                                <a:ea typeface="Cambria Math"/>
                              </a:rPr>
                            </m:ctrlPr>
                          </m:accPr>
                          <m:e>
                            <m:r>
                              <a:rPr lang="en-US" b="0" i="1" smtClean="0">
                                <a:latin typeface="Cambria Math"/>
                                <a:ea typeface="Cambria Math"/>
                              </a:rPr>
                              <m:t>𝑥</m:t>
                            </m:r>
                          </m:e>
                        </m:acc>
                        <m:r>
                          <a:rPr lang="en-US" b="0" i="1" smtClean="0">
                            <a:latin typeface="Cambria Math"/>
                          </a:rPr>
                          <m:t> </m:t>
                        </m:r>
                        <m:r>
                          <a:rPr lang="en-US" b="0" i="1" smtClean="0">
                            <a:latin typeface="Cambria Math"/>
                            <a:ea typeface="Cambria Math"/>
                          </a:rPr>
                          <m:t>±</m:t>
                        </m:r>
                        <m:sSub>
                          <m:sSubPr>
                            <m:ctrlPr>
                              <a:rPr lang="en-US" b="0" i="1" smtClean="0">
                                <a:latin typeface="Cambria Math"/>
                                <a:ea typeface="Cambria Math"/>
                              </a:rPr>
                            </m:ctrlPr>
                          </m:sSubPr>
                          <m:e>
                            <m:r>
                              <a:rPr lang="en-US" b="0" i="1" smtClean="0">
                                <a:latin typeface="Cambria Math"/>
                                <a:ea typeface="Cambria Math"/>
                              </a:rPr>
                              <m:t>𝑧</m:t>
                            </m:r>
                          </m:e>
                          <m:sub>
                            <m:r>
                              <a:rPr lang="en-US" b="0" i="1" smtClean="0">
                                <a:latin typeface="Cambria Math"/>
                                <a:ea typeface="Cambria Math"/>
                              </a:rPr>
                              <m:t>𝛼</m:t>
                            </m:r>
                            <m:r>
                              <a:rPr lang="en-US" b="0" i="1" smtClean="0">
                                <a:latin typeface="Cambria Math"/>
                                <a:ea typeface="Cambria Math"/>
                              </a:rPr>
                              <m:t>/2</m:t>
                            </m:r>
                          </m:sub>
                        </m:sSub>
                        <m:f>
                          <m:fPr>
                            <m:ctrlPr>
                              <a:rPr lang="en-US" i="1">
                                <a:latin typeface="Cambria Math"/>
                                <a:ea typeface="Cambria Math"/>
                              </a:rPr>
                            </m:ctrlPr>
                          </m:fPr>
                          <m:num>
                            <m:r>
                              <a:rPr lang="en-US" i="1">
                                <a:latin typeface="Cambria Math"/>
                                <a:ea typeface="Cambria Math"/>
                              </a:rPr>
                              <m:t>𝜎</m:t>
                            </m:r>
                          </m:num>
                          <m:den>
                            <m:rad>
                              <m:radPr>
                                <m:degHide m:val="on"/>
                                <m:ctrlPr>
                                  <a:rPr lang="en-US" i="1">
                                    <a:latin typeface="Cambria Math"/>
                                    <a:ea typeface="Cambria Math"/>
                                  </a:rPr>
                                </m:ctrlPr>
                              </m:radPr>
                              <m:deg/>
                              <m:e>
                                <m:r>
                                  <a:rPr lang="en-US" i="1">
                                    <a:latin typeface="Cambria Math"/>
                                    <a:ea typeface="Cambria Math"/>
                                  </a:rPr>
                                  <m:t>𝑛</m:t>
                                </m:r>
                              </m:e>
                            </m:rad>
                          </m:den>
                        </m:f>
                      </m:e>
                    </m:d>
                  </m:oMath>
                </a14:m>
                <a:r>
                  <a:rPr lang="en-US" dirty="0" smtClean="0"/>
                  <a:t> = </a:t>
                </a:r>
                <a14:m>
                  <m:oMath xmlns:m="http://schemas.openxmlformats.org/officeDocument/2006/math">
                    <m:d>
                      <m:dPr>
                        <m:begChr m:val="["/>
                        <m:endChr m:val="]"/>
                        <m:ctrlPr>
                          <a:rPr lang="en-US" i="1">
                            <a:latin typeface="Cambria Math"/>
                            <a:ea typeface="Cambria Math"/>
                          </a:rPr>
                        </m:ctrlPr>
                      </m:dPr>
                      <m:e>
                        <m:acc>
                          <m:accPr>
                            <m:chr m:val="̅"/>
                            <m:ctrlPr>
                              <a:rPr lang="en-US" i="1">
                                <a:latin typeface="Cambria Math"/>
                                <a:ea typeface="Cambria Math"/>
                              </a:rPr>
                            </m:ctrlPr>
                          </m:accPr>
                          <m:e>
                            <m:r>
                              <a:rPr lang="en-US" i="1">
                                <a:latin typeface="Cambria Math"/>
                                <a:ea typeface="Cambria Math"/>
                              </a:rPr>
                              <m:t>𝑥</m:t>
                            </m:r>
                          </m:e>
                        </m:acc>
                        <m:r>
                          <a:rPr lang="en-US" i="1">
                            <a:latin typeface="Cambria Math"/>
                          </a:rPr>
                          <m:t> </m:t>
                        </m:r>
                        <m:r>
                          <a:rPr lang="en-US" b="0" i="1" smtClean="0">
                            <a:latin typeface="Cambria Math"/>
                          </a:rPr>
                          <m:t>−</m:t>
                        </m:r>
                        <m:sSub>
                          <m:sSubPr>
                            <m:ctrlPr>
                              <a:rPr lang="en-US" i="1">
                                <a:latin typeface="Cambria Math"/>
                                <a:ea typeface="Cambria Math"/>
                              </a:rPr>
                            </m:ctrlPr>
                          </m:sSubPr>
                          <m:e>
                            <m:r>
                              <a:rPr lang="en-US" i="1">
                                <a:latin typeface="Cambria Math"/>
                                <a:ea typeface="Cambria Math"/>
                              </a:rPr>
                              <m:t>𝑧</m:t>
                            </m:r>
                          </m:e>
                          <m:sub>
                            <m:r>
                              <a:rPr lang="en-US" i="1">
                                <a:latin typeface="Cambria Math"/>
                                <a:ea typeface="Cambria Math"/>
                              </a:rPr>
                              <m:t>𝛼</m:t>
                            </m:r>
                            <m:r>
                              <a:rPr lang="en-US" i="1">
                                <a:latin typeface="Cambria Math"/>
                                <a:ea typeface="Cambria Math"/>
                              </a:rPr>
                              <m:t>/2</m:t>
                            </m:r>
                          </m:sub>
                        </m:sSub>
                        <m:f>
                          <m:fPr>
                            <m:ctrlPr>
                              <a:rPr lang="en-US" i="1">
                                <a:latin typeface="Cambria Math"/>
                                <a:ea typeface="Cambria Math"/>
                              </a:rPr>
                            </m:ctrlPr>
                          </m:fPr>
                          <m:num>
                            <m:r>
                              <a:rPr lang="en-US" i="1">
                                <a:latin typeface="Cambria Math"/>
                                <a:ea typeface="Cambria Math"/>
                              </a:rPr>
                              <m:t>𝜎</m:t>
                            </m:r>
                          </m:num>
                          <m:den>
                            <m:rad>
                              <m:radPr>
                                <m:degHide m:val="on"/>
                                <m:ctrlPr>
                                  <a:rPr lang="en-US" i="1">
                                    <a:latin typeface="Cambria Math"/>
                                    <a:ea typeface="Cambria Math"/>
                                  </a:rPr>
                                </m:ctrlPr>
                              </m:radPr>
                              <m:deg/>
                              <m:e>
                                <m:r>
                                  <a:rPr lang="en-US" i="1">
                                    <a:latin typeface="Cambria Math"/>
                                    <a:ea typeface="Cambria Math"/>
                                  </a:rPr>
                                  <m:t>𝑛</m:t>
                                </m:r>
                              </m:e>
                            </m:rad>
                          </m:den>
                        </m:f>
                        <m:r>
                          <a:rPr lang="en-US" b="0" i="1" smtClean="0">
                            <a:latin typeface="Cambria Math"/>
                            <a:ea typeface="Cambria Math"/>
                          </a:rPr>
                          <m:t>,</m:t>
                        </m:r>
                        <m:acc>
                          <m:accPr>
                            <m:chr m:val="̅"/>
                            <m:ctrlPr>
                              <a:rPr lang="en-US" i="1">
                                <a:latin typeface="Cambria Math"/>
                                <a:ea typeface="Cambria Math"/>
                              </a:rPr>
                            </m:ctrlPr>
                          </m:accPr>
                          <m:e>
                            <m:r>
                              <a:rPr lang="en-US" i="1">
                                <a:latin typeface="Cambria Math"/>
                                <a:ea typeface="Cambria Math"/>
                              </a:rPr>
                              <m:t>𝑥</m:t>
                            </m:r>
                          </m:e>
                        </m:acc>
                        <m:r>
                          <a:rPr lang="en-US" b="0" i="1" smtClean="0">
                            <a:latin typeface="Cambria Math"/>
                          </a:rPr>
                          <m:t>+</m:t>
                        </m:r>
                        <m:sSub>
                          <m:sSubPr>
                            <m:ctrlPr>
                              <a:rPr lang="en-US" i="1">
                                <a:latin typeface="Cambria Math"/>
                                <a:ea typeface="Cambria Math"/>
                              </a:rPr>
                            </m:ctrlPr>
                          </m:sSubPr>
                          <m:e>
                            <m:r>
                              <a:rPr lang="en-US" i="1">
                                <a:latin typeface="Cambria Math"/>
                                <a:ea typeface="Cambria Math"/>
                              </a:rPr>
                              <m:t>𝑧</m:t>
                            </m:r>
                          </m:e>
                          <m:sub>
                            <m:r>
                              <a:rPr lang="en-US" i="1">
                                <a:latin typeface="Cambria Math"/>
                                <a:ea typeface="Cambria Math"/>
                              </a:rPr>
                              <m:t>𝛼</m:t>
                            </m:r>
                            <m:r>
                              <a:rPr lang="en-US" i="1">
                                <a:latin typeface="Cambria Math"/>
                                <a:ea typeface="Cambria Math"/>
                              </a:rPr>
                              <m:t>/2</m:t>
                            </m:r>
                          </m:sub>
                        </m:sSub>
                        <m:f>
                          <m:fPr>
                            <m:ctrlPr>
                              <a:rPr lang="en-US" i="1">
                                <a:latin typeface="Cambria Math"/>
                                <a:ea typeface="Cambria Math"/>
                              </a:rPr>
                            </m:ctrlPr>
                          </m:fPr>
                          <m:num>
                            <m:r>
                              <a:rPr lang="en-US" i="1">
                                <a:latin typeface="Cambria Math"/>
                                <a:ea typeface="Cambria Math"/>
                              </a:rPr>
                              <m:t>𝜎</m:t>
                            </m:r>
                          </m:num>
                          <m:den>
                            <m:rad>
                              <m:radPr>
                                <m:degHide m:val="on"/>
                                <m:ctrlPr>
                                  <a:rPr lang="en-US" i="1">
                                    <a:latin typeface="Cambria Math"/>
                                    <a:ea typeface="Cambria Math"/>
                                  </a:rPr>
                                </m:ctrlPr>
                              </m:radPr>
                              <m:deg/>
                              <m:e>
                                <m:r>
                                  <a:rPr lang="en-US" i="1">
                                    <a:latin typeface="Cambria Math"/>
                                    <a:ea typeface="Cambria Math"/>
                                  </a:rPr>
                                  <m:t>𝑛</m:t>
                                </m:r>
                              </m:e>
                            </m:rad>
                          </m:den>
                        </m:f>
                      </m:e>
                    </m:d>
                  </m:oMath>
                </a14:m>
                <a:endParaRPr lang="en-US" dirty="0"/>
              </a:p>
            </p:txBody>
          </p:sp>
        </mc:Choice>
        <mc:Fallback xmlns="">
          <p:sp>
            <p:nvSpPr>
              <p:cNvPr id="16" name="Rectangle 15"/>
              <p:cNvSpPr>
                <a:spLocks noRot="1" noChangeAspect="1" noMove="1" noResize="1" noEditPoints="1" noAdjustHandles="1" noChangeArrowheads="1" noChangeShapeType="1" noTextEdit="1"/>
              </p:cNvSpPr>
              <p:nvPr/>
            </p:nvSpPr>
            <p:spPr>
              <a:xfrm>
                <a:off x="457200" y="4967719"/>
                <a:ext cx="8077200" cy="671081"/>
              </a:xfrm>
              <a:prstGeom prst="rect">
                <a:avLst/>
              </a:prstGeom>
              <a:blipFill rotWithShape="1">
                <a:blip r:embed="rId6"/>
                <a:stretch>
                  <a:fillRect b="-2727"/>
                </a:stretch>
              </a:blipFill>
            </p:spPr>
            <p:txBody>
              <a:bodyPr/>
              <a:lstStyle/>
              <a:p>
                <a:r>
                  <a:rPr lang="en-US">
                    <a:noFill/>
                  </a:rPr>
                  <a:t> </a:t>
                </a:r>
              </a:p>
            </p:txBody>
          </p:sp>
        </mc:Fallback>
      </mc:AlternateContent>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alpha val="28000"/>
          </a:schemeClr>
        </a:solidFill>
        <a:effectLst/>
      </p:bgPr>
    </p:bg>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457200" y="274638"/>
            <a:ext cx="8229600" cy="868362"/>
          </a:xfrm>
        </p:spPr>
        <p:txBody>
          <a:bodyPr/>
          <a:lstStyle/>
          <a:p>
            <a:r>
              <a:rPr lang="en-US" altLang="zh-CN" dirty="0">
                <a:ea typeface="宋体" charset="-122"/>
              </a:rPr>
              <a:t>Estimating    when     is </a:t>
            </a:r>
            <a:r>
              <a:rPr lang="en-US" altLang="zh-CN" dirty="0" smtClean="0">
                <a:ea typeface="宋体" charset="-122"/>
              </a:rPr>
              <a:t>known</a:t>
            </a:r>
            <a:endParaRPr lang="en-US" altLang="zh-CN" dirty="0">
              <a:ea typeface="宋体" charset="-122"/>
            </a:endParaRPr>
          </a:p>
        </p:txBody>
      </p:sp>
      <p:sp>
        <p:nvSpPr>
          <p:cNvPr id="20483" name="Rectangle 3"/>
          <p:cNvSpPr>
            <a:spLocks noGrp="1" noChangeArrowheads="1"/>
          </p:cNvSpPr>
          <p:nvPr>
            <p:ph idx="1"/>
          </p:nvPr>
        </p:nvSpPr>
        <p:spPr>
          <a:xfrm>
            <a:off x="457200" y="1143000"/>
            <a:ext cx="8229600" cy="4983163"/>
          </a:xfrm>
        </p:spPr>
        <p:txBody>
          <a:bodyPr>
            <a:normAutofit/>
          </a:bodyPr>
          <a:lstStyle/>
          <a:p>
            <a:r>
              <a:rPr lang="en-US" altLang="zh-CN" dirty="0" smtClean="0">
                <a:ea typeface="宋体" charset="-122"/>
              </a:rPr>
              <a:t>Thus, the </a:t>
            </a:r>
            <a:r>
              <a:rPr lang="en-US" altLang="zh-CN" b="1" i="1" dirty="0" smtClean="0">
                <a:solidFill>
                  <a:srgbClr val="0000FF"/>
                </a:solidFill>
                <a:ea typeface="宋体" charset="-122"/>
              </a:rPr>
              <a:t>probability</a:t>
            </a:r>
            <a:r>
              <a:rPr lang="en-US" altLang="zh-CN" dirty="0" smtClean="0">
                <a:ea typeface="宋体" charset="-122"/>
              </a:rPr>
              <a:t> that the interval:</a:t>
            </a:r>
          </a:p>
          <a:p>
            <a:endParaRPr lang="en-US" altLang="zh-CN" dirty="0" smtClean="0">
              <a:ea typeface="宋体" charset="-122"/>
            </a:endParaRPr>
          </a:p>
          <a:p>
            <a:endParaRPr lang="en-US" altLang="zh-CN" dirty="0">
              <a:ea typeface="宋体" charset="-122"/>
            </a:endParaRPr>
          </a:p>
          <a:p>
            <a:pPr>
              <a:buNone/>
            </a:pPr>
            <a:r>
              <a:rPr lang="en-US" altLang="zh-CN" dirty="0" smtClean="0">
                <a:ea typeface="宋体" charset="-122"/>
              </a:rPr>
              <a:t>contains the population mean      is 1–     .    </a:t>
            </a:r>
          </a:p>
          <a:p>
            <a:pPr>
              <a:buNone/>
            </a:pPr>
            <a:endParaRPr lang="en-US" altLang="zh-CN" dirty="0" smtClean="0">
              <a:ea typeface="宋体" charset="-122"/>
            </a:endParaRPr>
          </a:p>
          <a:p>
            <a:r>
              <a:rPr lang="en-US" altLang="zh-CN" dirty="0" smtClean="0">
                <a:ea typeface="宋体" charset="-122"/>
              </a:rPr>
              <a:t>This is a </a:t>
            </a:r>
            <a:r>
              <a:rPr lang="en-US" altLang="zh-CN" b="1" i="1" dirty="0" smtClean="0">
                <a:ea typeface="宋体" charset="-122"/>
              </a:rPr>
              <a:t>confidence interval estimator for</a:t>
            </a:r>
          </a:p>
          <a:p>
            <a:r>
              <a:rPr lang="en-US" altLang="zh-CN" i="1" dirty="0" smtClean="0">
                <a:ea typeface="宋体" charset="-122"/>
              </a:rPr>
              <a:t>The confidence interval is abbreviated as: C.I.</a:t>
            </a:r>
            <a:r>
              <a:rPr lang="en-US" altLang="zh-CN" dirty="0" smtClean="0">
                <a:ea typeface="宋体" charset="-122"/>
              </a:rPr>
              <a:t>  </a:t>
            </a:r>
          </a:p>
        </p:txBody>
      </p:sp>
      <p:sp>
        <p:nvSpPr>
          <p:cNvPr id="17" name="Slide Number Placeholder 5"/>
          <p:cNvSpPr>
            <a:spLocks noGrp="1"/>
          </p:cNvSpPr>
          <p:nvPr>
            <p:ph type="sldNum" sz="quarter" idx="12"/>
          </p:nvPr>
        </p:nvSpPr>
        <p:spPr/>
        <p:txBody>
          <a:bodyPr/>
          <a:lstStyle/>
          <a:p>
            <a:r>
              <a:rPr lang="en-US" altLang="zh-CN"/>
              <a:t>10.</a:t>
            </a:r>
            <a:fld id="{AFEDC224-648A-4C9E-BCD8-9358E5B86059}" type="slidenum">
              <a:rPr lang="en-US" altLang="zh-CN"/>
              <a:pPr/>
              <a:t>12</a:t>
            </a:fld>
            <a:endParaRPr lang="en-US" altLang="zh-CN"/>
          </a:p>
        </p:txBody>
      </p:sp>
      <p:pic>
        <p:nvPicPr>
          <p:cNvPr id="20510" name="Picture 30"/>
          <p:cNvPicPr>
            <a:picLocks noChangeAspect="1" noChangeArrowheads="1"/>
          </p:cNvPicPr>
          <p:nvPr/>
        </p:nvPicPr>
        <p:blipFill>
          <a:blip r:embed="rId3" cstate="print"/>
          <a:srcRect/>
          <a:stretch>
            <a:fillRect/>
          </a:stretch>
        </p:blipFill>
        <p:spPr bwMode="auto">
          <a:xfrm>
            <a:off x="7991475" y="4191000"/>
            <a:ext cx="466725" cy="441325"/>
          </a:xfrm>
          <a:prstGeom prst="rect">
            <a:avLst/>
          </a:prstGeom>
          <a:noFill/>
        </p:spPr>
      </p:pic>
      <p:pic>
        <p:nvPicPr>
          <p:cNvPr id="20508" name="Picture 28"/>
          <p:cNvPicPr>
            <a:picLocks noChangeAspect="1" noChangeArrowheads="1"/>
          </p:cNvPicPr>
          <p:nvPr/>
        </p:nvPicPr>
        <p:blipFill>
          <a:blip r:embed="rId3" cstate="print"/>
          <a:srcRect/>
          <a:stretch>
            <a:fillRect/>
          </a:stretch>
        </p:blipFill>
        <p:spPr bwMode="auto">
          <a:xfrm>
            <a:off x="5486400" y="2971800"/>
            <a:ext cx="466725" cy="517525"/>
          </a:xfrm>
          <a:prstGeom prst="rect">
            <a:avLst/>
          </a:prstGeom>
          <a:noFill/>
        </p:spPr>
      </p:pic>
      <p:pic>
        <p:nvPicPr>
          <p:cNvPr id="20484" name="Picture 4"/>
          <p:cNvPicPr>
            <a:picLocks noChangeAspect="1" noChangeArrowheads="1"/>
          </p:cNvPicPr>
          <p:nvPr/>
        </p:nvPicPr>
        <p:blipFill>
          <a:blip r:embed="rId3" cstate="print"/>
          <a:srcRect/>
          <a:stretch>
            <a:fillRect/>
          </a:stretch>
        </p:blipFill>
        <p:spPr bwMode="auto">
          <a:xfrm>
            <a:off x="3586162" y="533399"/>
            <a:ext cx="466725" cy="517525"/>
          </a:xfrm>
          <a:prstGeom prst="rect">
            <a:avLst/>
          </a:prstGeom>
          <a:noFill/>
        </p:spPr>
      </p:pic>
      <p:pic>
        <p:nvPicPr>
          <p:cNvPr id="20485" name="Picture 5"/>
          <p:cNvPicPr>
            <a:picLocks noChangeAspect="1" noChangeArrowheads="1"/>
          </p:cNvPicPr>
          <p:nvPr/>
        </p:nvPicPr>
        <p:blipFill>
          <a:blip r:embed="rId4" cstate="print"/>
          <a:srcRect/>
          <a:stretch>
            <a:fillRect/>
          </a:stretch>
        </p:blipFill>
        <p:spPr bwMode="auto">
          <a:xfrm>
            <a:off x="5486400" y="541337"/>
            <a:ext cx="438150" cy="396875"/>
          </a:xfrm>
          <a:prstGeom prst="rect">
            <a:avLst/>
          </a:prstGeom>
          <a:noFill/>
        </p:spPr>
      </p:pic>
      <p:pic>
        <p:nvPicPr>
          <p:cNvPr id="20509" name="Picture 29"/>
          <p:cNvPicPr>
            <a:picLocks noChangeAspect="1" noChangeArrowheads="1"/>
          </p:cNvPicPr>
          <p:nvPr/>
        </p:nvPicPr>
        <p:blipFill>
          <a:blip r:embed="rId5" cstate="print"/>
          <a:srcRect/>
          <a:stretch>
            <a:fillRect/>
          </a:stretch>
        </p:blipFill>
        <p:spPr bwMode="auto">
          <a:xfrm>
            <a:off x="6858000" y="3048000"/>
            <a:ext cx="317500" cy="342900"/>
          </a:xfrm>
          <a:prstGeom prst="rect">
            <a:avLst/>
          </a:prstGeom>
          <a:noFill/>
        </p:spPr>
      </p:pic>
      <p:sp>
        <p:nvSpPr>
          <p:cNvPr id="18" name="Date Placeholder 17"/>
          <p:cNvSpPr>
            <a:spLocks noGrp="1"/>
          </p:cNvSpPr>
          <p:nvPr>
            <p:ph type="dt" sz="half" idx="10"/>
          </p:nvPr>
        </p:nvSpPr>
        <p:spPr/>
        <p:txBody>
          <a:bodyPr/>
          <a:lstStyle/>
          <a:p>
            <a:fld id="{43E88327-0CC9-4CBB-8C48-DCEC7F6E8978}" type="datetime1">
              <a:rPr lang="en-US" altLang="zh-CN" smtClean="0"/>
              <a:pPr/>
              <a:t>4/18/2013</a:t>
            </a:fld>
            <a:endParaRPr lang="en-US" altLang="zh-CN"/>
          </a:p>
        </p:txBody>
      </p:sp>
      <p:sp>
        <p:nvSpPr>
          <p:cNvPr id="19" name="Footer Placeholder 18"/>
          <p:cNvSpPr>
            <a:spLocks noGrp="1"/>
          </p:cNvSpPr>
          <p:nvPr>
            <p:ph type="ftr" sz="quarter" idx="11"/>
          </p:nvPr>
        </p:nvSpPr>
        <p:spPr/>
        <p:txBody>
          <a:bodyPr/>
          <a:lstStyle/>
          <a:p>
            <a:r>
              <a:rPr lang="en-US" altLang="zh-CN" smtClean="0"/>
              <a:t>Towson University - J. Jung</a:t>
            </a:r>
            <a:endParaRPr lang="en-US" altLang="zh-CN"/>
          </a:p>
        </p:txBody>
      </p:sp>
      <mc:AlternateContent xmlns:mc="http://schemas.openxmlformats.org/markup-compatibility/2006" xmlns:a14="http://schemas.microsoft.com/office/drawing/2010/main">
        <mc:Choice Requires="a14">
          <p:sp>
            <p:nvSpPr>
              <p:cNvPr id="13" name="Rectangle 12"/>
              <p:cNvSpPr/>
              <p:nvPr/>
            </p:nvSpPr>
            <p:spPr>
              <a:xfrm>
                <a:off x="457200" y="1905000"/>
                <a:ext cx="8077200" cy="914225"/>
              </a:xfrm>
              <a:prstGeom prst="rect">
                <a:avLst/>
              </a:prstGeom>
            </p:spPr>
            <p:txBody>
              <a:bodyPr wrap="square">
                <a:spAutoFit/>
              </a:bodyPr>
              <a:lstStyle/>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a:rPr>
                          </m:ctrlPr>
                        </m:sSubPr>
                        <m:e>
                          <m:r>
                            <a:rPr lang="en-US" i="1">
                              <a:latin typeface="Cambria Math"/>
                            </a:rPr>
                            <m:t>𝐶</m:t>
                          </m:r>
                          <m:r>
                            <a:rPr lang="en-US" i="1">
                              <a:latin typeface="Cambria Math"/>
                            </a:rPr>
                            <m:t>.</m:t>
                          </m:r>
                          <m:r>
                            <a:rPr lang="en-US" i="1">
                              <a:latin typeface="Cambria Math"/>
                            </a:rPr>
                            <m:t>𝐼</m:t>
                          </m:r>
                          <m:r>
                            <a:rPr lang="en-US" b="0" i="1" smtClean="0">
                              <a:latin typeface="Cambria Math"/>
                            </a:rPr>
                            <m:t>.</m:t>
                          </m:r>
                        </m:e>
                        <m:sub>
                          <m:r>
                            <a:rPr lang="en-US" i="1">
                              <a:latin typeface="Cambria Math"/>
                            </a:rPr>
                            <m:t>.</m:t>
                          </m:r>
                          <m:d>
                            <m:dPr>
                              <m:ctrlPr>
                                <a:rPr lang="en-US" i="1">
                                  <a:latin typeface="Cambria Math"/>
                                </a:rPr>
                              </m:ctrlPr>
                            </m:dPr>
                            <m:e>
                              <m:r>
                                <a:rPr lang="en-US" i="1">
                                  <a:latin typeface="Cambria Math"/>
                                </a:rPr>
                                <m:t>1−</m:t>
                              </m:r>
                              <m:r>
                                <a:rPr lang="en-US" i="1">
                                  <a:latin typeface="Cambria Math"/>
                                  <a:ea typeface="Cambria Math"/>
                                </a:rPr>
                                <m:t>𝛼</m:t>
                              </m:r>
                            </m:e>
                          </m:d>
                        </m:sub>
                      </m:sSub>
                      <m:r>
                        <a:rPr lang="en-US" b="0" i="1" smtClean="0">
                          <a:latin typeface="Cambria Math"/>
                          <a:ea typeface="Cambria Math"/>
                        </a:rPr>
                        <m:t>= </m:t>
                      </m:r>
                      <m:d>
                        <m:dPr>
                          <m:begChr m:val="["/>
                          <m:endChr m:val="]"/>
                          <m:ctrlPr>
                            <a:rPr lang="en-US" i="1">
                              <a:latin typeface="Cambria Math"/>
                              <a:ea typeface="Cambria Math"/>
                            </a:rPr>
                          </m:ctrlPr>
                        </m:dPr>
                        <m:e>
                          <m:acc>
                            <m:accPr>
                              <m:chr m:val="̅"/>
                              <m:ctrlPr>
                                <a:rPr lang="en-US" i="1">
                                  <a:latin typeface="Cambria Math"/>
                                  <a:ea typeface="Cambria Math"/>
                                </a:rPr>
                              </m:ctrlPr>
                            </m:accPr>
                            <m:e>
                              <m:r>
                                <a:rPr lang="en-US" i="1">
                                  <a:latin typeface="Cambria Math"/>
                                  <a:ea typeface="Cambria Math"/>
                                </a:rPr>
                                <m:t>𝑥</m:t>
                              </m:r>
                            </m:e>
                          </m:acc>
                          <m:r>
                            <a:rPr lang="en-US" i="1">
                              <a:latin typeface="Cambria Math"/>
                            </a:rPr>
                            <m:t> </m:t>
                          </m:r>
                          <m:r>
                            <a:rPr lang="en-US" b="0" i="1" smtClean="0">
                              <a:latin typeface="Cambria Math"/>
                            </a:rPr>
                            <m:t>−</m:t>
                          </m:r>
                          <m:sSub>
                            <m:sSubPr>
                              <m:ctrlPr>
                                <a:rPr lang="en-US" i="1">
                                  <a:latin typeface="Cambria Math"/>
                                  <a:ea typeface="Cambria Math"/>
                                </a:rPr>
                              </m:ctrlPr>
                            </m:sSubPr>
                            <m:e>
                              <m:r>
                                <a:rPr lang="en-US" i="1">
                                  <a:latin typeface="Cambria Math"/>
                                  <a:ea typeface="Cambria Math"/>
                                </a:rPr>
                                <m:t>𝑧</m:t>
                              </m:r>
                            </m:e>
                            <m:sub>
                              <m:r>
                                <a:rPr lang="en-US" i="1">
                                  <a:latin typeface="Cambria Math"/>
                                  <a:ea typeface="Cambria Math"/>
                                </a:rPr>
                                <m:t>𝛼</m:t>
                              </m:r>
                              <m:r>
                                <a:rPr lang="en-US" i="1">
                                  <a:latin typeface="Cambria Math"/>
                                  <a:ea typeface="Cambria Math"/>
                                </a:rPr>
                                <m:t>/2</m:t>
                              </m:r>
                            </m:sub>
                          </m:sSub>
                          <m:f>
                            <m:fPr>
                              <m:ctrlPr>
                                <a:rPr lang="en-US" i="1">
                                  <a:latin typeface="Cambria Math"/>
                                  <a:ea typeface="Cambria Math"/>
                                </a:rPr>
                              </m:ctrlPr>
                            </m:fPr>
                            <m:num>
                              <m:r>
                                <a:rPr lang="en-US" i="1">
                                  <a:latin typeface="Cambria Math"/>
                                  <a:ea typeface="Cambria Math"/>
                                </a:rPr>
                                <m:t>𝜎</m:t>
                              </m:r>
                            </m:num>
                            <m:den>
                              <m:rad>
                                <m:radPr>
                                  <m:degHide m:val="on"/>
                                  <m:ctrlPr>
                                    <a:rPr lang="en-US" i="1">
                                      <a:latin typeface="Cambria Math"/>
                                      <a:ea typeface="Cambria Math"/>
                                    </a:rPr>
                                  </m:ctrlPr>
                                </m:radPr>
                                <m:deg/>
                                <m:e>
                                  <m:r>
                                    <a:rPr lang="en-US" i="1">
                                      <a:latin typeface="Cambria Math"/>
                                      <a:ea typeface="Cambria Math"/>
                                    </a:rPr>
                                    <m:t>𝑛</m:t>
                                  </m:r>
                                </m:e>
                              </m:rad>
                            </m:den>
                          </m:f>
                          <m:r>
                            <a:rPr lang="en-US" b="0" i="1" smtClean="0">
                              <a:latin typeface="Cambria Math"/>
                              <a:ea typeface="Cambria Math"/>
                            </a:rPr>
                            <m:t>,</m:t>
                          </m:r>
                          <m:acc>
                            <m:accPr>
                              <m:chr m:val="̅"/>
                              <m:ctrlPr>
                                <a:rPr lang="en-US" i="1">
                                  <a:latin typeface="Cambria Math"/>
                                  <a:ea typeface="Cambria Math"/>
                                </a:rPr>
                              </m:ctrlPr>
                            </m:accPr>
                            <m:e>
                              <m:r>
                                <a:rPr lang="en-US" i="1">
                                  <a:latin typeface="Cambria Math"/>
                                  <a:ea typeface="Cambria Math"/>
                                </a:rPr>
                                <m:t>𝑥</m:t>
                              </m:r>
                            </m:e>
                          </m:acc>
                          <m:r>
                            <a:rPr lang="en-US" b="0" i="1" smtClean="0">
                              <a:latin typeface="Cambria Math"/>
                            </a:rPr>
                            <m:t>+</m:t>
                          </m:r>
                          <m:sSub>
                            <m:sSubPr>
                              <m:ctrlPr>
                                <a:rPr lang="en-US" i="1">
                                  <a:latin typeface="Cambria Math"/>
                                  <a:ea typeface="Cambria Math"/>
                                </a:rPr>
                              </m:ctrlPr>
                            </m:sSubPr>
                            <m:e>
                              <m:r>
                                <a:rPr lang="en-US" i="1">
                                  <a:latin typeface="Cambria Math"/>
                                  <a:ea typeface="Cambria Math"/>
                                </a:rPr>
                                <m:t>𝑧</m:t>
                              </m:r>
                            </m:e>
                            <m:sub>
                              <m:r>
                                <a:rPr lang="en-US" i="1">
                                  <a:latin typeface="Cambria Math"/>
                                  <a:ea typeface="Cambria Math"/>
                                </a:rPr>
                                <m:t>𝛼</m:t>
                              </m:r>
                              <m:r>
                                <a:rPr lang="en-US" i="1">
                                  <a:latin typeface="Cambria Math"/>
                                  <a:ea typeface="Cambria Math"/>
                                </a:rPr>
                                <m:t>/2</m:t>
                              </m:r>
                            </m:sub>
                          </m:sSub>
                          <m:f>
                            <m:fPr>
                              <m:ctrlPr>
                                <a:rPr lang="en-US" i="1">
                                  <a:latin typeface="Cambria Math"/>
                                  <a:ea typeface="Cambria Math"/>
                                </a:rPr>
                              </m:ctrlPr>
                            </m:fPr>
                            <m:num>
                              <m:r>
                                <a:rPr lang="en-US" i="1">
                                  <a:latin typeface="Cambria Math"/>
                                  <a:ea typeface="Cambria Math"/>
                                </a:rPr>
                                <m:t>𝜎</m:t>
                              </m:r>
                            </m:num>
                            <m:den>
                              <m:rad>
                                <m:radPr>
                                  <m:degHide m:val="on"/>
                                  <m:ctrlPr>
                                    <a:rPr lang="en-US" i="1">
                                      <a:latin typeface="Cambria Math"/>
                                      <a:ea typeface="Cambria Math"/>
                                    </a:rPr>
                                  </m:ctrlPr>
                                </m:radPr>
                                <m:deg/>
                                <m:e>
                                  <m:r>
                                    <a:rPr lang="en-US" i="1">
                                      <a:latin typeface="Cambria Math"/>
                                      <a:ea typeface="Cambria Math"/>
                                    </a:rPr>
                                    <m:t>𝑛</m:t>
                                  </m:r>
                                </m:e>
                              </m:rad>
                            </m:den>
                          </m:f>
                        </m:e>
                      </m:d>
                    </m:oMath>
                  </m:oMathPara>
                </a14:m>
                <a:endParaRPr lang="en-US" dirty="0"/>
              </a:p>
            </p:txBody>
          </p:sp>
        </mc:Choice>
        <mc:Fallback xmlns="">
          <p:sp>
            <p:nvSpPr>
              <p:cNvPr id="13" name="Rectangle 12"/>
              <p:cNvSpPr>
                <a:spLocks noRot="1" noChangeAspect="1" noMove="1" noResize="1" noEditPoints="1" noAdjustHandles="1" noChangeArrowheads="1" noChangeShapeType="1" noTextEdit="1"/>
              </p:cNvSpPr>
              <p:nvPr/>
            </p:nvSpPr>
            <p:spPr>
              <a:xfrm>
                <a:off x="457200" y="1905000"/>
                <a:ext cx="8077200" cy="914225"/>
              </a:xfrm>
              <a:prstGeom prst="rect">
                <a:avLst/>
              </a:prstGeom>
              <a:blipFill rotWithShape="1">
                <a:blip r:embed="rId6"/>
                <a:stretch>
                  <a:fillRect/>
                </a:stretch>
              </a:blipFill>
            </p:spPr>
            <p:txBody>
              <a:bodyPr/>
              <a:lstStyle/>
              <a:p>
                <a:r>
                  <a:rPr lang="en-US">
                    <a:noFill/>
                  </a:rPr>
                  <a:t> </a:t>
                </a:r>
              </a:p>
            </p:txBody>
          </p:sp>
        </mc:Fallback>
      </mc:AlternateContent>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alpha val="28000"/>
          </a:schemeClr>
        </a:solidFill>
        <a:effectLst/>
      </p:bgPr>
    </p:bg>
    <p:spTree>
      <p:nvGrpSpPr>
        <p:cNvPr id="1" name=""/>
        <p:cNvGrpSpPr/>
        <p:nvPr/>
      </p:nvGrpSpPr>
      <p:grpSpPr>
        <a:xfrm>
          <a:off x="0" y="0"/>
          <a:ext cx="0" cy="0"/>
          <a:chOff x="0" y="0"/>
          <a:chExt cx="0" cy="0"/>
        </a:xfrm>
      </p:grpSpPr>
      <p:sp>
        <p:nvSpPr>
          <p:cNvPr id="24579" name="Rectangle 3"/>
          <p:cNvSpPr>
            <a:spLocks noGrp="1" noChangeArrowheads="1"/>
          </p:cNvSpPr>
          <p:nvPr>
            <p:ph type="title"/>
          </p:nvPr>
        </p:nvSpPr>
        <p:spPr/>
        <p:txBody>
          <a:bodyPr>
            <a:normAutofit fontScale="90000"/>
          </a:bodyPr>
          <a:lstStyle/>
          <a:p>
            <a:r>
              <a:rPr lang="en-US" altLang="zh-CN">
                <a:ea typeface="宋体" charset="-122"/>
              </a:rPr>
              <a:t>Graphically…</a:t>
            </a:r>
          </a:p>
        </p:txBody>
      </p:sp>
      <p:sp>
        <p:nvSpPr>
          <p:cNvPr id="24580" name="Rectangle 4"/>
          <p:cNvSpPr>
            <a:spLocks noGrp="1" noChangeArrowheads="1"/>
          </p:cNvSpPr>
          <p:nvPr>
            <p:ph type="body" sz="half" idx="1"/>
          </p:nvPr>
        </p:nvSpPr>
        <p:spPr>
          <a:xfrm>
            <a:off x="241300" y="914400"/>
            <a:ext cx="8902700" cy="5486400"/>
          </a:xfrm>
        </p:spPr>
        <p:txBody>
          <a:bodyPr/>
          <a:lstStyle/>
          <a:p>
            <a:r>
              <a:rPr lang="en-US" altLang="zh-CN" sz="2400" dirty="0">
                <a:ea typeface="宋体" charset="-122"/>
              </a:rPr>
              <a:t>…the </a:t>
            </a:r>
            <a:r>
              <a:rPr lang="en-US" altLang="zh-CN" sz="2400" b="1" i="1" dirty="0">
                <a:ea typeface="宋体" charset="-122"/>
              </a:rPr>
              <a:t>actual</a:t>
            </a:r>
            <a:r>
              <a:rPr lang="en-US" altLang="zh-CN" sz="2400" dirty="0">
                <a:ea typeface="宋体" charset="-122"/>
              </a:rPr>
              <a:t> location of the </a:t>
            </a:r>
            <a:r>
              <a:rPr lang="en-US" altLang="zh-CN" sz="2400" dirty="0" smtClean="0">
                <a:ea typeface="宋体" charset="-122"/>
              </a:rPr>
              <a:t>population mean      </a:t>
            </a:r>
            <a:r>
              <a:rPr lang="en-US" altLang="zh-CN" sz="2400" dirty="0">
                <a:ea typeface="宋体" charset="-122"/>
              </a:rPr>
              <a:t>…</a:t>
            </a:r>
          </a:p>
        </p:txBody>
      </p:sp>
      <p:pic>
        <p:nvPicPr>
          <p:cNvPr id="24600" name="Picture 24"/>
          <p:cNvPicPr>
            <a:picLocks noGrp="1" noChangeAspect="1" noChangeArrowheads="1"/>
          </p:cNvPicPr>
          <p:nvPr>
            <p:ph sz="quarter" idx="2"/>
          </p:nvPr>
        </p:nvPicPr>
        <p:blipFill>
          <a:blip r:embed="rId3" cstate="print"/>
          <a:srcRect/>
          <a:stretch>
            <a:fillRect/>
          </a:stretch>
        </p:blipFill>
        <p:spPr>
          <a:xfrm>
            <a:off x="4419600" y="4495800"/>
            <a:ext cx="352425" cy="381000"/>
          </a:xfrm>
          <a:noFill/>
          <a:ln/>
        </p:spPr>
      </p:pic>
      <p:pic>
        <p:nvPicPr>
          <p:cNvPr id="24604" name="Picture 28"/>
          <p:cNvPicPr>
            <a:picLocks noGrp="1" noChangeAspect="1" noChangeArrowheads="1"/>
          </p:cNvPicPr>
          <p:nvPr>
            <p:ph sz="quarter" idx="3"/>
          </p:nvPr>
        </p:nvPicPr>
        <p:blipFill>
          <a:blip r:embed="rId4" cstate="print"/>
          <a:srcRect/>
          <a:stretch>
            <a:fillRect/>
          </a:stretch>
        </p:blipFill>
        <p:spPr>
          <a:xfrm>
            <a:off x="1524000" y="4495800"/>
            <a:ext cx="1447800" cy="609600"/>
          </a:xfrm>
          <a:noFill/>
          <a:ln/>
        </p:spPr>
      </p:pic>
      <p:sp>
        <p:nvSpPr>
          <p:cNvPr id="20" name="Slide Number Placeholder 7"/>
          <p:cNvSpPr>
            <a:spLocks noGrp="1"/>
          </p:cNvSpPr>
          <p:nvPr>
            <p:ph type="sldNum" sz="quarter" idx="12"/>
          </p:nvPr>
        </p:nvSpPr>
        <p:spPr/>
        <p:txBody>
          <a:bodyPr/>
          <a:lstStyle/>
          <a:p>
            <a:r>
              <a:rPr lang="en-US" altLang="zh-CN"/>
              <a:t>10.</a:t>
            </a:r>
            <a:fld id="{1AEA50E8-7966-47D5-A26D-F4A69F7B12BF}" type="slidenum">
              <a:rPr lang="en-US" altLang="zh-CN"/>
              <a:pPr/>
              <a:t>13</a:t>
            </a:fld>
            <a:endParaRPr lang="en-US" altLang="zh-CN"/>
          </a:p>
        </p:txBody>
      </p:sp>
      <p:pic>
        <p:nvPicPr>
          <p:cNvPr id="24598" name="Picture 22"/>
          <p:cNvPicPr>
            <a:picLocks noChangeAspect="1" noChangeArrowheads="1"/>
          </p:cNvPicPr>
          <p:nvPr/>
        </p:nvPicPr>
        <p:blipFill>
          <a:blip r:embed="rId5" cstate="print"/>
          <a:srcRect/>
          <a:stretch>
            <a:fillRect/>
          </a:stretch>
        </p:blipFill>
        <p:spPr bwMode="auto">
          <a:xfrm>
            <a:off x="4718050" y="5791200"/>
            <a:ext cx="311150" cy="344487"/>
          </a:xfrm>
          <a:prstGeom prst="rect">
            <a:avLst/>
          </a:prstGeom>
          <a:noFill/>
        </p:spPr>
      </p:pic>
      <p:pic>
        <p:nvPicPr>
          <p:cNvPr id="24578" name="Picture 2"/>
          <p:cNvPicPr>
            <a:picLocks noChangeAspect="1" noChangeArrowheads="1"/>
          </p:cNvPicPr>
          <p:nvPr/>
        </p:nvPicPr>
        <p:blipFill>
          <a:blip r:embed="rId5" cstate="print"/>
          <a:srcRect/>
          <a:stretch>
            <a:fillRect/>
          </a:stretch>
        </p:blipFill>
        <p:spPr bwMode="auto">
          <a:xfrm>
            <a:off x="6238875" y="914400"/>
            <a:ext cx="466725" cy="517525"/>
          </a:xfrm>
          <a:prstGeom prst="rect">
            <a:avLst/>
          </a:prstGeom>
          <a:noFill/>
        </p:spPr>
      </p:pic>
      <p:pic>
        <p:nvPicPr>
          <p:cNvPr id="24581" name="Picture 5"/>
          <p:cNvPicPr>
            <a:picLocks noChangeAspect="1" noChangeArrowheads="1"/>
          </p:cNvPicPr>
          <p:nvPr/>
        </p:nvPicPr>
        <p:blipFill>
          <a:blip r:embed="rId6" cstate="print"/>
          <a:srcRect/>
          <a:stretch>
            <a:fillRect/>
          </a:stretch>
        </p:blipFill>
        <p:spPr bwMode="auto">
          <a:xfrm>
            <a:off x="2286000" y="1447800"/>
            <a:ext cx="4633913" cy="3078163"/>
          </a:xfrm>
          <a:prstGeom prst="rect">
            <a:avLst/>
          </a:prstGeom>
          <a:noFill/>
        </p:spPr>
      </p:pic>
      <p:sp>
        <p:nvSpPr>
          <p:cNvPr id="24591" name="Text Box 15"/>
          <p:cNvSpPr txBox="1">
            <a:spLocks noChangeArrowheads="1"/>
          </p:cNvSpPr>
          <p:nvPr/>
        </p:nvSpPr>
        <p:spPr bwMode="auto">
          <a:xfrm>
            <a:off x="1295400" y="5029200"/>
            <a:ext cx="2339975" cy="368300"/>
          </a:xfrm>
          <a:prstGeom prst="rect">
            <a:avLst/>
          </a:prstGeom>
          <a:noFill/>
          <a:ln w="9525">
            <a:noFill/>
            <a:miter lim="800000"/>
            <a:headEnd/>
            <a:tailEnd/>
          </a:ln>
          <a:effectLst/>
        </p:spPr>
        <p:txBody>
          <a:bodyPr anchor="ctr">
            <a:spAutoFit/>
          </a:bodyPr>
          <a:lstStyle/>
          <a:p>
            <a:pPr>
              <a:spcBef>
                <a:spcPct val="50000"/>
              </a:spcBef>
            </a:pPr>
            <a:r>
              <a:rPr lang="en-US" altLang="zh-CN" sz="1800">
                <a:latin typeface="Tahoma" pitchFamily="34" charset="0"/>
                <a:ea typeface="宋体" charset="-122"/>
              </a:rPr>
              <a:t>…may be here…</a:t>
            </a:r>
          </a:p>
        </p:txBody>
      </p:sp>
      <p:sp>
        <p:nvSpPr>
          <p:cNvPr id="24592" name="Text Box 16"/>
          <p:cNvSpPr txBox="1">
            <a:spLocks noChangeArrowheads="1"/>
          </p:cNvSpPr>
          <p:nvPr/>
        </p:nvSpPr>
        <p:spPr bwMode="auto">
          <a:xfrm>
            <a:off x="3429000" y="5029200"/>
            <a:ext cx="2339975" cy="368300"/>
          </a:xfrm>
          <a:prstGeom prst="rect">
            <a:avLst/>
          </a:prstGeom>
          <a:noFill/>
          <a:ln w="9525">
            <a:noFill/>
            <a:miter lim="800000"/>
            <a:headEnd/>
            <a:tailEnd/>
          </a:ln>
          <a:effectLst/>
        </p:spPr>
        <p:txBody>
          <a:bodyPr anchor="ctr">
            <a:spAutoFit/>
          </a:bodyPr>
          <a:lstStyle/>
          <a:p>
            <a:pPr>
              <a:spcBef>
                <a:spcPct val="50000"/>
              </a:spcBef>
            </a:pPr>
            <a:r>
              <a:rPr lang="en-US" altLang="zh-CN" sz="1800">
                <a:latin typeface="Tahoma" pitchFamily="34" charset="0"/>
                <a:ea typeface="宋体" charset="-122"/>
              </a:rPr>
              <a:t>…or here…</a:t>
            </a:r>
          </a:p>
        </p:txBody>
      </p:sp>
      <p:sp>
        <p:nvSpPr>
          <p:cNvPr id="24593" name="Line 17"/>
          <p:cNvSpPr>
            <a:spLocks noChangeShapeType="1"/>
          </p:cNvSpPr>
          <p:nvPr/>
        </p:nvSpPr>
        <p:spPr bwMode="auto">
          <a:xfrm flipV="1">
            <a:off x="2895600" y="4495800"/>
            <a:ext cx="1066800" cy="609600"/>
          </a:xfrm>
          <a:prstGeom prst="line">
            <a:avLst/>
          </a:prstGeom>
          <a:noFill/>
          <a:ln w="9525">
            <a:solidFill>
              <a:schemeClr val="tx1"/>
            </a:solidFill>
            <a:round/>
            <a:headEnd/>
            <a:tailEnd type="arrow" w="med" len="med"/>
          </a:ln>
          <a:effectLst/>
        </p:spPr>
        <p:txBody>
          <a:bodyPr wrap="none" anchor="ctr"/>
          <a:lstStyle/>
          <a:p>
            <a:endParaRPr lang="en-US"/>
          </a:p>
        </p:txBody>
      </p:sp>
      <p:sp>
        <p:nvSpPr>
          <p:cNvPr id="24594" name="Line 18"/>
          <p:cNvSpPr>
            <a:spLocks noChangeShapeType="1"/>
          </p:cNvSpPr>
          <p:nvPr/>
        </p:nvSpPr>
        <p:spPr bwMode="auto">
          <a:xfrm flipV="1">
            <a:off x="4572000" y="4800600"/>
            <a:ext cx="0" cy="304800"/>
          </a:xfrm>
          <a:prstGeom prst="line">
            <a:avLst/>
          </a:prstGeom>
          <a:noFill/>
          <a:ln w="9525">
            <a:solidFill>
              <a:schemeClr val="tx1"/>
            </a:solidFill>
            <a:round/>
            <a:headEnd/>
            <a:tailEnd type="arrow" w="med" len="med"/>
          </a:ln>
          <a:effectLst/>
        </p:spPr>
        <p:txBody>
          <a:bodyPr wrap="none" anchor="ctr"/>
          <a:lstStyle/>
          <a:p>
            <a:endParaRPr lang="en-US"/>
          </a:p>
        </p:txBody>
      </p:sp>
      <p:sp>
        <p:nvSpPr>
          <p:cNvPr id="24595" name="Line 19"/>
          <p:cNvSpPr>
            <a:spLocks noChangeShapeType="1"/>
          </p:cNvSpPr>
          <p:nvPr/>
        </p:nvSpPr>
        <p:spPr bwMode="auto">
          <a:xfrm flipH="1" flipV="1">
            <a:off x="6096000" y="4495800"/>
            <a:ext cx="152400" cy="533400"/>
          </a:xfrm>
          <a:prstGeom prst="line">
            <a:avLst/>
          </a:prstGeom>
          <a:noFill/>
          <a:ln w="9525">
            <a:solidFill>
              <a:schemeClr val="tx1"/>
            </a:solidFill>
            <a:round/>
            <a:headEnd/>
            <a:tailEnd type="arrow" w="med" len="med"/>
          </a:ln>
          <a:effectLst/>
        </p:spPr>
        <p:txBody>
          <a:bodyPr wrap="none" anchor="ctr"/>
          <a:lstStyle/>
          <a:p>
            <a:endParaRPr lang="en-US"/>
          </a:p>
        </p:txBody>
      </p:sp>
      <p:sp>
        <p:nvSpPr>
          <p:cNvPr id="24596" name="Text Box 20"/>
          <p:cNvSpPr txBox="1">
            <a:spLocks noChangeArrowheads="1"/>
          </p:cNvSpPr>
          <p:nvPr/>
        </p:nvSpPr>
        <p:spPr bwMode="auto">
          <a:xfrm>
            <a:off x="5410200" y="5029200"/>
            <a:ext cx="2971800" cy="368300"/>
          </a:xfrm>
          <a:prstGeom prst="rect">
            <a:avLst/>
          </a:prstGeom>
          <a:noFill/>
          <a:ln w="9525">
            <a:noFill/>
            <a:miter lim="800000"/>
            <a:headEnd/>
            <a:tailEnd/>
          </a:ln>
          <a:effectLst/>
        </p:spPr>
        <p:txBody>
          <a:bodyPr anchor="ctr">
            <a:spAutoFit/>
          </a:bodyPr>
          <a:lstStyle/>
          <a:p>
            <a:pPr>
              <a:spcBef>
                <a:spcPct val="50000"/>
              </a:spcBef>
            </a:pPr>
            <a:r>
              <a:rPr lang="en-US" altLang="zh-CN" sz="1800">
                <a:latin typeface="Tahoma" pitchFamily="34" charset="0"/>
                <a:ea typeface="宋体" charset="-122"/>
              </a:rPr>
              <a:t>…or possibly even here…</a:t>
            </a:r>
          </a:p>
        </p:txBody>
      </p:sp>
      <p:sp>
        <p:nvSpPr>
          <p:cNvPr id="24599" name="Line 23"/>
          <p:cNvSpPr>
            <a:spLocks noChangeShapeType="1"/>
          </p:cNvSpPr>
          <p:nvPr/>
        </p:nvSpPr>
        <p:spPr bwMode="auto">
          <a:xfrm>
            <a:off x="0" y="5486400"/>
            <a:ext cx="9144000" cy="0"/>
          </a:xfrm>
          <a:prstGeom prst="line">
            <a:avLst/>
          </a:prstGeom>
          <a:noFill/>
          <a:ln w="19050">
            <a:solidFill>
              <a:srgbClr val="008000"/>
            </a:solidFill>
            <a:round/>
            <a:headEnd/>
            <a:tailEnd/>
          </a:ln>
          <a:effectLst/>
        </p:spPr>
        <p:txBody>
          <a:bodyPr wrap="none" anchor="ctr"/>
          <a:lstStyle/>
          <a:p>
            <a:endParaRPr lang="en-US"/>
          </a:p>
        </p:txBody>
      </p:sp>
      <p:pic>
        <p:nvPicPr>
          <p:cNvPr id="24606" name="Picture 30"/>
          <p:cNvPicPr>
            <a:picLocks noChangeAspect="1" noChangeArrowheads="1"/>
          </p:cNvPicPr>
          <p:nvPr/>
        </p:nvPicPr>
        <p:blipFill>
          <a:blip r:embed="rId7" cstate="print"/>
          <a:srcRect/>
          <a:stretch>
            <a:fillRect/>
          </a:stretch>
        </p:blipFill>
        <p:spPr bwMode="auto">
          <a:xfrm>
            <a:off x="6248400" y="4495800"/>
            <a:ext cx="1371600" cy="609600"/>
          </a:xfrm>
          <a:prstGeom prst="rect">
            <a:avLst/>
          </a:prstGeom>
          <a:noFill/>
        </p:spPr>
      </p:pic>
      <p:sp>
        <p:nvSpPr>
          <p:cNvPr id="24607" name="Line 31"/>
          <p:cNvSpPr>
            <a:spLocks noChangeShapeType="1"/>
          </p:cNvSpPr>
          <p:nvPr/>
        </p:nvSpPr>
        <p:spPr bwMode="auto">
          <a:xfrm flipV="1">
            <a:off x="2819400" y="4495800"/>
            <a:ext cx="609600" cy="304800"/>
          </a:xfrm>
          <a:prstGeom prst="line">
            <a:avLst/>
          </a:prstGeom>
          <a:noFill/>
          <a:ln w="9525">
            <a:solidFill>
              <a:schemeClr val="tx1"/>
            </a:solidFill>
            <a:round/>
            <a:headEnd/>
            <a:tailEnd type="arrow" w="med" len="med"/>
          </a:ln>
          <a:effectLst/>
        </p:spPr>
        <p:txBody>
          <a:bodyPr wrap="none" anchor="ctr"/>
          <a:lstStyle/>
          <a:p>
            <a:endParaRPr lang="en-US"/>
          </a:p>
        </p:txBody>
      </p:sp>
      <p:sp>
        <p:nvSpPr>
          <p:cNvPr id="24608" name="Line 32"/>
          <p:cNvSpPr>
            <a:spLocks noChangeShapeType="1"/>
          </p:cNvSpPr>
          <p:nvPr/>
        </p:nvSpPr>
        <p:spPr bwMode="auto">
          <a:xfrm flipH="1" flipV="1">
            <a:off x="5791200" y="4495800"/>
            <a:ext cx="533400" cy="228600"/>
          </a:xfrm>
          <a:prstGeom prst="line">
            <a:avLst/>
          </a:prstGeom>
          <a:noFill/>
          <a:ln w="9525">
            <a:solidFill>
              <a:schemeClr val="tx1"/>
            </a:solidFill>
            <a:round/>
            <a:headEnd/>
            <a:tailEnd type="arrow" w="med" len="med"/>
          </a:ln>
          <a:effectLst/>
        </p:spPr>
        <p:txBody>
          <a:bodyPr wrap="none" anchor="ctr"/>
          <a:lstStyle/>
          <a:p>
            <a:endParaRPr lang="en-US"/>
          </a:p>
        </p:txBody>
      </p:sp>
      <p:sp>
        <p:nvSpPr>
          <p:cNvPr id="21" name="Date Placeholder 20"/>
          <p:cNvSpPr>
            <a:spLocks noGrp="1"/>
          </p:cNvSpPr>
          <p:nvPr>
            <p:ph type="dt" sz="half" idx="10"/>
          </p:nvPr>
        </p:nvSpPr>
        <p:spPr/>
        <p:txBody>
          <a:bodyPr/>
          <a:lstStyle/>
          <a:p>
            <a:fld id="{F1E97E05-8C44-4A7D-BAB8-BB3310F21806}" type="datetime1">
              <a:rPr lang="en-US" altLang="zh-CN" smtClean="0"/>
              <a:pPr/>
              <a:t>4/18/2013</a:t>
            </a:fld>
            <a:endParaRPr lang="en-US" altLang="zh-CN"/>
          </a:p>
        </p:txBody>
      </p:sp>
      <p:sp>
        <p:nvSpPr>
          <p:cNvPr id="22" name="Footer Placeholder 21"/>
          <p:cNvSpPr>
            <a:spLocks noGrp="1"/>
          </p:cNvSpPr>
          <p:nvPr>
            <p:ph type="ftr" sz="quarter" idx="11"/>
          </p:nvPr>
        </p:nvSpPr>
        <p:spPr/>
        <p:txBody>
          <a:bodyPr/>
          <a:lstStyle/>
          <a:p>
            <a:r>
              <a:rPr lang="en-US" altLang="zh-CN" dirty="0" smtClean="0"/>
              <a:t>Towson University - J. Jung</a:t>
            </a:r>
            <a:endParaRPr lang="en-US" altLang="zh-CN" dirty="0"/>
          </a:p>
        </p:txBody>
      </p:sp>
      <p:sp>
        <p:nvSpPr>
          <p:cNvPr id="24597" name="Text Box 21"/>
          <p:cNvSpPr txBox="1">
            <a:spLocks noChangeArrowheads="1"/>
          </p:cNvSpPr>
          <p:nvPr/>
        </p:nvSpPr>
        <p:spPr bwMode="auto">
          <a:xfrm>
            <a:off x="76200" y="5486400"/>
            <a:ext cx="9144000" cy="923330"/>
          </a:xfrm>
          <a:prstGeom prst="rect">
            <a:avLst/>
          </a:prstGeom>
          <a:noFill/>
          <a:ln w="9525">
            <a:noFill/>
            <a:miter lim="800000"/>
            <a:headEnd/>
            <a:tailEnd/>
          </a:ln>
          <a:effectLst/>
        </p:spPr>
        <p:txBody>
          <a:bodyPr wrap="square" anchor="ctr">
            <a:spAutoFit/>
          </a:bodyPr>
          <a:lstStyle/>
          <a:p>
            <a:pPr algn="l">
              <a:spcBef>
                <a:spcPct val="50000"/>
              </a:spcBef>
            </a:pPr>
            <a:r>
              <a:rPr lang="en-US" altLang="zh-CN" sz="1800" dirty="0">
                <a:latin typeface="+mn-lt"/>
                <a:ea typeface="宋体" charset="-122"/>
              </a:rPr>
              <a:t>The population mean is a fixed but</a:t>
            </a:r>
            <a:r>
              <a:rPr lang="en-US" altLang="zh-CN" sz="1800" b="1" i="1" dirty="0">
                <a:latin typeface="+mn-lt"/>
                <a:ea typeface="宋体" charset="-122"/>
              </a:rPr>
              <a:t> unknown</a:t>
            </a:r>
            <a:r>
              <a:rPr lang="en-US" altLang="zh-CN" sz="1800" dirty="0">
                <a:latin typeface="+mn-lt"/>
                <a:ea typeface="宋体" charset="-122"/>
              </a:rPr>
              <a:t> quantity. </a:t>
            </a:r>
            <a:r>
              <a:rPr lang="en-US" altLang="zh-CN" sz="1800" dirty="0" smtClean="0">
                <a:latin typeface="+mn-lt"/>
                <a:ea typeface="宋体" charset="-122"/>
              </a:rPr>
              <a:t> </a:t>
            </a:r>
            <a:r>
              <a:rPr lang="en-US" altLang="zh-CN" sz="1800" dirty="0" smtClean="0">
                <a:solidFill>
                  <a:srgbClr val="C00000"/>
                </a:solidFill>
                <a:latin typeface="+mn-lt"/>
                <a:ea typeface="宋体" charset="-122"/>
              </a:rPr>
              <a:t>It’s </a:t>
            </a:r>
            <a:r>
              <a:rPr lang="en-US" altLang="zh-CN" sz="1800" dirty="0">
                <a:solidFill>
                  <a:srgbClr val="C00000"/>
                </a:solidFill>
                <a:latin typeface="+mn-lt"/>
                <a:ea typeface="宋体" charset="-122"/>
              </a:rPr>
              <a:t>incorrect to interpret the confidence interval estimate as a probability statement about </a:t>
            </a:r>
            <a:r>
              <a:rPr lang="en-US" altLang="zh-CN" sz="1800" dirty="0" smtClean="0">
                <a:latin typeface="+mn-lt"/>
                <a:ea typeface="宋体" charset="-122"/>
              </a:rPr>
              <a:t>  </a:t>
            </a:r>
            <a:r>
              <a:rPr lang="en-US" altLang="zh-CN" sz="1800" dirty="0">
                <a:latin typeface="+mn-lt"/>
                <a:ea typeface="宋体" charset="-122"/>
              </a:rPr>
              <a:t>. </a:t>
            </a:r>
            <a:r>
              <a:rPr lang="en-US" altLang="zh-CN" sz="1800" dirty="0" smtClean="0">
                <a:latin typeface="+mn-lt"/>
                <a:ea typeface="宋体" charset="-122"/>
              </a:rPr>
              <a:t>. The </a:t>
            </a:r>
            <a:r>
              <a:rPr lang="en-US" altLang="zh-CN" sz="1800" dirty="0">
                <a:latin typeface="+mn-lt"/>
                <a:ea typeface="宋体" charset="-122"/>
              </a:rPr>
              <a:t>interval acts as the lower and upper limits of the interval </a:t>
            </a:r>
            <a:r>
              <a:rPr lang="en-US" altLang="zh-CN" sz="1800" b="1" i="1" dirty="0">
                <a:latin typeface="+mn-lt"/>
                <a:ea typeface="宋体" charset="-122"/>
              </a:rPr>
              <a:t>estimate</a:t>
            </a:r>
            <a:r>
              <a:rPr lang="en-US" altLang="zh-CN" sz="1800" dirty="0">
                <a:latin typeface="+mn-lt"/>
                <a:ea typeface="宋体" charset="-122"/>
              </a:rPr>
              <a:t> of the population mean.</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alpha val="28000"/>
          </a:schemeClr>
        </a:solidFill>
        <a:effectLst/>
      </p:bgPr>
    </p:bg>
    <p:spTree>
      <p:nvGrpSpPr>
        <p:cNvPr id="1" name=""/>
        <p:cNvGrpSpPr/>
        <p:nvPr/>
      </p:nvGrpSpPr>
      <p:grpSpPr>
        <a:xfrm>
          <a:off x="0" y="0"/>
          <a:ext cx="0" cy="0"/>
          <a:chOff x="0" y="0"/>
          <a:chExt cx="0" cy="0"/>
        </a:xfrm>
      </p:grpSpPr>
      <p:pic>
        <p:nvPicPr>
          <p:cNvPr id="50180" name="Picture 4"/>
          <p:cNvPicPr>
            <a:picLocks noGrp="1" noChangeAspect="1" noChangeArrowheads="1"/>
          </p:cNvPicPr>
          <p:nvPr>
            <p:ph type="title"/>
          </p:nvPr>
        </p:nvPicPr>
        <p:blipFill>
          <a:blip r:embed="rId4" cstate="print"/>
          <a:srcRect/>
          <a:stretch>
            <a:fillRect/>
          </a:stretch>
        </p:blipFill>
        <p:spPr>
          <a:xfrm>
            <a:off x="381000" y="990600"/>
            <a:ext cx="317500" cy="342900"/>
          </a:xfrm>
          <a:noFill/>
          <a:ln/>
        </p:spPr>
      </p:pic>
      <p:sp>
        <p:nvSpPr>
          <p:cNvPr id="50179" name="Rectangle 3"/>
          <p:cNvSpPr>
            <a:spLocks noGrp="1" noChangeArrowheads="1"/>
          </p:cNvSpPr>
          <p:nvPr>
            <p:ph type="body" sz="half" idx="1"/>
          </p:nvPr>
        </p:nvSpPr>
        <p:spPr>
          <a:xfrm>
            <a:off x="241300" y="914400"/>
            <a:ext cx="8902700" cy="5486400"/>
          </a:xfrm>
        </p:spPr>
        <p:txBody>
          <a:bodyPr/>
          <a:lstStyle/>
          <a:p>
            <a:pPr>
              <a:buNone/>
            </a:pPr>
            <a:r>
              <a:rPr lang="zh-CN" altLang="en-US" sz="2400" b="1" i="1" dirty="0">
                <a:ea typeface="宋体" charset="-122"/>
              </a:rPr>
              <a:t>     </a:t>
            </a:r>
            <a:r>
              <a:rPr lang="en-US" altLang="zh-CN" sz="2400" dirty="0">
                <a:ea typeface="宋体" charset="-122"/>
              </a:rPr>
              <a:t>- the probability in tails, the likelihood of a certain type of error or mistake.</a:t>
            </a:r>
          </a:p>
          <a:p>
            <a:pPr>
              <a:buNone/>
            </a:pPr>
            <a:endParaRPr lang="en-US" altLang="zh-CN" sz="2400" dirty="0">
              <a:ea typeface="宋体" charset="-122"/>
            </a:endParaRPr>
          </a:p>
          <a:p>
            <a:pPr>
              <a:buNone/>
            </a:pPr>
            <a:r>
              <a:rPr lang="en-US" altLang="zh-CN" sz="2400" b="1" i="1" dirty="0">
                <a:ea typeface="宋体" charset="-122"/>
              </a:rPr>
              <a:t>level of confidence</a:t>
            </a:r>
            <a:r>
              <a:rPr lang="en-US" altLang="zh-CN" sz="2400" dirty="0">
                <a:ea typeface="宋体" charset="-122"/>
              </a:rPr>
              <a:t> = 1 – </a:t>
            </a:r>
          </a:p>
          <a:p>
            <a:pPr>
              <a:buNone/>
            </a:pPr>
            <a:endParaRPr lang="en-US" altLang="zh-CN" sz="2400" dirty="0">
              <a:ea typeface="宋体" charset="-122"/>
            </a:endParaRPr>
          </a:p>
          <a:p>
            <a:pPr>
              <a:buNone/>
            </a:pPr>
            <a:r>
              <a:rPr lang="en-US" altLang="zh-CN" sz="2400" dirty="0">
                <a:ea typeface="宋体" charset="-122"/>
              </a:rPr>
              <a:t>        </a:t>
            </a:r>
            <a:r>
              <a:rPr lang="en-US" altLang="zh-CN" sz="2400" dirty="0" smtClean="0">
                <a:ea typeface="宋体" charset="-122"/>
              </a:rPr>
              <a:t>is </a:t>
            </a:r>
            <a:r>
              <a:rPr lang="en-US" altLang="zh-CN" sz="2400" dirty="0">
                <a:ea typeface="宋体" charset="-122"/>
              </a:rPr>
              <a:t>called </a:t>
            </a:r>
            <a:r>
              <a:rPr lang="en-US" altLang="zh-CN" sz="2400" b="1" i="1" dirty="0">
                <a:ea typeface="宋体" charset="-122"/>
              </a:rPr>
              <a:t>critical value</a:t>
            </a:r>
            <a:r>
              <a:rPr lang="en-US" altLang="zh-CN" sz="2400" dirty="0">
                <a:ea typeface="宋体" charset="-122"/>
              </a:rPr>
              <a:t>, the </a:t>
            </a:r>
            <a:r>
              <a:rPr lang="en-US" altLang="zh-CN" sz="2400" b="1" dirty="0">
                <a:ea typeface="宋体" charset="-122"/>
              </a:rPr>
              <a:t>z</a:t>
            </a:r>
            <a:r>
              <a:rPr lang="en-US" altLang="zh-CN" sz="2400" dirty="0">
                <a:ea typeface="宋体" charset="-122"/>
              </a:rPr>
              <a:t> score associated with half of alpha.</a:t>
            </a:r>
          </a:p>
          <a:p>
            <a:pPr>
              <a:buNone/>
            </a:pPr>
            <a:endParaRPr lang="en-US" altLang="zh-CN" sz="2400" dirty="0">
              <a:ea typeface="宋体" charset="-122"/>
            </a:endParaRPr>
          </a:p>
          <a:p>
            <a:pPr>
              <a:buNone/>
            </a:pPr>
            <a:r>
              <a:rPr lang="en-US" altLang="zh-CN" sz="2400" dirty="0">
                <a:ea typeface="宋体" charset="-122"/>
              </a:rPr>
              <a:t>            </a:t>
            </a:r>
            <a:r>
              <a:rPr lang="en-US" altLang="zh-CN" sz="2400" dirty="0" smtClean="0">
                <a:ea typeface="宋体" charset="-122"/>
              </a:rPr>
              <a:t>      is called </a:t>
            </a:r>
            <a:r>
              <a:rPr lang="en-US" altLang="zh-CN" sz="2400" b="1" i="1" dirty="0">
                <a:ea typeface="宋体" charset="-122"/>
              </a:rPr>
              <a:t>margin of error</a:t>
            </a:r>
            <a:r>
              <a:rPr lang="en-US" altLang="zh-CN" sz="2400" dirty="0">
                <a:ea typeface="宋体" charset="-122"/>
              </a:rPr>
              <a:t>, </a:t>
            </a:r>
            <a:r>
              <a:rPr lang="en-US" altLang="zh-CN" sz="2400" dirty="0" smtClean="0">
                <a:ea typeface="宋体" charset="-122"/>
              </a:rPr>
              <a:t>denoted </a:t>
            </a:r>
            <a:r>
              <a:rPr lang="en-US" altLang="zh-CN" sz="2400" dirty="0">
                <a:ea typeface="宋体" charset="-122"/>
              </a:rPr>
              <a:t>by </a:t>
            </a:r>
            <a:r>
              <a:rPr lang="en-US" altLang="zh-CN" sz="2400" b="1" i="1" dirty="0">
                <a:ea typeface="宋体" charset="-122"/>
              </a:rPr>
              <a:t>e</a:t>
            </a:r>
            <a:r>
              <a:rPr lang="en-US" altLang="zh-CN" sz="2400" dirty="0">
                <a:ea typeface="宋体" charset="-122"/>
              </a:rPr>
              <a:t>. </a:t>
            </a:r>
          </a:p>
          <a:p>
            <a:pPr>
              <a:buNone/>
            </a:pPr>
            <a:endParaRPr lang="en-US" altLang="zh-CN" sz="2400" dirty="0">
              <a:ea typeface="宋体" charset="-122"/>
            </a:endParaRPr>
          </a:p>
          <a:p>
            <a:pPr>
              <a:buNone/>
            </a:pPr>
            <a:r>
              <a:rPr lang="en-US" altLang="zh-CN" sz="2400" dirty="0">
                <a:ea typeface="宋体" charset="-122"/>
              </a:rPr>
              <a:t>Therefore, C.I. </a:t>
            </a:r>
            <a:r>
              <a:rPr lang="en-US" altLang="zh-CN" sz="2400" dirty="0" smtClean="0">
                <a:ea typeface="宋体" charset="-122"/>
              </a:rPr>
              <a:t>is the interval [point </a:t>
            </a:r>
            <a:r>
              <a:rPr lang="en-US" altLang="zh-CN" sz="2400" dirty="0">
                <a:ea typeface="宋体" charset="-122"/>
              </a:rPr>
              <a:t>estimate – </a:t>
            </a:r>
            <a:r>
              <a:rPr lang="en-US" altLang="zh-CN" sz="2400" b="1" i="1" dirty="0">
                <a:ea typeface="宋体" charset="-122"/>
              </a:rPr>
              <a:t>e</a:t>
            </a:r>
            <a:r>
              <a:rPr lang="en-US" altLang="zh-CN" sz="2400" dirty="0">
                <a:ea typeface="宋体" charset="-122"/>
              </a:rPr>
              <a:t>, point estimate + </a:t>
            </a:r>
            <a:r>
              <a:rPr lang="en-US" altLang="zh-CN" sz="2400" b="1" i="1" dirty="0" smtClean="0">
                <a:ea typeface="宋体" charset="-122"/>
              </a:rPr>
              <a:t>e</a:t>
            </a:r>
            <a:r>
              <a:rPr lang="en-US" altLang="zh-CN" sz="2400" b="1" dirty="0" smtClean="0">
                <a:ea typeface="宋体" charset="-122"/>
              </a:rPr>
              <a:t>]</a:t>
            </a:r>
            <a:r>
              <a:rPr lang="en-US" altLang="zh-CN" sz="2400" dirty="0" smtClean="0">
                <a:ea typeface="宋体" charset="-122"/>
              </a:rPr>
              <a:t>.</a:t>
            </a:r>
            <a:endParaRPr lang="en-US" altLang="zh-CN" sz="2400" dirty="0">
              <a:ea typeface="宋体" charset="-122"/>
            </a:endParaRPr>
          </a:p>
          <a:p>
            <a:pPr>
              <a:buNone/>
            </a:pPr>
            <a:endParaRPr lang="en-US" altLang="zh-CN" sz="2400" dirty="0">
              <a:ea typeface="宋体" charset="-122"/>
            </a:endParaRPr>
          </a:p>
          <a:p>
            <a:pPr>
              <a:buNone/>
            </a:pPr>
            <a:endParaRPr lang="zh-CN" altLang="en-US" sz="2400" dirty="0">
              <a:ea typeface="宋体" charset="-122"/>
            </a:endParaRPr>
          </a:p>
        </p:txBody>
      </p:sp>
      <p:graphicFrame>
        <p:nvGraphicFramePr>
          <p:cNvPr id="50181" name="Object 5"/>
          <p:cNvGraphicFramePr>
            <a:graphicFrameLocks noGrp="1" noChangeAspect="1"/>
          </p:cNvGraphicFramePr>
          <p:nvPr>
            <p:ph sz="quarter" idx="2"/>
          </p:nvPr>
        </p:nvGraphicFramePr>
        <p:xfrm>
          <a:off x="311150" y="2971800"/>
          <a:ext cx="582613" cy="609600"/>
        </p:xfrm>
        <a:graphic>
          <a:graphicData uri="http://schemas.openxmlformats.org/presentationml/2006/ole">
            <mc:AlternateContent xmlns:mc="http://schemas.openxmlformats.org/markup-compatibility/2006">
              <mc:Choice xmlns:v="urn:schemas-microsoft-com:vml" Requires="v">
                <p:oleObj spid="_x0000_s50217" name="Equation" r:id="rId5" imgW="266400" imgH="279360" progId="">
                  <p:embed/>
                </p:oleObj>
              </mc:Choice>
              <mc:Fallback>
                <p:oleObj name="Equation" r:id="rId5" imgW="266400" imgH="279360" progId="">
                  <p:embed/>
                  <p:pic>
                    <p:nvPicPr>
                      <p:cNvPr id="0"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1150" y="2971800"/>
                        <a:ext cx="582613" cy="609600"/>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50183" name="Picture 7"/>
          <p:cNvPicPr>
            <a:picLocks noGrp="1" noChangeAspect="1" noChangeArrowheads="1"/>
          </p:cNvPicPr>
          <p:nvPr>
            <p:ph sz="quarter" idx="3"/>
          </p:nvPr>
        </p:nvPicPr>
        <p:blipFill>
          <a:blip r:embed="rId7" cstate="print"/>
          <a:srcRect/>
          <a:stretch>
            <a:fillRect/>
          </a:stretch>
        </p:blipFill>
        <p:spPr>
          <a:xfrm>
            <a:off x="3429000" y="2209800"/>
            <a:ext cx="317500" cy="342900"/>
          </a:xfrm>
          <a:noFill/>
          <a:ln/>
        </p:spPr>
      </p:pic>
      <p:sp>
        <p:nvSpPr>
          <p:cNvPr id="9" name="Slide Number Placeholder 7"/>
          <p:cNvSpPr>
            <a:spLocks noGrp="1"/>
          </p:cNvSpPr>
          <p:nvPr>
            <p:ph type="sldNum" sz="quarter" idx="12"/>
          </p:nvPr>
        </p:nvSpPr>
        <p:spPr/>
        <p:txBody>
          <a:bodyPr/>
          <a:lstStyle/>
          <a:p>
            <a:r>
              <a:rPr lang="en-US" altLang="zh-CN"/>
              <a:t>10.</a:t>
            </a:r>
            <a:fld id="{18003CD6-7D11-4BF0-BB69-B69730CB825F}" type="slidenum">
              <a:rPr lang="en-US" altLang="zh-CN"/>
              <a:pPr/>
              <a:t>14</a:t>
            </a:fld>
            <a:endParaRPr lang="en-US" altLang="zh-CN"/>
          </a:p>
        </p:txBody>
      </p:sp>
      <p:sp>
        <p:nvSpPr>
          <p:cNvPr id="50189" name="Rectangle 13"/>
          <p:cNvSpPr>
            <a:spLocks noChangeArrowheads="1"/>
          </p:cNvSpPr>
          <p:nvPr/>
        </p:nvSpPr>
        <p:spPr bwMode="auto">
          <a:xfrm>
            <a:off x="0" y="3219450"/>
            <a:ext cx="9144000" cy="0"/>
          </a:xfrm>
          <a:prstGeom prst="rect">
            <a:avLst/>
          </a:prstGeom>
          <a:noFill/>
          <a:ln w="9525">
            <a:noFill/>
            <a:miter lim="800000"/>
            <a:headEnd/>
            <a:tailEnd/>
          </a:ln>
          <a:effectLst/>
        </p:spPr>
        <p:txBody>
          <a:bodyPr wrap="none" anchor="ctr">
            <a:spAutoFit/>
          </a:bodyPr>
          <a:lstStyle/>
          <a:p>
            <a:endParaRPr lang="en-US"/>
          </a:p>
        </p:txBody>
      </p:sp>
      <p:graphicFrame>
        <p:nvGraphicFramePr>
          <p:cNvPr id="50188" name="Object 12"/>
          <p:cNvGraphicFramePr>
            <a:graphicFrameLocks noChangeAspect="1"/>
          </p:cNvGraphicFramePr>
          <p:nvPr>
            <p:extLst>
              <p:ext uri="{D42A27DB-BD31-4B8C-83A1-F6EECF244321}">
                <p14:modId xmlns:p14="http://schemas.microsoft.com/office/powerpoint/2010/main" val="436593005"/>
              </p:ext>
            </p:extLst>
          </p:nvPr>
        </p:nvGraphicFramePr>
        <p:xfrm>
          <a:off x="130175" y="3810000"/>
          <a:ext cx="1263650" cy="719138"/>
        </p:xfrm>
        <a:graphic>
          <a:graphicData uri="http://schemas.openxmlformats.org/presentationml/2006/ole">
            <mc:AlternateContent xmlns:mc="http://schemas.openxmlformats.org/markup-compatibility/2006">
              <mc:Choice xmlns:v="urn:schemas-microsoft-com:vml" Requires="v">
                <p:oleObj spid="_x0000_s50218" name="Equation" r:id="rId8" imgW="736560" imgH="419040" progId="Equation.3">
                  <p:embed/>
                </p:oleObj>
              </mc:Choice>
              <mc:Fallback>
                <p:oleObj name="Equation" r:id="rId8" imgW="736560" imgH="419040" progId="Equation.3">
                  <p:embed/>
                  <p:pic>
                    <p:nvPicPr>
                      <p:cNvPr id="0" name="Picture 12"/>
                      <p:cNvPicPr>
                        <a:picLocks noChangeAspect="1" noChangeArrowheads="1"/>
                      </p:cNvPicPr>
                      <p:nvPr/>
                    </p:nvPicPr>
                    <p:blipFill>
                      <a:blip r:embed="rId9"/>
                      <a:srcRect/>
                      <a:stretch>
                        <a:fillRect/>
                      </a:stretch>
                    </p:blipFill>
                    <p:spPr bwMode="auto">
                      <a:xfrm>
                        <a:off x="130175" y="3810000"/>
                        <a:ext cx="1263650" cy="7191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0190" name="Rectangle 14"/>
          <p:cNvSpPr>
            <a:spLocks noChangeArrowheads="1"/>
          </p:cNvSpPr>
          <p:nvPr/>
        </p:nvSpPr>
        <p:spPr bwMode="auto">
          <a:xfrm>
            <a:off x="228600" y="152400"/>
            <a:ext cx="8763000" cy="609600"/>
          </a:xfrm>
          <a:prstGeom prst="rect">
            <a:avLst/>
          </a:prstGeom>
          <a:noFill/>
          <a:ln w="9525">
            <a:noFill/>
            <a:miter lim="800000"/>
            <a:headEnd/>
            <a:tailEnd/>
          </a:ln>
          <a:effectLst/>
        </p:spPr>
        <p:txBody>
          <a:bodyPr anchor="ctr"/>
          <a:lstStyle/>
          <a:p>
            <a:pPr eaLnBrk="1" hangingPunct="1"/>
            <a:r>
              <a:rPr lang="en-US" altLang="zh-CN" sz="4400" dirty="0">
                <a:solidFill>
                  <a:schemeClr val="tx2"/>
                </a:solidFill>
                <a:latin typeface="Tahoma" pitchFamily="34" charset="0"/>
                <a:ea typeface="宋体" charset="-122"/>
              </a:rPr>
              <a:t>Notation and Term…</a:t>
            </a:r>
          </a:p>
        </p:txBody>
      </p:sp>
      <p:sp>
        <p:nvSpPr>
          <p:cNvPr id="10" name="Date Placeholder 9"/>
          <p:cNvSpPr>
            <a:spLocks noGrp="1"/>
          </p:cNvSpPr>
          <p:nvPr>
            <p:ph type="dt" sz="half" idx="10"/>
          </p:nvPr>
        </p:nvSpPr>
        <p:spPr/>
        <p:txBody>
          <a:bodyPr/>
          <a:lstStyle/>
          <a:p>
            <a:fld id="{11567E09-D737-4C22-87A1-32D8CE5A8996}" type="datetime1">
              <a:rPr lang="en-US" altLang="zh-CN" smtClean="0"/>
              <a:pPr/>
              <a:t>4/18/2013</a:t>
            </a:fld>
            <a:endParaRPr lang="en-US" altLang="zh-CN"/>
          </a:p>
        </p:txBody>
      </p:sp>
      <p:sp>
        <p:nvSpPr>
          <p:cNvPr id="11" name="Footer Placeholder 10"/>
          <p:cNvSpPr>
            <a:spLocks noGrp="1"/>
          </p:cNvSpPr>
          <p:nvPr>
            <p:ph type="ftr" sz="quarter" idx="11"/>
          </p:nvPr>
        </p:nvSpPr>
        <p:spPr/>
        <p:txBody>
          <a:bodyPr/>
          <a:lstStyle/>
          <a:p>
            <a:r>
              <a:rPr lang="en-US" altLang="zh-CN" smtClean="0"/>
              <a:t>Towson University - J. Jung</a:t>
            </a:r>
            <a:endParaRPr lang="en-US" altLang="zh-CN"/>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alpha val="28000"/>
          </a:schemeClr>
        </a:solidFill>
        <a:effectLst/>
      </p:bgPr>
    </p:bg>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noAutofit/>
          </a:bodyPr>
          <a:lstStyle/>
          <a:p>
            <a:r>
              <a:rPr lang="en-US" altLang="zh-CN" dirty="0" smtClean="0">
                <a:ea typeface="宋体" charset="-122"/>
              </a:rPr>
              <a:t>4 Commonly </a:t>
            </a:r>
            <a:r>
              <a:rPr lang="en-US" altLang="zh-CN" dirty="0">
                <a:ea typeface="宋体" charset="-122"/>
              </a:rPr>
              <a:t>used </a:t>
            </a:r>
            <a:r>
              <a:rPr lang="en-US" altLang="zh-CN" dirty="0" smtClean="0">
                <a:ea typeface="宋体" charset="-122"/>
              </a:rPr>
              <a:t>Confidence Levels</a:t>
            </a:r>
            <a:r>
              <a:rPr lang="en-US" altLang="zh-CN" dirty="0">
                <a:ea typeface="宋体" charset="-122"/>
              </a:rPr>
              <a:t>…</a:t>
            </a:r>
          </a:p>
        </p:txBody>
      </p:sp>
      <p:sp>
        <p:nvSpPr>
          <p:cNvPr id="23555" name="Rectangle 3"/>
          <p:cNvSpPr>
            <a:spLocks noGrp="1" noChangeArrowheads="1"/>
          </p:cNvSpPr>
          <p:nvPr>
            <p:ph idx="1"/>
          </p:nvPr>
        </p:nvSpPr>
        <p:spPr/>
        <p:txBody>
          <a:bodyPr/>
          <a:lstStyle/>
          <a:p>
            <a:r>
              <a:rPr lang="en-US" altLang="zh-CN">
                <a:ea typeface="宋体" charset="-122"/>
              </a:rPr>
              <a:t>Confidence Level</a:t>
            </a:r>
          </a:p>
        </p:txBody>
      </p:sp>
      <p:sp>
        <p:nvSpPr>
          <p:cNvPr id="11" name="Slide Number Placeholder 5"/>
          <p:cNvSpPr>
            <a:spLocks noGrp="1"/>
          </p:cNvSpPr>
          <p:nvPr>
            <p:ph type="sldNum" sz="quarter" idx="12"/>
          </p:nvPr>
        </p:nvSpPr>
        <p:spPr/>
        <p:txBody>
          <a:bodyPr/>
          <a:lstStyle/>
          <a:p>
            <a:r>
              <a:rPr lang="en-US" altLang="zh-CN"/>
              <a:t>10.</a:t>
            </a:r>
            <a:fld id="{468FC0D1-9EC1-4A64-8694-6DD6AF35CF85}" type="slidenum">
              <a:rPr lang="en-US" altLang="zh-CN"/>
              <a:pPr/>
              <a:t>15</a:t>
            </a:fld>
            <a:endParaRPr lang="en-US" altLang="zh-CN"/>
          </a:p>
        </p:txBody>
      </p:sp>
      <p:pic>
        <p:nvPicPr>
          <p:cNvPr id="23559" name="Picture 7"/>
          <p:cNvPicPr>
            <a:picLocks noChangeAspect="1" noChangeArrowheads="1"/>
          </p:cNvPicPr>
          <p:nvPr/>
        </p:nvPicPr>
        <p:blipFill>
          <a:blip r:embed="rId3" cstate="print"/>
          <a:srcRect/>
          <a:stretch>
            <a:fillRect/>
          </a:stretch>
        </p:blipFill>
        <p:spPr bwMode="auto">
          <a:xfrm>
            <a:off x="1981200" y="2590800"/>
            <a:ext cx="5181600" cy="2451100"/>
          </a:xfrm>
          <a:prstGeom prst="rect">
            <a:avLst/>
          </a:prstGeom>
          <a:noFill/>
          <a:ln w="9525">
            <a:solidFill>
              <a:srgbClr val="0000FF"/>
            </a:solidFill>
            <a:miter lim="800000"/>
            <a:headEnd/>
            <a:tailEnd/>
          </a:ln>
        </p:spPr>
      </p:pic>
      <p:sp>
        <p:nvSpPr>
          <p:cNvPr id="23561" name="Rectangle 9"/>
          <p:cNvSpPr>
            <a:spLocks noChangeArrowheads="1"/>
          </p:cNvSpPr>
          <p:nvPr/>
        </p:nvSpPr>
        <p:spPr bwMode="auto">
          <a:xfrm>
            <a:off x="1676400" y="2362200"/>
            <a:ext cx="5791200" cy="2971800"/>
          </a:xfrm>
          <a:prstGeom prst="rect">
            <a:avLst/>
          </a:prstGeom>
          <a:noFill/>
          <a:ln w="19050">
            <a:solidFill>
              <a:schemeClr val="tx1"/>
            </a:solidFill>
            <a:prstDash val="dash"/>
            <a:miter lim="800000"/>
            <a:headEnd/>
            <a:tailEnd/>
          </a:ln>
          <a:effectLst/>
        </p:spPr>
        <p:txBody>
          <a:bodyPr wrap="none" anchor="ctr"/>
          <a:lstStyle/>
          <a:p>
            <a:endParaRPr lang="en-US"/>
          </a:p>
        </p:txBody>
      </p:sp>
      <p:sp>
        <p:nvSpPr>
          <p:cNvPr id="23562" name="Text Box 10"/>
          <p:cNvSpPr txBox="1">
            <a:spLocks noChangeArrowheads="1"/>
          </p:cNvSpPr>
          <p:nvPr/>
        </p:nvSpPr>
        <p:spPr bwMode="auto">
          <a:xfrm>
            <a:off x="2986088" y="1981200"/>
            <a:ext cx="581025" cy="457200"/>
          </a:xfrm>
          <a:prstGeom prst="rect">
            <a:avLst/>
          </a:prstGeom>
          <a:noFill/>
          <a:ln w="9525">
            <a:noFill/>
            <a:miter lim="800000"/>
            <a:headEnd/>
            <a:tailEnd/>
          </a:ln>
          <a:effectLst/>
        </p:spPr>
        <p:txBody>
          <a:bodyPr wrap="none" anchor="ctr">
            <a:spAutoFit/>
          </a:bodyPr>
          <a:lstStyle/>
          <a:p>
            <a:r>
              <a:rPr lang="zh-CN" altLang="en-US">
                <a:ea typeface="宋体" charset="-122"/>
                <a:sym typeface="Wingdings" pitchFamily="2" charset="2"/>
              </a:rPr>
              <a:t></a:t>
            </a:r>
            <a:endParaRPr lang="zh-CN" altLang="en-US">
              <a:ea typeface="宋体" charset="-122"/>
            </a:endParaRPr>
          </a:p>
        </p:txBody>
      </p:sp>
      <p:sp>
        <p:nvSpPr>
          <p:cNvPr id="23563" name="Text Box 11"/>
          <p:cNvSpPr txBox="1">
            <a:spLocks noChangeArrowheads="1"/>
          </p:cNvSpPr>
          <p:nvPr/>
        </p:nvSpPr>
        <p:spPr bwMode="auto">
          <a:xfrm>
            <a:off x="5438775" y="1981200"/>
            <a:ext cx="581025" cy="457200"/>
          </a:xfrm>
          <a:prstGeom prst="rect">
            <a:avLst/>
          </a:prstGeom>
          <a:noFill/>
          <a:ln w="9525">
            <a:noFill/>
            <a:miter lim="800000"/>
            <a:headEnd/>
            <a:tailEnd/>
          </a:ln>
          <a:effectLst/>
        </p:spPr>
        <p:txBody>
          <a:bodyPr wrap="none" anchor="ctr">
            <a:spAutoFit/>
          </a:bodyPr>
          <a:lstStyle/>
          <a:p>
            <a:r>
              <a:rPr lang="zh-CN" altLang="en-US">
                <a:ea typeface="宋体" charset="-122"/>
                <a:sym typeface="Wingdings" pitchFamily="2" charset="2"/>
              </a:rPr>
              <a:t></a:t>
            </a:r>
            <a:endParaRPr lang="zh-CN" altLang="en-US">
              <a:ea typeface="宋体" charset="-122"/>
            </a:endParaRPr>
          </a:p>
        </p:txBody>
      </p:sp>
      <p:sp>
        <p:nvSpPr>
          <p:cNvPr id="23564" name="Text Box 12"/>
          <p:cNvSpPr txBox="1">
            <a:spLocks noChangeArrowheads="1"/>
          </p:cNvSpPr>
          <p:nvPr/>
        </p:nvSpPr>
        <p:spPr bwMode="auto">
          <a:xfrm>
            <a:off x="3124200" y="1981200"/>
            <a:ext cx="2743200" cy="368300"/>
          </a:xfrm>
          <a:prstGeom prst="rect">
            <a:avLst/>
          </a:prstGeom>
          <a:noFill/>
          <a:ln w="9525">
            <a:noFill/>
            <a:miter lim="800000"/>
            <a:headEnd/>
            <a:tailEnd/>
          </a:ln>
          <a:effectLst/>
        </p:spPr>
        <p:txBody>
          <a:bodyPr anchor="ctr">
            <a:spAutoFit/>
          </a:bodyPr>
          <a:lstStyle/>
          <a:p>
            <a:pPr>
              <a:spcBef>
                <a:spcPct val="50000"/>
              </a:spcBef>
            </a:pPr>
            <a:r>
              <a:rPr lang="en-US" altLang="zh-CN" sz="1800">
                <a:latin typeface="Tahoma" pitchFamily="34" charset="0"/>
                <a:ea typeface="宋体" charset="-122"/>
              </a:rPr>
              <a:t>cut &amp; keep handy!</a:t>
            </a:r>
          </a:p>
        </p:txBody>
      </p:sp>
      <p:sp>
        <p:nvSpPr>
          <p:cNvPr id="23565" name="Text Box 13"/>
          <p:cNvSpPr txBox="1">
            <a:spLocks noChangeArrowheads="1"/>
          </p:cNvSpPr>
          <p:nvPr/>
        </p:nvSpPr>
        <p:spPr bwMode="auto">
          <a:xfrm>
            <a:off x="6804025" y="6172200"/>
            <a:ext cx="2339975" cy="368300"/>
          </a:xfrm>
          <a:prstGeom prst="rect">
            <a:avLst/>
          </a:prstGeom>
          <a:noFill/>
          <a:ln w="9525">
            <a:noFill/>
            <a:miter lim="800000"/>
            <a:headEnd/>
            <a:tailEnd/>
          </a:ln>
          <a:effectLst/>
        </p:spPr>
        <p:txBody>
          <a:bodyPr anchor="ctr">
            <a:spAutoFit/>
          </a:bodyPr>
          <a:lstStyle/>
          <a:p>
            <a:pPr>
              <a:spcBef>
                <a:spcPct val="50000"/>
              </a:spcBef>
            </a:pPr>
            <a:r>
              <a:rPr lang="en-US" altLang="zh-CN" sz="1800">
                <a:latin typeface="Tahoma" pitchFamily="34" charset="0"/>
                <a:ea typeface="宋体" charset="-122"/>
              </a:rPr>
              <a:t>Table 10.1</a:t>
            </a:r>
          </a:p>
        </p:txBody>
      </p:sp>
      <p:sp>
        <p:nvSpPr>
          <p:cNvPr id="12" name="Date Placeholder 11"/>
          <p:cNvSpPr>
            <a:spLocks noGrp="1"/>
          </p:cNvSpPr>
          <p:nvPr>
            <p:ph type="dt" sz="half" idx="10"/>
          </p:nvPr>
        </p:nvSpPr>
        <p:spPr/>
        <p:txBody>
          <a:bodyPr/>
          <a:lstStyle/>
          <a:p>
            <a:fld id="{E2C6BC2D-D0B3-4258-A081-38E9384FE91C}" type="datetime1">
              <a:rPr lang="en-US" altLang="zh-CN" smtClean="0"/>
              <a:pPr/>
              <a:t>4/18/2013</a:t>
            </a:fld>
            <a:endParaRPr lang="en-US" altLang="zh-CN"/>
          </a:p>
        </p:txBody>
      </p:sp>
      <p:sp>
        <p:nvSpPr>
          <p:cNvPr id="13" name="Footer Placeholder 12"/>
          <p:cNvSpPr>
            <a:spLocks noGrp="1"/>
          </p:cNvSpPr>
          <p:nvPr>
            <p:ph type="ftr" sz="quarter" idx="11"/>
          </p:nvPr>
        </p:nvSpPr>
        <p:spPr/>
        <p:txBody>
          <a:bodyPr/>
          <a:lstStyle/>
          <a:p>
            <a:r>
              <a:rPr lang="en-US" altLang="zh-CN" smtClean="0"/>
              <a:t>Towson University - J. Jung</a:t>
            </a:r>
            <a:endParaRPr lang="en-US" altLang="zh-CN"/>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alpha val="28000"/>
          </a:schemeClr>
        </a:solidFill>
        <a:effectLst/>
      </p:bgPr>
    </p:bg>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US" altLang="zh-CN" dirty="0" smtClean="0">
                <a:ea typeface="宋体" charset="-122"/>
              </a:rPr>
              <a:t>Example</a:t>
            </a:r>
            <a:endParaRPr lang="en-US" altLang="zh-CN" dirty="0">
              <a:ea typeface="宋体" charset="-122"/>
            </a:endParaRPr>
          </a:p>
        </p:txBody>
      </p:sp>
      <p:sp>
        <p:nvSpPr>
          <p:cNvPr id="25603" name="Rectangle 3"/>
          <p:cNvSpPr>
            <a:spLocks noGrp="1" noChangeArrowheads="1"/>
          </p:cNvSpPr>
          <p:nvPr>
            <p:ph idx="1"/>
          </p:nvPr>
        </p:nvSpPr>
        <p:spPr>
          <a:xfrm>
            <a:off x="457200" y="1143000"/>
            <a:ext cx="8229600" cy="4983163"/>
          </a:xfrm>
        </p:spPr>
        <p:txBody>
          <a:bodyPr>
            <a:normAutofit fontScale="85000" lnSpcReduction="20000"/>
          </a:bodyPr>
          <a:lstStyle/>
          <a:p>
            <a:r>
              <a:rPr lang="en-US" altLang="zh-CN" dirty="0">
                <a:ea typeface="宋体" charset="-122"/>
              </a:rPr>
              <a:t>A computer company samples demand during </a:t>
            </a:r>
            <a:r>
              <a:rPr lang="en-US" altLang="zh-CN" dirty="0" smtClean="0">
                <a:ea typeface="宋体" charset="-122"/>
              </a:rPr>
              <a:t>a sales period </a:t>
            </a:r>
            <a:r>
              <a:rPr lang="en-US" altLang="zh-CN" dirty="0">
                <a:ea typeface="宋体" charset="-122"/>
              </a:rPr>
              <a:t>over 25 </a:t>
            </a:r>
            <a:r>
              <a:rPr lang="en-US" altLang="zh-CN" dirty="0" smtClean="0">
                <a:ea typeface="宋体" charset="-122"/>
              </a:rPr>
              <a:t>sales </a:t>
            </a:r>
            <a:r>
              <a:rPr lang="en-US" altLang="zh-CN" dirty="0">
                <a:ea typeface="宋体" charset="-122"/>
              </a:rPr>
              <a:t>periods:</a:t>
            </a:r>
          </a:p>
          <a:p>
            <a:endParaRPr lang="en-US" altLang="zh-CN" dirty="0">
              <a:ea typeface="宋体" charset="-122"/>
            </a:endParaRPr>
          </a:p>
          <a:p>
            <a:endParaRPr lang="en-US" altLang="zh-CN" dirty="0">
              <a:ea typeface="宋体" charset="-122"/>
            </a:endParaRPr>
          </a:p>
          <a:p>
            <a:endParaRPr lang="en-US" altLang="zh-CN" dirty="0">
              <a:ea typeface="宋体" charset="-122"/>
            </a:endParaRPr>
          </a:p>
          <a:p>
            <a:endParaRPr lang="en-US" altLang="zh-CN" dirty="0">
              <a:ea typeface="宋体" charset="-122"/>
            </a:endParaRPr>
          </a:p>
          <a:p>
            <a:endParaRPr lang="en-US" altLang="zh-CN" dirty="0" smtClean="0">
              <a:ea typeface="宋体" charset="-122"/>
            </a:endParaRPr>
          </a:p>
          <a:p>
            <a:r>
              <a:rPr lang="en-US" altLang="zh-CN" dirty="0" smtClean="0">
                <a:ea typeface="宋体" charset="-122"/>
              </a:rPr>
              <a:t>Its </a:t>
            </a:r>
            <a:r>
              <a:rPr lang="en-US" altLang="zh-CN" dirty="0">
                <a:ea typeface="宋体" charset="-122"/>
              </a:rPr>
              <a:t>is known that the standard deviation of demand </a:t>
            </a:r>
            <a:r>
              <a:rPr lang="en-US" altLang="zh-CN" dirty="0" smtClean="0">
                <a:ea typeface="宋体" charset="-122"/>
              </a:rPr>
              <a:t>during a sales period is </a:t>
            </a:r>
            <a:r>
              <a:rPr lang="en-US" altLang="zh-CN" dirty="0">
                <a:ea typeface="宋体" charset="-122"/>
              </a:rPr>
              <a:t>75 computers. </a:t>
            </a:r>
            <a:endParaRPr lang="en-US" altLang="zh-CN" dirty="0" smtClean="0">
              <a:ea typeface="宋体" charset="-122"/>
            </a:endParaRPr>
          </a:p>
          <a:p>
            <a:r>
              <a:rPr lang="en-US" altLang="zh-CN" dirty="0" smtClean="0">
                <a:ea typeface="宋体" charset="-122"/>
              </a:rPr>
              <a:t>We </a:t>
            </a:r>
            <a:r>
              <a:rPr lang="en-US" altLang="zh-CN" dirty="0">
                <a:ea typeface="宋体" charset="-122"/>
              </a:rPr>
              <a:t>want to estimate the </a:t>
            </a:r>
            <a:r>
              <a:rPr lang="en-US" altLang="zh-CN" b="1" i="1" dirty="0">
                <a:ea typeface="宋体" charset="-122"/>
              </a:rPr>
              <a:t>mean</a:t>
            </a:r>
            <a:r>
              <a:rPr lang="en-US" altLang="zh-CN" dirty="0">
                <a:ea typeface="宋体" charset="-122"/>
              </a:rPr>
              <a:t> demand </a:t>
            </a:r>
            <a:r>
              <a:rPr lang="en-US" altLang="zh-CN" dirty="0" smtClean="0">
                <a:ea typeface="宋体" charset="-122"/>
              </a:rPr>
              <a:t>of a sales period with </a:t>
            </a:r>
            <a:r>
              <a:rPr lang="en-US" altLang="zh-CN" dirty="0">
                <a:ea typeface="宋体" charset="-122"/>
              </a:rPr>
              <a:t>95% confidence in order to set inventory </a:t>
            </a:r>
            <a:r>
              <a:rPr lang="en-US" altLang="zh-CN" dirty="0" smtClean="0">
                <a:ea typeface="宋体" charset="-122"/>
              </a:rPr>
              <a:t>levels correctly.</a:t>
            </a:r>
          </a:p>
        </p:txBody>
      </p:sp>
      <p:sp>
        <p:nvSpPr>
          <p:cNvPr id="5" name="Slide Number Placeholder 5"/>
          <p:cNvSpPr>
            <a:spLocks noGrp="1"/>
          </p:cNvSpPr>
          <p:nvPr>
            <p:ph type="sldNum" sz="quarter" idx="12"/>
          </p:nvPr>
        </p:nvSpPr>
        <p:spPr/>
        <p:txBody>
          <a:bodyPr/>
          <a:lstStyle/>
          <a:p>
            <a:r>
              <a:rPr lang="en-US" altLang="zh-CN"/>
              <a:t>10.</a:t>
            </a:r>
            <a:fld id="{675A26FF-D68F-4E6B-AA35-738C8A4A6647}" type="slidenum">
              <a:rPr lang="en-US" altLang="zh-CN"/>
              <a:pPr/>
              <a:t>16</a:t>
            </a:fld>
            <a:endParaRPr lang="en-US" altLang="zh-CN"/>
          </a:p>
        </p:txBody>
      </p:sp>
      <p:pic>
        <p:nvPicPr>
          <p:cNvPr id="25604" name="Picture 4"/>
          <p:cNvPicPr>
            <a:picLocks noChangeAspect="1" noChangeArrowheads="1"/>
          </p:cNvPicPr>
          <p:nvPr/>
        </p:nvPicPr>
        <p:blipFill>
          <a:blip r:embed="rId3" cstate="print"/>
          <a:srcRect/>
          <a:stretch>
            <a:fillRect/>
          </a:stretch>
        </p:blipFill>
        <p:spPr bwMode="auto">
          <a:xfrm>
            <a:off x="1066800" y="1905000"/>
            <a:ext cx="7315200" cy="1924050"/>
          </a:xfrm>
          <a:prstGeom prst="rect">
            <a:avLst/>
          </a:prstGeom>
          <a:noFill/>
          <a:ln w="9525">
            <a:noFill/>
            <a:miter lim="800000"/>
            <a:headEnd/>
            <a:tailEnd/>
          </a:ln>
          <a:effectLst/>
        </p:spPr>
      </p:pic>
      <p:sp>
        <p:nvSpPr>
          <p:cNvPr id="6" name="Date Placeholder 5"/>
          <p:cNvSpPr>
            <a:spLocks noGrp="1"/>
          </p:cNvSpPr>
          <p:nvPr>
            <p:ph type="dt" sz="half" idx="10"/>
          </p:nvPr>
        </p:nvSpPr>
        <p:spPr/>
        <p:txBody>
          <a:bodyPr/>
          <a:lstStyle/>
          <a:p>
            <a:fld id="{6CB82AFB-FFBD-4F2B-89FC-3CA0D0FDDDBF}" type="datetime1">
              <a:rPr lang="en-US" altLang="zh-CN" smtClean="0"/>
              <a:pPr/>
              <a:t>4/18/2013</a:t>
            </a:fld>
            <a:endParaRPr lang="en-US" altLang="zh-CN"/>
          </a:p>
        </p:txBody>
      </p:sp>
      <p:sp>
        <p:nvSpPr>
          <p:cNvPr id="7" name="Footer Placeholder 6"/>
          <p:cNvSpPr>
            <a:spLocks noGrp="1"/>
          </p:cNvSpPr>
          <p:nvPr>
            <p:ph type="ftr" sz="quarter" idx="11"/>
          </p:nvPr>
        </p:nvSpPr>
        <p:spPr/>
        <p:txBody>
          <a:bodyPr/>
          <a:lstStyle/>
          <a:p>
            <a:r>
              <a:rPr lang="en-US" altLang="zh-CN" smtClean="0"/>
              <a:t>Towson University - J. Jung</a:t>
            </a:r>
            <a:endParaRPr lang="en-US" altLang="zh-CN"/>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alpha val="28000"/>
          </a:schemeClr>
        </a:solidFill>
        <a:effectLst/>
      </p:bgPr>
    </p:bg>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normAutofit fontScale="90000"/>
          </a:bodyPr>
          <a:lstStyle/>
          <a:p>
            <a:r>
              <a:rPr lang="en-US" altLang="zh-CN" dirty="0" smtClean="0">
                <a:ea typeface="宋体" charset="-122"/>
              </a:rPr>
              <a:t>Example</a:t>
            </a:r>
            <a:endParaRPr lang="en-US" altLang="zh-CN" dirty="0">
              <a:ea typeface="宋体" charset="-122"/>
            </a:endParaRPr>
          </a:p>
        </p:txBody>
      </p:sp>
      <p:sp>
        <p:nvSpPr>
          <p:cNvPr id="27651" name="Rectangle 3"/>
          <p:cNvSpPr>
            <a:spLocks noGrp="1" noChangeArrowheads="1"/>
          </p:cNvSpPr>
          <p:nvPr>
            <p:ph type="body" sz="half" idx="1"/>
          </p:nvPr>
        </p:nvSpPr>
        <p:spPr>
          <a:xfrm>
            <a:off x="241300" y="914400"/>
            <a:ext cx="8902700" cy="5486400"/>
          </a:xfrm>
        </p:spPr>
        <p:txBody>
          <a:bodyPr>
            <a:normAutofit fontScale="92500" lnSpcReduction="10000"/>
          </a:bodyPr>
          <a:lstStyle/>
          <a:p>
            <a:pPr>
              <a:lnSpc>
                <a:spcPct val="90000"/>
              </a:lnSpc>
            </a:pPr>
            <a:r>
              <a:rPr lang="en-US" altLang="zh-CN" sz="2400" dirty="0">
                <a:ea typeface="宋体" charset="-122"/>
              </a:rPr>
              <a:t>In order to use our confidence interval estimator, we need the following pieces of data:</a:t>
            </a:r>
          </a:p>
          <a:p>
            <a:pPr>
              <a:lnSpc>
                <a:spcPct val="90000"/>
              </a:lnSpc>
            </a:pPr>
            <a:endParaRPr lang="en-US" altLang="zh-CN" sz="2400" dirty="0">
              <a:ea typeface="宋体" charset="-122"/>
            </a:endParaRPr>
          </a:p>
          <a:p>
            <a:pPr>
              <a:lnSpc>
                <a:spcPct val="90000"/>
              </a:lnSpc>
            </a:pPr>
            <a:endParaRPr lang="en-US" altLang="zh-CN" sz="2400" dirty="0">
              <a:ea typeface="宋体" charset="-122"/>
            </a:endParaRPr>
          </a:p>
          <a:p>
            <a:pPr>
              <a:lnSpc>
                <a:spcPct val="90000"/>
              </a:lnSpc>
            </a:pPr>
            <a:endParaRPr lang="en-US" altLang="zh-CN" sz="2400" dirty="0">
              <a:ea typeface="宋体" charset="-122"/>
            </a:endParaRPr>
          </a:p>
          <a:p>
            <a:pPr>
              <a:lnSpc>
                <a:spcPct val="90000"/>
              </a:lnSpc>
            </a:pPr>
            <a:endParaRPr lang="en-US" altLang="zh-CN" sz="2400" dirty="0">
              <a:ea typeface="宋体" charset="-122"/>
            </a:endParaRPr>
          </a:p>
          <a:p>
            <a:pPr>
              <a:lnSpc>
                <a:spcPct val="90000"/>
              </a:lnSpc>
            </a:pPr>
            <a:endParaRPr lang="en-US" altLang="zh-CN" sz="2400" dirty="0">
              <a:ea typeface="宋体" charset="-122"/>
            </a:endParaRPr>
          </a:p>
          <a:p>
            <a:pPr>
              <a:lnSpc>
                <a:spcPct val="90000"/>
              </a:lnSpc>
            </a:pPr>
            <a:endParaRPr lang="en-US" altLang="zh-CN" sz="2400" dirty="0">
              <a:ea typeface="宋体" charset="-122"/>
            </a:endParaRPr>
          </a:p>
          <a:p>
            <a:pPr>
              <a:lnSpc>
                <a:spcPct val="90000"/>
              </a:lnSpc>
            </a:pPr>
            <a:endParaRPr lang="en-US" altLang="zh-CN" sz="2400" dirty="0">
              <a:ea typeface="宋体" charset="-122"/>
            </a:endParaRPr>
          </a:p>
          <a:p>
            <a:pPr>
              <a:lnSpc>
                <a:spcPct val="90000"/>
              </a:lnSpc>
            </a:pPr>
            <a:endParaRPr lang="en-US" altLang="zh-CN" sz="2400" dirty="0" smtClean="0">
              <a:ea typeface="宋体" charset="-122"/>
            </a:endParaRPr>
          </a:p>
          <a:p>
            <a:pPr>
              <a:lnSpc>
                <a:spcPct val="90000"/>
              </a:lnSpc>
            </a:pPr>
            <a:endParaRPr lang="en-US" altLang="zh-CN" sz="2400" dirty="0" smtClean="0">
              <a:ea typeface="宋体" charset="-122"/>
            </a:endParaRPr>
          </a:p>
          <a:p>
            <a:pPr>
              <a:lnSpc>
                <a:spcPct val="90000"/>
              </a:lnSpc>
            </a:pPr>
            <a:r>
              <a:rPr lang="en-US" altLang="zh-CN" sz="2400" dirty="0" smtClean="0">
                <a:ea typeface="宋体" charset="-122"/>
              </a:rPr>
              <a:t>therefore</a:t>
            </a:r>
            <a:r>
              <a:rPr lang="en-US" altLang="zh-CN" sz="2400" dirty="0">
                <a:ea typeface="宋体" charset="-122"/>
              </a:rPr>
              <a:t>:</a:t>
            </a:r>
          </a:p>
          <a:p>
            <a:pPr>
              <a:lnSpc>
                <a:spcPct val="90000"/>
              </a:lnSpc>
            </a:pPr>
            <a:endParaRPr lang="en-US" altLang="zh-CN" sz="2400" dirty="0">
              <a:ea typeface="宋体" charset="-122"/>
            </a:endParaRPr>
          </a:p>
          <a:p>
            <a:pPr>
              <a:lnSpc>
                <a:spcPct val="90000"/>
              </a:lnSpc>
            </a:pPr>
            <a:endParaRPr lang="en-US" altLang="zh-CN" sz="2400" dirty="0" smtClean="0">
              <a:ea typeface="宋体" charset="-122"/>
            </a:endParaRPr>
          </a:p>
          <a:p>
            <a:pPr>
              <a:lnSpc>
                <a:spcPct val="90000"/>
              </a:lnSpc>
            </a:pPr>
            <a:r>
              <a:rPr lang="en-US" altLang="zh-CN" sz="2400" dirty="0" smtClean="0">
                <a:ea typeface="宋体" charset="-122"/>
              </a:rPr>
              <a:t>So </a:t>
            </a:r>
            <a:r>
              <a:rPr lang="en-US" altLang="zh-CN" sz="2400" dirty="0">
                <a:ea typeface="宋体" charset="-122"/>
              </a:rPr>
              <a:t>the 95% C.I. is (</a:t>
            </a:r>
            <a:r>
              <a:rPr lang="en-US" altLang="zh-CN" sz="2400" dirty="0">
                <a:solidFill>
                  <a:srgbClr val="0000FF"/>
                </a:solidFill>
                <a:ea typeface="宋体" charset="-122"/>
              </a:rPr>
              <a:t>340.76, </a:t>
            </a:r>
            <a:r>
              <a:rPr lang="en-US" altLang="zh-CN" sz="2400" dirty="0">
                <a:solidFill>
                  <a:srgbClr val="FF0000"/>
                </a:solidFill>
                <a:ea typeface="宋体" charset="-122"/>
              </a:rPr>
              <a:t>399.56)</a:t>
            </a:r>
            <a:r>
              <a:rPr lang="en-US" altLang="zh-CN" sz="2400" dirty="0">
                <a:ea typeface="宋体" charset="-122"/>
              </a:rPr>
              <a:t>.</a:t>
            </a:r>
          </a:p>
          <a:p>
            <a:pPr>
              <a:lnSpc>
                <a:spcPct val="90000"/>
              </a:lnSpc>
            </a:pPr>
            <a:r>
              <a:rPr lang="en-US" altLang="zh-CN" sz="2400" dirty="0">
                <a:ea typeface="宋体" charset="-122"/>
              </a:rPr>
              <a:t>Interpretation: The intervals got in this way </a:t>
            </a:r>
            <a:r>
              <a:rPr lang="en-US" altLang="zh-CN" sz="2400" dirty="0" smtClean="0">
                <a:ea typeface="宋体" charset="-122"/>
              </a:rPr>
              <a:t>contain      in 95</a:t>
            </a:r>
            <a:r>
              <a:rPr lang="en-US" altLang="zh-CN" sz="2400" dirty="0">
                <a:ea typeface="宋体" charset="-122"/>
              </a:rPr>
              <a:t>% of the time.</a:t>
            </a:r>
          </a:p>
        </p:txBody>
      </p:sp>
      <p:pic>
        <p:nvPicPr>
          <p:cNvPr id="27683" name="Picture 35"/>
          <p:cNvPicPr>
            <a:picLocks noGrp="1" noChangeAspect="1" noChangeArrowheads="1"/>
          </p:cNvPicPr>
          <p:nvPr>
            <p:ph sz="half" idx="2"/>
          </p:nvPr>
        </p:nvPicPr>
        <p:blipFill>
          <a:blip r:embed="rId3" cstate="print"/>
          <a:srcRect/>
          <a:stretch>
            <a:fillRect/>
          </a:stretch>
        </p:blipFill>
        <p:spPr>
          <a:xfrm>
            <a:off x="6477000" y="5905500"/>
            <a:ext cx="274320" cy="304800"/>
          </a:xfrm>
          <a:noFill/>
          <a:ln/>
        </p:spPr>
      </p:pic>
      <p:sp>
        <p:nvSpPr>
          <p:cNvPr id="31" name="Slide Number Placeholder 6"/>
          <p:cNvSpPr>
            <a:spLocks noGrp="1"/>
          </p:cNvSpPr>
          <p:nvPr>
            <p:ph type="sldNum" sz="quarter" idx="12"/>
          </p:nvPr>
        </p:nvSpPr>
        <p:spPr/>
        <p:txBody>
          <a:bodyPr/>
          <a:lstStyle/>
          <a:p>
            <a:r>
              <a:rPr lang="en-US" altLang="zh-CN"/>
              <a:t>10.</a:t>
            </a:r>
            <a:fld id="{2252CFFE-BA92-4EC6-97B9-4B7E4551120F}" type="slidenum">
              <a:rPr lang="en-US" altLang="zh-CN"/>
              <a:pPr/>
              <a:t>17</a:t>
            </a:fld>
            <a:endParaRPr lang="en-US" altLang="zh-CN"/>
          </a:p>
        </p:txBody>
      </p:sp>
      <p:pic>
        <p:nvPicPr>
          <p:cNvPr id="27678" name="Picture 30"/>
          <p:cNvPicPr>
            <a:picLocks noChangeAspect="1" noChangeArrowheads="1"/>
          </p:cNvPicPr>
          <p:nvPr/>
        </p:nvPicPr>
        <p:blipFill>
          <a:blip r:embed="rId4" cstate="print"/>
          <a:srcRect/>
          <a:stretch>
            <a:fillRect/>
          </a:stretch>
        </p:blipFill>
        <p:spPr bwMode="auto">
          <a:xfrm>
            <a:off x="3911600" y="2476500"/>
            <a:ext cx="2322513" cy="698500"/>
          </a:xfrm>
          <a:prstGeom prst="rect">
            <a:avLst/>
          </a:prstGeom>
          <a:noFill/>
        </p:spPr>
      </p:pic>
      <p:graphicFrame>
        <p:nvGraphicFramePr>
          <p:cNvPr id="27671" name="Group 23"/>
          <p:cNvGraphicFramePr>
            <a:graphicFrameLocks noGrp="1"/>
          </p:cNvGraphicFramePr>
          <p:nvPr/>
        </p:nvGraphicFramePr>
        <p:xfrm>
          <a:off x="762000" y="1854200"/>
          <a:ext cx="2667000" cy="2641600"/>
        </p:xfrm>
        <a:graphic>
          <a:graphicData uri="http://schemas.openxmlformats.org/drawingml/2006/table">
            <a:tbl>
              <a:tblPr/>
              <a:tblGrid>
                <a:gridCol w="1066800"/>
                <a:gridCol w="1600200"/>
              </a:tblGrid>
              <a:tr h="660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400" b="0" i="0" u="none" strike="noStrike" cap="none" normalizeH="0" baseline="0" dirty="0" smtClean="0">
                        <a:ln>
                          <a:noFill/>
                        </a:ln>
                        <a:solidFill>
                          <a:schemeClr val="tx1"/>
                        </a:solidFill>
                        <a:effectLst/>
                        <a:latin typeface="Times" pitchFamily="18" charset="0"/>
                        <a:ea typeface="宋体" charset="-122"/>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smtClean="0">
                          <a:ln>
                            <a:noFill/>
                          </a:ln>
                          <a:solidFill>
                            <a:srgbClr val="0000FF"/>
                          </a:solidFill>
                          <a:effectLst/>
                          <a:latin typeface="Times" pitchFamily="18" charset="0"/>
                          <a:ea typeface="宋体" charset="-122"/>
                        </a:rPr>
                        <a:t>370.16</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60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400" b="0" i="0" u="none" strike="noStrike" cap="none" normalizeH="0" baseline="0" smtClean="0">
                        <a:ln>
                          <a:noFill/>
                        </a:ln>
                        <a:solidFill>
                          <a:schemeClr val="tx1"/>
                        </a:solidFill>
                        <a:effectLst/>
                        <a:latin typeface="Times" pitchFamily="18" charset="0"/>
                        <a:ea typeface="宋体" charset="-122"/>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Times" pitchFamily="18" charset="0"/>
                          <a:ea typeface="宋体" charset="-122"/>
                        </a:rPr>
                        <a:t>1.96</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60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400" b="0" i="0" u="none" strike="noStrike" cap="none" normalizeH="0" baseline="0" smtClean="0">
                        <a:ln>
                          <a:noFill/>
                        </a:ln>
                        <a:solidFill>
                          <a:schemeClr val="tx1"/>
                        </a:solidFill>
                        <a:effectLst/>
                        <a:latin typeface="Times" pitchFamily="18" charset="0"/>
                        <a:ea typeface="宋体" charset="-122"/>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smtClean="0">
                          <a:ln>
                            <a:noFill/>
                          </a:ln>
                          <a:solidFill>
                            <a:srgbClr val="008000"/>
                          </a:solidFill>
                          <a:effectLst/>
                          <a:latin typeface="Times" pitchFamily="18" charset="0"/>
                          <a:ea typeface="宋体" charset="-122"/>
                        </a:rPr>
                        <a:t>75</a:t>
                      </a:r>
                      <a:endParaRPr kumimoji="0" lang="en-US" altLang="zh-CN" sz="2400" b="0" i="0" u="none" strike="noStrike" cap="none" normalizeH="0" baseline="0" smtClean="0">
                        <a:ln>
                          <a:noFill/>
                        </a:ln>
                        <a:solidFill>
                          <a:schemeClr val="tx1"/>
                        </a:solidFill>
                        <a:effectLst/>
                        <a:latin typeface="Times" pitchFamily="18" charset="0"/>
                        <a:ea typeface="宋体" charset="-122"/>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604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3200" b="0" i="1" u="none" strike="noStrike" cap="none" normalizeH="0" baseline="0" smtClean="0">
                          <a:ln>
                            <a:noFill/>
                          </a:ln>
                          <a:solidFill>
                            <a:schemeClr val="tx1"/>
                          </a:solidFill>
                          <a:effectLst/>
                          <a:latin typeface="Times" pitchFamily="18" charset="0"/>
                          <a:ea typeface="宋体" charset="-122"/>
                        </a:rPr>
                        <a:t>n</a:t>
                      </a:r>
                      <a:endParaRPr kumimoji="0" lang="en-US" altLang="zh-CN" sz="2400" b="0" i="0" u="none" strike="noStrike" cap="none" normalizeH="0" baseline="0" smtClean="0">
                        <a:ln>
                          <a:noFill/>
                        </a:ln>
                        <a:solidFill>
                          <a:schemeClr val="tx1"/>
                        </a:solidFill>
                        <a:effectLst/>
                        <a:latin typeface="Times" pitchFamily="18" charset="0"/>
                        <a:ea typeface="宋体" charset="-122"/>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dirty="0" smtClean="0">
                          <a:ln>
                            <a:noFill/>
                          </a:ln>
                          <a:solidFill>
                            <a:srgbClr val="008000"/>
                          </a:solidFill>
                          <a:effectLst/>
                          <a:latin typeface="Times" pitchFamily="18" charset="0"/>
                          <a:ea typeface="宋体" charset="-122"/>
                        </a:rPr>
                        <a:t>25</a:t>
                      </a:r>
                      <a:endParaRPr kumimoji="0" lang="en-US" altLang="zh-CN" sz="2400" b="0" i="0" u="none" strike="noStrike" cap="none" normalizeH="0" baseline="0" dirty="0" smtClean="0">
                        <a:ln>
                          <a:noFill/>
                        </a:ln>
                        <a:solidFill>
                          <a:schemeClr val="tx1"/>
                        </a:solidFill>
                        <a:effectLst/>
                        <a:latin typeface="Times" pitchFamily="18" charset="0"/>
                        <a:ea typeface="宋体" charset="-122"/>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pic>
        <p:nvPicPr>
          <p:cNvPr id="27673" name="Picture 25"/>
          <p:cNvPicPr>
            <a:picLocks noChangeAspect="1" noChangeArrowheads="1"/>
          </p:cNvPicPr>
          <p:nvPr/>
        </p:nvPicPr>
        <p:blipFill>
          <a:blip r:embed="rId5" cstate="print"/>
          <a:srcRect/>
          <a:stretch>
            <a:fillRect/>
          </a:stretch>
        </p:blipFill>
        <p:spPr bwMode="auto">
          <a:xfrm>
            <a:off x="1130300" y="1987550"/>
            <a:ext cx="393700" cy="425450"/>
          </a:xfrm>
          <a:prstGeom prst="rect">
            <a:avLst/>
          </a:prstGeom>
          <a:noFill/>
        </p:spPr>
      </p:pic>
      <p:pic>
        <p:nvPicPr>
          <p:cNvPr id="27674" name="Picture 26"/>
          <p:cNvPicPr>
            <a:picLocks noChangeAspect="1" noChangeArrowheads="1"/>
          </p:cNvPicPr>
          <p:nvPr/>
        </p:nvPicPr>
        <p:blipFill>
          <a:blip r:embed="rId6" cstate="print"/>
          <a:srcRect/>
          <a:stretch>
            <a:fillRect/>
          </a:stretch>
        </p:blipFill>
        <p:spPr bwMode="auto">
          <a:xfrm>
            <a:off x="927100" y="2574925"/>
            <a:ext cx="749300" cy="600075"/>
          </a:xfrm>
          <a:prstGeom prst="rect">
            <a:avLst/>
          </a:prstGeom>
          <a:noFill/>
        </p:spPr>
      </p:pic>
      <p:pic>
        <p:nvPicPr>
          <p:cNvPr id="27675" name="Picture 27"/>
          <p:cNvPicPr>
            <a:picLocks noChangeAspect="1" noChangeArrowheads="1"/>
          </p:cNvPicPr>
          <p:nvPr/>
        </p:nvPicPr>
        <p:blipFill>
          <a:blip r:embed="rId7" cstate="print"/>
          <a:srcRect/>
          <a:stretch>
            <a:fillRect/>
          </a:stretch>
        </p:blipFill>
        <p:spPr bwMode="auto">
          <a:xfrm>
            <a:off x="1066800" y="3327400"/>
            <a:ext cx="438150" cy="396875"/>
          </a:xfrm>
          <a:prstGeom prst="rect">
            <a:avLst/>
          </a:prstGeom>
          <a:noFill/>
        </p:spPr>
      </p:pic>
      <p:sp>
        <p:nvSpPr>
          <p:cNvPr id="27676" name="AutoShape 28"/>
          <p:cNvSpPr>
            <a:spLocks/>
          </p:cNvSpPr>
          <p:nvPr/>
        </p:nvSpPr>
        <p:spPr bwMode="auto">
          <a:xfrm>
            <a:off x="3581400" y="3175000"/>
            <a:ext cx="381000" cy="1295400"/>
          </a:xfrm>
          <a:prstGeom prst="rightBrace">
            <a:avLst>
              <a:gd name="adj1" fmla="val 28333"/>
              <a:gd name="adj2" fmla="val 50000"/>
            </a:avLst>
          </a:prstGeom>
          <a:noFill/>
          <a:ln w="19050">
            <a:solidFill>
              <a:srgbClr val="008000"/>
            </a:solidFill>
            <a:round/>
            <a:headEnd/>
            <a:tailEnd/>
          </a:ln>
          <a:effectLst/>
        </p:spPr>
        <p:txBody>
          <a:bodyPr wrap="none" anchor="ctr"/>
          <a:lstStyle/>
          <a:p>
            <a:pPr algn="l"/>
            <a:r>
              <a:rPr lang="zh-CN" altLang="en-US">
                <a:ea typeface="宋体" charset="-122"/>
              </a:rPr>
              <a:t>     </a:t>
            </a:r>
            <a:r>
              <a:rPr lang="en-US" altLang="zh-CN">
                <a:solidFill>
                  <a:srgbClr val="008000"/>
                </a:solidFill>
                <a:ea typeface="宋体" charset="-122"/>
              </a:rPr>
              <a:t>Given</a:t>
            </a:r>
            <a:endParaRPr lang="en-US" altLang="zh-CN">
              <a:ea typeface="宋体" charset="-122"/>
            </a:endParaRPr>
          </a:p>
        </p:txBody>
      </p:sp>
      <p:sp>
        <p:nvSpPr>
          <p:cNvPr id="27677" name="AutoShape 29"/>
          <p:cNvSpPr>
            <a:spLocks/>
          </p:cNvSpPr>
          <p:nvPr/>
        </p:nvSpPr>
        <p:spPr bwMode="auto">
          <a:xfrm>
            <a:off x="3505200" y="2489200"/>
            <a:ext cx="381000" cy="685800"/>
          </a:xfrm>
          <a:prstGeom prst="rightBrace">
            <a:avLst>
              <a:gd name="adj1" fmla="val 15000"/>
              <a:gd name="adj2" fmla="val 50000"/>
            </a:avLst>
          </a:prstGeom>
          <a:noFill/>
          <a:ln w="19050">
            <a:solidFill>
              <a:schemeClr val="tx1"/>
            </a:solidFill>
            <a:round/>
            <a:headEnd/>
            <a:tailEnd/>
          </a:ln>
          <a:effectLst/>
        </p:spPr>
        <p:txBody>
          <a:bodyPr wrap="none" anchor="ctr"/>
          <a:lstStyle/>
          <a:p>
            <a:pPr algn="l"/>
            <a:endParaRPr lang="zh-CN" altLang="en-US">
              <a:ea typeface="宋体" charset="-122"/>
            </a:endParaRPr>
          </a:p>
        </p:txBody>
      </p:sp>
      <p:sp>
        <p:nvSpPr>
          <p:cNvPr id="27679" name="AutoShape 31"/>
          <p:cNvSpPr>
            <a:spLocks/>
          </p:cNvSpPr>
          <p:nvPr/>
        </p:nvSpPr>
        <p:spPr bwMode="auto">
          <a:xfrm>
            <a:off x="3505200" y="1803400"/>
            <a:ext cx="381000" cy="685800"/>
          </a:xfrm>
          <a:prstGeom prst="rightBrace">
            <a:avLst>
              <a:gd name="adj1" fmla="val 15000"/>
              <a:gd name="adj2" fmla="val 50000"/>
            </a:avLst>
          </a:prstGeom>
          <a:noFill/>
          <a:ln w="19050">
            <a:solidFill>
              <a:srgbClr val="0000FF"/>
            </a:solidFill>
            <a:round/>
            <a:headEnd/>
            <a:tailEnd/>
          </a:ln>
          <a:effectLst/>
        </p:spPr>
        <p:txBody>
          <a:bodyPr wrap="none" anchor="ctr"/>
          <a:lstStyle/>
          <a:p>
            <a:pPr algn="l"/>
            <a:r>
              <a:rPr lang="zh-CN" altLang="en-US">
                <a:solidFill>
                  <a:srgbClr val="0000FF"/>
                </a:solidFill>
                <a:ea typeface="宋体" charset="-122"/>
              </a:rPr>
              <a:t>     </a:t>
            </a:r>
            <a:r>
              <a:rPr lang="en-US" altLang="zh-CN">
                <a:solidFill>
                  <a:srgbClr val="0000FF"/>
                </a:solidFill>
                <a:ea typeface="宋体" charset="-122"/>
              </a:rPr>
              <a:t>Calculated from the data…</a:t>
            </a:r>
          </a:p>
        </p:txBody>
      </p:sp>
      <p:pic>
        <p:nvPicPr>
          <p:cNvPr id="27681" name="Picture 33"/>
          <p:cNvPicPr>
            <a:picLocks noChangeAspect="1" noChangeArrowheads="1"/>
          </p:cNvPicPr>
          <p:nvPr/>
        </p:nvPicPr>
        <p:blipFill>
          <a:blip r:embed="rId8" cstate="print"/>
          <a:srcRect/>
          <a:stretch>
            <a:fillRect/>
          </a:stretch>
        </p:blipFill>
        <p:spPr bwMode="auto">
          <a:xfrm>
            <a:off x="1524000" y="4800600"/>
            <a:ext cx="7620000" cy="701675"/>
          </a:xfrm>
          <a:prstGeom prst="rect">
            <a:avLst/>
          </a:prstGeom>
          <a:noFill/>
        </p:spPr>
      </p:pic>
      <p:sp>
        <p:nvSpPr>
          <p:cNvPr id="32" name="Date Placeholder 31"/>
          <p:cNvSpPr>
            <a:spLocks noGrp="1"/>
          </p:cNvSpPr>
          <p:nvPr>
            <p:ph type="dt" sz="half" idx="10"/>
          </p:nvPr>
        </p:nvSpPr>
        <p:spPr/>
        <p:txBody>
          <a:bodyPr/>
          <a:lstStyle/>
          <a:p>
            <a:fld id="{876A5589-2208-4E3E-A377-488FB5E63A3D}" type="datetime1">
              <a:rPr lang="en-US" altLang="zh-CN" smtClean="0"/>
              <a:pPr/>
              <a:t>4/18/2013</a:t>
            </a:fld>
            <a:endParaRPr lang="en-US" altLang="zh-CN"/>
          </a:p>
        </p:txBody>
      </p:sp>
      <p:sp>
        <p:nvSpPr>
          <p:cNvPr id="33" name="Footer Placeholder 32"/>
          <p:cNvSpPr>
            <a:spLocks noGrp="1"/>
          </p:cNvSpPr>
          <p:nvPr>
            <p:ph type="ftr" sz="quarter" idx="11"/>
          </p:nvPr>
        </p:nvSpPr>
        <p:spPr/>
        <p:txBody>
          <a:bodyPr/>
          <a:lstStyle/>
          <a:p>
            <a:r>
              <a:rPr lang="en-US" altLang="zh-CN" smtClean="0"/>
              <a:t>Towson University - J. Jung</a:t>
            </a:r>
            <a:endParaRPr lang="en-US" altLang="zh-CN"/>
          </a:p>
        </p:txBody>
      </p:sp>
      <p:sp>
        <p:nvSpPr>
          <p:cNvPr id="18" name="TextBox 17"/>
          <p:cNvSpPr txBox="1"/>
          <p:nvPr/>
        </p:nvSpPr>
        <p:spPr>
          <a:xfrm>
            <a:off x="5638800" y="2806700"/>
            <a:ext cx="2799741" cy="369332"/>
          </a:xfrm>
          <a:prstGeom prst="rect">
            <a:avLst/>
          </a:prstGeom>
          <a:noFill/>
        </p:spPr>
        <p:txBody>
          <a:bodyPr wrap="none" rtlCol="0">
            <a:spAutoFit/>
          </a:bodyPr>
          <a:lstStyle/>
          <a:p>
            <a:r>
              <a:rPr lang="en-US" sz="1800" dirty="0" smtClean="0"/>
              <a:t>, from Stats Tables or Excel.</a:t>
            </a:r>
            <a:endParaRPr lang="en-US" sz="18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Confidence Interval</a:t>
            </a:r>
            <a:endParaRPr lang="en-US" dirty="0"/>
          </a:p>
        </p:txBody>
      </p:sp>
      <p:sp>
        <p:nvSpPr>
          <p:cNvPr id="3" name="Content Placeholder 2"/>
          <p:cNvSpPr>
            <a:spLocks noGrp="1"/>
          </p:cNvSpPr>
          <p:nvPr>
            <p:ph idx="1"/>
          </p:nvPr>
        </p:nvSpPr>
        <p:spPr/>
        <p:txBody>
          <a:bodyPr/>
          <a:lstStyle/>
          <a:p>
            <a:pPr marL="516179" indent="-516179">
              <a:buFontTx/>
              <a:buChar char="•"/>
              <a:defRPr/>
            </a:pPr>
            <a:r>
              <a:rPr lang="en-US" dirty="0" smtClean="0">
                <a:effectLst>
                  <a:outerShdw blurRad="38100" dist="38100" dir="2700000" algn="tl">
                    <a:srgbClr val="FFFFFF"/>
                  </a:outerShdw>
                </a:effectLst>
              </a:rPr>
              <a:t>A confidence interval either </a:t>
            </a:r>
            <a:r>
              <a:rPr lang="en-US" i="1" dirty="0" smtClean="0">
                <a:effectLst>
                  <a:outerShdw blurRad="38100" dist="38100" dir="2700000" algn="tl">
                    <a:srgbClr val="FFFFFF"/>
                  </a:outerShdw>
                </a:effectLst>
              </a:rPr>
              <a:t>does</a:t>
            </a:r>
            <a:r>
              <a:rPr lang="en-US" dirty="0" smtClean="0">
                <a:effectLst>
                  <a:outerShdw blurRad="38100" dist="38100" dir="2700000" algn="tl">
                    <a:srgbClr val="FFFFFF"/>
                  </a:outerShdw>
                </a:effectLst>
              </a:rPr>
              <a:t> or </a:t>
            </a:r>
            <a:r>
              <a:rPr lang="en-US" i="1" dirty="0" smtClean="0">
                <a:effectLst>
                  <a:outerShdw blurRad="38100" dist="38100" dir="2700000" algn="tl">
                    <a:srgbClr val="FFFFFF"/>
                  </a:outerShdw>
                </a:effectLst>
              </a:rPr>
              <a:t>does not</a:t>
            </a:r>
            <a:r>
              <a:rPr lang="en-US" dirty="0" smtClean="0">
                <a:effectLst>
                  <a:outerShdw blurRad="38100" dist="38100" dir="2700000" algn="tl">
                    <a:srgbClr val="FFFFFF"/>
                  </a:outerShdw>
                </a:effectLst>
              </a:rPr>
              <a:t> contain </a:t>
            </a:r>
            <a:r>
              <a:rPr lang="en-US" dirty="0" smtClean="0">
                <a:effectLst>
                  <a:outerShdw blurRad="38100" dist="38100" dir="2700000" algn="tl">
                    <a:srgbClr val="FFFFFF"/>
                  </a:outerShdw>
                </a:effectLst>
                <a:latin typeface="Symbol" pitchFamily="18" charset="2"/>
              </a:rPr>
              <a:t>m</a:t>
            </a:r>
            <a:r>
              <a:rPr lang="en-US" dirty="0" smtClean="0">
                <a:effectLst>
                  <a:outerShdw blurRad="38100" dist="38100" dir="2700000" algn="tl">
                    <a:srgbClr val="FFFFFF"/>
                  </a:outerShdw>
                </a:effectLst>
              </a:rPr>
              <a:t>.</a:t>
            </a:r>
          </a:p>
          <a:p>
            <a:pPr marL="516179" indent="-516179">
              <a:buFontTx/>
              <a:buChar char="•"/>
              <a:defRPr/>
            </a:pPr>
            <a:r>
              <a:rPr lang="en-US" dirty="0" smtClean="0">
                <a:effectLst>
                  <a:outerShdw blurRad="38100" dist="38100" dir="2700000" algn="tl">
                    <a:srgbClr val="FFFFFF"/>
                  </a:outerShdw>
                </a:effectLst>
              </a:rPr>
              <a:t>The confidence level quantifies the </a:t>
            </a:r>
            <a:r>
              <a:rPr lang="en-US" i="1" dirty="0" smtClean="0">
                <a:effectLst>
                  <a:outerShdw blurRad="38100" dist="38100" dir="2700000" algn="tl">
                    <a:srgbClr val="FFFFFF"/>
                  </a:outerShdw>
                </a:effectLst>
              </a:rPr>
              <a:t>risk</a:t>
            </a:r>
            <a:r>
              <a:rPr lang="en-US" dirty="0" smtClean="0">
                <a:effectLst>
                  <a:outerShdw blurRad="38100" dist="38100" dir="2700000" algn="tl">
                    <a:srgbClr val="FFFFFF"/>
                  </a:outerShdw>
                </a:effectLst>
              </a:rPr>
              <a:t>.</a:t>
            </a:r>
          </a:p>
          <a:p>
            <a:pPr marL="516179" indent="-516179">
              <a:buFontTx/>
              <a:buChar char="•"/>
              <a:defRPr/>
            </a:pPr>
            <a:r>
              <a:rPr lang="en-US" dirty="0" smtClean="0">
                <a:effectLst>
                  <a:outerShdw blurRad="38100" dist="38100" dir="2700000" algn="tl">
                    <a:srgbClr val="FFFFFF"/>
                  </a:outerShdw>
                </a:effectLst>
              </a:rPr>
              <a:t>Out of 100 confidence intervals, approximately 95% </a:t>
            </a:r>
            <a:r>
              <a:rPr lang="en-US" i="1" dirty="0" smtClean="0">
                <a:effectLst>
                  <a:outerShdw blurRad="38100" dist="38100" dir="2700000" algn="tl">
                    <a:srgbClr val="FFFFFF"/>
                  </a:outerShdw>
                </a:effectLst>
              </a:rPr>
              <a:t>would</a:t>
            </a:r>
            <a:r>
              <a:rPr lang="en-US" dirty="0" smtClean="0">
                <a:effectLst>
                  <a:outerShdw blurRad="38100" dist="38100" dir="2700000" algn="tl">
                    <a:srgbClr val="FFFFFF"/>
                  </a:outerShdw>
                </a:effectLst>
              </a:rPr>
              <a:t> contain </a:t>
            </a:r>
            <a:r>
              <a:rPr lang="en-US" dirty="0" smtClean="0">
                <a:effectLst>
                  <a:outerShdw blurRad="38100" dist="38100" dir="2700000" algn="tl">
                    <a:srgbClr val="FFFFFF"/>
                  </a:outerShdw>
                </a:effectLst>
                <a:latin typeface="Symbol" pitchFamily="18" charset="2"/>
              </a:rPr>
              <a:t>m</a:t>
            </a:r>
            <a:r>
              <a:rPr lang="en-US" dirty="0" smtClean="0">
                <a:effectLst>
                  <a:outerShdw blurRad="38100" dist="38100" dir="2700000" algn="tl">
                    <a:srgbClr val="FFFFFF"/>
                  </a:outerShdw>
                </a:effectLst>
              </a:rPr>
              <a:t>, while approximately 5% </a:t>
            </a:r>
            <a:r>
              <a:rPr lang="en-US" i="1" dirty="0" smtClean="0">
                <a:effectLst>
                  <a:outerShdw blurRad="38100" dist="38100" dir="2700000" algn="tl">
                    <a:srgbClr val="FFFFFF"/>
                  </a:outerShdw>
                </a:effectLst>
              </a:rPr>
              <a:t>would not</a:t>
            </a:r>
            <a:r>
              <a:rPr lang="en-US" dirty="0" smtClean="0">
                <a:effectLst>
                  <a:outerShdw blurRad="38100" dist="38100" dir="2700000" algn="tl">
                    <a:srgbClr val="FFFFFF"/>
                  </a:outerShdw>
                </a:effectLst>
              </a:rPr>
              <a:t> contain </a:t>
            </a:r>
            <a:r>
              <a:rPr lang="en-US" dirty="0" smtClean="0">
                <a:effectLst>
                  <a:outerShdw blurRad="38100" dist="38100" dir="2700000" algn="tl">
                    <a:srgbClr val="FFFFFF"/>
                  </a:outerShdw>
                </a:effectLst>
                <a:latin typeface="Symbol" pitchFamily="18" charset="2"/>
              </a:rPr>
              <a:t>m</a:t>
            </a:r>
            <a:r>
              <a:rPr lang="en-US" dirty="0" smtClean="0">
                <a:effectLst>
                  <a:outerShdw blurRad="38100" dist="38100" dir="2700000" algn="tl">
                    <a:srgbClr val="FFFFFF"/>
                  </a:outerShdw>
                </a:effectLst>
              </a:rPr>
              <a:t>.</a:t>
            </a:r>
          </a:p>
          <a:p>
            <a:endParaRPr lang="en-US" dirty="0"/>
          </a:p>
        </p:txBody>
      </p:sp>
      <p:sp>
        <p:nvSpPr>
          <p:cNvPr id="4" name="Date Placeholder 3"/>
          <p:cNvSpPr>
            <a:spLocks noGrp="1"/>
          </p:cNvSpPr>
          <p:nvPr>
            <p:ph type="dt" sz="half" idx="10"/>
          </p:nvPr>
        </p:nvSpPr>
        <p:spPr/>
        <p:txBody>
          <a:bodyPr/>
          <a:lstStyle/>
          <a:p>
            <a:fld id="{420CFF18-7339-4F74-94A7-16E559BF9A7A}" type="datetime1">
              <a:rPr lang="en-US" altLang="zh-CN" smtClean="0"/>
              <a:pPr/>
              <a:t>4/18/2013</a:t>
            </a:fld>
            <a:endParaRPr lang="en-US" altLang="zh-CN"/>
          </a:p>
        </p:txBody>
      </p:sp>
      <p:sp>
        <p:nvSpPr>
          <p:cNvPr id="5" name="Footer Placeholder 4"/>
          <p:cNvSpPr>
            <a:spLocks noGrp="1"/>
          </p:cNvSpPr>
          <p:nvPr>
            <p:ph type="ftr" sz="quarter" idx="11"/>
          </p:nvPr>
        </p:nvSpPr>
        <p:spPr/>
        <p:txBody>
          <a:bodyPr/>
          <a:lstStyle/>
          <a:p>
            <a:r>
              <a:rPr lang="en-US" altLang="zh-CN" smtClean="0"/>
              <a:t>Towson University - J. Jung</a:t>
            </a:r>
            <a:endParaRPr lang="en-US" altLang="zh-CN"/>
          </a:p>
        </p:txBody>
      </p:sp>
      <p:sp>
        <p:nvSpPr>
          <p:cNvPr id="6" name="Slide Number Placeholder 5"/>
          <p:cNvSpPr>
            <a:spLocks noGrp="1"/>
          </p:cNvSpPr>
          <p:nvPr>
            <p:ph type="sldNum" sz="quarter" idx="12"/>
          </p:nvPr>
        </p:nvSpPr>
        <p:spPr/>
        <p:txBody>
          <a:bodyPr/>
          <a:lstStyle/>
          <a:p>
            <a:r>
              <a:rPr lang="en-US" altLang="zh-CN" smtClean="0"/>
              <a:t>10.</a:t>
            </a:r>
            <a:fld id="{83673AAB-6AC5-4CC2-B7D9-EC0D0201D313}" type="slidenum">
              <a:rPr lang="en-US" altLang="zh-CN" smtClean="0"/>
              <a:pPr/>
              <a:t>18</a:t>
            </a:fld>
            <a:endParaRPr lang="en-US" altLang="zh-CN"/>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Confidence Interval</a:t>
            </a:r>
            <a:endParaRPr lang="en-US" dirty="0"/>
          </a:p>
        </p:txBody>
      </p:sp>
      <p:sp>
        <p:nvSpPr>
          <p:cNvPr id="4" name="Date Placeholder 3"/>
          <p:cNvSpPr>
            <a:spLocks noGrp="1"/>
          </p:cNvSpPr>
          <p:nvPr>
            <p:ph type="dt" sz="half" idx="10"/>
          </p:nvPr>
        </p:nvSpPr>
        <p:spPr/>
        <p:txBody>
          <a:bodyPr/>
          <a:lstStyle/>
          <a:p>
            <a:fld id="{420CFF18-7339-4F74-94A7-16E559BF9A7A}" type="datetime1">
              <a:rPr lang="en-US" altLang="zh-CN" smtClean="0"/>
              <a:pPr/>
              <a:t>4/18/2013</a:t>
            </a:fld>
            <a:endParaRPr lang="en-US" altLang="zh-CN"/>
          </a:p>
        </p:txBody>
      </p:sp>
      <p:sp>
        <p:nvSpPr>
          <p:cNvPr id="5" name="Footer Placeholder 4"/>
          <p:cNvSpPr>
            <a:spLocks noGrp="1"/>
          </p:cNvSpPr>
          <p:nvPr>
            <p:ph type="ftr" sz="quarter" idx="11"/>
          </p:nvPr>
        </p:nvSpPr>
        <p:spPr/>
        <p:txBody>
          <a:bodyPr/>
          <a:lstStyle/>
          <a:p>
            <a:r>
              <a:rPr lang="en-US" altLang="zh-CN" smtClean="0"/>
              <a:t>Towson University - J. Jung</a:t>
            </a:r>
            <a:endParaRPr lang="en-US" altLang="zh-CN"/>
          </a:p>
        </p:txBody>
      </p:sp>
      <p:sp>
        <p:nvSpPr>
          <p:cNvPr id="6" name="Slide Number Placeholder 5"/>
          <p:cNvSpPr>
            <a:spLocks noGrp="1"/>
          </p:cNvSpPr>
          <p:nvPr>
            <p:ph type="sldNum" sz="quarter" idx="12"/>
          </p:nvPr>
        </p:nvSpPr>
        <p:spPr/>
        <p:txBody>
          <a:bodyPr/>
          <a:lstStyle/>
          <a:p>
            <a:r>
              <a:rPr lang="en-US" altLang="zh-CN" smtClean="0"/>
              <a:t>10.</a:t>
            </a:r>
            <a:fld id="{83673AAB-6AC5-4CC2-B7D9-EC0D0201D313}" type="slidenum">
              <a:rPr lang="en-US" altLang="zh-CN" smtClean="0"/>
              <a:pPr/>
              <a:t>19</a:t>
            </a:fld>
            <a:endParaRPr lang="en-US" altLang="zh-CN"/>
          </a:p>
        </p:txBody>
      </p:sp>
      <p:pic>
        <p:nvPicPr>
          <p:cNvPr id="112642" name="Picture 2"/>
          <p:cNvPicPr>
            <a:picLocks noGrp="1" noChangeAspect="1" noChangeArrowheads="1"/>
          </p:cNvPicPr>
          <p:nvPr>
            <p:ph idx="1"/>
          </p:nvPr>
        </p:nvPicPr>
        <p:blipFill>
          <a:blip r:embed="rId2" cstate="print"/>
          <a:srcRect/>
          <a:stretch>
            <a:fillRect/>
          </a:stretch>
        </p:blipFill>
        <p:spPr bwMode="auto">
          <a:xfrm>
            <a:off x="914400" y="1503290"/>
            <a:ext cx="6908321" cy="4745110"/>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r>
              <a:rPr lang="en-US" altLang="zh-CN">
                <a:ea typeface="宋体" charset="-122"/>
              </a:rPr>
              <a:t>Statistical Inference…</a:t>
            </a:r>
          </a:p>
        </p:txBody>
      </p:sp>
      <p:sp>
        <p:nvSpPr>
          <p:cNvPr id="3075" name="Rectangle 3"/>
          <p:cNvSpPr>
            <a:spLocks noGrp="1" noChangeArrowheads="1"/>
          </p:cNvSpPr>
          <p:nvPr>
            <p:ph idx="1"/>
          </p:nvPr>
        </p:nvSpPr>
        <p:spPr>
          <a:xfrm>
            <a:off x="457200" y="1219200"/>
            <a:ext cx="8229600" cy="5410200"/>
          </a:xfrm>
        </p:spPr>
        <p:txBody>
          <a:bodyPr>
            <a:normAutofit fontScale="92500" lnSpcReduction="20000"/>
          </a:bodyPr>
          <a:lstStyle/>
          <a:p>
            <a:r>
              <a:rPr lang="en-US" altLang="zh-CN" sz="2600" b="1" i="1" dirty="0">
                <a:ea typeface="宋体" charset="-122"/>
              </a:rPr>
              <a:t>Statistical inference</a:t>
            </a:r>
            <a:r>
              <a:rPr lang="en-US" altLang="zh-CN" sz="2600" dirty="0">
                <a:ea typeface="宋体" charset="-122"/>
              </a:rPr>
              <a:t> is the process by which we acquire information and draw conclusions about populations from samples.</a:t>
            </a:r>
          </a:p>
          <a:p>
            <a:endParaRPr lang="en-US" altLang="zh-CN" dirty="0">
              <a:ea typeface="宋体" charset="-122"/>
            </a:endParaRPr>
          </a:p>
          <a:p>
            <a:endParaRPr lang="en-US" altLang="zh-CN" dirty="0">
              <a:ea typeface="宋体" charset="-122"/>
            </a:endParaRPr>
          </a:p>
          <a:p>
            <a:endParaRPr lang="en-US" altLang="zh-CN" dirty="0">
              <a:ea typeface="宋体" charset="-122"/>
            </a:endParaRPr>
          </a:p>
          <a:p>
            <a:endParaRPr lang="en-US" altLang="zh-CN" dirty="0">
              <a:ea typeface="宋体" charset="-122"/>
            </a:endParaRPr>
          </a:p>
          <a:p>
            <a:endParaRPr lang="en-US" altLang="zh-CN" dirty="0">
              <a:ea typeface="宋体" charset="-122"/>
            </a:endParaRPr>
          </a:p>
          <a:p>
            <a:endParaRPr lang="en-US" altLang="zh-CN" sz="2000" dirty="0">
              <a:ea typeface="宋体" charset="-122"/>
            </a:endParaRPr>
          </a:p>
          <a:p>
            <a:endParaRPr lang="en-US" altLang="zh-CN" sz="2000" dirty="0" smtClean="0">
              <a:ea typeface="宋体" charset="-122"/>
            </a:endParaRPr>
          </a:p>
          <a:p>
            <a:endParaRPr lang="en-US" altLang="zh-CN" sz="2000" dirty="0">
              <a:ea typeface="宋体" charset="-122"/>
            </a:endParaRPr>
          </a:p>
          <a:p>
            <a:endParaRPr lang="en-US" altLang="zh-CN" sz="2000" dirty="0">
              <a:ea typeface="宋体" charset="-122"/>
            </a:endParaRPr>
          </a:p>
          <a:p>
            <a:r>
              <a:rPr lang="en-US" altLang="zh-CN" sz="2600" dirty="0">
                <a:ea typeface="宋体" charset="-122"/>
              </a:rPr>
              <a:t>In order to do inference, we require the skills and knowledge of descriptive statistics, probability distributions, and sampling distributions.</a:t>
            </a:r>
          </a:p>
        </p:txBody>
      </p:sp>
      <p:sp>
        <p:nvSpPr>
          <p:cNvPr id="7" name="Slide Number Placeholder 5"/>
          <p:cNvSpPr>
            <a:spLocks noGrp="1"/>
          </p:cNvSpPr>
          <p:nvPr>
            <p:ph type="sldNum" sz="quarter" idx="12"/>
          </p:nvPr>
        </p:nvSpPr>
        <p:spPr/>
        <p:txBody>
          <a:bodyPr/>
          <a:lstStyle/>
          <a:p>
            <a:r>
              <a:rPr lang="en-US" altLang="zh-CN"/>
              <a:t>10.</a:t>
            </a:r>
            <a:fld id="{B898A583-B1F5-4C25-B4EF-000D66DA7F04}" type="slidenum">
              <a:rPr lang="en-US" altLang="zh-CN"/>
              <a:pPr/>
              <a:t>2</a:t>
            </a:fld>
            <a:endParaRPr lang="en-US" altLang="zh-CN"/>
          </a:p>
        </p:txBody>
      </p:sp>
      <p:pic>
        <p:nvPicPr>
          <p:cNvPr id="3084" name="Picture 12"/>
          <p:cNvPicPr>
            <a:picLocks noChangeAspect="1" noChangeArrowheads="1"/>
          </p:cNvPicPr>
          <p:nvPr/>
        </p:nvPicPr>
        <p:blipFill>
          <a:blip r:embed="rId3" cstate="print"/>
          <a:srcRect/>
          <a:stretch>
            <a:fillRect/>
          </a:stretch>
        </p:blipFill>
        <p:spPr bwMode="auto">
          <a:xfrm>
            <a:off x="3581400" y="3352800"/>
            <a:ext cx="5356225" cy="2127250"/>
          </a:xfrm>
          <a:prstGeom prst="rect">
            <a:avLst/>
          </a:prstGeom>
          <a:noFill/>
          <a:ln w="9525">
            <a:noFill/>
            <a:miter lim="800000"/>
            <a:headEnd/>
            <a:tailEnd/>
          </a:ln>
          <a:effectLst/>
        </p:spPr>
      </p:pic>
      <p:pic>
        <p:nvPicPr>
          <p:cNvPr id="3085" name="Picture 13"/>
          <p:cNvPicPr>
            <a:picLocks noChangeAspect="1" noChangeArrowheads="1"/>
          </p:cNvPicPr>
          <p:nvPr/>
        </p:nvPicPr>
        <p:blipFill>
          <a:blip r:embed="rId4" cstate="print"/>
          <a:srcRect/>
          <a:stretch>
            <a:fillRect/>
          </a:stretch>
        </p:blipFill>
        <p:spPr bwMode="auto">
          <a:xfrm>
            <a:off x="381000" y="2133600"/>
            <a:ext cx="5567363" cy="877888"/>
          </a:xfrm>
          <a:prstGeom prst="rect">
            <a:avLst/>
          </a:prstGeom>
          <a:noFill/>
          <a:ln w="9525">
            <a:noFill/>
            <a:miter lim="800000"/>
            <a:headEnd/>
            <a:tailEnd/>
          </a:ln>
          <a:effectLst/>
        </p:spPr>
      </p:pic>
      <p:sp>
        <p:nvSpPr>
          <p:cNvPr id="3086" name="Line 14"/>
          <p:cNvSpPr>
            <a:spLocks noChangeShapeType="1"/>
          </p:cNvSpPr>
          <p:nvPr/>
        </p:nvSpPr>
        <p:spPr bwMode="auto">
          <a:xfrm>
            <a:off x="381000" y="3276600"/>
            <a:ext cx="8305800" cy="0"/>
          </a:xfrm>
          <a:prstGeom prst="line">
            <a:avLst/>
          </a:prstGeom>
          <a:noFill/>
          <a:ln w="9525">
            <a:solidFill>
              <a:srgbClr val="008000"/>
            </a:solidFill>
            <a:round/>
            <a:headEnd/>
            <a:tailEnd/>
          </a:ln>
          <a:effectLst/>
        </p:spPr>
        <p:txBody>
          <a:bodyPr wrap="none" anchor="ctr"/>
          <a:lstStyle/>
          <a:p>
            <a:endParaRPr lang="en-US"/>
          </a:p>
        </p:txBody>
      </p:sp>
      <p:sp>
        <p:nvSpPr>
          <p:cNvPr id="8" name="Date Placeholder 7"/>
          <p:cNvSpPr>
            <a:spLocks noGrp="1"/>
          </p:cNvSpPr>
          <p:nvPr>
            <p:ph type="dt" sz="half" idx="10"/>
          </p:nvPr>
        </p:nvSpPr>
        <p:spPr/>
        <p:txBody>
          <a:bodyPr/>
          <a:lstStyle/>
          <a:p>
            <a:fld id="{4054B1F6-2A55-470E-9915-247923228BDB}" type="datetime1">
              <a:rPr lang="en-US" altLang="zh-CN" smtClean="0"/>
              <a:pPr/>
              <a:t>4/18/2013</a:t>
            </a:fld>
            <a:endParaRPr lang="en-US" altLang="zh-CN"/>
          </a:p>
        </p:txBody>
      </p:sp>
      <p:sp>
        <p:nvSpPr>
          <p:cNvPr id="9" name="Footer Placeholder 8"/>
          <p:cNvSpPr>
            <a:spLocks noGrp="1"/>
          </p:cNvSpPr>
          <p:nvPr>
            <p:ph type="ftr" sz="quarter" idx="11"/>
          </p:nvPr>
        </p:nvSpPr>
        <p:spPr/>
        <p:txBody>
          <a:bodyPr/>
          <a:lstStyle/>
          <a:p>
            <a:r>
              <a:rPr lang="en-US" altLang="zh-CN" smtClean="0"/>
              <a:t>Towson University - J. Jung</a:t>
            </a:r>
            <a:endParaRPr lang="en-US" altLang="zh-CN"/>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en-US" altLang="zh-CN">
                <a:ea typeface="宋体" charset="-122"/>
              </a:rPr>
              <a:t>Interval Width…</a:t>
            </a:r>
          </a:p>
        </p:txBody>
      </p:sp>
      <p:sp>
        <p:nvSpPr>
          <p:cNvPr id="30723" name="Rectangle 3"/>
          <p:cNvSpPr>
            <a:spLocks noGrp="1" noChangeArrowheads="1"/>
          </p:cNvSpPr>
          <p:nvPr>
            <p:ph idx="1"/>
          </p:nvPr>
        </p:nvSpPr>
        <p:spPr/>
        <p:txBody>
          <a:bodyPr>
            <a:normAutofit fontScale="92500" lnSpcReduction="10000"/>
          </a:bodyPr>
          <a:lstStyle/>
          <a:p>
            <a:r>
              <a:rPr lang="en-US" altLang="zh-CN" b="1" i="1" dirty="0">
                <a:solidFill>
                  <a:srgbClr val="FF0000"/>
                </a:solidFill>
                <a:ea typeface="宋体" charset="-122"/>
              </a:rPr>
              <a:t>A </a:t>
            </a:r>
            <a:r>
              <a:rPr lang="en-US" altLang="zh-CN" b="1" i="1" u="sng" dirty="0">
                <a:solidFill>
                  <a:srgbClr val="FF0000"/>
                </a:solidFill>
                <a:ea typeface="宋体" charset="-122"/>
              </a:rPr>
              <a:t>wide</a:t>
            </a:r>
            <a:r>
              <a:rPr lang="en-US" altLang="zh-CN" b="1" i="1" dirty="0">
                <a:solidFill>
                  <a:srgbClr val="FF0000"/>
                </a:solidFill>
                <a:ea typeface="宋体" charset="-122"/>
              </a:rPr>
              <a:t> interval provides little information</a:t>
            </a:r>
            <a:r>
              <a:rPr lang="en-US" altLang="zh-CN" dirty="0">
                <a:ea typeface="宋体" charset="-122"/>
              </a:rPr>
              <a:t>.</a:t>
            </a:r>
          </a:p>
          <a:p>
            <a:pPr lvl="1"/>
            <a:r>
              <a:rPr lang="en-US" altLang="zh-CN" dirty="0">
                <a:ea typeface="宋体" charset="-122"/>
              </a:rPr>
              <a:t>For example, suppose we estimate with 95% confidence that an accountant’s average starting salary is between $15,000 and $100,000. </a:t>
            </a:r>
          </a:p>
          <a:p>
            <a:r>
              <a:rPr lang="en-US" altLang="zh-CN" b="1" i="1" dirty="0">
                <a:ea typeface="宋体" charset="-122"/>
              </a:rPr>
              <a:t>Contrast</a:t>
            </a:r>
            <a:r>
              <a:rPr lang="en-US" altLang="zh-CN" dirty="0">
                <a:ea typeface="宋体" charset="-122"/>
              </a:rPr>
              <a:t> this with: </a:t>
            </a:r>
            <a:endParaRPr lang="en-US" altLang="zh-CN" dirty="0" smtClean="0">
              <a:ea typeface="宋体" charset="-122"/>
            </a:endParaRPr>
          </a:p>
          <a:p>
            <a:pPr lvl="1"/>
            <a:r>
              <a:rPr lang="en-US" altLang="zh-CN" dirty="0" smtClean="0">
                <a:ea typeface="宋体" charset="-122"/>
              </a:rPr>
              <a:t>a </a:t>
            </a:r>
            <a:r>
              <a:rPr lang="en-US" altLang="zh-CN" dirty="0">
                <a:ea typeface="宋体" charset="-122"/>
              </a:rPr>
              <a:t>95% confidence interval estimate of starting salaries between $42,000 and $45,000</a:t>
            </a:r>
            <a:r>
              <a:rPr lang="en-US" altLang="zh-CN" dirty="0" smtClean="0">
                <a:ea typeface="宋体" charset="-122"/>
              </a:rPr>
              <a:t>.</a:t>
            </a:r>
            <a:endParaRPr lang="en-US" altLang="zh-CN" dirty="0">
              <a:ea typeface="宋体" charset="-122"/>
            </a:endParaRPr>
          </a:p>
          <a:p>
            <a:r>
              <a:rPr lang="en-US" altLang="zh-CN" dirty="0">
                <a:ea typeface="宋体" charset="-122"/>
              </a:rPr>
              <a:t>The second estimate is much narrower, providing accounting students more precise information about starting salaries.</a:t>
            </a:r>
          </a:p>
        </p:txBody>
      </p:sp>
      <p:sp>
        <p:nvSpPr>
          <p:cNvPr id="4" name="Slide Number Placeholder 5"/>
          <p:cNvSpPr>
            <a:spLocks noGrp="1"/>
          </p:cNvSpPr>
          <p:nvPr>
            <p:ph type="sldNum" sz="quarter" idx="12"/>
          </p:nvPr>
        </p:nvSpPr>
        <p:spPr/>
        <p:txBody>
          <a:bodyPr/>
          <a:lstStyle/>
          <a:p>
            <a:r>
              <a:rPr lang="en-US" altLang="zh-CN"/>
              <a:t>10.</a:t>
            </a:r>
            <a:fld id="{1775101D-8F90-4724-BC88-1624E0CBB35E}" type="slidenum">
              <a:rPr lang="en-US" altLang="zh-CN"/>
              <a:pPr/>
              <a:t>20</a:t>
            </a:fld>
            <a:endParaRPr lang="en-US" altLang="zh-CN"/>
          </a:p>
        </p:txBody>
      </p:sp>
      <p:sp>
        <p:nvSpPr>
          <p:cNvPr id="5" name="Date Placeholder 4"/>
          <p:cNvSpPr>
            <a:spLocks noGrp="1"/>
          </p:cNvSpPr>
          <p:nvPr>
            <p:ph type="dt" sz="half" idx="10"/>
          </p:nvPr>
        </p:nvSpPr>
        <p:spPr/>
        <p:txBody>
          <a:bodyPr/>
          <a:lstStyle/>
          <a:p>
            <a:fld id="{3E88F533-904A-4AD3-9BA3-93B7184B750A}" type="datetime1">
              <a:rPr lang="en-US" altLang="zh-CN" smtClean="0"/>
              <a:pPr/>
              <a:t>4/18/2013</a:t>
            </a:fld>
            <a:endParaRPr lang="en-US" altLang="zh-CN"/>
          </a:p>
        </p:txBody>
      </p:sp>
      <p:sp>
        <p:nvSpPr>
          <p:cNvPr id="6" name="Footer Placeholder 5"/>
          <p:cNvSpPr>
            <a:spLocks noGrp="1"/>
          </p:cNvSpPr>
          <p:nvPr>
            <p:ph type="ftr" sz="quarter" idx="11"/>
          </p:nvPr>
        </p:nvSpPr>
        <p:spPr/>
        <p:txBody>
          <a:bodyPr/>
          <a:lstStyle/>
          <a:p>
            <a:r>
              <a:rPr lang="en-US" altLang="zh-CN" smtClean="0"/>
              <a:t>Towson University - J. Jung</a:t>
            </a:r>
            <a:endParaRPr lang="en-US" altLang="zh-CN"/>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noAutofit/>
          </a:bodyPr>
          <a:lstStyle/>
          <a:p>
            <a:r>
              <a:rPr lang="en-US" altLang="zh-CN" sz="4800" dirty="0">
                <a:ea typeface="宋体" charset="-122"/>
              </a:rPr>
              <a:t>Interval Width…</a:t>
            </a:r>
          </a:p>
        </p:txBody>
      </p:sp>
      <p:sp>
        <p:nvSpPr>
          <p:cNvPr id="32771" name="Rectangle 3"/>
          <p:cNvSpPr>
            <a:spLocks noGrp="1" noChangeArrowheads="1"/>
          </p:cNvSpPr>
          <p:nvPr>
            <p:ph type="body" sz="half" idx="1"/>
          </p:nvPr>
        </p:nvSpPr>
        <p:spPr>
          <a:xfrm>
            <a:off x="241300" y="914400"/>
            <a:ext cx="3644900" cy="5486400"/>
          </a:xfrm>
        </p:spPr>
        <p:txBody>
          <a:bodyPr>
            <a:normAutofit lnSpcReduction="10000"/>
          </a:bodyPr>
          <a:lstStyle/>
          <a:p>
            <a:r>
              <a:rPr lang="en-US" altLang="zh-CN" sz="2400" dirty="0">
                <a:ea typeface="宋体" charset="-122"/>
              </a:rPr>
              <a:t>A larger confidence </a:t>
            </a:r>
            <a:r>
              <a:rPr lang="en-US" altLang="zh-CN" sz="2400" dirty="0" smtClean="0">
                <a:ea typeface="宋体" charset="-122"/>
              </a:rPr>
              <a:t>level produces </a:t>
            </a:r>
            <a:r>
              <a:rPr lang="en-US" altLang="zh-CN" sz="2400" dirty="0">
                <a:ea typeface="宋体" charset="-122"/>
              </a:rPr>
              <a:t>a </a:t>
            </a:r>
            <a:r>
              <a:rPr lang="en-US" altLang="zh-CN" sz="2400" b="1" dirty="0">
                <a:ea typeface="宋体" charset="-122"/>
              </a:rPr>
              <a:t>w </a:t>
            </a:r>
            <a:r>
              <a:rPr lang="en-US" altLang="zh-CN" sz="2400" b="1" dirty="0" err="1">
                <a:ea typeface="宋体" charset="-122"/>
              </a:rPr>
              <a:t>i</a:t>
            </a:r>
            <a:r>
              <a:rPr lang="en-US" altLang="zh-CN" sz="2400" b="1" dirty="0">
                <a:ea typeface="宋体" charset="-122"/>
              </a:rPr>
              <a:t> d e </a:t>
            </a:r>
            <a:r>
              <a:rPr lang="en-US" altLang="zh-CN" sz="2400" b="1" dirty="0" smtClean="0">
                <a:ea typeface="宋体" charset="-122"/>
              </a:rPr>
              <a:t>r </a:t>
            </a:r>
            <a:r>
              <a:rPr lang="en-US" altLang="zh-CN" sz="2400" dirty="0" smtClean="0">
                <a:ea typeface="宋体" charset="-122"/>
              </a:rPr>
              <a:t>confidence interval </a:t>
            </a:r>
          </a:p>
          <a:p>
            <a:r>
              <a:rPr lang="en-US" altLang="zh-CN" sz="2400" dirty="0" smtClean="0">
                <a:ea typeface="宋体" charset="-122"/>
              </a:rPr>
              <a:t>Larger </a:t>
            </a:r>
            <a:r>
              <a:rPr lang="en-US" altLang="zh-CN" sz="2400" dirty="0">
                <a:ea typeface="宋体" charset="-122"/>
              </a:rPr>
              <a:t>values of  </a:t>
            </a:r>
            <a:r>
              <a:rPr lang="en-US" altLang="zh-CN" sz="2400" dirty="0" smtClean="0">
                <a:ea typeface="宋体" charset="-122"/>
              </a:rPr>
              <a:t>  produce </a:t>
            </a:r>
            <a:r>
              <a:rPr lang="en-US" altLang="zh-CN" sz="2400" b="1" dirty="0">
                <a:ea typeface="宋体" charset="-122"/>
              </a:rPr>
              <a:t>w </a:t>
            </a:r>
            <a:r>
              <a:rPr lang="en-US" altLang="zh-CN" sz="2400" b="1" dirty="0" err="1">
                <a:ea typeface="宋体" charset="-122"/>
              </a:rPr>
              <a:t>i</a:t>
            </a:r>
            <a:r>
              <a:rPr lang="en-US" altLang="zh-CN" sz="2400" b="1" dirty="0">
                <a:ea typeface="宋体" charset="-122"/>
              </a:rPr>
              <a:t> d e r</a:t>
            </a:r>
            <a:r>
              <a:rPr lang="en-US" altLang="zh-CN" sz="2400" dirty="0">
                <a:ea typeface="宋体" charset="-122"/>
              </a:rPr>
              <a:t> </a:t>
            </a:r>
            <a:r>
              <a:rPr lang="en-US" altLang="zh-CN" sz="2400" dirty="0" smtClean="0">
                <a:ea typeface="宋体" charset="-122"/>
              </a:rPr>
              <a:t>confidence intervals </a:t>
            </a:r>
          </a:p>
          <a:p>
            <a:endParaRPr lang="en-US" altLang="zh-CN" sz="2400" dirty="0">
              <a:ea typeface="宋体" charset="-122"/>
            </a:endParaRPr>
          </a:p>
          <a:p>
            <a:r>
              <a:rPr lang="en-US" altLang="zh-CN" sz="2400" dirty="0" smtClean="0">
                <a:ea typeface="宋体" charset="-122"/>
              </a:rPr>
              <a:t>Increasing </a:t>
            </a:r>
            <a:r>
              <a:rPr lang="en-US" altLang="zh-CN" sz="2400" dirty="0">
                <a:ea typeface="宋体" charset="-122"/>
              </a:rPr>
              <a:t>the sample size decreases the width of the confidence interval while the confidence level can remain unchanged</a:t>
            </a:r>
            <a:r>
              <a:rPr lang="en-US" altLang="zh-CN" sz="2400" dirty="0" smtClean="0">
                <a:ea typeface="宋体" charset="-122"/>
              </a:rPr>
              <a:t>.</a:t>
            </a:r>
          </a:p>
          <a:p>
            <a:r>
              <a:rPr lang="en-US" altLang="zh-CN" sz="2400" dirty="0" smtClean="0">
                <a:ea typeface="宋体" charset="-122"/>
              </a:rPr>
              <a:t>More data provides better estimates</a:t>
            </a:r>
            <a:endParaRPr lang="en-US" altLang="zh-CN" sz="2400" dirty="0">
              <a:ea typeface="宋体" charset="-122"/>
            </a:endParaRPr>
          </a:p>
          <a:p>
            <a:endParaRPr lang="zh-CN" altLang="en-US" sz="2400" dirty="0">
              <a:ea typeface="宋体" charset="-122"/>
            </a:endParaRPr>
          </a:p>
        </p:txBody>
      </p:sp>
      <p:pic>
        <p:nvPicPr>
          <p:cNvPr id="32781" name="Picture 13"/>
          <p:cNvPicPr>
            <a:picLocks noGrp="1" noChangeAspect="1" noChangeArrowheads="1"/>
          </p:cNvPicPr>
          <p:nvPr>
            <p:ph sz="half" idx="2"/>
          </p:nvPr>
        </p:nvPicPr>
        <p:blipFill>
          <a:blip r:embed="rId4" cstate="print"/>
          <a:srcRect/>
          <a:stretch>
            <a:fillRect/>
          </a:stretch>
        </p:blipFill>
        <p:spPr>
          <a:xfrm>
            <a:off x="3962400" y="3200400"/>
            <a:ext cx="4572000" cy="2667000"/>
          </a:xfrm>
          <a:noFill/>
          <a:ln/>
        </p:spPr>
      </p:pic>
      <p:sp>
        <p:nvSpPr>
          <p:cNvPr id="9" name="Slide Number Placeholder 6"/>
          <p:cNvSpPr>
            <a:spLocks noGrp="1"/>
          </p:cNvSpPr>
          <p:nvPr>
            <p:ph type="sldNum" sz="quarter" idx="12"/>
          </p:nvPr>
        </p:nvSpPr>
        <p:spPr/>
        <p:txBody>
          <a:bodyPr/>
          <a:lstStyle/>
          <a:p>
            <a:r>
              <a:rPr lang="en-US" altLang="zh-CN"/>
              <a:t>10.</a:t>
            </a:r>
            <a:fld id="{DE7BDD7C-E4C4-40B8-A565-B70D74B345BB}" type="slidenum">
              <a:rPr lang="en-US" altLang="zh-CN"/>
              <a:pPr/>
              <a:t>21</a:t>
            </a:fld>
            <a:endParaRPr lang="en-US" altLang="zh-CN"/>
          </a:p>
        </p:txBody>
      </p:sp>
      <p:pic>
        <p:nvPicPr>
          <p:cNvPr id="32772" name="Picture 4"/>
          <p:cNvPicPr>
            <a:picLocks noChangeAspect="1" noChangeArrowheads="1"/>
          </p:cNvPicPr>
          <p:nvPr/>
        </p:nvPicPr>
        <p:blipFill>
          <a:blip r:embed="rId5" cstate="print"/>
          <a:srcRect/>
          <a:stretch>
            <a:fillRect/>
          </a:stretch>
        </p:blipFill>
        <p:spPr bwMode="auto">
          <a:xfrm>
            <a:off x="5486400" y="5867400"/>
            <a:ext cx="1600200" cy="844550"/>
          </a:xfrm>
          <a:prstGeom prst="rect">
            <a:avLst/>
          </a:prstGeom>
          <a:noFill/>
        </p:spPr>
      </p:pic>
      <p:pic>
        <p:nvPicPr>
          <p:cNvPr id="32778" name="Picture 10"/>
          <p:cNvPicPr>
            <a:picLocks noChangeAspect="1" noChangeArrowheads="1"/>
          </p:cNvPicPr>
          <p:nvPr/>
        </p:nvPicPr>
        <p:blipFill>
          <a:blip r:embed="rId6" cstate="print"/>
          <a:srcRect/>
          <a:stretch>
            <a:fillRect/>
          </a:stretch>
        </p:blipFill>
        <p:spPr bwMode="auto">
          <a:xfrm>
            <a:off x="3962400" y="838200"/>
            <a:ext cx="4648200" cy="2327275"/>
          </a:xfrm>
          <a:prstGeom prst="rect">
            <a:avLst/>
          </a:prstGeom>
          <a:noFill/>
        </p:spPr>
      </p:pic>
      <p:sp>
        <p:nvSpPr>
          <p:cNvPr id="32780" name="Rectangle 12"/>
          <p:cNvSpPr>
            <a:spLocks noChangeArrowheads="1"/>
          </p:cNvSpPr>
          <p:nvPr/>
        </p:nvSpPr>
        <p:spPr bwMode="auto">
          <a:xfrm>
            <a:off x="0" y="3357563"/>
            <a:ext cx="9144000" cy="0"/>
          </a:xfrm>
          <a:prstGeom prst="rect">
            <a:avLst/>
          </a:prstGeom>
          <a:noFill/>
          <a:ln w="9525">
            <a:noFill/>
            <a:miter lim="800000"/>
            <a:headEnd/>
            <a:tailEnd/>
          </a:ln>
          <a:effectLst/>
        </p:spPr>
        <p:txBody>
          <a:bodyPr wrap="none" anchor="ctr">
            <a:spAutoFit/>
          </a:bodyPr>
          <a:lstStyle/>
          <a:p>
            <a:endParaRPr lang="en-US"/>
          </a:p>
        </p:txBody>
      </p:sp>
      <p:graphicFrame>
        <p:nvGraphicFramePr>
          <p:cNvPr id="32779" name="Object 11"/>
          <p:cNvGraphicFramePr>
            <a:graphicFrameLocks noChangeAspect="1"/>
          </p:cNvGraphicFramePr>
          <p:nvPr/>
        </p:nvGraphicFramePr>
        <p:xfrm>
          <a:off x="2667000" y="2017712"/>
          <a:ext cx="381000" cy="357188"/>
        </p:xfrm>
        <a:graphic>
          <a:graphicData uri="http://schemas.openxmlformats.org/presentationml/2006/ole">
            <mc:AlternateContent xmlns:mc="http://schemas.openxmlformats.org/markup-compatibility/2006">
              <mc:Choice xmlns:v="urn:schemas-microsoft-com:vml" Requires="v">
                <p:oleObj spid="_x0000_s32793" name="Equation" r:id="rId7" imgW="152334" imgH="139639" progId="Equation.3">
                  <p:embed/>
                </p:oleObj>
              </mc:Choice>
              <mc:Fallback>
                <p:oleObj name="Equation" r:id="rId7" imgW="152334" imgH="139639" progId="Equation.3">
                  <p:embed/>
                  <p:pic>
                    <p:nvPicPr>
                      <p:cNvPr id="0" name="Picture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667000" y="2017712"/>
                        <a:ext cx="381000" cy="3571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Date Placeholder 9"/>
          <p:cNvSpPr>
            <a:spLocks noGrp="1"/>
          </p:cNvSpPr>
          <p:nvPr>
            <p:ph type="dt" sz="half" idx="10"/>
          </p:nvPr>
        </p:nvSpPr>
        <p:spPr/>
        <p:txBody>
          <a:bodyPr/>
          <a:lstStyle/>
          <a:p>
            <a:fld id="{C65FE53E-A37D-4FE3-96A4-842EEBBEE7A2}" type="datetime1">
              <a:rPr lang="en-US" altLang="zh-CN" smtClean="0"/>
              <a:pPr/>
              <a:t>4/18/2013</a:t>
            </a:fld>
            <a:endParaRPr lang="en-US" altLang="zh-CN"/>
          </a:p>
        </p:txBody>
      </p:sp>
      <p:sp>
        <p:nvSpPr>
          <p:cNvPr id="11" name="Footer Placeholder 10"/>
          <p:cNvSpPr>
            <a:spLocks noGrp="1"/>
          </p:cNvSpPr>
          <p:nvPr>
            <p:ph type="ftr" sz="quarter" idx="11"/>
          </p:nvPr>
        </p:nvSpPr>
        <p:spPr/>
        <p:txBody>
          <a:bodyPr/>
          <a:lstStyle/>
          <a:p>
            <a:r>
              <a:rPr lang="en-US" altLang="zh-CN" smtClean="0"/>
              <a:t>Towson University - J. Jung</a:t>
            </a:r>
            <a:endParaRPr lang="en-US" altLang="zh-CN"/>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alpha val="35000"/>
          </a:schemeClr>
        </a:solidFill>
        <a:effectLst/>
      </p:bgPr>
    </p:bg>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normAutofit fontScale="90000"/>
          </a:bodyPr>
          <a:lstStyle/>
          <a:p>
            <a:r>
              <a:rPr lang="en-US" altLang="zh-CN" dirty="0">
                <a:ea typeface="宋体" charset="-122"/>
              </a:rPr>
              <a:t>Selecting the Sample </a:t>
            </a:r>
            <a:r>
              <a:rPr lang="en-US" altLang="zh-CN" dirty="0" smtClean="0">
                <a:ea typeface="宋体" charset="-122"/>
              </a:rPr>
              <a:t>Size!</a:t>
            </a:r>
            <a:endParaRPr lang="en-US" altLang="zh-CN" dirty="0">
              <a:ea typeface="宋体" charset="-122"/>
            </a:endParaRPr>
          </a:p>
        </p:txBody>
      </p:sp>
      <p:sp>
        <p:nvSpPr>
          <p:cNvPr id="35843" name="Rectangle 3"/>
          <p:cNvSpPr>
            <a:spLocks noGrp="1" noChangeArrowheads="1"/>
          </p:cNvSpPr>
          <p:nvPr>
            <p:ph type="body" sz="half" idx="1"/>
          </p:nvPr>
        </p:nvSpPr>
        <p:spPr>
          <a:xfrm>
            <a:off x="241300" y="914400"/>
            <a:ext cx="8902700" cy="5486400"/>
          </a:xfrm>
        </p:spPr>
        <p:txBody>
          <a:bodyPr>
            <a:normAutofit lnSpcReduction="10000"/>
          </a:bodyPr>
          <a:lstStyle/>
          <a:p>
            <a:r>
              <a:rPr lang="en-US" altLang="zh-CN" sz="2000" dirty="0">
                <a:ea typeface="宋体" charset="-122"/>
              </a:rPr>
              <a:t>We can control the width of the interval by determining the sample size necessary to produce narrow intervals</a:t>
            </a:r>
            <a:r>
              <a:rPr lang="en-US" altLang="zh-CN" sz="2000" dirty="0" smtClean="0">
                <a:ea typeface="宋体" charset="-122"/>
              </a:rPr>
              <a:t>.</a:t>
            </a:r>
          </a:p>
          <a:p>
            <a:pPr>
              <a:buNone/>
            </a:pPr>
            <a:endParaRPr lang="en-US" altLang="zh-CN" sz="2000" dirty="0" smtClean="0">
              <a:ea typeface="宋体" charset="-122"/>
            </a:endParaRPr>
          </a:p>
          <a:p>
            <a:r>
              <a:rPr lang="en-US" altLang="zh-CN" sz="2000" dirty="0" smtClean="0">
                <a:ea typeface="宋体" charset="-122"/>
              </a:rPr>
              <a:t>Suppose </a:t>
            </a:r>
            <a:r>
              <a:rPr lang="en-US" altLang="zh-CN" sz="2000" dirty="0">
                <a:ea typeface="宋体" charset="-122"/>
              </a:rPr>
              <a:t>we want to estimate the mean demand “to within 5 units”; i.e. we want </a:t>
            </a:r>
            <a:r>
              <a:rPr lang="en-US" altLang="zh-CN" sz="2000" dirty="0" smtClean="0">
                <a:ea typeface="宋体" charset="-122"/>
              </a:rPr>
              <a:t>the </a:t>
            </a:r>
            <a:r>
              <a:rPr lang="en-US" altLang="zh-CN" sz="2000" dirty="0">
                <a:ea typeface="宋体" charset="-122"/>
              </a:rPr>
              <a:t>interval estimate to be:</a:t>
            </a:r>
          </a:p>
          <a:p>
            <a:r>
              <a:rPr lang="en-US" altLang="zh-CN" sz="2000" dirty="0">
                <a:ea typeface="宋体" charset="-122"/>
              </a:rPr>
              <a:t>Since: </a:t>
            </a:r>
          </a:p>
          <a:p>
            <a:endParaRPr lang="en-US" altLang="zh-CN" sz="2000" dirty="0">
              <a:ea typeface="宋体" charset="-122"/>
            </a:endParaRPr>
          </a:p>
          <a:p>
            <a:r>
              <a:rPr lang="en-US" altLang="zh-CN" sz="2000" dirty="0">
                <a:ea typeface="宋体" charset="-122"/>
              </a:rPr>
              <a:t>It follows that                           </a:t>
            </a:r>
          </a:p>
          <a:p>
            <a:endParaRPr lang="en-US" altLang="zh-CN" sz="2000" dirty="0">
              <a:ea typeface="宋体" charset="-122"/>
            </a:endParaRPr>
          </a:p>
          <a:p>
            <a:endParaRPr lang="en-US" altLang="zh-CN" sz="2000" dirty="0">
              <a:ea typeface="宋体" charset="-122"/>
            </a:endParaRPr>
          </a:p>
          <a:p>
            <a:endParaRPr lang="en-US" altLang="zh-CN" sz="2000" dirty="0">
              <a:ea typeface="宋体" charset="-122"/>
            </a:endParaRPr>
          </a:p>
          <a:p>
            <a:endParaRPr lang="en-US" altLang="zh-CN" sz="2000" dirty="0">
              <a:ea typeface="宋体" charset="-122"/>
            </a:endParaRPr>
          </a:p>
          <a:p>
            <a:endParaRPr lang="en-US" altLang="zh-CN" sz="2000" dirty="0" smtClean="0">
              <a:ea typeface="宋体" charset="-122"/>
            </a:endParaRPr>
          </a:p>
          <a:p>
            <a:endParaRPr lang="en-US" altLang="zh-CN" sz="2000" dirty="0">
              <a:ea typeface="宋体" charset="-122"/>
            </a:endParaRPr>
          </a:p>
          <a:p>
            <a:r>
              <a:rPr lang="en-US" altLang="zh-CN" sz="2000" dirty="0">
                <a:ea typeface="宋体" charset="-122"/>
              </a:rPr>
              <a:t>that is, to produce a 95% confidence interval estimate of the mean (±5 units), we need to sample 865 lead time periods (vs. the 25 data points we have currently).</a:t>
            </a:r>
          </a:p>
        </p:txBody>
      </p:sp>
      <p:pic>
        <p:nvPicPr>
          <p:cNvPr id="35852" name="Picture 12"/>
          <p:cNvPicPr>
            <a:picLocks noGrp="1" noChangeAspect="1" noChangeArrowheads="1"/>
          </p:cNvPicPr>
          <p:nvPr>
            <p:ph sz="half" idx="2"/>
          </p:nvPr>
        </p:nvPicPr>
        <p:blipFill>
          <a:blip r:embed="rId3" cstate="print"/>
          <a:srcRect/>
          <a:stretch>
            <a:fillRect/>
          </a:stretch>
        </p:blipFill>
        <p:spPr>
          <a:xfrm>
            <a:off x="304800" y="4495800"/>
            <a:ext cx="3937000" cy="901700"/>
          </a:xfrm>
          <a:noFill/>
          <a:ln/>
        </p:spPr>
      </p:pic>
      <p:sp>
        <p:nvSpPr>
          <p:cNvPr id="11" name="Slide Number Placeholder 6"/>
          <p:cNvSpPr>
            <a:spLocks noGrp="1"/>
          </p:cNvSpPr>
          <p:nvPr>
            <p:ph type="sldNum" sz="quarter" idx="12"/>
          </p:nvPr>
        </p:nvSpPr>
        <p:spPr/>
        <p:txBody>
          <a:bodyPr/>
          <a:lstStyle/>
          <a:p>
            <a:r>
              <a:rPr lang="en-US" altLang="zh-CN"/>
              <a:t>10.</a:t>
            </a:r>
            <a:fld id="{81713228-BF38-4A3B-B7F5-080667D20D4D}" type="slidenum">
              <a:rPr lang="en-US" altLang="zh-CN"/>
              <a:pPr/>
              <a:t>22</a:t>
            </a:fld>
            <a:endParaRPr lang="en-US" altLang="zh-CN"/>
          </a:p>
        </p:txBody>
      </p:sp>
      <p:pic>
        <p:nvPicPr>
          <p:cNvPr id="35844" name="Picture 4"/>
          <p:cNvPicPr>
            <a:picLocks noChangeAspect="1" noChangeArrowheads="1"/>
          </p:cNvPicPr>
          <p:nvPr/>
        </p:nvPicPr>
        <p:blipFill>
          <a:blip r:embed="rId4" cstate="print"/>
          <a:srcRect/>
          <a:stretch>
            <a:fillRect/>
          </a:stretch>
        </p:blipFill>
        <p:spPr bwMode="auto">
          <a:xfrm>
            <a:off x="3810000" y="2133600"/>
            <a:ext cx="914400" cy="452438"/>
          </a:xfrm>
          <a:prstGeom prst="rect">
            <a:avLst/>
          </a:prstGeom>
          <a:noFill/>
        </p:spPr>
      </p:pic>
      <p:pic>
        <p:nvPicPr>
          <p:cNvPr id="35845" name="Picture 5"/>
          <p:cNvPicPr>
            <a:picLocks noChangeAspect="1" noChangeArrowheads="1"/>
          </p:cNvPicPr>
          <p:nvPr/>
        </p:nvPicPr>
        <p:blipFill>
          <a:blip r:embed="rId5" cstate="print"/>
          <a:srcRect/>
          <a:stretch>
            <a:fillRect/>
          </a:stretch>
        </p:blipFill>
        <p:spPr bwMode="auto">
          <a:xfrm>
            <a:off x="1447800" y="2393950"/>
            <a:ext cx="1524000" cy="806450"/>
          </a:xfrm>
          <a:prstGeom prst="rect">
            <a:avLst/>
          </a:prstGeom>
          <a:noFill/>
        </p:spPr>
      </p:pic>
      <p:pic>
        <p:nvPicPr>
          <p:cNvPr id="35846" name="Picture 6"/>
          <p:cNvPicPr>
            <a:picLocks noChangeAspect="1" noChangeArrowheads="1"/>
          </p:cNvPicPr>
          <p:nvPr/>
        </p:nvPicPr>
        <p:blipFill>
          <a:blip r:embed="rId6" cstate="print"/>
          <a:srcRect/>
          <a:stretch>
            <a:fillRect/>
          </a:stretch>
        </p:blipFill>
        <p:spPr bwMode="auto">
          <a:xfrm>
            <a:off x="1676400" y="3429000"/>
            <a:ext cx="1752600" cy="960438"/>
          </a:xfrm>
          <a:prstGeom prst="rect">
            <a:avLst/>
          </a:prstGeom>
          <a:noFill/>
        </p:spPr>
      </p:pic>
      <p:sp>
        <p:nvSpPr>
          <p:cNvPr id="35849" name="Rectangle 9"/>
          <p:cNvSpPr>
            <a:spLocks noChangeArrowheads="1"/>
          </p:cNvSpPr>
          <p:nvPr/>
        </p:nvSpPr>
        <p:spPr bwMode="auto">
          <a:xfrm>
            <a:off x="2438400" y="3962400"/>
            <a:ext cx="609600" cy="533400"/>
          </a:xfrm>
          <a:prstGeom prst="rect">
            <a:avLst/>
          </a:prstGeom>
          <a:solidFill>
            <a:srgbClr val="FFFF00">
              <a:alpha val="30000"/>
            </a:srgbClr>
          </a:solidFill>
          <a:ln w="9525">
            <a:noFill/>
            <a:miter lim="800000"/>
            <a:headEnd/>
            <a:tailEnd/>
          </a:ln>
          <a:effectLst/>
        </p:spPr>
        <p:txBody>
          <a:bodyPr wrap="none" anchor="ctr"/>
          <a:lstStyle/>
          <a:p>
            <a:endParaRPr lang="en-US"/>
          </a:p>
        </p:txBody>
      </p:sp>
      <p:sp>
        <p:nvSpPr>
          <p:cNvPr id="35850" name="Text Box 10"/>
          <p:cNvSpPr txBox="1">
            <a:spLocks noChangeArrowheads="1"/>
          </p:cNvSpPr>
          <p:nvPr/>
        </p:nvSpPr>
        <p:spPr bwMode="auto">
          <a:xfrm>
            <a:off x="3581400" y="4114800"/>
            <a:ext cx="5043368" cy="461665"/>
          </a:xfrm>
          <a:prstGeom prst="rect">
            <a:avLst/>
          </a:prstGeom>
          <a:noFill/>
          <a:ln w="9525">
            <a:noFill/>
            <a:miter lim="800000"/>
            <a:headEnd/>
            <a:tailEnd/>
          </a:ln>
          <a:effectLst/>
        </p:spPr>
        <p:txBody>
          <a:bodyPr wrap="none" anchor="ctr">
            <a:spAutoFit/>
          </a:bodyPr>
          <a:lstStyle/>
          <a:p>
            <a:r>
              <a:rPr lang="en-US" altLang="zh-CN" dirty="0">
                <a:latin typeface="+mj-lt"/>
                <a:ea typeface="宋体" charset="-122"/>
              </a:rPr>
              <a:t>Solve for </a:t>
            </a:r>
            <a:r>
              <a:rPr lang="en-US" altLang="zh-CN" b="1" dirty="0">
                <a:latin typeface="+mj-lt"/>
                <a:ea typeface="宋体" charset="-122"/>
              </a:rPr>
              <a:t>n</a:t>
            </a:r>
            <a:r>
              <a:rPr lang="en-US" altLang="zh-CN" dirty="0">
                <a:latin typeface="+mj-lt"/>
                <a:ea typeface="宋体" charset="-122"/>
              </a:rPr>
              <a:t> to get </a:t>
            </a:r>
            <a:r>
              <a:rPr lang="en-US" altLang="zh-CN" dirty="0" smtClean="0">
                <a:latin typeface="+mj-lt"/>
                <a:ea typeface="宋体" charset="-122"/>
              </a:rPr>
              <a:t>required </a:t>
            </a:r>
            <a:r>
              <a:rPr lang="en-US" altLang="zh-CN" dirty="0">
                <a:latin typeface="+mj-lt"/>
                <a:ea typeface="宋体" charset="-122"/>
              </a:rPr>
              <a:t>sample size!</a:t>
            </a:r>
          </a:p>
        </p:txBody>
      </p:sp>
      <p:sp>
        <p:nvSpPr>
          <p:cNvPr id="35854" name="Line 14"/>
          <p:cNvSpPr>
            <a:spLocks noChangeShapeType="1"/>
          </p:cNvSpPr>
          <p:nvPr/>
        </p:nvSpPr>
        <p:spPr bwMode="auto">
          <a:xfrm flipH="1" flipV="1">
            <a:off x="3048000" y="4343400"/>
            <a:ext cx="533400" cy="0"/>
          </a:xfrm>
          <a:prstGeom prst="line">
            <a:avLst/>
          </a:prstGeom>
          <a:noFill/>
          <a:ln w="9525">
            <a:solidFill>
              <a:schemeClr val="tx1"/>
            </a:solidFill>
            <a:round/>
            <a:headEnd/>
            <a:tailEnd type="arrow" w="med" len="med"/>
          </a:ln>
          <a:effectLst/>
        </p:spPr>
        <p:txBody>
          <a:bodyPr wrap="none" anchor="ctr"/>
          <a:lstStyle/>
          <a:p>
            <a:endParaRPr lang="en-US"/>
          </a:p>
        </p:txBody>
      </p:sp>
      <p:sp>
        <p:nvSpPr>
          <p:cNvPr id="12" name="Date Placeholder 11"/>
          <p:cNvSpPr>
            <a:spLocks noGrp="1"/>
          </p:cNvSpPr>
          <p:nvPr>
            <p:ph type="dt" sz="half" idx="10"/>
          </p:nvPr>
        </p:nvSpPr>
        <p:spPr/>
        <p:txBody>
          <a:bodyPr/>
          <a:lstStyle/>
          <a:p>
            <a:fld id="{A576F963-0F4A-4A73-8343-3D7F5810B589}" type="datetime1">
              <a:rPr lang="en-US" altLang="zh-CN" smtClean="0"/>
              <a:pPr/>
              <a:t>4/18/2013</a:t>
            </a:fld>
            <a:endParaRPr lang="en-US" altLang="zh-CN"/>
          </a:p>
        </p:txBody>
      </p:sp>
      <p:sp>
        <p:nvSpPr>
          <p:cNvPr id="13" name="Footer Placeholder 12"/>
          <p:cNvSpPr>
            <a:spLocks noGrp="1"/>
          </p:cNvSpPr>
          <p:nvPr>
            <p:ph type="ftr" sz="quarter" idx="11"/>
          </p:nvPr>
        </p:nvSpPr>
        <p:spPr/>
        <p:txBody>
          <a:bodyPr/>
          <a:lstStyle/>
          <a:p>
            <a:r>
              <a:rPr lang="en-US" altLang="zh-CN" smtClean="0"/>
              <a:t>Towson University - J. Jung</a:t>
            </a:r>
            <a:endParaRPr lang="en-US" altLang="zh-CN"/>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alpha val="35000"/>
          </a:schemeClr>
        </a:solidFill>
        <a:effectLst/>
      </p:bgPr>
    </p:bg>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noAutofit/>
          </a:bodyPr>
          <a:lstStyle/>
          <a:p>
            <a:r>
              <a:rPr lang="en-US" altLang="zh-CN" dirty="0">
                <a:ea typeface="宋体" charset="-122"/>
              </a:rPr>
              <a:t>Sample Size to Estimate a Mean…</a:t>
            </a:r>
          </a:p>
        </p:txBody>
      </p:sp>
      <p:sp>
        <p:nvSpPr>
          <p:cNvPr id="37891" name="Rectangle 3"/>
          <p:cNvSpPr>
            <a:spLocks noGrp="1" noChangeArrowheads="1"/>
          </p:cNvSpPr>
          <p:nvPr>
            <p:ph idx="1"/>
          </p:nvPr>
        </p:nvSpPr>
        <p:spPr>
          <a:xfrm>
            <a:off x="609600" y="1143000"/>
            <a:ext cx="8229600" cy="4983163"/>
          </a:xfrm>
        </p:spPr>
        <p:txBody>
          <a:bodyPr>
            <a:normAutofit/>
          </a:bodyPr>
          <a:lstStyle/>
          <a:p>
            <a:r>
              <a:rPr lang="en-US" altLang="zh-CN" sz="2400" dirty="0">
                <a:ea typeface="宋体" charset="-122"/>
              </a:rPr>
              <a:t>The general formula for the sample size needed to estimate a population mean with an interval estimate of:</a:t>
            </a:r>
          </a:p>
          <a:p>
            <a:r>
              <a:rPr lang="en-US" altLang="zh-CN" sz="2400" dirty="0">
                <a:ea typeface="宋体" charset="-122"/>
              </a:rPr>
              <a:t>Requires a sample size of at least this large:</a:t>
            </a:r>
          </a:p>
          <a:p>
            <a:endParaRPr lang="en-US" altLang="zh-CN" sz="2400" dirty="0">
              <a:ea typeface="宋体" charset="-122"/>
            </a:endParaRPr>
          </a:p>
          <a:p>
            <a:endParaRPr lang="en-US" altLang="zh-CN" sz="2400" dirty="0">
              <a:ea typeface="宋体" charset="-122"/>
            </a:endParaRPr>
          </a:p>
          <a:p>
            <a:endParaRPr lang="en-US" altLang="zh-CN" sz="2400" dirty="0">
              <a:ea typeface="宋体" charset="-122"/>
            </a:endParaRPr>
          </a:p>
          <a:p>
            <a:pPr>
              <a:buNone/>
            </a:pPr>
            <a:endParaRPr lang="en-US" altLang="zh-CN" sz="2400" dirty="0">
              <a:ea typeface="宋体" charset="-122"/>
            </a:endParaRPr>
          </a:p>
          <a:p>
            <a:endParaRPr lang="en-US" altLang="zh-CN" sz="2400" dirty="0">
              <a:ea typeface="宋体" charset="-122"/>
            </a:endParaRPr>
          </a:p>
        </p:txBody>
      </p:sp>
      <p:sp>
        <p:nvSpPr>
          <p:cNvPr id="6" name="Slide Number Placeholder 5"/>
          <p:cNvSpPr>
            <a:spLocks noGrp="1"/>
          </p:cNvSpPr>
          <p:nvPr>
            <p:ph type="sldNum" sz="quarter" idx="12"/>
          </p:nvPr>
        </p:nvSpPr>
        <p:spPr/>
        <p:txBody>
          <a:bodyPr/>
          <a:lstStyle/>
          <a:p>
            <a:r>
              <a:rPr lang="en-US" altLang="zh-CN"/>
              <a:t>10.</a:t>
            </a:r>
            <a:fld id="{26A33BAF-9644-4744-AFF2-27C9DE916A2F}" type="slidenum">
              <a:rPr lang="en-US" altLang="zh-CN"/>
              <a:pPr/>
              <a:t>23</a:t>
            </a:fld>
            <a:endParaRPr lang="en-US" altLang="zh-CN"/>
          </a:p>
        </p:txBody>
      </p:sp>
      <p:pic>
        <p:nvPicPr>
          <p:cNvPr id="37893" name="Picture 5"/>
          <p:cNvPicPr>
            <a:picLocks noChangeAspect="1" noChangeArrowheads="1"/>
          </p:cNvPicPr>
          <p:nvPr/>
        </p:nvPicPr>
        <p:blipFill>
          <a:blip r:embed="rId3" cstate="print"/>
          <a:srcRect/>
          <a:stretch>
            <a:fillRect/>
          </a:stretch>
        </p:blipFill>
        <p:spPr bwMode="auto">
          <a:xfrm>
            <a:off x="6629400" y="1524000"/>
            <a:ext cx="1219200" cy="495300"/>
          </a:xfrm>
          <a:prstGeom prst="rect">
            <a:avLst/>
          </a:prstGeom>
          <a:noFill/>
        </p:spPr>
      </p:pic>
      <p:pic>
        <p:nvPicPr>
          <p:cNvPr id="37894" name="Picture 6"/>
          <p:cNvPicPr>
            <a:picLocks noChangeAspect="1" noChangeArrowheads="1"/>
          </p:cNvPicPr>
          <p:nvPr/>
        </p:nvPicPr>
        <p:blipFill>
          <a:blip r:embed="rId4" cstate="print"/>
          <a:srcRect/>
          <a:stretch>
            <a:fillRect/>
          </a:stretch>
        </p:blipFill>
        <p:spPr bwMode="auto">
          <a:xfrm>
            <a:off x="3581400" y="2362200"/>
            <a:ext cx="2057400" cy="1066800"/>
          </a:xfrm>
          <a:prstGeom prst="rect">
            <a:avLst/>
          </a:prstGeom>
          <a:noFill/>
        </p:spPr>
      </p:pic>
      <p:sp>
        <p:nvSpPr>
          <p:cNvPr id="7" name="Date Placeholder 6"/>
          <p:cNvSpPr>
            <a:spLocks noGrp="1"/>
          </p:cNvSpPr>
          <p:nvPr>
            <p:ph type="dt" sz="half" idx="10"/>
          </p:nvPr>
        </p:nvSpPr>
        <p:spPr/>
        <p:txBody>
          <a:bodyPr/>
          <a:lstStyle/>
          <a:p>
            <a:fld id="{06A78F59-B93B-4F94-9030-D766F3D58C72}" type="datetime1">
              <a:rPr lang="en-US" altLang="zh-CN" smtClean="0"/>
              <a:pPr/>
              <a:t>4/18/2013</a:t>
            </a:fld>
            <a:endParaRPr lang="en-US" altLang="zh-CN"/>
          </a:p>
        </p:txBody>
      </p:sp>
      <p:sp>
        <p:nvSpPr>
          <p:cNvPr id="8" name="Footer Placeholder 7"/>
          <p:cNvSpPr>
            <a:spLocks noGrp="1"/>
          </p:cNvSpPr>
          <p:nvPr>
            <p:ph type="ftr" sz="quarter" idx="11"/>
          </p:nvPr>
        </p:nvSpPr>
        <p:spPr/>
        <p:txBody>
          <a:bodyPr/>
          <a:lstStyle/>
          <a:p>
            <a:r>
              <a:rPr lang="en-US" altLang="zh-CN" smtClean="0"/>
              <a:t>Towson University - J. Jung</a:t>
            </a:r>
            <a:endParaRPr lang="en-US" altLang="zh-CN"/>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alpha val="3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ea typeface="宋体" charset="-122"/>
              </a:rPr>
              <a:t>Example: Margin of Error</a:t>
            </a:r>
            <a:endParaRPr lang="en-US" dirty="0"/>
          </a:p>
        </p:txBody>
      </p:sp>
      <p:sp>
        <p:nvSpPr>
          <p:cNvPr id="3" name="Content Placeholder 2"/>
          <p:cNvSpPr>
            <a:spLocks noGrp="1"/>
          </p:cNvSpPr>
          <p:nvPr>
            <p:ph idx="1"/>
          </p:nvPr>
        </p:nvSpPr>
        <p:spPr/>
        <p:txBody>
          <a:bodyPr>
            <a:normAutofit lnSpcReduction="10000"/>
          </a:bodyPr>
          <a:lstStyle/>
          <a:p>
            <a:r>
              <a:rPr lang="en-US" altLang="zh-CN" dirty="0" smtClean="0">
                <a:ea typeface="宋体" charset="-122"/>
              </a:rPr>
              <a:t>A lumber company must estimate the mean diameter of trees to determine whether or not there is sufficient lumber to harvest an area of forest. </a:t>
            </a:r>
          </a:p>
          <a:p>
            <a:r>
              <a:rPr lang="en-US" altLang="zh-CN" dirty="0" smtClean="0">
                <a:ea typeface="宋体" charset="-122"/>
              </a:rPr>
              <a:t>They need to estimate this to within 1 inch at a confidence level of 99%. </a:t>
            </a:r>
          </a:p>
          <a:p>
            <a:r>
              <a:rPr lang="en-US" altLang="zh-CN" dirty="0" smtClean="0">
                <a:ea typeface="宋体" charset="-122"/>
              </a:rPr>
              <a:t>The tree diameters are normally distributed with a standard deviation of 6 inches.</a:t>
            </a:r>
          </a:p>
          <a:p>
            <a:r>
              <a:rPr lang="en-US" altLang="zh-CN" dirty="0" smtClean="0">
                <a:ea typeface="宋体" charset="-122"/>
              </a:rPr>
              <a:t>How many trees need to be sampled?</a:t>
            </a:r>
            <a:endParaRPr lang="en-US" dirty="0"/>
          </a:p>
        </p:txBody>
      </p:sp>
      <p:sp>
        <p:nvSpPr>
          <p:cNvPr id="4" name="Date Placeholder 3"/>
          <p:cNvSpPr>
            <a:spLocks noGrp="1"/>
          </p:cNvSpPr>
          <p:nvPr>
            <p:ph type="dt" sz="half" idx="10"/>
          </p:nvPr>
        </p:nvSpPr>
        <p:spPr/>
        <p:txBody>
          <a:bodyPr/>
          <a:lstStyle/>
          <a:p>
            <a:fld id="{420CFF18-7339-4F74-94A7-16E559BF9A7A}" type="datetime1">
              <a:rPr lang="en-US" altLang="zh-CN" smtClean="0"/>
              <a:pPr/>
              <a:t>4/18/2013</a:t>
            </a:fld>
            <a:endParaRPr lang="en-US" altLang="zh-CN"/>
          </a:p>
        </p:txBody>
      </p:sp>
      <p:sp>
        <p:nvSpPr>
          <p:cNvPr id="5" name="Footer Placeholder 4"/>
          <p:cNvSpPr>
            <a:spLocks noGrp="1"/>
          </p:cNvSpPr>
          <p:nvPr>
            <p:ph type="ftr" sz="quarter" idx="11"/>
          </p:nvPr>
        </p:nvSpPr>
        <p:spPr/>
        <p:txBody>
          <a:bodyPr/>
          <a:lstStyle/>
          <a:p>
            <a:r>
              <a:rPr lang="en-US" altLang="zh-CN" smtClean="0"/>
              <a:t>Towson University - J. Jung</a:t>
            </a:r>
            <a:endParaRPr lang="en-US" altLang="zh-CN"/>
          </a:p>
        </p:txBody>
      </p:sp>
      <p:sp>
        <p:nvSpPr>
          <p:cNvPr id="6" name="Slide Number Placeholder 5"/>
          <p:cNvSpPr>
            <a:spLocks noGrp="1"/>
          </p:cNvSpPr>
          <p:nvPr>
            <p:ph type="sldNum" sz="quarter" idx="12"/>
          </p:nvPr>
        </p:nvSpPr>
        <p:spPr/>
        <p:txBody>
          <a:bodyPr/>
          <a:lstStyle/>
          <a:p>
            <a:r>
              <a:rPr lang="en-US" altLang="zh-CN" smtClean="0"/>
              <a:t>10.</a:t>
            </a:r>
            <a:fld id="{83673AAB-6AC5-4CC2-B7D9-EC0D0201D313}" type="slidenum">
              <a:rPr lang="en-US" altLang="zh-CN" smtClean="0"/>
              <a:pPr/>
              <a:t>24</a:t>
            </a:fld>
            <a:endParaRPr lang="en-US" altLang="zh-CN"/>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alpha val="35000"/>
          </a:schemeClr>
        </a:solidFill>
        <a:effectLst/>
      </p:bgPr>
    </p:bg>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normAutofit fontScale="90000"/>
          </a:bodyPr>
          <a:lstStyle/>
          <a:p>
            <a:r>
              <a:rPr lang="en-US" altLang="zh-CN" dirty="0" smtClean="0">
                <a:ea typeface="宋体" charset="-122"/>
              </a:rPr>
              <a:t>Example</a:t>
            </a:r>
            <a:endParaRPr lang="en-US" altLang="zh-CN" dirty="0">
              <a:ea typeface="宋体" charset="-122"/>
            </a:endParaRPr>
          </a:p>
        </p:txBody>
      </p:sp>
      <p:sp>
        <p:nvSpPr>
          <p:cNvPr id="39939" name="Rectangle 3"/>
          <p:cNvSpPr>
            <a:spLocks noGrp="1" noChangeArrowheads="1"/>
          </p:cNvSpPr>
          <p:nvPr>
            <p:ph type="body" sz="half" idx="1"/>
          </p:nvPr>
        </p:nvSpPr>
        <p:spPr>
          <a:xfrm>
            <a:off x="241300" y="914400"/>
            <a:ext cx="8064500" cy="5486400"/>
          </a:xfrm>
        </p:spPr>
        <p:txBody>
          <a:bodyPr/>
          <a:lstStyle/>
          <a:p>
            <a:pPr>
              <a:lnSpc>
                <a:spcPct val="90000"/>
              </a:lnSpc>
              <a:buNone/>
            </a:pPr>
            <a:r>
              <a:rPr lang="en-US" altLang="zh-CN" sz="2400" dirty="0">
                <a:ea typeface="宋体" charset="-122"/>
              </a:rPr>
              <a:t>Things we know:</a:t>
            </a:r>
          </a:p>
          <a:p>
            <a:pPr>
              <a:lnSpc>
                <a:spcPct val="90000"/>
              </a:lnSpc>
            </a:pPr>
            <a:r>
              <a:rPr lang="en-US" altLang="zh-CN" sz="2400" dirty="0">
                <a:ea typeface="宋体" charset="-122"/>
              </a:rPr>
              <a:t>Confidence level = 99%,</a:t>
            </a:r>
          </a:p>
          <a:p>
            <a:pPr>
              <a:lnSpc>
                <a:spcPct val="90000"/>
              </a:lnSpc>
              <a:buNone/>
            </a:pPr>
            <a:r>
              <a:rPr lang="en-US" altLang="zh-CN" sz="2400" dirty="0">
                <a:ea typeface="宋体" charset="-122"/>
              </a:rPr>
              <a:t>therefore      =.01</a:t>
            </a:r>
          </a:p>
          <a:p>
            <a:pPr>
              <a:lnSpc>
                <a:spcPct val="90000"/>
              </a:lnSpc>
            </a:pPr>
            <a:endParaRPr lang="en-US" altLang="zh-CN" sz="2400" dirty="0">
              <a:ea typeface="宋体" charset="-122"/>
            </a:endParaRPr>
          </a:p>
          <a:p>
            <a:pPr>
              <a:lnSpc>
                <a:spcPct val="90000"/>
              </a:lnSpc>
            </a:pPr>
            <a:r>
              <a:rPr lang="en-US" altLang="zh-CN" sz="2400" dirty="0">
                <a:ea typeface="宋体" charset="-122"/>
              </a:rPr>
              <a:t>We want                , </a:t>
            </a:r>
          </a:p>
          <a:p>
            <a:pPr>
              <a:lnSpc>
                <a:spcPct val="90000"/>
              </a:lnSpc>
              <a:buNone/>
            </a:pPr>
            <a:r>
              <a:rPr lang="en-US" altLang="zh-CN" sz="2400" dirty="0" smtClean="0">
                <a:ea typeface="宋体" charset="-122"/>
              </a:rPr>
              <a:t>     hence </a:t>
            </a:r>
            <a:r>
              <a:rPr lang="en-US" altLang="zh-CN" sz="2400" i="1" dirty="0">
                <a:ea typeface="宋体" charset="-122"/>
              </a:rPr>
              <a:t>W=1</a:t>
            </a:r>
            <a:r>
              <a:rPr lang="en-US" altLang="zh-CN" sz="2400" dirty="0">
                <a:ea typeface="宋体" charset="-122"/>
              </a:rPr>
              <a:t>.</a:t>
            </a:r>
          </a:p>
          <a:p>
            <a:pPr>
              <a:lnSpc>
                <a:spcPct val="90000"/>
              </a:lnSpc>
            </a:pPr>
            <a:r>
              <a:rPr lang="en-US" altLang="zh-CN" sz="2400" dirty="0" smtClean="0">
                <a:ea typeface="宋体" charset="-122"/>
              </a:rPr>
              <a:t>We </a:t>
            </a:r>
            <a:r>
              <a:rPr lang="en-US" altLang="zh-CN" sz="2400" dirty="0">
                <a:ea typeface="宋体" charset="-122"/>
              </a:rPr>
              <a:t>are given that       = 6.</a:t>
            </a:r>
          </a:p>
          <a:p>
            <a:pPr>
              <a:lnSpc>
                <a:spcPct val="90000"/>
              </a:lnSpc>
            </a:pPr>
            <a:endParaRPr lang="en-US" altLang="zh-CN" sz="2400" dirty="0">
              <a:ea typeface="宋体" charset="-122"/>
            </a:endParaRPr>
          </a:p>
          <a:p>
            <a:pPr>
              <a:lnSpc>
                <a:spcPct val="90000"/>
              </a:lnSpc>
            </a:pPr>
            <a:r>
              <a:rPr lang="en-US" altLang="zh-CN" sz="2400" dirty="0">
                <a:ea typeface="宋体" charset="-122"/>
              </a:rPr>
              <a:t>We compute…</a:t>
            </a:r>
          </a:p>
          <a:p>
            <a:pPr>
              <a:lnSpc>
                <a:spcPct val="90000"/>
              </a:lnSpc>
            </a:pPr>
            <a:endParaRPr lang="en-US" altLang="zh-CN" sz="2400" dirty="0">
              <a:ea typeface="宋体" charset="-122"/>
            </a:endParaRPr>
          </a:p>
          <a:p>
            <a:pPr>
              <a:lnSpc>
                <a:spcPct val="90000"/>
              </a:lnSpc>
            </a:pPr>
            <a:endParaRPr lang="en-US" altLang="zh-CN" sz="2400" dirty="0">
              <a:ea typeface="宋体" charset="-122"/>
            </a:endParaRPr>
          </a:p>
          <a:p>
            <a:pPr>
              <a:lnSpc>
                <a:spcPct val="90000"/>
              </a:lnSpc>
            </a:pPr>
            <a:r>
              <a:rPr lang="en-US" altLang="zh-CN" sz="2400" dirty="0">
                <a:ea typeface="宋体" charset="-122"/>
              </a:rPr>
              <a:t>That is, we will need to sample at least 239 trees to have </a:t>
            </a:r>
            <a:r>
              <a:rPr lang="en-US" altLang="zh-CN" sz="2400" dirty="0" smtClean="0">
                <a:ea typeface="宋体" charset="-122"/>
              </a:rPr>
              <a:t>a 99</a:t>
            </a:r>
            <a:r>
              <a:rPr lang="en-US" altLang="zh-CN" sz="2400" dirty="0">
                <a:ea typeface="宋体" charset="-122"/>
              </a:rPr>
              <a:t>% confidence interval of</a:t>
            </a:r>
          </a:p>
          <a:p>
            <a:pPr>
              <a:lnSpc>
                <a:spcPct val="90000"/>
              </a:lnSpc>
            </a:pPr>
            <a:endParaRPr lang="zh-CN" altLang="en-US" sz="2400" dirty="0">
              <a:ea typeface="宋体" charset="-122"/>
            </a:endParaRPr>
          </a:p>
        </p:txBody>
      </p:sp>
      <p:pic>
        <p:nvPicPr>
          <p:cNvPr id="39948" name="Picture 12"/>
          <p:cNvPicPr>
            <a:picLocks noGrp="1" noChangeAspect="1" noChangeArrowheads="1"/>
          </p:cNvPicPr>
          <p:nvPr>
            <p:ph sz="half" idx="2"/>
          </p:nvPr>
        </p:nvPicPr>
        <p:blipFill>
          <a:blip r:embed="rId3" cstate="print"/>
          <a:srcRect/>
          <a:stretch>
            <a:fillRect/>
          </a:stretch>
        </p:blipFill>
        <p:spPr>
          <a:xfrm>
            <a:off x="2362200" y="4419600"/>
            <a:ext cx="3975100" cy="800100"/>
          </a:xfrm>
          <a:noFill/>
          <a:ln/>
        </p:spPr>
      </p:pic>
      <p:sp>
        <p:nvSpPr>
          <p:cNvPr id="16" name="Slide Number Placeholder 6"/>
          <p:cNvSpPr>
            <a:spLocks noGrp="1"/>
          </p:cNvSpPr>
          <p:nvPr>
            <p:ph type="sldNum" sz="quarter" idx="12"/>
          </p:nvPr>
        </p:nvSpPr>
        <p:spPr/>
        <p:txBody>
          <a:bodyPr/>
          <a:lstStyle/>
          <a:p>
            <a:r>
              <a:rPr lang="en-US" altLang="zh-CN"/>
              <a:t>10.</a:t>
            </a:r>
            <a:fld id="{66748112-190D-4787-9591-2A10222C8923}" type="slidenum">
              <a:rPr lang="en-US" altLang="zh-CN"/>
              <a:pPr/>
              <a:t>25</a:t>
            </a:fld>
            <a:endParaRPr lang="en-US" altLang="zh-CN"/>
          </a:p>
        </p:txBody>
      </p:sp>
      <p:pic>
        <p:nvPicPr>
          <p:cNvPr id="39940" name="Picture 4"/>
          <p:cNvPicPr>
            <a:picLocks noChangeAspect="1" noChangeArrowheads="1"/>
          </p:cNvPicPr>
          <p:nvPr/>
        </p:nvPicPr>
        <p:blipFill>
          <a:blip r:embed="rId4" cstate="print"/>
          <a:srcRect/>
          <a:stretch>
            <a:fillRect/>
          </a:stretch>
        </p:blipFill>
        <p:spPr bwMode="auto">
          <a:xfrm>
            <a:off x="1524000" y="1752600"/>
            <a:ext cx="317500" cy="342900"/>
          </a:xfrm>
          <a:prstGeom prst="rect">
            <a:avLst/>
          </a:prstGeom>
          <a:noFill/>
        </p:spPr>
      </p:pic>
      <p:pic>
        <p:nvPicPr>
          <p:cNvPr id="39941" name="Picture 5"/>
          <p:cNvPicPr>
            <a:picLocks noChangeAspect="1" noChangeArrowheads="1"/>
          </p:cNvPicPr>
          <p:nvPr/>
        </p:nvPicPr>
        <p:blipFill>
          <a:blip r:embed="rId5" cstate="print"/>
          <a:srcRect/>
          <a:stretch>
            <a:fillRect/>
          </a:stretch>
        </p:blipFill>
        <p:spPr bwMode="auto">
          <a:xfrm>
            <a:off x="3657600" y="990600"/>
            <a:ext cx="5181600" cy="2451100"/>
          </a:xfrm>
          <a:prstGeom prst="rect">
            <a:avLst/>
          </a:prstGeom>
          <a:noFill/>
          <a:ln w="9525">
            <a:solidFill>
              <a:srgbClr val="0000FF"/>
            </a:solidFill>
            <a:miter lim="800000"/>
            <a:headEnd/>
            <a:tailEnd/>
          </a:ln>
        </p:spPr>
      </p:pic>
      <p:sp>
        <p:nvSpPr>
          <p:cNvPr id="39942" name="Rectangle 6"/>
          <p:cNvSpPr>
            <a:spLocks noChangeArrowheads="1"/>
          </p:cNvSpPr>
          <p:nvPr/>
        </p:nvSpPr>
        <p:spPr bwMode="auto">
          <a:xfrm>
            <a:off x="3657600" y="2971800"/>
            <a:ext cx="5181600" cy="457200"/>
          </a:xfrm>
          <a:prstGeom prst="rect">
            <a:avLst/>
          </a:prstGeom>
          <a:noFill/>
          <a:ln w="19050">
            <a:solidFill>
              <a:srgbClr val="FF0000"/>
            </a:solidFill>
            <a:miter lim="800000"/>
            <a:headEnd/>
            <a:tailEnd/>
          </a:ln>
          <a:effectLst/>
        </p:spPr>
        <p:txBody>
          <a:bodyPr wrap="none" anchor="ctr"/>
          <a:lstStyle/>
          <a:p>
            <a:endParaRPr lang="zh-CN" altLang="en-US">
              <a:solidFill>
                <a:srgbClr val="FF0000"/>
              </a:solidFill>
              <a:ea typeface="宋体" charset="-122"/>
            </a:endParaRPr>
          </a:p>
        </p:txBody>
      </p:sp>
      <p:pic>
        <p:nvPicPr>
          <p:cNvPr id="39943" name="Picture 7"/>
          <p:cNvPicPr>
            <a:picLocks noChangeAspect="1" noChangeArrowheads="1"/>
          </p:cNvPicPr>
          <p:nvPr/>
        </p:nvPicPr>
        <p:blipFill>
          <a:blip r:embed="rId6" cstate="print"/>
          <a:srcRect/>
          <a:stretch>
            <a:fillRect/>
          </a:stretch>
        </p:blipFill>
        <p:spPr bwMode="auto">
          <a:xfrm>
            <a:off x="6172200" y="3505200"/>
            <a:ext cx="2590800" cy="509588"/>
          </a:xfrm>
          <a:prstGeom prst="rect">
            <a:avLst/>
          </a:prstGeom>
          <a:noFill/>
        </p:spPr>
      </p:pic>
      <p:pic>
        <p:nvPicPr>
          <p:cNvPr id="39944" name="Picture 8"/>
          <p:cNvPicPr>
            <a:picLocks noChangeAspect="1" noChangeArrowheads="1"/>
          </p:cNvPicPr>
          <p:nvPr/>
        </p:nvPicPr>
        <p:blipFill>
          <a:blip r:embed="rId7" cstate="print"/>
          <a:srcRect/>
          <a:stretch>
            <a:fillRect/>
          </a:stretch>
        </p:blipFill>
        <p:spPr bwMode="auto">
          <a:xfrm>
            <a:off x="2895600" y="3429000"/>
            <a:ext cx="338138" cy="306388"/>
          </a:xfrm>
          <a:prstGeom prst="rect">
            <a:avLst/>
          </a:prstGeom>
          <a:noFill/>
        </p:spPr>
      </p:pic>
      <p:grpSp>
        <p:nvGrpSpPr>
          <p:cNvPr id="39947" name="Group 11"/>
          <p:cNvGrpSpPr>
            <a:grpSpLocks/>
          </p:cNvGrpSpPr>
          <p:nvPr/>
        </p:nvGrpSpPr>
        <p:grpSpPr bwMode="auto">
          <a:xfrm>
            <a:off x="1981200" y="2438400"/>
            <a:ext cx="1130300" cy="522288"/>
            <a:chOff x="1056" y="3216"/>
            <a:chExt cx="768" cy="341"/>
          </a:xfrm>
        </p:grpSpPr>
        <p:pic>
          <p:nvPicPr>
            <p:cNvPr id="39945" name="Picture 9"/>
            <p:cNvPicPr>
              <a:picLocks noChangeAspect="1" noChangeArrowheads="1"/>
            </p:cNvPicPr>
            <p:nvPr/>
          </p:nvPicPr>
          <p:blipFill>
            <a:blip r:embed="rId8" cstate="print"/>
            <a:srcRect/>
            <a:stretch>
              <a:fillRect/>
            </a:stretch>
          </p:blipFill>
          <p:spPr bwMode="auto">
            <a:xfrm>
              <a:off x="1056" y="3216"/>
              <a:ext cx="768" cy="312"/>
            </a:xfrm>
            <a:prstGeom prst="rect">
              <a:avLst/>
            </a:prstGeom>
            <a:noFill/>
          </p:spPr>
        </p:pic>
        <p:sp>
          <p:nvSpPr>
            <p:cNvPr id="39946" name="Text Box 10"/>
            <p:cNvSpPr txBox="1">
              <a:spLocks noChangeArrowheads="1"/>
            </p:cNvSpPr>
            <p:nvPr/>
          </p:nvSpPr>
          <p:spPr bwMode="auto">
            <a:xfrm>
              <a:off x="1505" y="3218"/>
              <a:ext cx="306" cy="339"/>
            </a:xfrm>
            <a:prstGeom prst="rect">
              <a:avLst/>
            </a:prstGeom>
            <a:solidFill>
              <a:schemeClr val="bg1"/>
            </a:solidFill>
            <a:ln w="9525">
              <a:noFill/>
              <a:miter lim="800000"/>
              <a:headEnd/>
              <a:tailEnd/>
            </a:ln>
            <a:effectLst/>
          </p:spPr>
          <p:txBody>
            <a:bodyPr wrap="none" anchor="ctr">
              <a:spAutoFit/>
            </a:bodyPr>
            <a:lstStyle/>
            <a:p>
              <a:r>
                <a:rPr lang="en-US" altLang="zh-CN" sz="2800" dirty="0">
                  <a:ea typeface="宋体" charset="-122"/>
                </a:rPr>
                <a:t>1 </a:t>
              </a:r>
            </a:p>
          </p:txBody>
        </p:sp>
      </p:grpSp>
      <p:grpSp>
        <p:nvGrpSpPr>
          <p:cNvPr id="39950" name="Group 14"/>
          <p:cNvGrpSpPr>
            <a:grpSpLocks/>
          </p:cNvGrpSpPr>
          <p:nvPr/>
        </p:nvGrpSpPr>
        <p:grpSpPr bwMode="auto">
          <a:xfrm>
            <a:off x="4191000" y="5638800"/>
            <a:ext cx="1143000" cy="519113"/>
            <a:chOff x="1056" y="3198"/>
            <a:chExt cx="768" cy="382"/>
          </a:xfrm>
        </p:grpSpPr>
        <p:pic>
          <p:nvPicPr>
            <p:cNvPr id="39951" name="Picture 15"/>
            <p:cNvPicPr>
              <a:picLocks noChangeAspect="1" noChangeArrowheads="1"/>
            </p:cNvPicPr>
            <p:nvPr/>
          </p:nvPicPr>
          <p:blipFill>
            <a:blip r:embed="rId8" cstate="print"/>
            <a:srcRect/>
            <a:stretch>
              <a:fillRect/>
            </a:stretch>
          </p:blipFill>
          <p:spPr bwMode="auto">
            <a:xfrm>
              <a:off x="1056" y="3216"/>
              <a:ext cx="768" cy="312"/>
            </a:xfrm>
            <a:prstGeom prst="rect">
              <a:avLst/>
            </a:prstGeom>
            <a:noFill/>
          </p:spPr>
        </p:pic>
        <p:sp>
          <p:nvSpPr>
            <p:cNvPr id="39952" name="Text Box 16"/>
            <p:cNvSpPr txBox="1">
              <a:spLocks noChangeArrowheads="1"/>
            </p:cNvSpPr>
            <p:nvPr/>
          </p:nvSpPr>
          <p:spPr bwMode="auto">
            <a:xfrm>
              <a:off x="1507" y="3198"/>
              <a:ext cx="303" cy="382"/>
            </a:xfrm>
            <a:prstGeom prst="rect">
              <a:avLst/>
            </a:prstGeom>
            <a:solidFill>
              <a:schemeClr val="bg1"/>
            </a:solidFill>
            <a:ln w="9525">
              <a:noFill/>
              <a:miter lim="800000"/>
              <a:headEnd/>
              <a:tailEnd/>
            </a:ln>
            <a:effectLst/>
          </p:spPr>
          <p:txBody>
            <a:bodyPr wrap="none" anchor="ctr">
              <a:spAutoFit/>
            </a:bodyPr>
            <a:lstStyle/>
            <a:p>
              <a:r>
                <a:rPr lang="en-US" altLang="zh-CN" sz="2800">
                  <a:ea typeface="宋体" charset="-122"/>
                </a:rPr>
                <a:t>1 </a:t>
              </a:r>
            </a:p>
          </p:txBody>
        </p:sp>
      </p:grpSp>
      <p:sp>
        <p:nvSpPr>
          <p:cNvPr id="17" name="Date Placeholder 16"/>
          <p:cNvSpPr>
            <a:spLocks noGrp="1"/>
          </p:cNvSpPr>
          <p:nvPr>
            <p:ph type="dt" sz="half" idx="10"/>
          </p:nvPr>
        </p:nvSpPr>
        <p:spPr/>
        <p:txBody>
          <a:bodyPr/>
          <a:lstStyle/>
          <a:p>
            <a:fld id="{2E1CD661-B72F-4B7E-92B3-AEEDB769107E}" type="datetime1">
              <a:rPr lang="en-US" altLang="zh-CN" smtClean="0"/>
              <a:pPr/>
              <a:t>4/18/2013</a:t>
            </a:fld>
            <a:endParaRPr lang="en-US" altLang="zh-CN"/>
          </a:p>
        </p:txBody>
      </p:sp>
      <p:sp>
        <p:nvSpPr>
          <p:cNvPr id="18" name="Footer Placeholder 17"/>
          <p:cNvSpPr>
            <a:spLocks noGrp="1"/>
          </p:cNvSpPr>
          <p:nvPr>
            <p:ph type="ftr" sz="quarter" idx="11"/>
          </p:nvPr>
        </p:nvSpPr>
        <p:spPr/>
        <p:txBody>
          <a:bodyPr/>
          <a:lstStyle/>
          <a:p>
            <a:r>
              <a:rPr lang="en-US" altLang="zh-CN" smtClean="0"/>
              <a:t>Towson University - J. Jung</a:t>
            </a:r>
            <a:endParaRPr lang="en-US" altLang="zh-CN"/>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alpha val="49000"/>
          </a:schemeClr>
        </a:solidFill>
        <a:effectLst/>
      </p:bgPr>
    </p:bg>
    <p:spTree>
      <p:nvGrpSpPr>
        <p:cNvPr id="1" name=""/>
        <p:cNvGrpSpPr/>
        <p:nvPr/>
      </p:nvGrpSpPr>
      <p:grpSpPr>
        <a:xfrm>
          <a:off x="0" y="0"/>
          <a:ext cx="0" cy="0"/>
          <a:chOff x="0" y="0"/>
          <a:chExt cx="0" cy="0"/>
        </a:xfrm>
      </p:grpSpPr>
      <p:sp>
        <p:nvSpPr>
          <p:cNvPr id="17" name="Rectangle 16"/>
          <p:cNvSpPr/>
          <p:nvPr/>
        </p:nvSpPr>
        <p:spPr>
          <a:xfrm>
            <a:off x="304800" y="5029200"/>
            <a:ext cx="8382000" cy="12192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t="100000" r="100000"/>
            </a:path>
            <a:tileRect l="-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874" name="Rectangle 2"/>
          <p:cNvSpPr>
            <a:spLocks noGrp="1" noChangeArrowheads="1"/>
          </p:cNvSpPr>
          <p:nvPr>
            <p:ph type="title"/>
          </p:nvPr>
        </p:nvSpPr>
        <p:spPr/>
        <p:txBody>
          <a:bodyPr>
            <a:normAutofit fontScale="90000"/>
          </a:bodyPr>
          <a:lstStyle/>
          <a:p>
            <a:r>
              <a:rPr lang="en-US" altLang="zh-CN" dirty="0">
                <a:ea typeface="宋体" charset="-122"/>
              </a:rPr>
              <a:t>Inference </a:t>
            </a:r>
            <a:r>
              <a:rPr lang="en-US" altLang="zh-CN" dirty="0" smtClean="0">
                <a:ea typeface="宋体" charset="-122"/>
              </a:rPr>
              <a:t>with unknown variance!</a:t>
            </a:r>
            <a:endParaRPr lang="en-US" altLang="zh-CN" dirty="0">
              <a:ea typeface="宋体" charset="-122"/>
            </a:endParaRPr>
          </a:p>
        </p:txBody>
      </p:sp>
      <p:sp>
        <p:nvSpPr>
          <p:cNvPr id="79875" name="Rectangle 3"/>
          <p:cNvSpPr>
            <a:spLocks noGrp="1" noChangeArrowheads="1"/>
          </p:cNvSpPr>
          <p:nvPr>
            <p:ph type="body" sz="half" idx="1"/>
          </p:nvPr>
        </p:nvSpPr>
        <p:spPr>
          <a:xfrm>
            <a:off x="241300" y="914400"/>
            <a:ext cx="8674100" cy="5486400"/>
          </a:xfrm>
        </p:spPr>
        <p:txBody>
          <a:bodyPr/>
          <a:lstStyle/>
          <a:p>
            <a:pPr>
              <a:lnSpc>
                <a:spcPct val="90000"/>
              </a:lnSpc>
            </a:pPr>
            <a:r>
              <a:rPr lang="en-US" altLang="zh-CN" sz="2400" dirty="0">
                <a:ea typeface="宋体" charset="-122"/>
              </a:rPr>
              <a:t>Previously, we estimate the population mean when the population standard deviation       was known or given.</a:t>
            </a:r>
          </a:p>
          <a:p>
            <a:pPr>
              <a:lnSpc>
                <a:spcPct val="90000"/>
              </a:lnSpc>
            </a:pPr>
            <a:endParaRPr lang="en-US" altLang="zh-CN" sz="2400" dirty="0">
              <a:ea typeface="宋体" charset="-122"/>
            </a:endParaRPr>
          </a:p>
          <a:p>
            <a:pPr>
              <a:lnSpc>
                <a:spcPct val="90000"/>
              </a:lnSpc>
            </a:pPr>
            <a:r>
              <a:rPr lang="en-US" altLang="zh-CN" sz="2400" dirty="0">
                <a:ea typeface="宋体" charset="-122"/>
              </a:rPr>
              <a:t>When      is unknown, we use its point estimator </a:t>
            </a:r>
            <a:r>
              <a:rPr lang="en-US" altLang="zh-CN" sz="2400" b="1" i="1" dirty="0">
                <a:latin typeface="Tahoma" pitchFamily="34" charset="0"/>
                <a:ea typeface="宋体" charset="-122"/>
              </a:rPr>
              <a:t>s</a:t>
            </a:r>
          </a:p>
          <a:p>
            <a:pPr>
              <a:lnSpc>
                <a:spcPct val="90000"/>
              </a:lnSpc>
            </a:pPr>
            <a:endParaRPr lang="en-US" altLang="zh-CN" sz="2400" dirty="0">
              <a:latin typeface="Times New Roman" pitchFamily="18" charset="0"/>
              <a:ea typeface="宋体" charset="-122"/>
            </a:endParaRPr>
          </a:p>
          <a:p>
            <a:pPr>
              <a:lnSpc>
                <a:spcPct val="90000"/>
              </a:lnSpc>
            </a:pPr>
            <a:endParaRPr lang="en-US" altLang="zh-CN" sz="2400" dirty="0">
              <a:latin typeface="Times New Roman" pitchFamily="18" charset="0"/>
              <a:ea typeface="宋体" charset="-122"/>
            </a:endParaRPr>
          </a:p>
          <a:p>
            <a:pPr>
              <a:lnSpc>
                <a:spcPct val="90000"/>
              </a:lnSpc>
            </a:pPr>
            <a:endParaRPr lang="en-US" altLang="zh-CN" sz="2400" dirty="0">
              <a:latin typeface="Times New Roman" pitchFamily="18" charset="0"/>
              <a:ea typeface="宋体" charset="-122"/>
            </a:endParaRPr>
          </a:p>
          <a:p>
            <a:pPr>
              <a:lnSpc>
                <a:spcPct val="90000"/>
              </a:lnSpc>
            </a:pPr>
            <a:endParaRPr lang="en-US" altLang="zh-CN" sz="2400" dirty="0">
              <a:latin typeface="Times New Roman" pitchFamily="18" charset="0"/>
              <a:ea typeface="宋体" charset="-122"/>
            </a:endParaRPr>
          </a:p>
          <a:p>
            <a:pPr>
              <a:lnSpc>
                <a:spcPct val="90000"/>
              </a:lnSpc>
            </a:pPr>
            <a:r>
              <a:rPr lang="en-US" altLang="zh-CN" sz="2400" dirty="0">
                <a:latin typeface="Times New Roman" pitchFamily="18" charset="0"/>
                <a:ea typeface="宋体" charset="-122"/>
              </a:rPr>
              <a:t>and the z-statistic is replaced by </a:t>
            </a:r>
            <a:r>
              <a:rPr lang="en-US" altLang="zh-CN" sz="2400" dirty="0" smtClean="0">
                <a:latin typeface="Times New Roman" pitchFamily="18" charset="0"/>
                <a:ea typeface="宋体" charset="-122"/>
              </a:rPr>
              <a:t>the </a:t>
            </a:r>
            <a:r>
              <a:rPr lang="en-US" altLang="zh-CN" sz="2400" dirty="0">
                <a:latin typeface="Times New Roman" pitchFamily="18" charset="0"/>
                <a:ea typeface="宋体" charset="-122"/>
              </a:rPr>
              <a:t>t-statistic, where the number of “degrees of freedom” </a:t>
            </a:r>
            <a:r>
              <a:rPr lang="en-US" altLang="zh-CN" sz="2400" b="1" i="1" dirty="0" smtClean="0">
                <a:latin typeface="Times New Roman" pitchFamily="18" charset="0"/>
                <a:ea typeface="宋体" charset="-122"/>
              </a:rPr>
              <a:t>v = n–1</a:t>
            </a:r>
            <a:r>
              <a:rPr lang="en-US" altLang="zh-CN" sz="2400" dirty="0">
                <a:latin typeface="Times New Roman" pitchFamily="18" charset="0"/>
                <a:ea typeface="宋体" charset="-122"/>
              </a:rPr>
              <a:t>.</a:t>
            </a:r>
          </a:p>
          <a:p>
            <a:pPr>
              <a:lnSpc>
                <a:spcPct val="90000"/>
              </a:lnSpc>
            </a:pPr>
            <a:endParaRPr lang="en-US" altLang="zh-CN" sz="2400" dirty="0">
              <a:latin typeface="Times New Roman" pitchFamily="18" charset="0"/>
              <a:ea typeface="宋体" charset="-122"/>
            </a:endParaRPr>
          </a:p>
          <a:p>
            <a:pPr>
              <a:lnSpc>
                <a:spcPct val="90000"/>
              </a:lnSpc>
            </a:pPr>
            <a:r>
              <a:rPr lang="en-US" altLang="zh-CN" sz="2400" b="1" dirty="0">
                <a:latin typeface="Times New Roman" pitchFamily="18" charset="0"/>
                <a:ea typeface="宋体" charset="-122"/>
              </a:rPr>
              <a:t>NOTE: To use </a:t>
            </a:r>
            <a:r>
              <a:rPr lang="en-US" altLang="zh-CN" sz="2400" b="1" dirty="0" smtClean="0">
                <a:latin typeface="Times New Roman" pitchFamily="18" charset="0"/>
                <a:ea typeface="宋体" charset="-122"/>
              </a:rPr>
              <a:t>“z” </a:t>
            </a:r>
            <a:r>
              <a:rPr lang="en-US" altLang="zh-CN" sz="2400" b="1" dirty="0">
                <a:latin typeface="Times New Roman" pitchFamily="18" charset="0"/>
                <a:ea typeface="宋体" charset="-122"/>
              </a:rPr>
              <a:t>or </a:t>
            </a:r>
            <a:r>
              <a:rPr lang="en-US" altLang="zh-CN" sz="2400" b="1" dirty="0" smtClean="0">
                <a:latin typeface="Times New Roman" pitchFamily="18" charset="0"/>
                <a:ea typeface="宋体" charset="-122"/>
              </a:rPr>
              <a:t>“t”, </a:t>
            </a:r>
            <a:r>
              <a:rPr lang="en-US" altLang="zh-CN" sz="2400" b="1" dirty="0">
                <a:latin typeface="Times New Roman" pitchFamily="18" charset="0"/>
                <a:ea typeface="宋体" charset="-122"/>
              </a:rPr>
              <a:t>we require X-bar has NORMAL distribution.</a:t>
            </a:r>
            <a:r>
              <a:rPr lang="en-US" altLang="zh-CN" sz="2400" dirty="0">
                <a:latin typeface="Times New Roman" pitchFamily="18" charset="0"/>
                <a:ea typeface="宋体" charset="-122"/>
              </a:rPr>
              <a:t> </a:t>
            </a:r>
          </a:p>
        </p:txBody>
      </p:sp>
      <p:pic>
        <p:nvPicPr>
          <p:cNvPr id="79885" name="Picture 13"/>
          <p:cNvPicPr>
            <a:picLocks noGrp="1" noChangeAspect="1" noChangeArrowheads="1"/>
          </p:cNvPicPr>
          <p:nvPr>
            <p:ph sz="half" idx="2"/>
          </p:nvPr>
        </p:nvPicPr>
        <p:blipFill>
          <a:blip r:embed="rId3" cstate="print"/>
          <a:srcRect/>
          <a:stretch>
            <a:fillRect/>
          </a:stretch>
        </p:blipFill>
        <p:spPr>
          <a:xfrm>
            <a:off x="4495800" y="1295400"/>
            <a:ext cx="381000" cy="344488"/>
          </a:xfrm>
          <a:noFill/>
          <a:ln/>
        </p:spPr>
      </p:pic>
      <p:sp>
        <p:nvSpPr>
          <p:cNvPr id="14" name="Slide Number Placeholder 6"/>
          <p:cNvSpPr>
            <a:spLocks noGrp="1"/>
          </p:cNvSpPr>
          <p:nvPr>
            <p:ph type="sldNum" sz="quarter" idx="12"/>
          </p:nvPr>
        </p:nvSpPr>
        <p:spPr/>
        <p:txBody>
          <a:bodyPr/>
          <a:lstStyle/>
          <a:p>
            <a:r>
              <a:rPr lang="en-US" altLang="zh-CN"/>
              <a:t>10.</a:t>
            </a:r>
            <a:fld id="{A655DDD7-ACE8-4FA1-9934-B0CCF45452BF}" type="slidenum">
              <a:rPr lang="en-US" altLang="zh-CN"/>
              <a:pPr/>
              <a:t>26</a:t>
            </a:fld>
            <a:endParaRPr lang="en-US" altLang="zh-CN"/>
          </a:p>
        </p:txBody>
      </p:sp>
      <p:pic>
        <p:nvPicPr>
          <p:cNvPr id="79876" name="Picture 4"/>
          <p:cNvPicPr>
            <a:picLocks noChangeAspect="1" noChangeArrowheads="1"/>
          </p:cNvPicPr>
          <p:nvPr/>
        </p:nvPicPr>
        <p:blipFill>
          <a:blip r:embed="rId4" cstate="print"/>
          <a:srcRect/>
          <a:stretch>
            <a:fillRect/>
          </a:stretch>
        </p:blipFill>
        <p:spPr bwMode="auto">
          <a:xfrm>
            <a:off x="381000" y="3124200"/>
            <a:ext cx="1651000" cy="990600"/>
          </a:xfrm>
          <a:prstGeom prst="rect">
            <a:avLst/>
          </a:prstGeom>
          <a:noFill/>
        </p:spPr>
      </p:pic>
      <p:pic>
        <p:nvPicPr>
          <p:cNvPr id="79877" name="Picture 5"/>
          <p:cNvPicPr>
            <a:picLocks noChangeAspect="1" noChangeArrowheads="1"/>
          </p:cNvPicPr>
          <p:nvPr/>
        </p:nvPicPr>
        <p:blipFill>
          <a:blip r:embed="rId5" cstate="print"/>
          <a:srcRect/>
          <a:stretch>
            <a:fillRect/>
          </a:stretch>
        </p:blipFill>
        <p:spPr bwMode="auto">
          <a:xfrm>
            <a:off x="6248400" y="3048000"/>
            <a:ext cx="1485900" cy="990600"/>
          </a:xfrm>
          <a:prstGeom prst="rect">
            <a:avLst/>
          </a:prstGeom>
          <a:noFill/>
        </p:spPr>
      </p:pic>
      <p:sp>
        <p:nvSpPr>
          <p:cNvPr id="79878" name="Oval 6"/>
          <p:cNvSpPr>
            <a:spLocks noChangeArrowheads="1"/>
          </p:cNvSpPr>
          <p:nvPr/>
        </p:nvSpPr>
        <p:spPr bwMode="auto">
          <a:xfrm>
            <a:off x="152400" y="3276600"/>
            <a:ext cx="609600" cy="609600"/>
          </a:xfrm>
          <a:prstGeom prst="ellipse">
            <a:avLst/>
          </a:prstGeom>
          <a:noFill/>
          <a:ln w="19050">
            <a:solidFill>
              <a:srgbClr val="0000FF"/>
            </a:solidFill>
            <a:round/>
            <a:headEnd/>
            <a:tailEnd/>
          </a:ln>
          <a:effectLst/>
        </p:spPr>
        <p:txBody>
          <a:bodyPr wrap="none" anchor="ctr"/>
          <a:lstStyle/>
          <a:p>
            <a:endParaRPr lang="en-US"/>
          </a:p>
        </p:txBody>
      </p:sp>
      <p:sp>
        <p:nvSpPr>
          <p:cNvPr id="79879" name="Oval 7"/>
          <p:cNvSpPr>
            <a:spLocks noChangeArrowheads="1"/>
          </p:cNvSpPr>
          <p:nvPr/>
        </p:nvSpPr>
        <p:spPr bwMode="auto">
          <a:xfrm>
            <a:off x="6019800" y="3200400"/>
            <a:ext cx="609600" cy="609600"/>
          </a:xfrm>
          <a:prstGeom prst="ellipse">
            <a:avLst/>
          </a:prstGeom>
          <a:noFill/>
          <a:ln w="19050">
            <a:solidFill>
              <a:srgbClr val="0000FF"/>
            </a:solidFill>
            <a:round/>
            <a:headEnd/>
            <a:tailEnd/>
          </a:ln>
          <a:effectLst/>
        </p:spPr>
        <p:txBody>
          <a:bodyPr wrap="none" anchor="ctr"/>
          <a:lstStyle/>
          <a:p>
            <a:endParaRPr lang="en-US"/>
          </a:p>
        </p:txBody>
      </p:sp>
      <p:sp>
        <p:nvSpPr>
          <p:cNvPr id="79880" name="Oval 8"/>
          <p:cNvSpPr>
            <a:spLocks noChangeArrowheads="1"/>
          </p:cNvSpPr>
          <p:nvPr/>
        </p:nvSpPr>
        <p:spPr bwMode="auto">
          <a:xfrm>
            <a:off x="762000" y="3581400"/>
            <a:ext cx="609600" cy="609600"/>
          </a:xfrm>
          <a:prstGeom prst="ellipse">
            <a:avLst/>
          </a:prstGeom>
          <a:noFill/>
          <a:ln w="19050">
            <a:solidFill>
              <a:srgbClr val="FF0000"/>
            </a:solidFill>
            <a:round/>
            <a:headEnd/>
            <a:tailEnd/>
          </a:ln>
          <a:effectLst/>
        </p:spPr>
        <p:txBody>
          <a:bodyPr wrap="none" anchor="ctr"/>
          <a:lstStyle/>
          <a:p>
            <a:endParaRPr lang="en-US"/>
          </a:p>
        </p:txBody>
      </p:sp>
      <p:sp>
        <p:nvSpPr>
          <p:cNvPr id="79881" name="Oval 9"/>
          <p:cNvSpPr>
            <a:spLocks noChangeArrowheads="1"/>
          </p:cNvSpPr>
          <p:nvPr/>
        </p:nvSpPr>
        <p:spPr bwMode="auto">
          <a:xfrm>
            <a:off x="6629400" y="3505200"/>
            <a:ext cx="609600" cy="609600"/>
          </a:xfrm>
          <a:prstGeom prst="ellipse">
            <a:avLst/>
          </a:prstGeom>
          <a:noFill/>
          <a:ln w="19050">
            <a:solidFill>
              <a:srgbClr val="FF0000"/>
            </a:solidFill>
            <a:round/>
            <a:headEnd/>
            <a:tailEnd/>
          </a:ln>
          <a:effectLst/>
        </p:spPr>
        <p:txBody>
          <a:bodyPr wrap="none" anchor="ctr"/>
          <a:lstStyle/>
          <a:p>
            <a:endParaRPr lang="en-US"/>
          </a:p>
        </p:txBody>
      </p:sp>
      <p:pic>
        <p:nvPicPr>
          <p:cNvPr id="79882" name="Picture 10"/>
          <p:cNvPicPr>
            <a:picLocks noChangeAspect="1" noChangeArrowheads="1"/>
          </p:cNvPicPr>
          <p:nvPr/>
        </p:nvPicPr>
        <p:blipFill>
          <a:blip r:embed="rId6" cstate="print"/>
          <a:srcRect/>
          <a:stretch>
            <a:fillRect/>
          </a:stretch>
        </p:blipFill>
        <p:spPr bwMode="auto">
          <a:xfrm>
            <a:off x="1414462" y="2132012"/>
            <a:ext cx="338138" cy="306388"/>
          </a:xfrm>
          <a:prstGeom prst="rect">
            <a:avLst/>
          </a:prstGeom>
          <a:noFill/>
        </p:spPr>
      </p:pic>
      <p:sp>
        <p:nvSpPr>
          <p:cNvPr id="79884" name="AutoShape 12"/>
          <p:cNvSpPr>
            <a:spLocks noChangeArrowheads="1"/>
          </p:cNvSpPr>
          <p:nvPr/>
        </p:nvSpPr>
        <p:spPr bwMode="auto">
          <a:xfrm>
            <a:off x="2590800" y="3276600"/>
            <a:ext cx="3048000" cy="533400"/>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99CCFF"/>
          </a:solidFill>
          <a:ln w="9525">
            <a:solidFill>
              <a:schemeClr val="tx1"/>
            </a:solidFill>
            <a:miter lim="800000"/>
            <a:headEnd/>
            <a:tailEnd/>
          </a:ln>
          <a:effectLst/>
        </p:spPr>
        <p:txBody>
          <a:bodyPr wrap="none" anchor="ctr"/>
          <a:lstStyle/>
          <a:p>
            <a:endParaRPr lang="en-US"/>
          </a:p>
        </p:txBody>
      </p:sp>
      <p:sp>
        <p:nvSpPr>
          <p:cNvPr id="15" name="Date Placeholder 14"/>
          <p:cNvSpPr>
            <a:spLocks noGrp="1"/>
          </p:cNvSpPr>
          <p:nvPr>
            <p:ph type="dt" sz="half" idx="10"/>
          </p:nvPr>
        </p:nvSpPr>
        <p:spPr/>
        <p:txBody>
          <a:bodyPr/>
          <a:lstStyle/>
          <a:p>
            <a:fld id="{8AE86227-0892-4BB1-BE6E-7BA2504FA24A}" type="datetime1">
              <a:rPr lang="en-US" altLang="zh-CN" smtClean="0"/>
              <a:pPr/>
              <a:t>4/18/2013</a:t>
            </a:fld>
            <a:endParaRPr lang="en-US" altLang="zh-CN"/>
          </a:p>
        </p:txBody>
      </p:sp>
      <p:sp>
        <p:nvSpPr>
          <p:cNvPr id="16" name="Footer Placeholder 15"/>
          <p:cNvSpPr>
            <a:spLocks noGrp="1"/>
          </p:cNvSpPr>
          <p:nvPr>
            <p:ph type="ftr" sz="quarter" idx="11"/>
          </p:nvPr>
        </p:nvSpPr>
        <p:spPr/>
        <p:txBody>
          <a:bodyPr/>
          <a:lstStyle/>
          <a:p>
            <a:r>
              <a:rPr lang="en-US" altLang="zh-CN" smtClean="0"/>
              <a:t>Towson University - J. Jung</a:t>
            </a:r>
            <a:endParaRPr lang="en-US" altLang="zh-CN"/>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alpha val="49000"/>
          </a:schemeClr>
        </a:solidFill>
        <a:effectLst/>
      </p:bgPr>
    </p:bg>
    <p:spTree>
      <p:nvGrpSpPr>
        <p:cNvPr id="1" name=""/>
        <p:cNvGrpSpPr/>
        <p:nvPr/>
      </p:nvGrpSpPr>
      <p:grpSpPr>
        <a:xfrm>
          <a:off x="0" y="0"/>
          <a:ext cx="0" cy="0"/>
          <a:chOff x="0" y="0"/>
          <a:chExt cx="0" cy="0"/>
        </a:xfrm>
      </p:grpSpPr>
      <p:sp>
        <p:nvSpPr>
          <p:cNvPr id="81924" name="Rectangle 4"/>
          <p:cNvSpPr>
            <a:spLocks noGrp="1" noChangeArrowheads="1"/>
          </p:cNvSpPr>
          <p:nvPr>
            <p:ph type="title"/>
          </p:nvPr>
        </p:nvSpPr>
        <p:spPr/>
        <p:txBody>
          <a:bodyPr>
            <a:normAutofit fontScale="90000"/>
          </a:bodyPr>
          <a:lstStyle/>
          <a:p>
            <a:r>
              <a:rPr lang="en-US" altLang="zh-CN" dirty="0" smtClean="0">
                <a:ea typeface="宋体" charset="-122"/>
              </a:rPr>
              <a:t>Estimating    </a:t>
            </a:r>
            <a:r>
              <a:rPr lang="en-US" altLang="zh-CN" dirty="0">
                <a:ea typeface="宋体" charset="-122"/>
              </a:rPr>
              <a:t>when     is </a:t>
            </a:r>
            <a:r>
              <a:rPr lang="en-US" altLang="zh-CN" dirty="0" smtClean="0">
                <a:ea typeface="宋体" charset="-122"/>
              </a:rPr>
              <a:t>unknown!</a:t>
            </a:r>
            <a:endParaRPr lang="en-US" altLang="zh-CN" dirty="0">
              <a:ea typeface="宋体" charset="-122"/>
            </a:endParaRPr>
          </a:p>
        </p:txBody>
      </p:sp>
      <p:sp>
        <p:nvSpPr>
          <p:cNvPr id="81925" name="Rectangle 5"/>
          <p:cNvSpPr>
            <a:spLocks noGrp="1" noChangeArrowheads="1"/>
          </p:cNvSpPr>
          <p:nvPr>
            <p:ph type="body" sz="half" idx="1"/>
          </p:nvPr>
        </p:nvSpPr>
        <p:spPr>
          <a:xfrm>
            <a:off x="241300" y="914400"/>
            <a:ext cx="8902700" cy="5486400"/>
          </a:xfrm>
        </p:spPr>
        <p:txBody>
          <a:bodyPr/>
          <a:lstStyle/>
          <a:p>
            <a:r>
              <a:rPr lang="en-US" altLang="zh-CN" sz="2400" dirty="0">
                <a:ea typeface="宋体" charset="-122"/>
              </a:rPr>
              <a:t>When the population standard deviation is </a:t>
            </a:r>
            <a:r>
              <a:rPr lang="en-US" altLang="zh-CN" sz="2400" b="1" dirty="0">
                <a:ea typeface="宋体" charset="-122"/>
              </a:rPr>
              <a:t>unknown</a:t>
            </a:r>
            <a:r>
              <a:rPr lang="en-US" altLang="zh-CN" sz="2400" dirty="0">
                <a:ea typeface="宋体" charset="-122"/>
              </a:rPr>
              <a:t> and the population is </a:t>
            </a:r>
            <a:r>
              <a:rPr lang="en-US" altLang="zh-CN" sz="2400" b="1" dirty="0">
                <a:ea typeface="宋体" charset="-122"/>
              </a:rPr>
              <a:t>normal</a:t>
            </a:r>
            <a:r>
              <a:rPr lang="en-US" altLang="zh-CN" sz="2400" dirty="0">
                <a:ea typeface="宋体" charset="-122"/>
              </a:rPr>
              <a:t>, the statistic is:</a:t>
            </a:r>
          </a:p>
          <a:p>
            <a:endParaRPr lang="en-US" altLang="zh-CN" sz="2400" dirty="0">
              <a:ea typeface="宋体" charset="-122"/>
            </a:endParaRPr>
          </a:p>
          <a:p>
            <a:endParaRPr lang="en-US" altLang="zh-CN" sz="2400" dirty="0">
              <a:ea typeface="宋体" charset="-122"/>
            </a:endParaRPr>
          </a:p>
          <a:p>
            <a:r>
              <a:rPr lang="en-US" altLang="zh-CN" sz="2400" dirty="0">
                <a:ea typeface="宋体" charset="-122"/>
              </a:rPr>
              <a:t>which is Student </a:t>
            </a:r>
            <a:r>
              <a:rPr lang="en-US" altLang="zh-CN" sz="2400" b="1" i="1" dirty="0">
                <a:ea typeface="宋体" charset="-122"/>
              </a:rPr>
              <a:t>t</a:t>
            </a:r>
            <a:r>
              <a:rPr lang="en-US" altLang="zh-CN" sz="2400" dirty="0">
                <a:ea typeface="宋体" charset="-122"/>
              </a:rPr>
              <a:t> distributed </a:t>
            </a:r>
            <a:r>
              <a:rPr lang="en-US" altLang="zh-CN" sz="2400" dirty="0" smtClean="0">
                <a:ea typeface="宋体" charset="-122"/>
              </a:rPr>
              <a:t>with </a:t>
            </a:r>
            <a:r>
              <a:rPr lang="en-US" altLang="zh-CN" sz="2400" b="1" i="1" dirty="0" smtClean="0">
                <a:ea typeface="宋体" charset="-122"/>
              </a:rPr>
              <a:t>v= </a:t>
            </a:r>
            <a:r>
              <a:rPr lang="en-US" altLang="zh-CN" sz="2400" b="1" i="1" dirty="0">
                <a:ea typeface="宋体" charset="-122"/>
              </a:rPr>
              <a:t>n–1</a:t>
            </a:r>
            <a:r>
              <a:rPr lang="en-US" altLang="zh-CN" sz="2400" dirty="0">
                <a:ea typeface="宋体" charset="-122"/>
              </a:rPr>
              <a:t> degrees of freedom. The confidence interval estimator of       is given by:</a:t>
            </a:r>
          </a:p>
          <a:p>
            <a:endParaRPr lang="en-US" altLang="zh-CN" sz="2400" dirty="0">
              <a:ea typeface="宋体" charset="-122"/>
            </a:endParaRPr>
          </a:p>
          <a:p>
            <a:endParaRPr lang="en-US" altLang="zh-CN" sz="2400" dirty="0">
              <a:ea typeface="宋体" charset="-122"/>
            </a:endParaRPr>
          </a:p>
          <a:p>
            <a:endParaRPr lang="en-US" altLang="zh-CN" sz="2400" dirty="0">
              <a:ea typeface="宋体" charset="-122"/>
            </a:endParaRPr>
          </a:p>
        </p:txBody>
      </p:sp>
      <p:pic>
        <p:nvPicPr>
          <p:cNvPr id="81926" name="Picture 6"/>
          <p:cNvPicPr>
            <a:picLocks noGrp="1" noChangeAspect="1" noChangeArrowheads="1"/>
          </p:cNvPicPr>
          <p:nvPr>
            <p:ph sz="quarter" idx="2"/>
          </p:nvPr>
        </p:nvPicPr>
        <p:blipFill>
          <a:blip r:embed="rId3" cstate="print"/>
          <a:srcRect/>
          <a:stretch>
            <a:fillRect/>
          </a:stretch>
        </p:blipFill>
        <p:spPr>
          <a:xfrm>
            <a:off x="4597400" y="2997200"/>
            <a:ext cx="412750" cy="457200"/>
          </a:xfrm>
          <a:noFill/>
          <a:ln/>
        </p:spPr>
      </p:pic>
      <p:sp>
        <p:nvSpPr>
          <p:cNvPr id="11" name="Slide Number Placeholder 7"/>
          <p:cNvSpPr>
            <a:spLocks noGrp="1"/>
          </p:cNvSpPr>
          <p:nvPr>
            <p:ph type="sldNum" sz="quarter" idx="12"/>
          </p:nvPr>
        </p:nvSpPr>
        <p:spPr/>
        <p:txBody>
          <a:bodyPr/>
          <a:lstStyle/>
          <a:p>
            <a:r>
              <a:rPr lang="en-US" altLang="zh-CN"/>
              <a:t>10.</a:t>
            </a:r>
            <a:fld id="{AABE4A0D-0D1A-429B-B05F-AFB21F18DEDA}" type="slidenum">
              <a:rPr lang="en-US" altLang="zh-CN"/>
              <a:pPr/>
              <a:t>27</a:t>
            </a:fld>
            <a:endParaRPr lang="en-US" altLang="zh-CN"/>
          </a:p>
        </p:txBody>
      </p:sp>
      <p:pic>
        <p:nvPicPr>
          <p:cNvPr id="81923" name="Picture 3"/>
          <p:cNvPicPr>
            <a:picLocks noChangeAspect="1" noChangeArrowheads="1"/>
          </p:cNvPicPr>
          <p:nvPr/>
        </p:nvPicPr>
        <p:blipFill>
          <a:blip r:embed="rId4" cstate="print"/>
          <a:srcRect/>
          <a:stretch>
            <a:fillRect/>
          </a:stretch>
        </p:blipFill>
        <p:spPr bwMode="auto">
          <a:xfrm>
            <a:off x="3340100" y="211136"/>
            <a:ext cx="393700" cy="576263"/>
          </a:xfrm>
          <a:prstGeom prst="rect">
            <a:avLst/>
          </a:prstGeom>
          <a:noFill/>
        </p:spPr>
      </p:pic>
      <p:pic>
        <p:nvPicPr>
          <p:cNvPr id="81928" name="Picture 8"/>
          <p:cNvPicPr>
            <a:picLocks noChangeAspect="1" noChangeArrowheads="1"/>
          </p:cNvPicPr>
          <p:nvPr/>
        </p:nvPicPr>
        <p:blipFill>
          <a:blip r:embed="rId5" cstate="print"/>
          <a:srcRect/>
          <a:stretch>
            <a:fillRect/>
          </a:stretch>
        </p:blipFill>
        <p:spPr bwMode="auto">
          <a:xfrm>
            <a:off x="5029200" y="228600"/>
            <a:ext cx="484187" cy="439737"/>
          </a:xfrm>
          <a:prstGeom prst="rect">
            <a:avLst/>
          </a:prstGeom>
          <a:noFill/>
        </p:spPr>
      </p:pic>
      <p:pic>
        <p:nvPicPr>
          <p:cNvPr id="81929" name="Picture 9"/>
          <p:cNvPicPr>
            <a:picLocks noChangeAspect="1" noChangeArrowheads="1"/>
          </p:cNvPicPr>
          <p:nvPr/>
        </p:nvPicPr>
        <p:blipFill>
          <a:blip r:embed="rId6" cstate="print"/>
          <a:srcRect/>
          <a:stretch>
            <a:fillRect/>
          </a:stretch>
        </p:blipFill>
        <p:spPr bwMode="auto">
          <a:xfrm>
            <a:off x="5410200" y="1371600"/>
            <a:ext cx="1485900" cy="990600"/>
          </a:xfrm>
          <a:prstGeom prst="rect">
            <a:avLst/>
          </a:prstGeom>
          <a:noFill/>
        </p:spPr>
      </p:pic>
      <p:pic>
        <p:nvPicPr>
          <p:cNvPr id="81930" name="Picture 10"/>
          <p:cNvPicPr>
            <a:picLocks noChangeAspect="1" noChangeArrowheads="1"/>
          </p:cNvPicPr>
          <p:nvPr/>
        </p:nvPicPr>
        <p:blipFill>
          <a:blip r:embed="rId7" cstate="print"/>
          <a:srcRect/>
          <a:stretch>
            <a:fillRect/>
          </a:stretch>
        </p:blipFill>
        <p:spPr bwMode="auto">
          <a:xfrm>
            <a:off x="3200400" y="3657600"/>
            <a:ext cx="2057400" cy="923925"/>
          </a:xfrm>
          <a:prstGeom prst="rect">
            <a:avLst/>
          </a:prstGeom>
          <a:noFill/>
        </p:spPr>
      </p:pic>
      <p:sp>
        <p:nvSpPr>
          <p:cNvPr id="12" name="Date Placeholder 11"/>
          <p:cNvSpPr>
            <a:spLocks noGrp="1"/>
          </p:cNvSpPr>
          <p:nvPr>
            <p:ph type="dt" sz="half" idx="10"/>
          </p:nvPr>
        </p:nvSpPr>
        <p:spPr/>
        <p:txBody>
          <a:bodyPr/>
          <a:lstStyle/>
          <a:p>
            <a:fld id="{4178AEFD-FDA9-4690-B498-5E1A79B5C5F4}" type="datetime1">
              <a:rPr lang="en-US" altLang="zh-CN" smtClean="0"/>
              <a:pPr/>
              <a:t>4/18/2013</a:t>
            </a:fld>
            <a:endParaRPr lang="en-US" altLang="zh-CN"/>
          </a:p>
        </p:txBody>
      </p:sp>
      <p:sp>
        <p:nvSpPr>
          <p:cNvPr id="13" name="Footer Placeholder 12"/>
          <p:cNvSpPr>
            <a:spLocks noGrp="1"/>
          </p:cNvSpPr>
          <p:nvPr>
            <p:ph type="ftr" sz="quarter" idx="11"/>
          </p:nvPr>
        </p:nvSpPr>
        <p:spPr/>
        <p:txBody>
          <a:bodyPr/>
          <a:lstStyle/>
          <a:p>
            <a:r>
              <a:rPr lang="en-US" altLang="zh-CN" smtClean="0"/>
              <a:t>Towson University - J. Jung</a:t>
            </a:r>
            <a:endParaRPr lang="en-US" altLang="zh-CN"/>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alpha val="49000"/>
          </a:schemeClr>
        </a:solidFill>
        <a:effectLst/>
      </p:bgPr>
    </p:bg>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457200" y="274638"/>
            <a:ext cx="8229600" cy="868362"/>
          </a:xfrm>
        </p:spPr>
        <p:txBody>
          <a:bodyPr/>
          <a:lstStyle/>
          <a:p>
            <a:r>
              <a:rPr lang="en-US" altLang="zh-CN" dirty="0">
                <a:ea typeface="宋体" charset="-122"/>
              </a:rPr>
              <a:t>Estimating    when     is </a:t>
            </a:r>
            <a:r>
              <a:rPr lang="en-US" altLang="zh-CN" dirty="0" smtClean="0">
                <a:ea typeface="宋体" charset="-122"/>
              </a:rPr>
              <a:t>unknown</a:t>
            </a:r>
            <a:endParaRPr lang="en-US" altLang="zh-CN" dirty="0">
              <a:ea typeface="宋体" charset="-122"/>
            </a:endParaRPr>
          </a:p>
        </p:txBody>
      </p:sp>
      <p:sp>
        <p:nvSpPr>
          <p:cNvPr id="20483" name="Rectangle 3"/>
          <p:cNvSpPr>
            <a:spLocks noGrp="1" noChangeArrowheads="1"/>
          </p:cNvSpPr>
          <p:nvPr>
            <p:ph idx="1"/>
          </p:nvPr>
        </p:nvSpPr>
        <p:spPr>
          <a:xfrm>
            <a:off x="457200" y="1143000"/>
            <a:ext cx="8229600" cy="4983163"/>
          </a:xfrm>
        </p:spPr>
        <p:txBody>
          <a:bodyPr>
            <a:normAutofit/>
          </a:bodyPr>
          <a:lstStyle/>
          <a:p>
            <a:r>
              <a:rPr lang="en-US" altLang="zh-CN" dirty="0" smtClean="0">
                <a:ea typeface="宋体" charset="-122"/>
              </a:rPr>
              <a:t>Thus, the </a:t>
            </a:r>
            <a:r>
              <a:rPr lang="en-US" altLang="zh-CN" b="1" i="1" dirty="0" smtClean="0">
                <a:solidFill>
                  <a:srgbClr val="0000FF"/>
                </a:solidFill>
                <a:ea typeface="宋体" charset="-122"/>
              </a:rPr>
              <a:t>probability</a:t>
            </a:r>
            <a:r>
              <a:rPr lang="en-US" altLang="zh-CN" dirty="0" smtClean="0">
                <a:ea typeface="宋体" charset="-122"/>
              </a:rPr>
              <a:t> that the interval:</a:t>
            </a:r>
          </a:p>
          <a:p>
            <a:endParaRPr lang="en-US" altLang="zh-CN" dirty="0" smtClean="0">
              <a:ea typeface="宋体" charset="-122"/>
            </a:endParaRPr>
          </a:p>
          <a:p>
            <a:endParaRPr lang="en-US" altLang="zh-CN" dirty="0">
              <a:ea typeface="宋体" charset="-122"/>
            </a:endParaRPr>
          </a:p>
          <a:p>
            <a:pPr>
              <a:buNone/>
            </a:pPr>
            <a:r>
              <a:rPr lang="en-US" altLang="zh-CN" dirty="0" smtClean="0">
                <a:ea typeface="宋体" charset="-122"/>
              </a:rPr>
              <a:t>contains the population mean      is 1–     .    </a:t>
            </a:r>
          </a:p>
          <a:p>
            <a:pPr>
              <a:buNone/>
            </a:pPr>
            <a:endParaRPr lang="en-US" altLang="zh-CN" dirty="0" smtClean="0">
              <a:ea typeface="宋体" charset="-122"/>
            </a:endParaRPr>
          </a:p>
          <a:p>
            <a:r>
              <a:rPr lang="en-US" altLang="zh-CN" dirty="0" smtClean="0">
                <a:ea typeface="宋体" charset="-122"/>
              </a:rPr>
              <a:t>This is a </a:t>
            </a:r>
            <a:r>
              <a:rPr lang="en-US" altLang="zh-CN" b="1" i="1" dirty="0" smtClean="0">
                <a:ea typeface="宋体" charset="-122"/>
              </a:rPr>
              <a:t>confidence interval estimator for</a:t>
            </a:r>
          </a:p>
          <a:p>
            <a:r>
              <a:rPr lang="en-US" altLang="zh-CN" i="1" dirty="0" smtClean="0">
                <a:ea typeface="宋体" charset="-122"/>
              </a:rPr>
              <a:t>Use </a:t>
            </a:r>
            <a:r>
              <a:rPr lang="en-US" altLang="zh-CN" b="1" i="1" dirty="0" smtClean="0">
                <a:ea typeface="宋体" charset="-122"/>
              </a:rPr>
              <a:t>=</a:t>
            </a:r>
            <a:r>
              <a:rPr lang="en-US" altLang="zh-CN" b="1" i="1" dirty="0" err="1" smtClean="0">
                <a:ea typeface="宋体" charset="-122"/>
              </a:rPr>
              <a:t>t.inv</a:t>
            </a:r>
            <a:r>
              <a:rPr lang="en-US" altLang="zh-CN" b="1" i="1" dirty="0" smtClean="0">
                <a:ea typeface="宋体" charset="-122"/>
              </a:rPr>
              <a:t> </a:t>
            </a:r>
            <a:r>
              <a:rPr lang="en-US" altLang="zh-CN" i="1" dirty="0" smtClean="0">
                <a:ea typeface="宋体" charset="-122"/>
              </a:rPr>
              <a:t>to get the critical t scores.</a:t>
            </a:r>
            <a:endParaRPr lang="en-US" altLang="zh-CN" dirty="0" smtClean="0">
              <a:ea typeface="宋体" charset="-122"/>
            </a:endParaRPr>
          </a:p>
        </p:txBody>
      </p:sp>
      <p:sp>
        <p:nvSpPr>
          <p:cNvPr id="17" name="Slide Number Placeholder 5"/>
          <p:cNvSpPr>
            <a:spLocks noGrp="1"/>
          </p:cNvSpPr>
          <p:nvPr>
            <p:ph type="sldNum" sz="quarter" idx="12"/>
          </p:nvPr>
        </p:nvSpPr>
        <p:spPr/>
        <p:txBody>
          <a:bodyPr/>
          <a:lstStyle/>
          <a:p>
            <a:r>
              <a:rPr lang="en-US" altLang="zh-CN"/>
              <a:t>10.</a:t>
            </a:r>
            <a:fld id="{AFEDC224-648A-4C9E-BCD8-9358E5B86059}" type="slidenum">
              <a:rPr lang="en-US" altLang="zh-CN"/>
              <a:pPr/>
              <a:t>28</a:t>
            </a:fld>
            <a:endParaRPr lang="en-US" altLang="zh-CN"/>
          </a:p>
        </p:txBody>
      </p:sp>
      <p:pic>
        <p:nvPicPr>
          <p:cNvPr id="20510" name="Picture 30"/>
          <p:cNvPicPr>
            <a:picLocks noChangeAspect="1" noChangeArrowheads="1"/>
          </p:cNvPicPr>
          <p:nvPr/>
        </p:nvPicPr>
        <p:blipFill>
          <a:blip r:embed="rId3" cstate="print"/>
          <a:srcRect/>
          <a:stretch>
            <a:fillRect/>
          </a:stretch>
        </p:blipFill>
        <p:spPr bwMode="auto">
          <a:xfrm>
            <a:off x="7991475" y="4191000"/>
            <a:ext cx="466725" cy="441325"/>
          </a:xfrm>
          <a:prstGeom prst="rect">
            <a:avLst/>
          </a:prstGeom>
          <a:noFill/>
        </p:spPr>
      </p:pic>
      <p:pic>
        <p:nvPicPr>
          <p:cNvPr id="20508" name="Picture 28"/>
          <p:cNvPicPr>
            <a:picLocks noChangeAspect="1" noChangeArrowheads="1"/>
          </p:cNvPicPr>
          <p:nvPr/>
        </p:nvPicPr>
        <p:blipFill>
          <a:blip r:embed="rId3" cstate="print"/>
          <a:srcRect/>
          <a:stretch>
            <a:fillRect/>
          </a:stretch>
        </p:blipFill>
        <p:spPr bwMode="auto">
          <a:xfrm>
            <a:off x="5486400" y="2971800"/>
            <a:ext cx="466725" cy="517525"/>
          </a:xfrm>
          <a:prstGeom prst="rect">
            <a:avLst/>
          </a:prstGeom>
          <a:noFill/>
        </p:spPr>
      </p:pic>
      <p:pic>
        <p:nvPicPr>
          <p:cNvPr id="20484" name="Picture 4"/>
          <p:cNvPicPr>
            <a:picLocks noChangeAspect="1" noChangeArrowheads="1"/>
          </p:cNvPicPr>
          <p:nvPr/>
        </p:nvPicPr>
        <p:blipFill>
          <a:blip r:embed="rId3" cstate="print"/>
          <a:srcRect/>
          <a:stretch>
            <a:fillRect/>
          </a:stretch>
        </p:blipFill>
        <p:spPr bwMode="auto">
          <a:xfrm>
            <a:off x="3276600" y="533399"/>
            <a:ext cx="466725" cy="517525"/>
          </a:xfrm>
          <a:prstGeom prst="rect">
            <a:avLst/>
          </a:prstGeom>
          <a:noFill/>
        </p:spPr>
      </p:pic>
      <p:pic>
        <p:nvPicPr>
          <p:cNvPr id="20485" name="Picture 5"/>
          <p:cNvPicPr>
            <a:picLocks noChangeAspect="1" noChangeArrowheads="1"/>
          </p:cNvPicPr>
          <p:nvPr/>
        </p:nvPicPr>
        <p:blipFill>
          <a:blip r:embed="rId4" cstate="print"/>
          <a:srcRect/>
          <a:stretch>
            <a:fillRect/>
          </a:stretch>
        </p:blipFill>
        <p:spPr bwMode="auto">
          <a:xfrm>
            <a:off x="5181600" y="541337"/>
            <a:ext cx="438150" cy="396875"/>
          </a:xfrm>
          <a:prstGeom prst="rect">
            <a:avLst/>
          </a:prstGeom>
          <a:noFill/>
        </p:spPr>
      </p:pic>
      <p:pic>
        <p:nvPicPr>
          <p:cNvPr id="20509" name="Picture 29"/>
          <p:cNvPicPr>
            <a:picLocks noChangeAspect="1" noChangeArrowheads="1"/>
          </p:cNvPicPr>
          <p:nvPr/>
        </p:nvPicPr>
        <p:blipFill>
          <a:blip r:embed="rId5" cstate="print"/>
          <a:srcRect/>
          <a:stretch>
            <a:fillRect/>
          </a:stretch>
        </p:blipFill>
        <p:spPr bwMode="auto">
          <a:xfrm>
            <a:off x="6858000" y="3048000"/>
            <a:ext cx="317500" cy="342900"/>
          </a:xfrm>
          <a:prstGeom prst="rect">
            <a:avLst/>
          </a:prstGeom>
          <a:noFill/>
        </p:spPr>
      </p:pic>
      <p:sp>
        <p:nvSpPr>
          <p:cNvPr id="18" name="Date Placeholder 17"/>
          <p:cNvSpPr>
            <a:spLocks noGrp="1"/>
          </p:cNvSpPr>
          <p:nvPr>
            <p:ph type="dt" sz="half" idx="10"/>
          </p:nvPr>
        </p:nvSpPr>
        <p:spPr/>
        <p:txBody>
          <a:bodyPr/>
          <a:lstStyle/>
          <a:p>
            <a:fld id="{43E88327-0CC9-4CBB-8C48-DCEC7F6E8978}" type="datetime1">
              <a:rPr lang="en-US" altLang="zh-CN" smtClean="0"/>
              <a:pPr/>
              <a:t>4/18/2013</a:t>
            </a:fld>
            <a:endParaRPr lang="en-US" altLang="zh-CN"/>
          </a:p>
        </p:txBody>
      </p:sp>
      <p:sp>
        <p:nvSpPr>
          <p:cNvPr id="19" name="Footer Placeholder 18"/>
          <p:cNvSpPr>
            <a:spLocks noGrp="1"/>
          </p:cNvSpPr>
          <p:nvPr>
            <p:ph type="ftr" sz="quarter" idx="11"/>
          </p:nvPr>
        </p:nvSpPr>
        <p:spPr/>
        <p:txBody>
          <a:bodyPr/>
          <a:lstStyle/>
          <a:p>
            <a:r>
              <a:rPr lang="en-US" altLang="zh-CN" smtClean="0"/>
              <a:t>Towson University - J. Jung</a:t>
            </a:r>
            <a:endParaRPr lang="en-US" altLang="zh-CN"/>
          </a:p>
        </p:txBody>
      </p:sp>
      <mc:AlternateContent xmlns:mc="http://schemas.openxmlformats.org/markup-compatibility/2006" xmlns:a14="http://schemas.microsoft.com/office/drawing/2010/main">
        <mc:Choice Requires="a14">
          <p:sp>
            <p:nvSpPr>
              <p:cNvPr id="13" name="Rectangle 12"/>
              <p:cNvSpPr/>
              <p:nvPr/>
            </p:nvSpPr>
            <p:spPr>
              <a:xfrm>
                <a:off x="457200" y="1905000"/>
                <a:ext cx="8077200" cy="914225"/>
              </a:xfrm>
              <a:prstGeom prst="rect">
                <a:avLst/>
              </a:prstGeom>
            </p:spPr>
            <p:txBody>
              <a:bodyPr wrap="square">
                <a:spAutoFit/>
              </a:bodyPr>
              <a:lstStyle/>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a:rPr>
                          </m:ctrlPr>
                        </m:sSubPr>
                        <m:e>
                          <m:r>
                            <a:rPr lang="en-US" i="1">
                              <a:latin typeface="Cambria Math"/>
                            </a:rPr>
                            <m:t>𝐶</m:t>
                          </m:r>
                          <m:r>
                            <a:rPr lang="en-US" i="1">
                              <a:latin typeface="Cambria Math"/>
                            </a:rPr>
                            <m:t>.</m:t>
                          </m:r>
                          <m:r>
                            <a:rPr lang="en-US" i="1">
                              <a:latin typeface="Cambria Math"/>
                            </a:rPr>
                            <m:t>𝐼</m:t>
                          </m:r>
                          <m:r>
                            <a:rPr lang="en-US" b="0" i="1" smtClean="0">
                              <a:latin typeface="Cambria Math"/>
                            </a:rPr>
                            <m:t>.</m:t>
                          </m:r>
                        </m:e>
                        <m:sub>
                          <m:r>
                            <a:rPr lang="en-US" i="1">
                              <a:latin typeface="Cambria Math"/>
                            </a:rPr>
                            <m:t>.</m:t>
                          </m:r>
                          <m:d>
                            <m:dPr>
                              <m:ctrlPr>
                                <a:rPr lang="en-US" i="1">
                                  <a:latin typeface="Cambria Math"/>
                                </a:rPr>
                              </m:ctrlPr>
                            </m:dPr>
                            <m:e>
                              <m:r>
                                <a:rPr lang="en-US" i="1">
                                  <a:latin typeface="Cambria Math"/>
                                </a:rPr>
                                <m:t>1−</m:t>
                              </m:r>
                              <m:r>
                                <a:rPr lang="en-US" i="1">
                                  <a:latin typeface="Cambria Math"/>
                                  <a:ea typeface="Cambria Math"/>
                                </a:rPr>
                                <m:t>𝛼</m:t>
                              </m:r>
                            </m:e>
                          </m:d>
                        </m:sub>
                      </m:sSub>
                      <m:r>
                        <a:rPr lang="en-US" b="0" i="1" smtClean="0">
                          <a:latin typeface="Cambria Math"/>
                          <a:ea typeface="Cambria Math"/>
                        </a:rPr>
                        <m:t>= </m:t>
                      </m:r>
                      <m:d>
                        <m:dPr>
                          <m:begChr m:val="["/>
                          <m:endChr m:val="]"/>
                          <m:ctrlPr>
                            <a:rPr lang="en-US" i="1">
                              <a:latin typeface="Cambria Math"/>
                              <a:ea typeface="Cambria Math"/>
                            </a:rPr>
                          </m:ctrlPr>
                        </m:dPr>
                        <m:e>
                          <m:acc>
                            <m:accPr>
                              <m:chr m:val="̅"/>
                              <m:ctrlPr>
                                <a:rPr lang="en-US" i="1">
                                  <a:latin typeface="Cambria Math"/>
                                  <a:ea typeface="Cambria Math"/>
                                </a:rPr>
                              </m:ctrlPr>
                            </m:accPr>
                            <m:e>
                              <m:r>
                                <a:rPr lang="en-US" i="1">
                                  <a:latin typeface="Cambria Math"/>
                                  <a:ea typeface="Cambria Math"/>
                                </a:rPr>
                                <m:t>𝑥</m:t>
                              </m:r>
                            </m:e>
                          </m:acc>
                          <m:r>
                            <a:rPr lang="en-US" i="1">
                              <a:latin typeface="Cambria Math"/>
                            </a:rPr>
                            <m:t> </m:t>
                          </m:r>
                          <m:r>
                            <a:rPr lang="en-US" b="0" i="1" smtClean="0">
                              <a:latin typeface="Cambria Math"/>
                            </a:rPr>
                            <m:t>−</m:t>
                          </m:r>
                          <m:sSub>
                            <m:sSubPr>
                              <m:ctrlPr>
                                <a:rPr lang="en-US" i="1">
                                  <a:latin typeface="Cambria Math"/>
                                  <a:ea typeface="Cambria Math"/>
                                </a:rPr>
                              </m:ctrlPr>
                            </m:sSubPr>
                            <m:e>
                              <m:r>
                                <a:rPr lang="en-US" b="0" i="1" smtClean="0">
                                  <a:latin typeface="Cambria Math"/>
                                  <a:ea typeface="Cambria Math"/>
                                </a:rPr>
                                <m:t>𝑡</m:t>
                              </m:r>
                            </m:e>
                            <m:sub>
                              <m:r>
                                <a:rPr lang="en-US" i="1">
                                  <a:latin typeface="Cambria Math"/>
                                  <a:ea typeface="Cambria Math"/>
                                </a:rPr>
                                <m:t>𝛼</m:t>
                              </m:r>
                              <m:r>
                                <a:rPr lang="en-US" i="1">
                                  <a:latin typeface="Cambria Math"/>
                                  <a:ea typeface="Cambria Math"/>
                                </a:rPr>
                                <m:t>/2</m:t>
                              </m:r>
                            </m:sub>
                          </m:sSub>
                          <m:f>
                            <m:fPr>
                              <m:ctrlPr>
                                <a:rPr lang="en-US" i="1">
                                  <a:latin typeface="Cambria Math"/>
                                  <a:ea typeface="Cambria Math"/>
                                </a:rPr>
                              </m:ctrlPr>
                            </m:fPr>
                            <m:num>
                              <m:r>
                                <a:rPr lang="en-US" b="0" i="1" smtClean="0">
                                  <a:latin typeface="Cambria Math"/>
                                  <a:ea typeface="Cambria Math"/>
                                </a:rPr>
                                <m:t>𝑠</m:t>
                              </m:r>
                            </m:num>
                            <m:den>
                              <m:rad>
                                <m:radPr>
                                  <m:degHide m:val="on"/>
                                  <m:ctrlPr>
                                    <a:rPr lang="en-US" i="1">
                                      <a:latin typeface="Cambria Math"/>
                                      <a:ea typeface="Cambria Math"/>
                                    </a:rPr>
                                  </m:ctrlPr>
                                </m:radPr>
                                <m:deg/>
                                <m:e>
                                  <m:r>
                                    <a:rPr lang="en-US" i="1">
                                      <a:latin typeface="Cambria Math"/>
                                      <a:ea typeface="Cambria Math"/>
                                    </a:rPr>
                                    <m:t>𝑛</m:t>
                                  </m:r>
                                </m:e>
                              </m:rad>
                            </m:den>
                          </m:f>
                          <m:r>
                            <a:rPr lang="en-US" b="0" i="1" smtClean="0">
                              <a:latin typeface="Cambria Math"/>
                              <a:ea typeface="Cambria Math"/>
                            </a:rPr>
                            <m:t>,</m:t>
                          </m:r>
                          <m:acc>
                            <m:accPr>
                              <m:chr m:val="̅"/>
                              <m:ctrlPr>
                                <a:rPr lang="en-US" i="1">
                                  <a:latin typeface="Cambria Math"/>
                                  <a:ea typeface="Cambria Math"/>
                                </a:rPr>
                              </m:ctrlPr>
                            </m:accPr>
                            <m:e>
                              <m:r>
                                <a:rPr lang="en-US" i="1">
                                  <a:latin typeface="Cambria Math"/>
                                  <a:ea typeface="Cambria Math"/>
                                </a:rPr>
                                <m:t>𝑥</m:t>
                              </m:r>
                            </m:e>
                          </m:acc>
                          <m:r>
                            <a:rPr lang="en-US" b="0" i="1" smtClean="0">
                              <a:latin typeface="Cambria Math"/>
                            </a:rPr>
                            <m:t>+</m:t>
                          </m:r>
                          <m:sSub>
                            <m:sSubPr>
                              <m:ctrlPr>
                                <a:rPr lang="en-US" i="1">
                                  <a:latin typeface="Cambria Math"/>
                                  <a:ea typeface="Cambria Math"/>
                                </a:rPr>
                              </m:ctrlPr>
                            </m:sSubPr>
                            <m:e>
                              <m:r>
                                <a:rPr lang="en-US" b="0" i="1" smtClean="0">
                                  <a:latin typeface="Cambria Math"/>
                                  <a:ea typeface="Cambria Math"/>
                                </a:rPr>
                                <m:t>𝑡</m:t>
                              </m:r>
                            </m:e>
                            <m:sub>
                              <m:r>
                                <a:rPr lang="en-US" i="1">
                                  <a:latin typeface="Cambria Math"/>
                                  <a:ea typeface="Cambria Math"/>
                                </a:rPr>
                                <m:t>𝛼</m:t>
                              </m:r>
                              <m:r>
                                <a:rPr lang="en-US" i="1">
                                  <a:latin typeface="Cambria Math"/>
                                  <a:ea typeface="Cambria Math"/>
                                </a:rPr>
                                <m:t>/2</m:t>
                              </m:r>
                            </m:sub>
                          </m:sSub>
                          <m:f>
                            <m:fPr>
                              <m:ctrlPr>
                                <a:rPr lang="en-US" i="1">
                                  <a:latin typeface="Cambria Math"/>
                                  <a:ea typeface="Cambria Math"/>
                                </a:rPr>
                              </m:ctrlPr>
                            </m:fPr>
                            <m:num>
                              <m:r>
                                <a:rPr lang="en-US" b="0" i="1" smtClean="0">
                                  <a:latin typeface="Cambria Math"/>
                                  <a:ea typeface="Cambria Math"/>
                                </a:rPr>
                                <m:t>𝑠</m:t>
                              </m:r>
                            </m:num>
                            <m:den>
                              <m:rad>
                                <m:radPr>
                                  <m:degHide m:val="on"/>
                                  <m:ctrlPr>
                                    <a:rPr lang="en-US" i="1">
                                      <a:latin typeface="Cambria Math"/>
                                      <a:ea typeface="Cambria Math"/>
                                    </a:rPr>
                                  </m:ctrlPr>
                                </m:radPr>
                                <m:deg/>
                                <m:e>
                                  <m:r>
                                    <a:rPr lang="en-US" i="1">
                                      <a:latin typeface="Cambria Math"/>
                                      <a:ea typeface="Cambria Math"/>
                                    </a:rPr>
                                    <m:t>𝑛</m:t>
                                  </m:r>
                                </m:e>
                              </m:rad>
                            </m:den>
                          </m:f>
                        </m:e>
                      </m:d>
                    </m:oMath>
                  </m:oMathPara>
                </a14:m>
                <a:endParaRPr lang="en-US" dirty="0"/>
              </a:p>
            </p:txBody>
          </p:sp>
        </mc:Choice>
        <mc:Fallback xmlns="">
          <p:sp>
            <p:nvSpPr>
              <p:cNvPr id="13" name="Rectangle 12"/>
              <p:cNvSpPr>
                <a:spLocks noRot="1" noChangeAspect="1" noMove="1" noResize="1" noEditPoints="1" noAdjustHandles="1" noChangeArrowheads="1" noChangeShapeType="1" noTextEdit="1"/>
              </p:cNvSpPr>
              <p:nvPr/>
            </p:nvSpPr>
            <p:spPr>
              <a:xfrm>
                <a:off x="457200" y="1905000"/>
                <a:ext cx="8077200" cy="914225"/>
              </a:xfrm>
              <a:prstGeom prst="rect">
                <a:avLst/>
              </a:prstGeom>
              <a:blipFill rotWithShape="1">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63563775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alpha val="49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lstStyle/>
          <a:p>
            <a:r>
              <a:rPr lang="en-US" altLang="zh-CN" dirty="0" smtClean="0">
                <a:ea typeface="宋体" charset="-122"/>
              </a:rPr>
              <a:t>A </a:t>
            </a:r>
            <a:r>
              <a:rPr lang="en-US" altLang="zh-CN" dirty="0">
                <a:ea typeface="宋体" charset="-122"/>
                <a:hlinkClick r:id="rId2" action="ppaction://hlinkfile"/>
              </a:rPr>
              <a:t>random sample </a:t>
            </a:r>
            <a:r>
              <a:rPr lang="en-US" altLang="zh-CN" dirty="0">
                <a:ea typeface="宋体" charset="-122"/>
              </a:rPr>
              <a:t>of n = 83 </a:t>
            </a:r>
            <a:r>
              <a:rPr lang="en-US" altLang="zh-CN" dirty="0" smtClean="0">
                <a:ea typeface="宋体" charset="-122"/>
              </a:rPr>
              <a:t>companies resulted in average sales of $15.02 with a variance of 68.98. </a:t>
            </a:r>
          </a:p>
          <a:p>
            <a:r>
              <a:rPr lang="en-US" altLang="zh-CN" dirty="0" smtClean="0">
                <a:ea typeface="宋体" charset="-122"/>
              </a:rPr>
              <a:t>Please construct an interval estimator for average sales with a </a:t>
            </a:r>
            <a:r>
              <a:rPr lang="en-US" altLang="zh-CN" dirty="0">
                <a:ea typeface="宋体" charset="-122"/>
              </a:rPr>
              <a:t>95</a:t>
            </a:r>
            <a:r>
              <a:rPr lang="en-US" altLang="zh-CN" dirty="0" smtClean="0">
                <a:ea typeface="宋体" charset="-122"/>
              </a:rPr>
              <a:t>%.</a:t>
            </a:r>
            <a:endParaRPr lang="en-US" altLang="zh-CN" dirty="0">
              <a:ea typeface="宋体" charset="-122"/>
            </a:endParaRPr>
          </a:p>
          <a:p>
            <a:endParaRPr lang="en-US" dirty="0"/>
          </a:p>
        </p:txBody>
      </p:sp>
      <p:sp>
        <p:nvSpPr>
          <p:cNvPr id="4" name="Date Placeholder 3"/>
          <p:cNvSpPr>
            <a:spLocks noGrp="1"/>
          </p:cNvSpPr>
          <p:nvPr>
            <p:ph type="dt" sz="half" idx="10"/>
          </p:nvPr>
        </p:nvSpPr>
        <p:spPr/>
        <p:txBody>
          <a:bodyPr/>
          <a:lstStyle/>
          <a:p>
            <a:fld id="{420CFF18-7339-4F74-94A7-16E559BF9A7A}" type="datetime1">
              <a:rPr lang="en-US" altLang="zh-CN" smtClean="0"/>
              <a:pPr/>
              <a:t>4/18/2013</a:t>
            </a:fld>
            <a:endParaRPr lang="en-US" altLang="zh-CN"/>
          </a:p>
        </p:txBody>
      </p:sp>
      <p:sp>
        <p:nvSpPr>
          <p:cNvPr id="5" name="Footer Placeholder 4"/>
          <p:cNvSpPr>
            <a:spLocks noGrp="1"/>
          </p:cNvSpPr>
          <p:nvPr>
            <p:ph type="ftr" sz="quarter" idx="11"/>
          </p:nvPr>
        </p:nvSpPr>
        <p:spPr/>
        <p:txBody>
          <a:bodyPr/>
          <a:lstStyle/>
          <a:p>
            <a:r>
              <a:rPr lang="en-US" altLang="zh-CN" smtClean="0"/>
              <a:t>Towson University - J. Jung</a:t>
            </a:r>
            <a:endParaRPr lang="en-US" altLang="zh-CN"/>
          </a:p>
        </p:txBody>
      </p:sp>
      <p:sp>
        <p:nvSpPr>
          <p:cNvPr id="6" name="Slide Number Placeholder 5"/>
          <p:cNvSpPr>
            <a:spLocks noGrp="1"/>
          </p:cNvSpPr>
          <p:nvPr>
            <p:ph type="sldNum" sz="quarter" idx="12"/>
          </p:nvPr>
        </p:nvSpPr>
        <p:spPr/>
        <p:txBody>
          <a:bodyPr/>
          <a:lstStyle/>
          <a:p>
            <a:r>
              <a:rPr lang="en-US" altLang="zh-CN" smtClean="0"/>
              <a:t>10.</a:t>
            </a:r>
            <a:fld id="{83673AAB-6AC5-4CC2-B7D9-EC0D0201D313}" type="slidenum">
              <a:rPr lang="en-US" altLang="zh-CN" smtClean="0"/>
              <a:pPr/>
              <a:t>29</a:t>
            </a:fld>
            <a:endParaRPr lang="en-US" altLang="zh-CN"/>
          </a:p>
        </p:txBody>
      </p:sp>
    </p:spTree>
    <p:extLst>
      <p:ext uri="{BB962C8B-B14F-4D97-AF65-F5344CB8AC3E}">
        <p14:creationId xmlns:p14="http://schemas.microsoft.com/office/powerpoint/2010/main" val="40560470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altLang="zh-CN" dirty="0" smtClean="0">
                <a:ea typeface="宋体" charset="-122"/>
              </a:rPr>
              <a:t>Estimation</a:t>
            </a:r>
            <a:endParaRPr lang="en-US" altLang="zh-CN" dirty="0">
              <a:ea typeface="宋体" charset="-122"/>
            </a:endParaRPr>
          </a:p>
        </p:txBody>
      </p:sp>
      <p:sp>
        <p:nvSpPr>
          <p:cNvPr id="9219" name="Rectangle 3"/>
          <p:cNvSpPr>
            <a:spLocks noGrp="1" noChangeArrowheads="1"/>
          </p:cNvSpPr>
          <p:nvPr>
            <p:ph idx="1"/>
          </p:nvPr>
        </p:nvSpPr>
        <p:spPr>
          <a:xfrm>
            <a:off x="304800" y="1295400"/>
            <a:ext cx="8382000" cy="4830763"/>
          </a:xfrm>
        </p:spPr>
        <p:txBody>
          <a:bodyPr>
            <a:normAutofit lnSpcReduction="10000"/>
          </a:bodyPr>
          <a:lstStyle/>
          <a:p>
            <a:pPr>
              <a:lnSpc>
                <a:spcPct val="90000"/>
              </a:lnSpc>
            </a:pPr>
            <a:r>
              <a:rPr lang="en-US" altLang="zh-CN" sz="2400" dirty="0">
                <a:ea typeface="宋体" charset="-122"/>
              </a:rPr>
              <a:t>There are two types of inference: estimation and hypothesis testing; </a:t>
            </a:r>
            <a:r>
              <a:rPr lang="en-US" altLang="zh-CN" sz="2400" b="1" i="1" dirty="0">
                <a:solidFill>
                  <a:srgbClr val="0000FF"/>
                </a:solidFill>
                <a:ea typeface="宋体" charset="-122"/>
              </a:rPr>
              <a:t>estimation</a:t>
            </a:r>
            <a:r>
              <a:rPr lang="en-US" altLang="zh-CN" sz="2400" dirty="0">
                <a:ea typeface="宋体" charset="-122"/>
              </a:rPr>
              <a:t> is introduced first</a:t>
            </a:r>
            <a:r>
              <a:rPr lang="en-US" altLang="zh-CN" sz="2400" dirty="0" smtClean="0">
                <a:ea typeface="宋体" charset="-122"/>
              </a:rPr>
              <a:t>.</a:t>
            </a:r>
            <a:endParaRPr lang="en-US" altLang="zh-CN" sz="2400" dirty="0">
              <a:ea typeface="宋体" charset="-122"/>
            </a:endParaRPr>
          </a:p>
          <a:p>
            <a:pPr>
              <a:lnSpc>
                <a:spcPct val="90000"/>
              </a:lnSpc>
            </a:pPr>
            <a:r>
              <a:rPr lang="en-US" altLang="zh-CN" sz="2400" dirty="0">
                <a:ea typeface="宋体" charset="-122"/>
              </a:rPr>
              <a:t>The objective of estimation is to determine the </a:t>
            </a:r>
            <a:r>
              <a:rPr lang="en-US" altLang="zh-CN" sz="2400" b="1" i="1" dirty="0">
                <a:ea typeface="宋体" charset="-122"/>
              </a:rPr>
              <a:t>approximate value</a:t>
            </a:r>
            <a:r>
              <a:rPr lang="en-US" altLang="zh-CN" sz="2400" dirty="0">
                <a:ea typeface="宋体" charset="-122"/>
              </a:rPr>
              <a:t> of a population parameter on the basis of a sample statistic</a:t>
            </a:r>
            <a:r>
              <a:rPr lang="en-US" altLang="zh-CN" sz="2400" dirty="0" smtClean="0">
                <a:ea typeface="宋体" charset="-122"/>
              </a:rPr>
              <a:t>.</a:t>
            </a:r>
            <a:endParaRPr lang="en-US" altLang="zh-CN" sz="2400" dirty="0">
              <a:ea typeface="宋体" charset="-122"/>
            </a:endParaRPr>
          </a:p>
          <a:p>
            <a:pPr>
              <a:lnSpc>
                <a:spcPct val="90000"/>
              </a:lnSpc>
            </a:pPr>
            <a:r>
              <a:rPr lang="en-US" altLang="zh-CN" sz="2400" dirty="0">
                <a:ea typeface="宋体" charset="-122"/>
              </a:rPr>
              <a:t>E.g., the sample mean (     ) is employed to </a:t>
            </a:r>
            <a:r>
              <a:rPr lang="en-US" altLang="zh-CN" sz="2400" b="1" i="1" dirty="0">
                <a:ea typeface="宋体" charset="-122"/>
              </a:rPr>
              <a:t>estimate</a:t>
            </a:r>
            <a:r>
              <a:rPr lang="en-US" altLang="zh-CN" sz="2400" dirty="0">
                <a:ea typeface="宋体" charset="-122"/>
              </a:rPr>
              <a:t> the population mean (     ).</a:t>
            </a:r>
          </a:p>
          <a:p>
            <a:pPr>
              <a:lnSpc>
                <a:spcPct val="90000"/>
              </a:lnSpc>
            </a:pPr>
            <a:endParaRPr lang="en-US" altLang="zh-CN" sz="2400" dirty="0">
              <a:ea typeface="宋体" charset="-122"/>
            </a:endParaRPr>
          </a:p>
          <a:p>
            <a:pPr>
              <a:lnSpc>
                <a:spcPct val="90000"/>
              </a:lnSpc>
            </a:pPr>
            <a:r>
              <a:rPr lang="en-US" altLang="zh-CN" sz="2400" u="sng" dirty="0">
                <a:ea typeface="宋体" charset="-122"/>
              </a:rPr>
              <a:t>There are two types of estimators:</a:t>
            </a:r>
          </a:p>
          <a:p>
            <a:pPr>
              <a:lnSpc>
                <a:spcPct val="90000"/>
              </a:lnSpc>
            </a:pPr>
            <a:endParaRPr lang="en-US" altLang="zh-CN" sz="2400" dirty="0">
              <a:ea typeface="宋体" charset="-122"/>
            </a:endParaRPr>
          </a:p>
          <a:p>
            <a:pPr>
              <a:lnSpc>
                <a:spcPct val="90000"/>
              </a:lnSpc>
            </a:pPr>
            <a:r>
              <a:rPr lang="en-US" altLang="zh-CN" sz="2400" dirty="0">
                <a:ea typeface="宋体" charset="-122"/>
              </a:rPr>
              <a:t>Point Estimator</a:t>
            </a:r>
          </a:p>
          <a:p>
            <a:pPr>
              <a:lnSpc>
                <a:spcPct val="90000"/>
              </a:lnSpc>
            </a:pPr>
            <a:endParaRPr lang="en-US" altLang="zh-CN" sz="2400" dirty="0">
              <a:ea typeface="宋体" charset="-122"/>
            </a:endParaRPr>
          </a:p>
          <a:p>
            <a:pPr>
              <a:lnSpc>
                <a:spcPct val="90000"/>
              </a:lnSpc>
            </a:pPr>
            <a:r>
              <a:rPr lang="en-US" altLang="zh-CN" sz="2400" dirty="0">
                <a:ea typeface="宋体" charset="-122"/>
              </a:rPr>
              <a:t>Interval Estimator</a:t>
            </a:r>
          </a:p>
          <a:p>
            <a:pPr>
              <a:lnSpc>
                <a:spcPct val="90000"/>
              </a:lnSpc>
            </a:pPr>
            <a:endParaRPr lang="en-US" altLang="zh-CN" sz="2400" dirty="0">
              <a:ea typeface="宋体" charset="-122"/>
            </a:endParaRPr>
          </a:p>
        </p:txBody>
      </p:sp>
      <p:sp>
        <p:nvSpPr>
          <p:cNvPr id="17" name="Slide Number Placeholder 5"/>
          <p:cNvSpPr>
            <a:spLocks noGrp="1"/>
          </p:cNvSpPr>
          <p:nvPr>
            <p:ph type="sldNum" sz="quarter" idx="12"/>
          </p:nvPr>
        </p:nvSpPr>
        <p:spPr/>
        <p:txBody>
          <a:bodyPr/>
          <a:lstStyle/>
          <a:p>
            <a:r>
              <a:rPr lang="en-US" altLang="zh-CN"/>
              <a:t>10.</a:t>
            </a:r>
            <a:fld id="{18964111-08D2-47E8-B2A0-C6DBD8C3167E}" type="slidenum">
              <a:rPr lang="en-US" altLang="zh-CN"/>
              <a:pPr/>
              <a:t>3</a:t>
            </a:fld>
            <a:endParaRPr lang="en-US" altLang="zh-CN"/>
          </a:p>
        </p:txBody>
      </p:sp>
      <p:pic>
        <p:nvPicPr>
          <p:cNvPr id="9220" name="Picture 4"/>
          <p:cNvPicPr>
            <a:picLocks noChangeAspect="1" noChangeArrowheads="1"/>
          </p:cNvPicPr>
          <p:nvPr/>
        </p:nvPicPr>
        <p:blipFill>
          <a:blip r:embed="rId3" cstate="print"/>
          <a:srcRect/>
          <a:stretch>
            <a:fillRect/>
          </a:stretch>
        </p:blipFill>
        <p:spPr bwMode="auto">
          <a:xfrm>
            <a:off x="3657600" y="2895600"/>
            <a:ext cx="323187" cy="349250"/>
          </a:xfrm>
          <a:prstGeom prst="rect">
            <a:avLst/>
          </a:prstGeom>
          <a:noFill/>
        </p:spPr>
      </p:pic>
      <p:pic>
        <p:nvPicPr>
          <p:cNvPr id="9221" name="Picture 5"/>
          <p:cNvPicPr>
            <a:picLocks noChangeAspect="1" noChangeArrowheads="1"/>
          </p:cNvPicPr>
          <p:nvPr/>
        </p:nvPicPr>
        <p:blipFill>
          <a:blip r:embed="rId4" cstate="print"/>
          <a:srcRect/>
          <a:stretch>
            <a:fillRect/>
          </a:stretch>
        </p:blipFill>
        <p:spPr bwMode="auto">
          <a:xfrm>
            <a:off x="2971800" y="3200400"/>
            <a:ext cx="228600" cy="385763"/>
          </a:xfrm>
          <a:prstGeom prst="rect">
            <a:avLst/>
          </a:prstGeom>
          <a:noFill/>
        </p:spPr>
      </p:pic>
      <p:grpSp>
        <p:nvGrpSpPr>
          <p:cNvPr id="9222" name="Group 6"/>
          <p:cNvGrpSpPr>
            <a:grpSpLocks/>
          </p:cNvGrpSpPr>
          <p:nvPr/>
        </p:nvGrpSpPr>
        <p:grpSpPr bwMode="auto">
          <a:xfrm>
            <a:off x="3048000" y="5715000"/>
            <a:ext cx="2895600" cy="685800"/>
            <a:chOff x="3024" y="3024"/>
            <a:chExt cx="2592" cy="672"/>
          </a:xfrm>
        </p:grpSpPr>
        <p:sp>
          <p:nvSpPr>
            <p:cNvPr id="9223" name="Rectangle 7"/>
            <p:cNvSpPr>
              <a:spLocks noChangeArrowheads="1"/>
            </p:cNvSpPr>
            <p:nvPr/>
          </p:nvSpPr>
          <p:spPr bwMode="auto">
            <a:xfrm>
              <a:off x="3552" y="3072"/>
              <a:ext cx="1392" cy="192"/>
            </a:xfrm>
            <a:prstGeom prst="rect">
              <a:avLst/>
            </a:prstGeom>
            <a:solidFill>
              <a:srgbClr val="C0C0C0"/>
            </a:solidFill>
            <a:ln w="9525">
              <a:noFill/>
              <a:miter lim="800000"/>
              <a:headEnd/>
              <a:tailEnd/>
            </a:ln>
            <a:effectLst/>
          </p:spPr>
          <p:txBody>
            <a:bodyPr wrap="none" anchor="ctr"/>
            <a:lstStyle/>
            <a:p>
              <a:endParaRPr lang="en-US"/>
            </a:p>
          </p:txBody>
        </p:sp>
        <p:sp>
          <p:nvSpPr>
            <p:cNvPr id="9224" name="Line 8"/>
            <p:cNvSpPr>
              <a:spLocks noChangeShapeType="1"/>
            </p:cNvSpPr>
            <p:nvPr/>
          </p:nvSpPr>
          <p:spPr bwMode="auto">
            <a:xfrm>
              <a:off x="3552" y="3024"/>
              <a:ext cx="0" cy="240"/>
            </a:xfrm>
            <a:prstGeom prst="line">
              <a:avLst/>
            </a:prstGeom>
            <a:noFill/>
            <a:ln w="9525">
              <a:solidFill>
                <a:schemeClr val="tx1"/>
              </a:solidFill>
              <a:round/>
              <a:headEnd/>
              <a:tailEnd/>
            </a:ln>
            <a:effectLst/>
          </p:spPr>
          <p:txBody>
            <a:bodyPr wrap="none" anchor="ctr"/>
            <a:lstStyle/>
            <a:p>
              <a:endParaRPr lang="en-US"/>
            </a:p>
          </p:txBody>
        </p:sp>
        <p:sp>
          <p:nvSpPr>
            <p:cNvPr id="9225" name="Line 9"/>
            <p:cNvSpPr>
              <a:spLocks noChangeShapeType="1"/>
            </p:cNvSpPr>
            <p:nvPr/>
          </p:nvSpPr>
          <p:spPr bwMode="auto">
            <a:xfrm>
              <a:off x="4944" y="3024"/>
              <a:ext cx="0" cy="240"/>
            </a:xfrm>
            <a:prstGeom prst="line">
              <a:avLst/>
            </a:prstGeom>
            <a:noFill/>
            <a:ln w="9525">
              <a:solidFill>
                <a:schemeClr val="tx1"/>
              </a:solidFill>
              <a:round/>
              <a:headEnd/>
              <a:tailEnd/>
            </a:ln>
            <a:effectLst/>
          </p:spPr>
          <p:txBody>
            <a:bodyPr wrap="none" anchor="ctr"/>
            <a:lstStyle/>
            <a:p>
              <a:endParaRPr lang="en-US"/>
            </a:p>
          </p:txBody>
        </p:sp>
        <p:sp>
          <p:nvSpPr>
            <p:cNvPr id="9226" name="Line 10"/>
            <p:cNvSpPr>
              <a:spLocks noChangeShapeType="1"/>
            </p:cNvSpPr>
            <p:nvPr/>
          </p:nvSpPr>
          <p:spPr bwMode="auto">
            <a:xfrm>
              <a:off x="3024" y="3264"/>
              <a:ext cx="2592" cy="0"/>
            </a:xfrm>
            <a:prstGeom prst="line">
              <a:avLst/>
            </a:prstGeom>
            <a:noFill/>
            <a:ln w="9525">
              <a:solidFill>
                <a:schemeClr val="tx1"/>
              </a:solidFill>
              <a:round/>
              <a:headEnd/>
              <a:tailEnd/>
            </a:ln>
            <a:effectLst/>
          </p:spPr>
          <p:txBody>
            <a:bodyPr wrap="none" anchor="ctr"/>
            <a:lstStyle/>
            <a:p>
              <a:endParaRPr lang="en-US"/>
            </a:p>
          </p:txBody>
        </p:sp>
        <p:sp>
          <p:nvSpPr>
            <p:cNvPr id="9227" name="AutoShape 11"/>
            <p:cNvSpPr>
              <a:spLocks noChangeArrowheads="1"/>
            </p:cNvSpPr>
            <p:nvPr/>
          </p:nvSpPr>
          <p:spPr bwMode="auto">
            <a:xfrm>
              <a:off x="4224" y="3216"/>
              <a:ext cx="96" cy="96"/>
            </a:xfrm>
            <a:prstGeom prst="diamond">
              <a:avLst/>
            </a:prstGeom>
            <a:solidFill>
              <a:srgbClr val="FFFF33"/>
            </a:solidFill>
            <a:ln w="9525">
              <a:solidFill>
                <a:schemeClr val="tx1"/>
              </a:solidFill>
              <a:miter lim="800000"/>
              <a:headEnd/>
              <a:tailEnd/>
            </a:ln>
            <a:effectLst/>
          </p:spPr>
          <p:txBody>
            <a:bodyPr wrap="none" anchor="ctr"/>
            <a:lstStyle/>
            <a:p>
              <a:endParaRPr lang="en-US"/>
            </a:p>
          </p:txBody>
        </p:sp>
        <p:sp>
          <p:nvSpPr>
            <p:cNvPr id="9228" name="AutoShape 12"/>
            <p:cNvSpPr>
              <a:spLocks/>
            </p:cNvSpPr>
            <p:nvPr/>
          </p:nvSpPr>
          <p:spPr bwMode="auto">
            <a:xfrm rot="5400000">
              <a:off x="4128" y="2880"/>
              <a:ext cx="240" cy="1392"/>
            </a:xfrm>
            <a:prstGeom prst="rightBrace">
              <a:avLst>
                <a:gd name="adj1" fmla="val 48333"/>
                <a:gd name="adj2" fmla="val 50000"/>
              </a:avLst>
            </a:prstGeom>
            <a:noFill/>
            <a:ln w="9525">
              <a:solidFill>
                <a:srgbClr val="FF0000"/>
              </a:solidFill>
              <a:round/>
              <a:headEnd/>
              <a:tailEnd/>
            </a:ln>
            <a:effectLst/>
          </p:spPr>
          <p:txBody>
            <a:bodyPr wrap="none" anchor="ctr"/>
            <a:lstStyle/>
            <a:p>
              <a:endParaRPr lang="en-US"/>
            </a:p>
          </p:txBody>
        </p:sp>
      </p:grpSp>
      <p:grpSp>
        <p:nvGrpSpPr>
          <p:cNvPr id="9229" name="Group 13"/>
          <p:cNvGrpSpPr>
            <a:grpSpLocks/>
          </p:cNvGrpSpPr>
          <p:nvPr/>
        </p:nvGrpSpPr>
        <p:grpSpPr bwMode="auto">
          <a:xfrm>
            <a:off x="3124200" y="4953000"/>
            <a:ext cx="2743200" cy="457200"/>
            <a:chOff x="3024" y="2160"/>
            <a:chExt cx="2592" cy="480"/>
          </a:xfrm>
        </p:grpSpPr>
        <p:sp>
          <p:nvSpPr>
            <p:cNvPr id="9230" name="Line 14"/>
            <p:cNvSpPr>
              <a:spLocks noChangeShapeType="1"/>
            </p:cNvSpPr>
            <p:nvPr/>
          </p:nvSpPr>
          <p:spPr bwMode="auto">
            <a:xfrm>
              <a:off x="3024" y="2592"/>
              <a:ext cx="2592" cy="0"/>
            </a:xfrm>
            <a:prstGeom prst="line">
              <a:avLst/>
            </a:prstGeom>
            <a:noFill/>
            <a:ln w="9525">
              <a:solidFill>
                <a:schemeClr val="tx1"/>
              </a:solidFill>
              <a:round/>
              <a:headEnd/>
              <a:tailEnd/>
            </a:ln>
            <a:effectLst/>
          </p:spPr>
          <p:txBody>
            <a:bodyPr wrap="none" anchor="ctr"/>
            <a:lstStyle/>
            <a:p>
              <a:endParaRPr lang="en-US"/>
            </a:p>
          </p:txBody>
        </p:sp>
        <p:sp>
          <p:nvSpPr>
            <p:cNvPr id="9231" name="Line 15"/>
            <p:cNvSpPr>
              <a:spLocks noChangeShapeType="1"/>
            </p:cNvSpPr>
            <p:nvPr/>
          </p:nvSpPr>
          <p:spPr bwMode="auto">
            <a:xfrm>
              <a:off x="4272" y="2160"/>
              <a:ext cx="0" cy="336"/>
            </a:xfrm>
            <a:prstGeom prst="line">
              <a:avLst/>
            </a:prstGeom>
            <a:noFill/>
            <a:ln w="9525">
              <a:solidFill>
                <a:srgbClr val="FF0000"/>
              </a:solidFill>
              <a:round/>
              <a:headEnd/>
              <a:tailEnd type="arrow" w="med" len="med"/>
            </a:ln>
            <a:effectLst/>
          </p:spPr>
          <p:txBody>
            <a:bodyPr wrap="none" anchor="ctr"/>
            <a:lstStyle/>
            <a:p>
              <a:endParaRPr lang="en-US"/>
            </a:p>
          </p:txBody>
        </p:sp>
        <p:sp>
          <p:nvSpPr>
            <p:cNvPr id="9232" name="AutoShape 16"/>
            <p:cNvSpPr>
              <a:spLocks noChangeArrowheads="1"/>
            </p:cNvSpPr>
            <p:nvPr/>
          </p:nvSpPr>
          <p:spPr bwMode="auto">
            <a:xfrm>
              <a:off x="4224" y="2544"/>
              <a:ext cx="96" cy="96"/>
            </a:xfrm>
            <a:prstGeom prst="diamond">
              <a:avLst/>
            </a:prstGeom>
            <a:solidFill>
              <a:srgbClr val="FFFF33"/>
            </a:solidFill>
            <a:ln w="9525">
              <a:solidFill>
                <a:schemeClr val="tx1"/>
              </a:solidFill>
              <a:miter lim="800000"/>
              <a:headEnd/>
              <a:tailEnd/>
            </a:ln>
            <a:effectLst/>
          </p:spPr>
          <p:txBody>
            <a:bodyPr wrap="none" anchor="ctr"/>
            <a:lstStyle/>
            <a:p>
              <a:endParaRPr lang="en-US"/>
            </a:p>
          </p:txBody>
        </p:sp>
      </p:grpSp>
      <p:sp>
        <p:nvSpPr>
          <p:cNvPr id="18" name="Date Placeholder 17"/>
          <p:cNvSpPr>
            <a:spLocks noGrp="1"/>
          </p:cNvSpPr>
          <p:nvPr>
            <p:ph type="dt" sz="half" idx="10"/>
          </p:nvPr>
        </p:nvSpPr>
        <p:spPr/>
        <p:txBody>
          <a:bodyPr/>
          <a:lstStyle/>
          <a:p>
            <a:fld id="{1253192A-5274-4197-A04B-F2D1F7EA76D9}" type="datetime1">
              <a:rPr lang="en-US" altLang="zh-CN" smtClean="0"/>
              <a:pPr/>
              <a:t>4/18/2013</a:t>
            </a:fld>
            <a:endParaRPr lang="en-US" altLang="zh-CN"/>
          </a:p>
        </p:txBody>
      </p:sp>
      <p:sp>
        <p:nvSpPr>
          <p:cNvPr id="19" name="Footer Placeholder 18"/>
          <p:cNvSpPr>
            <a:spLocks noGrp="1"/>
          </p:cNvSpPr>
          <p:nvPr>
            <p:ph type="ftr" sz="quarter" idx="11"/>
          </p:nvPr>
        </p:nvSpPr>
        <p:spPr/>
        <p:txBody>
          <a:bodyPr/>
          <a:lstStyle/>
          <a:p>
            <a:r>
              <a:rPr lang="en-US" altLang="zh-CN" dirty="0" smtClean="0"/>
              <a:t>Towson University - J. Jung</a:t>
            </a:r>
            <a:endParaRPr lang="en-US" altLang="zh-CN"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alpha val="49000"/>
          </a:schemeClr>
        </a:solidFill>
        <a:effectLst/>
      </p:bgPr>
    </p:bg>
    <p:spTree>
      <p:nvGrpSpPr>
        <p:cNvPr id="1" name=""/>
        <p:cNvGrpSpPr/>
        <p:nvPr/>
      </p:nvGrpSpPr>
      <p:grpSpPr>
        <a:xfrm>
          <a:off x="0" y="0"/>
          <a:ext cx="0" cy="0"/>
          <a:chOff x="0" y="0"/>
          <a:chExt cx="0" cy="0"/>
        </a:xfrm>
      </p:grpSpPr>
      <p:sp>
        <p:nvSpPr>
          <p:cNvPr id="16" name="Rectangle 15"/>
          <p:cNvSpPr/>
          <p:nvPr/>
        </p:nvSpPr>
        <p:spPr>
          <a:xfrm>
            <a:off x="228600" y="5334000"/>
            <a:ext cx="8534400" cy="9144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t="100000" r="100000"/>
            </a:path>
            <a:tileRect l="-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970" name="Rectangle 2"/>
          <p:cNvSpPr>
            <a:spLocks noGrp="1" noChangeArrowheads="1"/>
          </p:cNvSpPr>
          <p:nvPr>
            <p:ph type="title"/>
          </p:nvPr>
        </p:nvSpPr>
        <p:spPr/>
        <p:txBody>
          <a:bodyPr>
            <a:normAutofit fontScale="90000"/>
          </a:bodyPr>
          <a:lstStyle/>
          <a:p>
            <a:r>
              <a:rPr lang="en-US" altLang="zh-CN" smtClean="0">
                <a:ea typeface="宋体" charset="-122"/>
              </a:rPr>
              <a:t>Example</a:t>
            </a:r>
            <a:endParaRPr lang="en-US" altLang="zh-CN" dirty="0">
              <a:ea typeface="宋体" charset="-122"/>
            </a:endParaRPr>
          </a:p>
        </p:txBody>
      </p:sp>
      <p:sp>
        <p:nvSpPr>
          <p:cNvPr id="83971" name="Rectangle 3"/>
          <p:cNvSpPr>
            <a:spLocks noGrp="1" noChangeArrowheads="1"/>
          </p:cNvSpPr>
          <p:nvPr>
            <p:ph type="body" sz="half" idx="1"/>
          </p:nvPr>
        </p:nvSpPr>
        <p:spPr>
          <a:xfrm>
            <a:off x="241300" y="914400"/>
            <a:ext cx="8750300" cy="5486400"/>
          </a:xfrm>
        </p:spPr>
        <p:txBody>
          <a:bodyPr/>
          <a:lstStyle/>
          <a:p>
            <a:pPr>
              <a:lnSpc>
                <a:spcPct val="90000"/>
              </a:lnSpc>
            </a:pPr>
            <a:r>
              <a:rPr lang="en-US" altLang="zh-CN" sz="2400" dirty="0">
                <a:ea typeface="宋体" charset="-122"/>
              </a:rPr>
              <a:t>From the data, we calculate:</a:t>
            </a:r>
          </a:p>
          <a:p>
            <a:pPr>
              <a:lnSpc>
                <a:spcPct val="90000"/>
              </a:lnSpc>
            </a:pPr>
            <a:endParaRPr lang="en-US" altLang="zh-CN" sz="2400" dirty="0">
              <a:ea typeface="宋体" charset="-122"/>
            </a:endParaRPr>
          </a:p>
          <a:p>
            <a:pPr>
              <a:lnSpc>
                <a:spcPct val="90000"/>
              </a:lnSpc>
            </a:pPr>
            <a:endParaRPr lang="en-US" altLang="zh-CN" sz="2400" dirty="0">
              <a:ea typeface="宋体" charset="-122"/>
            </a:endParaRPr>
          </a:p>
          <a:p>
            <a:pPr>
              <a:lnSpc>
                <a:spcPct val="90000"/>
              </a:lnSpc>
            </a:pPr>
            <a:r>
              <a:rPr lang="en-US" altLang="zh-CN" sz="2400" dirty="0">
                <a:ea typeface="宋体" charset="-122"/>
              </a:rPr>
              <a:t>For this term</a:t>
            </a:r>
          </a:p>
          <a:p>
            <a:pPr>
              <a:lnSpc>
                <a:spcPct val="90000"/>
              </a:lnSpc>
            </a:pPr>
            <a:endParaRPr lang="en-US" altLang="zh-CN" sz="2400" dirty="0">
              <a:ea typeface="宋体" charset="-122"/>
            </a:endParaRPr>
          </a:p>
          <a:p>
            <a:pPr>
              <a:lnSpc>
                <a:spcPct val="90000"/>
              </a:lnSpc>
            </a:pPr>
            <a:endParaRPr lang="en-US" altLang="zh-CN" sz="2400" dirty="0">
              <a:ea typeface="宋体" charset="-122"/>
            </a:endParaRPr>
          </a:p>
          <a:p>
            <a:pPr>
              <a:lnSpc>
                <a:spcPct val="90000"/>
              </a:lnSpc>
            </a:pPr>
            <a:r>
              <a:rPr lang="en-US" altLang="zh-CN" sz="2400" dirty="0">
                <a:ea typeface="宋体" charset="-122"/>
              </a:rPr>
              <a:t>and so:</a:t>
            </a:r>
          </a:p>
          <a:p>
            <a:pPr>
              <a:lnSpc>
                <a:spcPct val="90000"/>
              </a:lnSpc>
            </a:pPr>
            <a:endParaRPr lang="en-US" altLang="zh-CN" sz="2400" dirty="0">
              <a:ea typeface="宋体" charset="-122"/>
            </a:endParaRPr>
          </a:p>
          <a:p>
            <a:pPr>
              <a:lnSpc>
                <a:spcPct val="90000"/>
              </a:lnSpc>
            </a:pPr>
            <a:endParaRPr lang="en-US" altLang="zh-CN" sz="2400" dirty="0">
              <a:ea typeface="宋体" charset="-122"/>
            </a:endParaRPr>
          </a:p>
          <a:p>
            <a:pPr>
              <a:lnSpc>
                <a:spcPct val="90000"/>
              </a:lnSpc>
            </a:pPr>
            <a:endParaRPr lang="en-US" altLang="zh-CN" sz="2400" dirty="0">
              <a:ea typeface="宋体" charset="-122"/>
            </a:endParaRPr>
          </a:p>
          <a:p>
            <a:pPr>
              <a:lnSpc>
                <a:spcPct val="90000"/>
              </a:lnSpc>
            </a:pPr>
            <a:endParaRPr lang="en-US" altLang="zh-CN" sz="2400" dirty="0">
              <a:ea typeface="宋体" charset="-122"/>
            </a:endParaRPr>
          </a:p>
          <a:p>
            <a:pPr>
              <a:lnSpc>
                <a:spcPct val="90000"/>
              </a:lnSpc>
            </a:pPr>
            <a:r>
              <a:rPr lang="en-US" altLang="zh-CN" sz="2400" dirty="0">
                <a:ea typeface="宋体" charset="-122"/>
              </a:rPr>
              <a:t>We are confident that 95% of similarly constructed confidence intervals contain the true population mean.</a:t>
            </a:r>
          </a:p>
        </p:txBody>
      </p:sp>
      <p:pic>
        <p:nvPicPr>
          <p:cNvPr id="83979" name="Picture 11"/>
          <p:cNvPicPr>
            <a:picLocks noGrp="1" noChangeAspect="1" noChangeArrowheads="1"/>
          </p:cNvPicPr>
          <p:nvPr>
            <p:ph sz="half" idx="2"/>
          </p:nvPr>
        </p:nvPicPr>
        <p:blipFill>
          <a:blip r:embed="rId3" cstate="print"/>
          <a:srcRect/>
          <a:stretch>
            <a:fillRect/>
          </a:stretch>
        </p:blipFill>
        <p:spPr>
          <a:xfrm>
            <a:off x="914400" y="4191000"/>
            <a:ext cx="6096000" cy="942975"/>
          </a:xfrm>
          <a:noFill/>
          <a:ln>
            <a:solidFill>
              <a:srgbClr val="0000FF"/>
            </a:solidFill>
          </a:ln>
        </p:spPr>
      </p:pic>
      <p:sp>
        <p:nvSpPr>
          <p:cNvPr id="12" name="Slide Number Placeholder 6"/>
          <p:cNvSpPr>
            <a:spLocks noGrp="1"/>
          </p:cNvSpPr>
          <p:nvPr>
            <p:ph type="sldNum" sz="quarter" idx="12"/>
          </p:nvPr>
        </p:nvSpPr>
        <p:spPr/>
        <p:txBody>
          <a:bodyPr/>
          <a:lstStyle/>
          <a:p>
            <a:r>
              <a:rPr lang="en-US" altLang="zh-CN"/>
              <a:t>10.</a:t>
            </a:r>
            <a:fld id="{4718371E-058B-4BDC-8591-D4DA65080B93}" type="slidenum">
              <a:rPr lang="en-US" altLang="zh-CN"/>
              <a:pPr/>
              <a:t>30</a:t>
            </a:fld>
            <a:endParaRPr lang="en-US" altLang="zh-CN"/>
          </a:p>
        </p:txBody>
      </p:sp>
      <p:pic>
        <p:nvPicPr>
          <p:cNvPr id="83973" name="Picture 5"/>
          <p:cNvPicPr>
            <a:picLocks noChangeAspect="1" noChangeArrowheads="1"/>
          </p:cNvPicPr>
          <p:nvPr/>
        </p:nvPicPr>
        <p:blipFill>
          <a:blip r:embed="rId4" cstate="print"/>
          <a:srcRect/>
          <a:stretch>
            <a:fillRect/>
          </a:stretch>
        </p:blipFill>
        <p:spPr bwMode="auto">
          <a:xfrm>
            <a:off x="4572000" y="914400"/>
            <a:ext cx="2882900" cy="1003300"/>
          </a:xfrm>
          <a:prstGeom prst="rect">
            <a:avLst/>
          </a:prstGeom>
          <a:noFill/>
        </p:spPr>
      </p:pic>
      <p:pic>
        <p:nvPicPr>
          <p:cNvPr id="83974" name="Picture 6"/>
          <p:cNvPicPr>
            <a:picLocks noChangeAspect="1" noChangeArrowheads="1"/>
          </p:cNvPicPr>
          <p:nvPr/>
        </p:nvPicPr>
        <p:blipFill>
          <a:blip r:embed="rId5" cstate="print"/>
          <a:srcRect/>
          <a:stretch>
            <a:fillRect/>
          </a:stretch>
        </p:blipFill>
        <p:spPr bwMode="auto">
          <a:xfrm>
            <a:off x="3124200" y="2057400"/>
            <a:ext cx="1866900" cy="838200"/>
          </a:xfrm>
          <a:prstGeom prst="rect">
            <a:avLst/>
          </a:prstGeom>
          <a:noFill/>
        </p:spPr>
      </p:pic>
      <p:sp>
        <p:nvSpPr>
          <p:cNvPr id="83975" name="Rectangle 7"/>
          <p:cNvSpPr>
            <a:spLocks noChangeArrowheads="1"/>
          </p:cNvSpPr>
          <p:nvPr/>
        </p:nvSpPr>
        <p:spPr bwMode="auto">
          <a:xfrm>
            <a:off x="3733800" y="2057400"/>
            <a:ext cx="685800" cy="685800"/>
          </a:xfrm>
          <a:prstGeom prst="rect">
            <a:avLst/>
          </a:prstGeom>
          <a:solidFill>
            <a:srgbClr val="FFFF00">
              <a:alpha val="30000"/>
            </a:srgbClr>
          </a:solidFill>
          <a:ln w="19050">
            <a:solidFill>
              <a:srgbClr val="FF0000"/>
            </a:solidFill>
            <a:miter lim="800000"/>
            <a:headEnd/>
            <a:tailEnd/>
          </a:ln>
          <a:effectLst/>
        </p:spPr>
        <p:txBody>
          <a:bodyPr wrap="none" anchor="ctr"/>
          <a:lstStyle/>
          <a:p>
            <a:endParaRPr lang="en-US"/>
          </a:p>
        </p:txBody>
      </p:sp>
      <p:sp>
        <p:nvSpPr>
          <p:cNvPr id="83976" name="Freeform 8"/>
          <p:cNvSpPr>
            <a:spLocks/>
          </p:cNvSpPr>
          <p:nvPr/>
        </p:nvSpPr>
        <p:spPr bwMode="auto">
          <a:xfrm>
            <a:off x="1905000" y="2438400"/>
            <a:ext cx="1981200" cy="533400"/>
          </a:xfrm>
          <a:custGeom>
            <a:avLst/>
            <a:gdLst/>
            <a:ahLst/>
            <a:cxnLst>
              <a:cxn ang="0">
                <a:pos x="0" y="0"/>
              </a:cxn>
              <a:cxn ang="0">
                <a:pos x="480" y="288"/>
              </a:cxn>
              <a:cxn ang="0">
                <a:pos x="1056" y="144"/>
              </a:cxn>
            </a:cxnLst>
            <a:rect l="0" t="0" r="r" b="b"/>
            <a:pathLst>
              <a:path w="1056" h="312">
                <a:moveTo>
                  <a:pt x="0" y="0"/>
                </a:moveTo>
                <a:cubicBezTo>
                  <a:pt x="152" y="132"/>
                  <a:pt x="304" y="264"/>
                  <a:pt x="480" y="288"/>
                </a:cubicBezTo>
                <a:cubicBezTo>
                  <a:pt x="656" y="312"/>
                  <a:pt x="856" y="228"/>
                  <a:pt x="1056" y="144"/>
                </a:cubicBezTo>
              </a:path>
            </a:pathLst>
          </a:custGeom>
          <a:noFill/>
          <a:ln w="9525" cap="flat" cmpd="sng">
            <a:solidFill>
              <a:srgbClr val="FF0000"/>
            </a:solidFill>
            <a:prstDash val="solid"/>
            <a:round/>
            <a:headEnd/>
            <a:tailEnd type="arrow" w="med" len="med"/>
          </a:ln>
          <a:effectLst/>
        </p:spPr>
        <p:txBody>
          <a:bodyPr wrap="none" anchor="ctr"/>
          <a:lstStyle/>
          <a:p>
            <a:endParaRPr lang="en-US"/>
          </a:p>
        </p:txBody>
      </p:sp>
      <p:pic>
        <p:nvPicPr>
          <p:cNvPr id="83977" name="Picture 9"/>
          <p:cNvPicPr>
            <a:picLocks noChangeAspect="1" noChangeArrowheads="1"/>
          </p:cNvPicPr>
          <p:nvPr/>
        </p:nvPicPr>
        <p:blipFill>
          <a:blip r:embed="rId6" cstate="print"/>
          <a:srcRect/>
          <a:stretch>
            <a:fillRect/>
          </a:stretch>
        </p:blipFill>
        <p:spPr bwMode="auto">
          <a:xfrm>
            <a:off x="533400" y="2971800"/>
            <a:ext cx="4038600" cy="411163"/>
          </a:xfrm>
          <a:prstGeom prst="rect">
            <a:avLst/>
          </a:prstGeom>
          <a:noFill/>
        </p:spPr>
      </p:pic>
      <p:pic>
        <p:nvPicPr>
          <p:cNvPr id="83978" name="Picture 10"/>
          <p:cNvPicPr>
            <a:picLocks noChangeAspect="1" noChangeArrowheads="1"/>
          </p:cNvPicPr>
          <p:nvPr/>
        </p:nvPicPr>
        <p:blipFill>
          <a:blip r:embed="rId7" cstate="print"/>
          <a:srcRect/>
          <a:stretch>
            <a:fillRect/>
          </a:stretch>
        </p:blipFill>
        <p:spPr bwMode="auto">
          <a:xfrm>
            <a:off x="1689100" y="3429000"/>
            <a:ext cx="4178300" cy="533400"/>
          </a:xfrm>
          <a:prstGeom prst="rect">
            <a:avLst/>
          </a:prstGeom>
          <a:noFill/>
        </p:spPr>
      </p:pic>
      <p:sp>
        <p:nvSpPr>
          <p:cNvPr id="13" name="Date Placeholder 12"/>
          <p:cNvSpPr>
            <a:spLocks noGrp="1"/>
          </p:cNvSpPr>
          <p:nvPr>
            <p:ph type="dt" sz="half" idx="10"/>
          </p:nvPr>
        </p:nvSpPr>
        <p:spPr/>
        <p:txBody>
          <a:bodyPr/>
          <a:lstStyle/>
          <a:p>
            <a:fld id="{59FEBA20-8EF1-448E-9B5F-7D1824B02C52}" type="datetime1">
              <a:rPr lang="en-US" altLang="zh-CN" smtClean="0"/>
              <a:pPr/>
              <a:t>4/18/2013</a:t>
            </a:fld>
            <a:endParaRPr lang="en-US" altLang="zh-CN"/>
          </a:p>
        </p:txBody>
      </p:sp>
      <p:sp>
        <p:nvSpPr>
          <p:cNvPr id="14" name="Footer Placeholder 13"/>
          <p:cNvSpPr>
            <a:spLocks noGrp="1"/>
          </p:cNvSpPr>
          <p:nvPr>
            <p:ph type="ftr" sz="quarter" idx="11"/>
          </p:nvPr>
        </p:nvSpPr>
        <p:spPr/>
        <p:txBody>
          <a:bodyPr/>
          <a:lstStyle/>
          <a:p>
            <a:r>
              <a:rPr lang="en-US" altLang="zh-CN" smtClean="0"/>
              <a:t>Towson University - J. Jung</a:t>
            </a:r>
            <a:endParaRPr lang="en-US" altLang="zh-CN"/>
          </a:p>
        </p:txBody>
      </p:sp>
      <p:sp>
        <p:nvSpPr>
          <p:cNvPr id="15" name="TextBox 14"/>
          <p:cNvSpPr txBox="1"/>
          <p:nvPr/>
        </p:nvSpPr>
        <p:spPr>
          <a:xfrm>
            <a:off x="6248400" y="3200400"/>
            <a:ext cx="2667000" cy="461665"/>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t="100000" r="100000"/>
            </a:path>
            <a:tileRect l="-100000" b="-100000"/>
          </a:gradFill>
        </p:spPr>
        <p:txBody>
          <a:bodyPr wrap="square" rtlCol="0">
            <a:spAutoFit/>
          </a:bodyPr>
          <a:lstStyle/>
          <a:p>
            <a:r>
              <a:rPr lang="en-US" dirty="0" smtClean="0"/>
              <a:t>=T.INV(0.025,82)</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alpha val="49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ea typeface="宋体" pitchFamily="2" charset="-122"/>
              </a:rPr>
              <a:t>Reminder on using Excel</a:t>
            </a:r>
            <a:endParaRPr lang="en-US" dirty="0"/>
          </a:p>
        </p:txBody>
      </p:sp>
      <p:sp>
        <p:nvSpPr>
          <p:cNvPr id="3" name="Content Placeholder 2"/>
          <p:cNvSpPr>
            <a:spLocks noGrp="1"/>
          </p:cNvSpPr>
          <p:nvPr>
            <p:ph idx="1"/>
          </p:nvPr>
        </p:nvSpPr>
        <p:spPr/>
        <p:txBody>
          <a:bodyPr>
            <a:normAutofit/>
          </a:bodyPr>
          <a:lstStyle/>
          <a:p>
            <a:pPr marL="0" indent="0">
              <a:lnSpc>
                <a:spcPct val="90000"/>
              </a:lnSpc>
              <a:buNone/>
            </a:pPr>
            <a:r>
              <a:rPr lang="en-US" altLang="zh-CN" dirty="0" smtClean="0">
                <a:ea typeface="宋体" pitchFamily="2" charset="-122"/>
                <a:sym typeface="Mathematica1" pitchFamily="2" charset="2"/>
              </a:rPr>
              <a:t>To get the negative z value that has the specified  probability </a:t>
            </a:r>
            <a:r>
              <a:rPr lang="en-US" altLang="zh-CN" dirty="0" smtClean="0">
                <a:solidFill>
                  <a:srgbClr val="FF0000"/>
                </a:solidFill>
                <a:ea typeface="宋体" pitchFamily="2" charset="-122"/>
                <a:sym typeface="Mathematica1" pitchFamily="2" charset="2"/>
              </a:rPr>
              <a:t>to the left</a:t>
            </a:r>
            <a:r>
              <a:rPr lang="en-US" altLang="zh-CN" dirty="0" smtClean="0">
                <a:ea typeface="宋体" pitchFamily="2" charset="-122"/>
                <a:sym typeface="Mathematica1" pitchFamily="2" charset="2"/>
              </a:rPr>
              <a:t>:</a:t>
            </a:r>
          </a:p>
          <a:p>
            <a:pPr>
              <a:lnSpc>
                <a:spcPct val="90000"/>
              </a:lnSpc>
              <a:buFont typeface="Wingdings" pitchFamily="2" charset="2"/>
              <a:buNone/>
            </a:pPr>
            <a:r>
              <a:rPr lang="en-US" altLang="zh-CN" dirty="0" smtClean="0">
                <a:ea typeface="宋体" pitchFamily="2" charset="-122"/>
                <a:sym typeface="Mathematica1" pitchFamily="2" charset="2"/>
              </a:rPr>
              <a:t>t1=</a:t>
            </a:r>
            <a:r>
              <a:rPr lang="en-US" altLang="zh-CN" dirty="0" err="1" smtClean="0">
                <a:ea typeface="宋体" pitchFamily="2" charset="-122"/>
                <a:sym typeface="Mathematica1" pitchFamily="2" charset="2"/>
              </a:rPr>
              <a:t>t.inv</a:t>
            </a:r>
            <a:r>
              <a:rPr lang="en-US" altLang="zh-CN" dirty="0" smtClean="0">
                <a:ea typeface="宋体" pitchFamily="2" charset="-122"/>
                <a:sym typeface="Mathematica1" pitchFamily="2" charset="2"/>
              </a:rPr>
              <a:t>(,n-1)</a:t>
            </a:r>
          </a:p>
          <a:p>
            <a:pPr>
              <a:lnSpc>
                <a:spcPct val="90000"/>
              </a:lnSpc>
              <a:buFont typeface="Wingdings" pitchFamily="2" charset="2"/>
              <a:buNone/>
            </a:pPr>
            <a:endParaRPr lang="en-US" altLang="zh-CN" dirty="0" smtClean="0">
              <a:ea typeface="宋体" pitchFamily="2" charset="-122"/>
              <a:sym typeface="Mathematica1" pitchFamily="2" charset="2"/>
            </a:endParaRPr>
          </a:p>
          <a:p>
            <a:pPr>
              <a:lnSpc>
                <a:spcPct val="90000"/>
              </a:lnSpc>
              <a:buFont typeface="Wingdings" pitchFamily="2" charset="2"/>
              <a:buNone/>
            </a:pPr>
            <a:endParaRPr lang="en-US" altLang="zh-CN" dirty="0" smtClean="0">
              <a:ea typeface="宋体" pitchFamily="2" charset="-122"/>
              <a:sym typeface="Mathematica1" pitchFamily="2" charset="2"/>
            </a:endParaRPr>
          </a:p>
          <a:p>
            <a:pPr>
              <a:lnSpc>
                <a:spcPct val="90000"/>
              </a:lnSpc>
              <a:buFont typeface="Wingdings" pitchFamily="2" charset="2"/>
              <a:buNone/>
            </a:pPr>
            <a:endParaRPr lang="en-US" altLang="zh-CN" dirty="0" smtClean="0">
              <a:ea typeface="宋体" pitchFamily="2" charset="-122"/>
              <a:sym typeface="Mathematica1" pitchFamily="2" charset="2"/>
            </a:endParaRPr>
          </a:p>
          <a:p>
            <a:pPr>
              <a:lnSpc>
                <a:spcPct val="90000"/>
              </a:lnSpc>
              <a:buFont typeface="Wingdings" pitchFamily="2" charset="2"/>
              <a:buNone/>
            </a:pPr>
            <a:endParaRPr lang="en-US" altLang="zh-CN" dirty="0" smtClean="0">
              <a:ea typeface="宋体" pitchFamily="2" charset="-122"/>
              <a:sym typeface="Mathematica1" pitchFamily="2" charset="2"/>
            </a:endParaRPr>
          </a:p>
          <a:p>
            <a:pPr>
              <a:lnSpc>
                <a:spcPct val="90000"/>
              </a:lnSpc>
              <a:buFont typeface="Wingdings" pitchFamily="2" charset="2"/>
              <a:buNone/>
            </a:pPr>
            <a:endParaRPr lang="en-US" altLang="zh-CN" dirty="0" smtClean="0">
              <a:ea typeface="宋体" pitchFamily="2" charset="-122"/>
              <a:sym typeface="Mathematica1" pitchFamily="2" charset="2"/>
            </a:endParaRPr>
          </a:p>
          <a:p>
            <a:endParaRPr lang="en-US" dirty="0"/>
          </a:p>
        </p:txBody>
      </p:sp>
      <p:sp>
        <p:nvSpPr>
          <p:cNvPr id="4" name="Date Placeholder 3"/>
          <p:cNvSpPr>
            <a:spLocks noGrp="1"/>
          </p:cNvSpPr>
          <p:nvPr>
            <p:ph type="dt" sz="half" idx="10"/>
          </p:nvPr>
        </p:nvSpPr>
        <p:spPr/>
        <p:txBody>
          <a:bodyPr/>
          <a:lstStyle/>
          <a:p>
            <a:fld id="{D4C5A5AA-EC39-4C85-AB3C-8B3E54105958}" type="datetime1">
              <a:rPr lang="en-US" altLang="zh-CN" smtClean="0"/>
              <a:pPr/>
              <a:t>4/18/2013</a:t>
            </a:fld>
            <a:endParaRPr lang="en-US" altLang="zh-CN"/>
          </a:p>
        </p:txBody>
      </p:sp>
      <p:sp>
        <p:nvSpPr>
          <p:cNvPr id="5" name="Footer Placeholder 4"/>
          <p:cNvSpPr>
            <a:spLocks noGrp="1"/>
          </p:cNvSpPr>
          <p:nvPr>
            <p:ph type="ftr" sz="quarter" idx="11"/>
          </p:nvPr>
        </p:nvSpPr>
        <p:spPr/>
        <p:txBody>
          <a:bodyPr/>
          <a:lstStyle/>
          <a:p>
            <a:r>
              <a:rPr lang="en-US" altLang="zh-CN" smtClean="0"/>
              <a:t>Towson University - J. Jung</a:t>
            </a:r>
            <a:endParaRPr lang="en-US" altLang="zh-CN"/>
          </a:p>
        </p:txBody>
      </p:sp>
      <p:sp>
        <p:nvSpPr>
          <p:cNvPr id="6" name="Slide Number Placeholder 5"/>
          <p:cNvSpPr>
            <a:spLocks noGrp="1"/>
          </p:cNvSpPr>
          <p:nvPr>
            <p:ph type="sldNum" sz="quarter" idx="12"/>
          </p:nvPr>
        </p:nvSpPr>
        <p:spPr/>
        <p:txBody>
          <a:bodyPr/>
          <a:lstStyle/>
          <a:p>
            <a:r>
              <a:rPr lang="en-US" altLang="zh-CN" smtClean="0"/>
              <a:t>8.</a:t>
            </a:r>
            <a:fld id="{66834D32-C5F7-486F-89CC-EE10CCC7B4CB}" type="slidenum">
              <a:rPr lang="en-US" altLang="zh-CN" smtClean="0"/>
              <a:pPr/>
              <a:t>31</a:t>
            </a:fld>
            <a:endParaRPr lang="en-US" altLang="zh-CN"/>
          </a:p>
        </p:txBody>
      </p:sp>
      <p:graphicFrame>
        <p:nvGraphicFramePr>
          <p:cNvPr id="7" name="Chart 6"/>
          <p:cNvGraphicFramePr/>
          <p:nvPr>
            <p:extLst>
              <p:ext uri="{D42A27DB-BD31-4B8C-83A1-F6EECF244321}">
                <p14:modId xmlns:p14="http://schemas.microsoft.com/office/powerpoint/2010/main" val="2621616636"/>
              </p:ext>
            </p:extLst>
          </p:nvPr>
        </p:nvGraphicFramePr>
        <p:xfrm>
          <a:off x="2819400" y="2590800"/>
          <a:ext cx="5181600" cy="2743200"/>
        </p:xfrm>
        <a:graphic>
          <a:graphicData uri="http://schemas.openxmlformats.org/drawingml/2006/chart">
            <c:chart xmlns:c="http://schemas.openxmlformats.org/drawingml/2006/chart" xmlns:r="http://schemas.openxmlformats.org/officeDocument/2006/relationships" r:id="rId2"/>
          </a:graphicData>
        </a:graphic>
      </p:graphicFrame>
      <p:cxnSp>
        <p:nvCxnSpPr>
          <p:cNvPr id="8" name="Straight Connector 7"/>
          <p:cNvCxnSpPr/>
          <p:nvPr/>
        </p:nvCxnSpPr>
        <p:spPr>
          <a:xfrm rot="5400000">
            <a:off x="4001294" y="4533106"/>
            <a:ext cx="5334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Oval Callout 9"/>
          <p:cNvSpPr/>
          <p:nvPr/>
        </p:nvSpPr>
        <p:spPr>
          <a:xfrm>
            <a:off x="1828800" y="3352800"/>
            <a:ext cx="2362200" cy="612648"/>
          </a:xfrm>
          <a:prstGeom prst="wedgeEllipseCallout">
            <a:avLst>
              <a:gd name="adj1" fmla="val 49167"/>
              <a:gd name="adj2" fmla="val 16614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P(</a:t>
            </a:r>
            <a:r>
              <a:rPr lang="en-US" dirty="0" smtClean="0">
                <a:ea typeface="宋体" pitchFamily="2" charset="-122"/>
                <a:sym typeface="Mathematica1" pitchFamily="2" charset="2"/>
              </a:rPr>
              <a:t>T</a:t>
            </a:r>
            <a:r>
              <a:rPr lang="en-US" altLang="zh-CN" dirty="0" smtClean="0">
                <a:ea typeface="宋体" pitchFamily="2" charset="-122"/>
                <a:sym typeface="Mathematica1" pitchFamily="2" charset="2"/>
              </a:rPr>
              <a:t>&lt;t1</a:t>
            </a:r>
            <a:r>
              <a:rPr lang="en-US" dirty="0" smtClean="0"/>
              <a:t>)=</a:t>
            </a:r>
            <a:r>
              <a:rPr lang="en-US" altLang="zh-CN" dirty="0" smtClean="0">
                <a:ea typeface="宋体" pitchFamily="2" charset="-122"/>
                <a:sym typeface="Mathematica1" pitchFamily="2" charset="2"/>
              </a:rPr>
              <a:t> </a:t>
            </a:r>
            <a:endParaRPr lang="en-US" dirty="0"/>
          </a:p>
        </p:txBody>
      </p:sp>
      <p:sp>
        <p:nvSpPr>
          <p:cNvPr id="11" name="Oval Callout 10"/>
          <p:cNvSpPr/>
          <p:nvPr/>
        </p:nvSpPr>
        <p:spPr>
          <a:xfrm>
            <a:off x="4038600" y="5638800"/>
            <a:ext cx="3048000" cy="533400"/>
          </a:xfrm>
          <a:prstGeom prst="wedgeEllipseCallout">
            <a:avLst>
              <a:gd name="adj1" fmla="val -37168"/>
              <a:gd name="adj2" fmla="val -16131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90000"/>
              </a:lnSpc>
              <a:buFont typeface="Wingdings" pitchFamily="2" charset="2"/>
              <a:buNone/>
            </a:pPr>
            <a:r>
              <a:rPr lang="en-US" altLang="zh-CN" sz="2000" dirty="0" smtClean="0">
                <a:ea typeface="宋体" pitchFamily="2" charset="-122"/>
                <a:sym typeface="Mathematica1" pitchFamily="2" charset="2"/>
              </a:rPr>
              <a:t>t1=</a:t>
            </a:r>
            <a:r>
              <a:rPr lang="en-US" altLang="zh-CN" sz="2000" dirty="0" err="1" smtClean="0">
                <a:ea typeface="宋体" pitchFamily="2" charset="-122"/>
                <a:sym typeface="Mathematica1" pitchFamily="2" charset="2"/>
              </a:rPr>
              <a:t>t.inv</a:t>
            </a:r>
            <a:r>
              <a:rPr lang="en-US" altLang="zh-CN" sz="2000" dirty="0" smtClean="0">
                <a:ea typeface="宋体" pitchFamily="2" charset="-122"/>
                <a:sym typeface="Mathematica1" pitchFamily="2" charset="2"/>
              </a:rPr>
              <a:t>(,n-1)</a:t>
            </a:r>
          </a:p>
        </p:txBody>
      </p:sp>
      <p:sp>
        <p:nvSpPr>
          <p:cNvPr id="12" name="Freeform 11"/>
          <p:cNvSpPr/>
          <p:nvPr/>
        </p:nvSpPr>
        <p:spPr>
          <a:xfrm>
            <a:off x="3691335" y="4333085"/>
            <a:ext cx="593707" cy="454815"/>
          </a:xfrm>
          <a:custGeom>
            <a:avLst/>
            <a:gdLst>
              <a:gd name="connsiteX0" fmla="*/ 144065 w 593707"/>
              <a:gd name="connsiteY0" fmla="*/ 378615 h 454815"/>
              <a:gd name="connsiteX1" fmla="*/ 448865 w 593707"/>
              <a:gd name="connsiteY1" fmla="*/ 365915 h 454815"/>
              <a:gd name="connsiteX2" fmla="*/ 410765 w 593707"/>
              <a:gd name="connsiteY2" fmla="*/ 327815 h 454815"/>
              <a:gd name="connsiteX3" fmla="*/ 334565 w 593707"/>
              <a:gd name="connsiteY3" fmla="*/ 302415 h 454815"/>
              <a:gd name="connsiteX4" fmla="*/ 271065 w 593707"/>
              <a:gd name="connsiteY4" fmla="*/ 315115 h 454815"/>
              <a:gd name="connsiteX5" fmla="*/ 232965 w 593707"/>
              <a:gd name="connsiteY5" fmla="*/ 340515 h 454815"/>
              <a:gd name="connsiteX6" fmla="*/ 359965 w 593707"/>
              <a:gd name="connsiteY6" fmla="*/ 327815 h 454815"/>
              <a:gd name="connsiteX7" fmla="*/ 309165 w 593707"/>
              <a:gd name="connsiteY7" fmla="*/ 315115 h 454815"/>
              <a:gd name="connsiteX8" fmla="*/ 271065 w 593707"/>
              <a:gd name="connsiteY8" fmla="*/ 302415 h 454815"/>
              <a:gd name="connsiteX9" fmla="*/ 194865 w 593707"/>
              <a:gd name="connsiteY9" fmla="*/ 315115 h 454815"/>
              <a:gd name="connsiteX10" fmla="*/ 258365 w 593707"/>
              <a:gd name="connsiteY10" fmla="*/ 327815 h 454815"/>
              <a:gd name="connsiteX11" fmla="*/ 309165 w 593707"/>
              <a:gd name="connsiteY11" fmla="*/ 365915 h 454815"/>
              <a:gd name="connsiteX12" fmla="*/ 347265 w 593707"/>
              <a:gd name="connsiteY12" fmla="*/ 378615 h 454815"/>
              <a:gd name="connsiteX13" fmla="*/ 512365 w 593707"/>
              <a:gd name="connsiteY13" fmla="*/ 391315 h 454815"/>
              <a:gd name="connsiteX14" fmla="*/ 537765 w 593707"/>
              <a:gd name="connsiteY14" fmla="*/ 353215 h 454815"/>
              <a:gd name="connsiteX15" fmla="*/ 563165 w 593707"/>
              <a:gd name="connsiteY15" fmla="*/ 277015 h 454815"/>
              <a:gd name="connsiteX16" fmla="*/ 550465 w 593707"/>
              <a:gd name="connsiteY16" fmla="*/ 35715 h 454815"/>
              <a:gd name="connsiteX17" fmla="*/ 474265 w 593707"/>
              <a:gd name="connsiteY17" fmla="*/ 137315 h 454815"/>
              <a:gd name="connsiteX18" fmla="*/ 436165 w 593707"/>
              <a:gd name="connsiteY18" fmla="*/ 213515 h 454815"/>
              <a:gd name="connsiteX19" fmla="*/ 423465 w 593707"/>
              <a:gd name="connsiteY19" fmla="*/ 162715 h 454815"/>
              <a:gd name="connsiteX20" fmla="*/ 436165 w 593707"/>
              <a:gd name="connsiteY20" fmla="*/ 111915 h 454815"/>
              <a:gd name="connsiteX21" fmla="*/ 461565 w 593707"/>
              <a:gd name="connsiteY21" fmla="*/ 150015 h 454815"/>
              <a:gd name="connsiteX22" fmla="*/ 486965 w 593707"/>
              <a:gd name="connsiteY22" fmla="*/ 99215 h 454815"/>
              <a:gd name="connsiteX23" fmla="*/ 499665 w 593707"/>
              <a:gd name="connsiteY23" fmla="*/ 137315 h 454815"/>
              <a:gd name="connsiteX24" fmla="*/ 499665 w 593707"/>
              <a:gd name="connsiteY24" fmla="*/ 200815 h 454815"/>
              <a:gd name="connsiteX25" fmla="*/ 499665 w 593707"/>
              <a:gd name="connsiteY25" fmla="*/ 429415 h 454815"/>
              <a:gd name="connsiteX26" fmla="*/ 423465 w 593707"/>
              <a:gd name="connsiteY26" fmla="*/ 454815 h 454815"/>
              <a:gd name="connsiteX27" fmla="*/ 385365 w 593707"/>
              <a:gd name="connsiteY27" fmla="*/ 442115 h 454815"/>
              <a:gd name="connsiteX28" fmla="*/ 347265 w 593707"/>
              <a:gd name="connsiteY28" fmla="*/ 416715 h 454815"/>
              <a:gd name="connsiteX29" fmla="*/ 296465 w 593707"/>
              <a:gd name="connsiteY29" fmla="*/ 404015 h 454815"/>
              <a:gd name="connsiteX30" fmla="*/ 67865 w 593707"/>
              <a:gd name="connsiteY30" fmla="*/ 416715 h 454815"/>
              <a:gd name="connsiteX31" fmla="*/ 271065 w 593707"/>
              <a:gd name="connsiteY31" fmla="*/ 404015 h 454815"/>
              <a:gd name="connsiteX32" fmla="*/ 232965 w 593707"/>
              <a:gd name="connsiteY32" fmla="*/ 429415 h 454815"/>
              <a:gd name="connsiteX33" fmla="*/ 283765 w 593707"/>
              <a:gd name="connsiteY33" fmla="*/ 442115 h 454815"/>
              <a:gd name="connsiteX34" fmla="*/ 461565 w 593707"/>
              <a:gd name="connsiteY34" fmla="*/ 429415 h 454815"/>
              <a:gd name="connsiteX35" fmla="*/ 448865 w 593707"/>
              <a:gd name="connsiteY35" fmla="*/ 391315 h 454815"/>
              <a:gd name="connsiteX36" fmla="*/ 372665 w 593707"/>
              <a:gd name="connsiteY36" fmla="*/ 404015 h 454815"/>
              <a:gd name="connsiteX37" fmla="*/ 220265 w 593707"/>
              <a:gd name="connsiteY37" fmla="*/ 404015 h 4548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593707" h="454815">
                <a:moveTo>
                  <a:pt x="144065" y="378615"/>
                </a:moveTo>
                <a:cubicBezTo>
                  <a:pt x="245665" y="374382"/>
                  <a:pt x="348973" y="384942"/>
                  <a:pt x="448865" y="365915"/>
                </a:cubicBezTo>
                <a:cubicBezTo>
                  <a:pt x="466508" y="362554"/>
                  <a:pt x="426465" y="336537"/>
                  <a:pt x="410765" y="327815"/>
                </a:cubicBezTo>
                <a:cubicBezTo>
                  <a:pt x="387360" y="314812"/>
                  <a:pt x="334565" y="302415"/>
                  <a:pt x="334565" y="302415"/>
                </a:cubicBezTo>
                <a:cubicBezTo>
                  <a:pt x="313398" y="306648"/>
                  <a:pt x="291276" y="307536"/>
                  <a:pt x="271065" y="315115"/>
                </a:cubicBezTo>
                <a:cubicBezTo>
                  <a:pt x="256773" y="320474"/>
                  <a:pt x="217855" y="338356"/>
                  <a:pt x="232965" y="340515"/>
                </a:cubicBezTo>
                <a:cubicBezTo>
                  <a:pt x="275082" y="346532"/>
                  <a:pt x="317632" y="332048"/>
                  <a:pt x="359965" y="327815"/>
                </a:cubicBezTo>
                <a:cubicBezTo>
                  <a:pt x="343032" y="323582"/>
                  <a:pt x="325948" y="319910"/>
                  <a:pt x="309165" y="315115"/>
                </a:cubicBezTo>
                <a:cubicBezTo>
                  <a:pt x="296293" y="311437"/>
                  <a:pt x="284452" y="302415"/>
                  <a:pt x="271065" y="302415"/>
                </a:cubicBezTo>
                <a:cubicBezTo>
                  <a:pt x="245315" y="302415"/>
                  <a:pt x="220265" y="310882"/>
                  <a:pt x="194865" y="315115"/>
                </a:cubicBezTo>
                <a:cubicBezTo>
                  <a:pt x="216032" y="319348"/>
                  <a:pt x="238640" y="319048"/>
                  <a:pt x="258365" y="327815"/>
                </a:cubicBezTo>
                <a:cubicBezTo>
                  <a:pt x="277707" y="336412"/>
                  <a:pt x="290787" y="355413"/>
                  <a:pt x="309165" y="365915"/>
                </a:cubicBezTo>
                <a:cubicBezTo>
                  <a:pt x="320788" y="372557"/>
                  <a:pt x="334565" y="374382"/>
                  <a:pt x="347265" y="378615"/>
                </a:cubicBezTo>
                <a:cubicBezTo>
                  <a:pt x="408861" y="419679"/>
                  <a:pt x="403354" y="427652"/>
                  <a:pt x="512365" y="391315"/>
                </a:cubicBezTo>
                <a:cubicBezTo>
                  <a:pt x="526845" y="386488"/>
                  <a:pt x="531566" y="367163"/>
                  <a:pt x="537765" y="353215"/>
                </a:cubicBezTo>
                <a:cubicBezTo>
                  <a:pt x="548639" y="328749"/>
                  <a:pt x="563165" y="277015"/>
                  <a:pt x="563165" y="277015"/>
                </a:cubicBezTo>
                <a:cubicBezTo>
                  <a:pt x="558932" y="196582"/>
                  <a:pt x="593707" y="103667"/>
                  <a:pt x="550465" y="35715"/>
                </a:cubicBezTo>
                <a:cubicBezTo>
                  <a:pt x="527737" y="0"/>
                  <a:pt x="474265" y="137315"/>
                  <a:pt x="474265" y="137315"/>
                </a:cubicBezTo>
                <a:cubicBezTo>
                  <a:pt x="472573" y="142392"/>
                  <a:pt x="450937" y="218439"/>
                  <a:pt x="436165" y="213515"/>
                </a:cubicBezTo>
                <a:cubicBezTo>
                  <a:pt x="419606" y="207995"/>
                  <a:pt x="427698" y="179648"/>
                  <a:pt x="423465" y="162715"/>
                </a:cubicBezTo>
                <a:cubicBezTo>
                  <a:pt x="427698" y="145782"/>
                  <a:pt x="419606" y="117435"/>
                  <a:pt x="436165" y="111915"/>
                </a:cubicBezTo>
                <a:cubicBezTo>
                  <a:pt x="450645" y="107088"/>
                  <a:pt x="446757" y="153717"/>
                  <a:pt x="461565" y="150015"/>
                </a:cubicBezTo>
                <a:cubicBezTo>
                  <a:pt x="479932" y="145423"/>
                  <a:pt x="478498" y="116148"/>
                  <a:pt x="486965" y="99215"/>
                </a:cubicBezTo>
                <a:cubicBezTo>
                  <a:pt x="491198" y="111915"/>
                  <a:pt x="499665" y="123928"/>
                  <a:pt x="499665" y="137315"/>
                </a:cubicBezTo>
                <a:cubicBezTo>
                  <a:pt x="499665" y="211554"/>
                  <a:pt x="471088" y="343700"/>
                  <a:pt x="499665" y="200815"/>
                </a:cubicBezTo>
                <a:cubicBezTo>
                  <a:pt x="514656" y="275772"/>
                  <a:pt x="535841" y="351895"/>
                  <a:pt x="499665" y="429415"/>
                </a:cubicBezTo>
                <a:cubicBezTo>
                  <a:pt x="488343" y="453677"/>
                  <a:pt x="423465" y="454815"/>
                  <a:pt x="423465" y="454815"/>
                </a:cubicBezTo>
                <a:cubicBezTo>
                  <a:pt x="410765" y="450582"/>
                  <a:pt x="397339" y="448102"/>
                  <a:pt x="385365" y="442115"/>
                </a:cubicBezTo>
                <a:cubicBezTo>
                  <a:pt x="371713" y="435289"/>
                  <a:pt x="361294" y="422728"/>
                  <a:pt x="347265" y="416715"/>
                </a:cubicBezTo>
                <a:cubicBezTo>
                  <a:pt x="331222" y="409839"/>
                  <a:pt x="313398" y="408248"/>
                  <a:pt x="296465" y="404015"/>
                </a:cubicBezTo>
                <a:cubicBezTo>
                  <a:pt x="220265" y="408248"/>
                  <a:pt x="144183" y="416715"/>
                  <a:pt x="67865" y="416715"/>
                </a:cubicBezTo>
                <a:cubicBezTo>
                  <a:pt x="0" y="416715"/>
                  <a:pt x="271065" y="404015"/>
                  <a:pt x="271065" y="404015"/>
                </a:cubicBezTo>
                <a:cubicBezTo>
                  <a:pt x="258365" y="412482"/>
                  <a:pt x="228138" y="414935"/>
                  <a:pt x="232965" y="429415"/>
                </a:cubicBezTo>
                <a:cubicBezTo>
                  <a:pt x="238485" y="445974"/>
                  <a:pt x="266311" y="442115"/>
                  <a:pt x="283765" y="442115"/>
                </a:cubicBezTo>
                <a:cubicBezTo>
                  <a:pt x="343183" y="442115"/>
                  <a:pt x="402298" y="433648"/>
                  <a:pt x="461565" y="429415"/>
                </a:cubicBezTo>
                <a:cubicBezTo>
                  <a:pt x="457332" y="416715"/>
                  <a:pt x="461737" y="394993"/>
                  <a:pt x="448865" y="391315"/>
                </a:cubicBezTo>
                <a:cubicBezTo>
                  <a:pt x="424105" y="384241"/>
                  <a:pt x="398376" y="402587"/>
                  <a:pt x="372665" y="404015"/>
                </a:cubicBezTo>
                <a:cubicBezTo>
                  <a:pt x="321943" y="406833"/>
                  <a:pt x="271065" y="404015"/>
                  <a:pt x="220265" y="404015"/>
                </a:cubicBezTo>
              </a:path>
            </a:pathLst>
          </a:cu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Optional Material</a:t>
            </a:r>
            <a:endParaRPr lang="en-US" dirty="0"/>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10"/>
          </p:nvPr>
        </p:nvSpPr>
        <p:spPr/>
        <p:txBody>
          <a:bodyPr/>
          <a:lstStyle/>
          <a:p>
            <a:fld id="{420CFF18-7339-4F74-94A7-16E559BF9A7A}" type="datetime1">
              <a:rPr lang="en-US" altLang="zh-CN" smtClean="0"/>
              <a:pPr/>
              <a:t>4/18/2013</a:t>
            </a:fld>
            <a:endParaRPr lang="en-US" altLang="zh-CN"/>
          </a:p>
        </p:txBody>
      </p:sp>
      <p:sp>
        <p:nvSpPr>
          <p:cNvPr id="5" name="Footer Placeholder 4"/>
          <p:cNvSpPr>
            <a:spLocks noGrp="1"/>
          </p:cNvSpPr>
          <p:nvPr>
            <p:ph type="ftr" sz="quarter" idx="11"/>
          </p:nvPr>
        </p:nvSpPr>
        <p:spPr/>
        <p:txBody>
          <a:bodyPr/>
          <a:lstStyle/>
          <a:p>
            <a:r>
              <a:rPr lang="en-US" altLang="zh-CN" smtClean="0"/>
              <a:t>Towson University - J. Jung</a:t>
            </a:r>
            <a:endParaRPr lang="en-US" altLang="zh-CN"/>
          </a:p>
        </p:txBody>
      </p:sp>
      <p:sp>
        <p:nvSpPr>
          <p:cNvPr id="6" name="Slide Number Placeholder 5"/>
          <p:cNvSpPr>
            <a:spLocks noGrp="1"/>
          </p:cNvSpPr>
          <p:nvPr>
            <p:ph type="sldNum" sz="quarter" idx="12"/>
          </p:nvPr>
        </p:nvSpPr>
        <p:spPr/>
        <p:txBody>
          <a:bodyPr/>
          <a:lstStyle/>
          <a:p>
            <a:r>
              <a:rPr lang="en-US" altLang="zh-CN" smtClean="0"/>
              <a:t>10.</a:t>
            </a:r>
            <a:fld id="{83673AAB-6AC5-4CC2-B7D9-EC0D0201D313}" type="slidenum">
              <a:rPr lang="en-US" altLang="zh-CN" smtClean="0"/>
              <a:pPr/>
              <a:t>32</a:t>
            </a:fld>
            <a:endParaRPr lang="en-US" altLang="zh-CN"/>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r>
              <a:rPr lang="en-US" altLang="zh-CN">
                <a:ea typeface="宋体" charset="-122"/>
              </a:rPr>
              <a:t>Inference: Population Proportion…</a:t>
            </a:r>
          </a:p>
        </p:txBody>
      </p:sp>
      <p:sp>
        <p:nvSpPr>
          <p:cNvPr id="86019" name="Rectangle 3"/>
          <p:cNvSpPr>
            <a:spLocks noGrp="1" noChangeArrowheads="1"/>
          </p:cNvSpPr>
          <p:nvPr>
            <p:ph idx="1"/>
          </p:nvPr>
        </p:nvSpPr>
        <p:spPr>
          <a:xfrm>
            <a:off x="457200" y="1447800"/>
            <a:ext cx="8229600" cy="4678363"/>
          </a:xfrm>
        </p:spPr>
        <p:txBody>
          <a:bodyPr>
            <a:normAutofit fontScale="85000" lnSpcReduction="10000"/>
          </a:bodyPr>
          <a:lstStyle/>
          <a:p>
            <a:r>
              <a:rPr lang="en-US" altLang="zh-CN" dirty="0">
                <a:ea typeface="宋体" charset="-122"/>
              </a:rPr>
              <a:t>When data are </a:t>
            </a:r>
            <a:r>
              <a:rPr lang="en-US" altLang="zh-CN" b="1" dirty="0">
                <a:ea typeface="宋体" charset="-122"/>
              </a:rPr>
              <a:t>nominal</a:t>
            </a:r>
            <a:r>
              <a:rPr lang="en-US" altLang="zh-CN" dirty="0">
                <a:ea typeface="宋体" charset="-122"/>
              </a:rPr>
              <a:t>, we count the number of occurrences of each value and calculate proportions. </a:t>
            </a:r>
            <a:endParaRPr lang="en-US" altLang="zh-CN" dirty="0" smtClean="0">
              <a:ea typeface="宋体" charset="-122"/>
            </a:endParaRPr>
          </a:p>
          <a:p>
            <a:r>
              <a:rPr lang="en-US" altLang="zh-CN" dirty="0" smtClean="0">
                <a:ea typeface="宋体" charset="-122"/>
              </a:rPr>
              <a:t>Thus</a:t>
            </a:r>
            <a:r>
              <a:rPr lang="en-US" altLang="zh-CN" dirty="0">
                <a:ea typeface="宋体" charset="-122"/>
              </a:rPr>
              <a:t>, the parameter of interest in describing a population of nominal data is the population proportion </a:t>
            </a:r>
            <a:r>
              <a:rPr lang="el-GR" b="1" i="1" dirty="0"/>
              <a:t>π</a:t>
            </a:r>
            <a:r>
              <a:rPr lang="en-US" altLang="zh-CN" dirty="0" smtClean="0">
                <a:ea typeface="宋体" charset="-122"/>
              </a:rPr>
              <a:t>.</a:t>
            </a:r>
            <a:endParaRPr lang="en-US" altLang="zh-CN" dirty="0">
              <a:ea typeface="宋体" charset="-122"/>
            </a:endParaRPr>
          </a:p>
          <a:p>
            <a:r>
              <a:rPr lang="en-US" altLang="zh-CN" dirty="0">
                <a:ea typeface="宋体" charset="-122"/>
              </a:rPr>
              <a:t>This parameter </a:t>
            </a:r>
            <a:r>
              <a:rPr lang="en-US" altLang="zh-CN" dirty="0" smtClean="0">
                <a:ea typeface="宋体" charset="-122"/>
              </a:rPr>
              <a:t>is </a:t>
            </a:r>
            <a:r>
              <a:rPr lang="en-US" altLang="zh-CN" dirty="0">
                <a:ea typeface="宋体" charset="-122"/>
              </a:rPr>
              <a:t>based on the binomial experiment.</a:t>
            </a:r>
          </a:p>
          <a:p>
            <a:endParaRPr lang="en-US" altLang="zh-CN" dirty="0">
              <a:ea typeface="宋体" charset="-122"/>
            </a:endParaRPr>
          </a:p>
          <a:p>
            <a:r>
              <a:rPr lang="en-US" altLang="zh-CN" dirty="0">
                <a:ea typeface="宋体" charset="-122"/>
              </a:rPr>
              <a:t>Recall the use of this statistic:</a:t>
            </a:r>
          </a:p>
          <a:p>
            <a:endParaRPr lang="en-US" altLang="zh-CN" dirty="0">
              <a:ea typeface="宋体" charset="-122"/>
            </a:endParaRPr>
          </a:p>
          <a:p>
            <a:r>
              <a:rPr lang="en-US" altLang="zh-CN" dirty="0">
                <a:ea typeface="宋体" charset="-122"/>
              </a:rPr>
              <a:t>where p is the sample proportion: </a:t>
            </a:r>
            <a:r>
              <a:rPr lang="en-US" altLang="zh-CN" b="1" i="1" dirty="0">
                <a:ea typeface="宋体" charset="-122"/>
              </a:rPr>
              <a:t>x</a:t>
            </a:r>
            <a:r>
              <a:rPr lang="en-US" altLang="zh-CN" dirty="0">
                <a:ea typeface="宋体" charset="-122"/>
              </a:rPr>
              <a:t> successes in a sample size of </a:t>
            </a:r>
            <a:r>
              <a:rPr lang="en-US" altLang="zh-CN" b="1" i="1" dirty="0">
                <a:ea typeface="宋体" charset="-122"/>
              </a:rPr>
              <a:t>n</a:t>
            </a:r>
            <a:r>
              <a:rPr lang="en-US" altLang="zh-CN" dirty="0">
                <a:ea typeface="宋体" charset="-122"/>
              </a:rPr>
              <a:t> items.</a:t>
            </a:r>
          </a:p>
        </p:txBody>
      </p:sp>
      <p:sp>
        <p:nvSpPr>
          <p:cNvPr id="6" name="Slide Number Placeholder 5"/>
          <p:cNvSpPr>
            <a:spLocks noGrp="1"/>
          </p:cNvSpPr>
          <p:nvPr>
            <p:ph type="sldNum" sz="quarter" idx="12"/>
          </p:nvPr>
        </p:nvSpPr>
        <p:spPr/>
        <p:txBody>
          <a:bodyPr/>
          <a:lstStyle/>
          <a:p>
            <a:r>
              <a:rPr lang="en-US" altLang="zh-CN"/>
              <a:t>10.</a:t>
            </a:r>
            <a:fld id="{B7A67BC8-972D-4663-86AF-66280FB8D9BD}" type="slidenum">
              <a:rPr lang="en-US" altLang="zh-CN"/>
              <a:pPr/>
              <a:t>33</a:t>
            </a:fld>
            <a:endParaRPr lang="en-US" altLang="zh-CN"/>
          </a:p>
        </p:txBody>
      </p:sp>
      <p:sp>
        <p:nvSpPr>
          <p:cNvPr id="86020" name="Rectangle 4"/>
          <p:cNvSpPr>
            <a:spLocks noChangeArrowheads="1"/>
          </p:cNvSpPr>
          <p:nvPr/>
        </p:nvSpPr>
        <p:spPr bwMode="auto">
          <a:xfrm>
            <a:off x="0" y="3233738"/>
            <a:ext cx="9144000" cy="0"/>
          </a:xfrm>
          <a:prstGeom prst="rect">
            <a:avLst/>
          </a:prstGeom>
          <a:noFill/>
          <a:ln w="9525">
            <a:noFill/>
            <a:miter lim="800000"/>
            <a:headEnd/>
            <a:tailEnd/>
          </a:ln>
          <a:effectLst/>
        </p:spPr>
        <p:txBody>
          <a:bodyPr wrap="none" anchor="ctr">
            <a:spAutoFit/>
          </a:bodyPr>
          <a:lstStyle/>
          <a:p>
            <a:endParaRPr lang="en-US"/>
          </a:p>
        </p:txBody>
      </p:sp>
      <p:graphicFrame>
        <p:nvGraphicFramePr>
          <p:cNvPr id="86021" name="Object 5"/>
          <p:cNvGraphicFramePr>
            <a:graphicFrameLocks noChangeAspect="1"/>
          </p:cNvGraphicFramePr>
          <p:nvPr/>
        </p:nvGraphicFramePr>
        <p:xfrm>
          <a:off x="5181600" y="4011612"/>
          <a:ext cx="1066800" cy="1017588"/>
        </p:xfrm>
        <a:graphic>
          <a:graphicData uri="http://schemas.openxmlformats.org/presentationml/2006/ole">
            <mc:AlternateContent xmlns:mc="http://schemas.openxmlformats.org/markup-compatibility/2006">
              <mc:Choice xmlns:v="urn:schemas-microsoft-com:vml" Requires="v">
                <p:oleObj spid="_x0000_s86035" name="Equation" r:id="rId4" imgW="406048" imgH="393359" progId="Equation.3">
                  <p:embed/>
                </p:oleObj>
              </mc:Choice>
              <mc:Fallback>
                <p:oleObj name="Equation" r:id="rId4" imgW="406048" imgH="393359" progId="Equation.3">
                  <p:embed/>
                  <p:pic>
                    <p:nvPicPr>
                      <p:cNvPr id="0"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81600" y="4011612"/>
                        <a:ext cx="1066800" cy="10175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Date Placeholder 6"/>
          <p:cNvSpPr>
            <a:spLocks noGrp="1"/>
          </p:cNvSpPr>
          <p:nvPr>
            <p:ph type="dt" sz="half" idx="10"/>
          </p:nvPr>
        </p:nvSpPr>
        <p:spPr/>
        <p:txBody>
          <a:bodyPr/>
          <a:lstStyle/>
          <a:p>
            <a:fld id="{8AD1F2E4-F965-422E-B6CE-772104D5DFF1}" type="datetime1">
              <a:rPr lang="en-US" altLang="zh-CN" smtClean="0"/>
              <a:pPr/>
              <a:t>4/18/2013</a:t>
            </a:fld>
            <a:endParaRPr lang="en-US" altLang="zh-CN"/>
          </a:p>
        </p:txBody>
      </p:sp>
      <p:sp>
        <p:nvSpPr>
          <p:cNvPr id="8" name="Footer Placeholder 7"/>
          <p:cNvSpPr>
            <a:spLocks noGrp="1"/>
          </p:cNvSpPr>
          <p:nvPr>
            <p:ph type="ftr" sz="quarter" idx="11"/>
          </p:nvPr>
        </p:nvSpPr>
        <p:spPr/>
        <p:txBody>
          <a:bodyPr/>
          <a:lstStyle/>
          <a:p>
            <a:r>
              <a:rPr lang="en-US" altLang="zh-CN" smtClean="0"/>
              <a:t>Towson University - J. Jung</a:t>
            </a:r>
            <a:endParaRPr lang="en-US" altLang="zh-CN"/>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lstStyle/>
          <a:p>
            <a:r>
              <a:rPr lang="en-US" altLang="zh-CN">
                <a:ea typeface="宋体" charset="-122"/>
              </a:rPr>
              <a:t>Inference: Population Proportion…</a:t>
            </a:r>
          </a:p>
        </p:txBody>
      </p:sp>
      <p:sp>
        <p:nvSpPr>
          <p:cNvPr id="88067" name="Rectangle 3"/>
          <p:cNvSpPr>
            <a:spLocks noGrp="1" noChangeArrowheads="1"/>
          </p:cNvSpPr>
          <p:nvPr>
            <p:ph idx="1"/>
          </p:nvPr>
        </p:nvSpPr>
        <p:spPr/>
        <p:txBody>
          <a:bodyPr>
            <a:normAutofit fontScale="92500" lnSpcReduction="20000"/>
          </a:bodyPr>
          <a:lstStyle/>
          <a:p>
            <a:r>
              <a:rPr lang="en-US" altLang="zh-CN" dirty="0">
                <a:ea typeface="宋体" charset="-122"/>
              </a:rPr>
              <a:t>When </a:t>
            </a:r>
            <a:r>
              <a:rPr lang="en-US" altLang="zh-CN" b="1" i="1" dirty="0">
                <a:ea typeface="宋体" charset="-122"/>
              </a:rPr>
              <a:t>n</a:t>
            </a:r>
            <a:r>
              <a:rPr lang="el-GR" b="1" i="1" dirty="0"/>
              <a:t>π</a:t>
            </a:r>
            <a:r>
              <a:rPr lang="en-US" altLang="zh-CN" dirty="0">
                <a:ea typeface="宋体" charset="-122"/>
              </a:rPr>
              <a:t> and </a:t>
            </a:r>
            <a:r>
              <a:rPr lang="en-US" altLang="zh-CN" b="1" i="1" dirty="0">
                <a:ea typeface="宋体" charset="-122"/>
              </a:rPr>
              <a:t>n(1–</a:t>
            </a:r>
            <a:r>
              <a:rPr lang="el-GR" b="1" i="1" dirty="0"/>
              <a:t>π</a:t>
            </a:r>
            <a:r>
              <a:rPr lang="en-US" altLang="zh-CN" b="1" i="1" dirty="0">
                <a:ea typeface="宋体" charset="-122"/>
              </a:rPr>
              <a:t>)</a:t>
            </a:r>
            <a:r>
              <a:rPr lang="en-US" altLang="zh-CN" dirty="0">
                <a:ea typeface="宋体" charset="-122"/>
              </a:rPr>
              <a:t> are both at least </a:t>
            </a:r>
            <a:r>
              <a:rPr lang="en-US" altLang="zh-CN" b="1" dirty="0">
                <a:ea typeface="宋体" charset="-122"/>
              </a:rPr>
              <a:t>5</a:t>
            </a:r>
            <a:r>
              <a:rPr lang="en-US" altLang="zh-CN" dirty="0">
                <a:ea typeface="宋体" charset="-122"/>
              </a:rPr>
              <a:t>, the sampling distribution of </a:t>
            </a:r>
            <a:r>
              <a:rPr lang="en-US" altLang="zh-CN" b="1" i="1" dirty="0">
                <a:ea typeface="宋体" charset="-122"/>
              </a:rPr>
              <a:t>p</a:t>
            </a:r>
            <a:r>
              <a:rPr lang="en-US" altLang="zh-CN" dirty="0">
                <a:ea typeface="宋体" charset="-122"/>
              </a:rPr>
              <a:t> is approximately normal </a:t>
            </a:r>
            <a:r>
              <a:rPr lang="en-US" altLang="zh-CN" dirty="0" smtClean="0">
                <a:ea typeface="宋体" charset="-122"/>
              </a:rPr>
              <a:t>with:</a:t>
            </a:r>
            <a:endParaRPr lang="en-US" altLang="zh-CN" dirty="0">
              <a:ea typeface="宋体" charset="-122"/>
            </a:endParaRPr>
          </a:p>
          <a:p>
            <a:endParaRPr lang="en-US" altLang="zh-CN" dirty="0">
              <a:ea typeface="宋体" charset="-122"/>
            </a:endParaRPr>
          </a:p>
          <a:p>
            <a:endParaRPr lang="en-US" altLang="zh-CN" dirty="0">
              <a:ea typeface="宋体" charset="-122"/>
            </a:endParaRPr>
          </a:p>
          <a:p>
            <a:r>
              <a:rPr lang="en-US" altLang="zh-CN" dirty="0">
                <a:ea typeface="宋体" charset="-122"/>
              </a:rPr>
              <a:t>Thus,</a:t>
            </a:r>
          </a:p>
          <a:p>
            <a:endParaRPr lang="en-US" altLang="zh-CN" dirty="0">
              <a:ea typeface="宋体" charset="-122"/>
            </a:endParaRPr>
          </a:p>
          <a:p>
            <a:endParaRPr lang="en-US" altLang="zh-CN" dirty="0">
              <a:ea typeface="宋体" charset="-122"/>
            </a:endParaRPr>
          </a:p>
          <a:p>
            <a:r>
              <a:rPr lang="en-US" altLang="zh-CN" dirty="0">
                <a:ea typeface="宋体" charset="-122"/>
              </a:rPr>
              <a:t>The confidence interval estimator for </a:t>
            </a:r>
            <a:r>
              <a:rPr lang="el-GR" b="1" i="1" dirty="0"/>
              <a:t>π</a:t>
            </a:r>
            <a:r>
              <a:rPr lang="en-US" altLang="zh-CN" dirty="0">
                <a:ea typeface="宋体" charset="-122"/>
              </a:rPr>
              <a:t> is given by:</a:t>
            </a:r>
          </a:p>
        </p:txBody>
      </p:sp>
      <p:sp>
        <p:nvSpPr>
          <p:cNvPr id="9" name="Slide Number Placeholder 5"/>
          <p:cNvSpPr>
            <a:spLocks noGrp="1"/>
          </p:cNvSpPr>
          <p:nvPr>
            <p:ph type="sldNum" sz="quarter" idx="12"/>
          </p:nvPr>
        </p:nvSpPr>
        <p:spPr/>
        <p:txBody>
          <a:bodyPr/>
          <a:lstStyle/>
          <a:p>
            <a:r>
              <a:rPr lang="en-US" altLang="zh-CN"/>
              <a:t>10.</a:t>
            </a:r>
            <a:fld id="{CF6AD462-9214-4AB7-8973-3E454094BC0B}" type="slidenum">
              <a:rPr lang="en-US" altLang="zh-CN"/>
              <a:pPr/>
              <a:t>34</a:t>
            </a:fld>
            <a:endParaRPr lang="en-US" altLang="zh-CN"/>
          </a:p>
        </p:txBody>
      </p:sp>
      <p:sp>
        <p:nvSpPr>
          <p:cNvPr id="88068" name="Rectangle 4"/>
          <p:cNvSpPr>
            <a:spLocks noChangeArrowheads="1"/>
          </p:cNvSpPr>
          <p:nvPr/>
        </p:nvSpPr>
        <p:spPr bwMode="auto">
          <a:xfrm>
            <a:off x="0" y="3205163"/>
            <a:ext cx="9144000" cy="0"/>
          </a:xfrm>
          <a:prstGeom prst="rect">
            <a:avLst/>
          </a:prstGeom>
          <a:noFill/>
          <a:ln w="9525">
            <a:noFill/>
            <a:miter lim="800000"/>
            <a:headEnd/>
            <a:tailEnd/>
          </a:ln>
          <a:effectLst/>
        </p:spPr>
        <p:txBody>
          <a:bodyPr wrap="none" anchor="ctr">
            <a:spAutoFit/>
          </a:bodyPr>
          <a:lstStyle/>
          <a:p>
            <a:endParaRPr lang="en-US"/>
          </a:p>
        </p:txBody>
      </p:sp>
      <p:graphicFrame>
        <p:nvGraphicFramePr>
          <p:cNvPr id="88069" name="Object 5"/>
          <p:cNvGraphicFramePr>
            <a:graphicFrameLocks noChangeAspect="1"/>
          </p:cNvGraphicFramePr>
          <p:nvPr/>
        </p:nvGraphicFramePr>
        <p:xfrm>
          <a:off x="2133600" y="2514600"/>
          <a:ext cx="3124200" cy="1049338"/>
        </p:xfrm>
        <a:graphic>
          <a:graphicData uri="http://schemas.openxmlformats.org/presentationml/2006/ole">
            <mc:AlternateContent xmlns:mc="http://schemas.openxmlformats.org/markup-compatibility/2006">
              <mc:Choice xmlns:v="urn:schemas-microsoft-com:vml" Requires="v">
                <p:oleObj spid="_x0000_s88112" name="Equation" r:id="rId4" imgW="1333500" imgH="444500" progId="Equation.3">
                  <p:embed/>
                </p:oleObj>
              </mc:Choice>
              <mc:Fallback>
                <p:oleObj name="Equation" r:id="rId4" imgW="1333500" imgH="444500" progId="Equation.3">
                  <p:embed/>
                  <p:pic>
                    <p:nvPicPr>
                      <p:cNvPr id="0"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33600" y="2514600"/>
                        <a:ext cx="3124200" cy="10493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8070" name="Object 6"/>
          <p:cNvGraphicFramePr>
            <a:graphicFrameLocks noChangeAspect="1"/>
          </p:cNvGraphicFramePr>
          <p:nvPr/>
        </p:nvGraphicFramePr>
        <p:xfrm>
          <a:off x="2209800" y="3581400"/>
          <a:ext cx="2438400" cy="1017588"/>
        </p:xfrm>
        <a:graphic>
          <a:graphicData uri="http://schemas.openxmlformats.org/presentationml/2006/ole">
            <mc:AlternateContent xmlns:mc="http://schemas.openxmlformats.org/markup-compatibility/2006">
              <mc:Choice xmlns:v="urn:schemas-microsoft-com:vml" Requires="v">
                <p:oleObj spid="_x0000_s88113" name="Equation" r:id="rId6" imgW="1092200" imgH="457200" progId="Equation.3">
                  <p:embed/>
                </p:oleObj>
              </mc:Choice>
              <mc:Fallback>
                <p:oleObj name="Equation" r:id="rId6" imgW="1092200" imgH="457200" progId="Equation.3">
                  <p:embed/>
                  <p:pic>
                    <p:nvPicPr>
                      <p:cNvPr id="0"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09800" y="3581400"/>
                        <a:ext cx="2438400" cy="10175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8071" name="Rectangle 7"/>
          <p:cNvSpPr>
            <a:spLocks noChangeArrowheads="1"/>
          </p:cNvSpPr>
          <p:nvPr/>
        </p:nvSpPr>
        <p:spPr bwMode="auto">
          <a:xfrm>
            <a:off x="0" y="3271838"/>
            <a:ext cx="9144000" cy="0"/>
          </a:xfrm>
          <a:prstGeom prst="rect">
            <a:avLst/>
          </a:prstGeom>
          <a:noFill/>
          <a:ln w="9525">
            <a:noFill/>
            <a:miter lim="800000"/>
            <a:headEnd/>
            <a:tailEnd/>
          </a:ln>
          <a:effectLst/>
        </p:spPr>
        <p:txBody>
          <a:bodyPr wrap="none" anchor="ctr">
            <a:spAutoFit/>
          </a:bodyPr>
          <a:lstStyle/>
          <a:p>
            <a:endParaRPr lang="en-US"/>
          </a:p>
        </p:txBody>
      </p:sp>
      <p:graphicFrame>
        <p:nvGraphicFramePr>
          <p:cNvPr id="88072" name="Object 8"/>
          <p:cNvGraphicFramePr>
            <a:graphicFrameLocks noChangeAspect="1"/>
          </p:cNvGraphicFramePr>
          <p:nvPr/>
        </p:nvGraphicFramePr>
        <p:xfrm>
          <a:off x="2133600" y="5543550"/>
          <a:ext cx="2971800" cy="704850"/>
        </p:xfrm>
        <a:graphic>
          <a:graphicData uri="http://schemas.openxmlformats.org/presentationml/2006/ole">
            <mc:AlternateContent xmlns:mc="http://schemas.openxmlformats.org/markup-compatibility/2006">
              <mc:Choice xmlns:v="urn:schemas-microsoft-com:vml" Requires="v">
                <p:oleObj spid="_x0000_s88114" name="Equation" r:id="rId8" imgW="1320227" imgH="317362" progId="Equation.3">
                  <p:embed/>
                </p:oleObj>
              </mc:Choice>
              <mc:Fallback>
                <p:oleObj name="Equation" r:id="rId8" imgW="1320227" imgH="317362" progId="Equation.3">
                  <p:embed/>
                  <p:pic>
                    <p:nvPicPr>
                      <p:cNvPr id="0" name="Picture 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133600" y="5543550"/>
                        <a:ext cx="2971800" cy="704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Date Placeholder 9"/>
          <p:cNvSpPr>
            <a:spLocks noGrp="1"/>
          </p:cNvSpPr>
          <p:nvPr>
            <p:ph type="dt" sz="half" idx="10"/>
          </p:nvPr>
        </p:nvSpPr>
        <p:spPr/>
        <p:txBody>
          <a:bodyPr/>
          <a:lstStyle/>
          <a:p>
            <a:fld id="{2196FACE-FA78-4F1D-9686-13E9489FEC24}" type="datetime1">
              <a:rPr lang="en-US" altLang="zh-CN" smtClean="0"/>
              <a:pPr/>
              <a:t>4/18/2013</a:t>
            </a:fld>
            <a:endParaRPr lang="en-US" altLang="zh-CN"/>
          </a:p>
        </p:txBody>
      </p:sp>
      <p:sp>
        <p:nvSpPr>
          <p:cNvPr id="11" name="Footer Placeholder 10"/>
          <p:cNvSpPr>
            <a:spLocks noGrp="1"/>
          </p:cNvSpPr>
          <p:nvPr>
            <p:ph type="ftr" sz="quarter" idx="11"/>
          </p:nvPr>
        </p:nvSpPr>
        <p:spPr/>
        <p:txBody>
          <a:bodyPr/>
          <a:lstStyle/>
          <a:p>
            <a:r>
              <a:rPr lang="en-US" altLang="zh-CN" smtClean="0"/>
              <a:t>Towson University - J. Jung</a:t>
            </a:r>
            <a:endParaRPr lang="en-US" altLang="zh-CN"/>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normAutofit fontScale="90000"/>
          </a:bodyPr>
          <a:lstStyle/>
          <a:p>
            <a:r>
              <a:rPr lang="en-US" altLang="zh-CN">
                <a:ea typeface="宋体" charset="-122"/>
              </a:rPr>
              <a:t>Selecting the Sample Size…</a:t>
            </a:r>
          </a:p>
        </p:txBody>
      </p:sp>
      <p:sp>
        <p:nvSpPr>
          <p:cNvPr id="90115" name="Rectangle 3"/>
          <p:cNvSpPr>
            <a:spLocks noGrp="1" noChangeArrowheads="1"/>
          </p:cNvSpPr>
          <p:nvPr>
            <p:ph type="body" sz="half" idx="1"/>
          </p:nvPr>
        </p:nvSpPr>
        <p:spPr>
          <a:xfrm>
            <a:off x="241300" y="914400"/>
            <a:ext cx="8597900" cy="5486400"/>
          </a:xfrm>
        </p:spPr>
        <p:txBody>
          <a:bodyPr/>
          <a:lstStyle/>
          <a:p>
            <a:r>
              <a:rPr lang="en-US" altLang="zh-CN" sz="2400" dirty="0">
                <a:ea typeface="宋体" charset="-122"/>
              </a:rPr>
              <a:t>The confidence interval estimator for a population proportion is:</a:t>
            </a:r>
          </a:p>
          <a:p>
            <a:endParaRPr lang="en-US" altLang="zh-CN" sz="2400" dirty="0">
              <a:ea typeface="宋体" charset="-122"/>
            </a:endParaRPr>
          </a:p>
          <a:p>
            <a:endParaRPr lang="en-US" altLang="zh-CN" sz="2400" dirty="0">
              <a:ea typeface="宋体" charset="-122"/>
            </a:endParaRPr>
          </a:p>
          <a:p>
            <a:endParaRPr lang="en-US" altLang="zh-CN" sz="2400" dirty="0">
              <a:ea typeface="宋体" charset="-122"/>
            </a:endParaRPr>
          </a:p>
          <a:p>
            <a:endParaRPr lang="en-US" altLang="zh-CN" sz="2400" dirty="0">
              <a:ea typeface="宋体" charset="-122"/>
            </a:endParaRPr>
          </a:p>
          <a:p>
            <a:endParaRPr lang="en-US" altLang="zh-CN" sz="2400" dirty="0">
              <a:ea typeface="宋体" charset="-122"/>
            </a:endParaRPr>
          </a:p>
          <a:p>
            <a:r>
              <a:rPr lang="en-US" altLang="zh-CN" sz="2400" dirty="0">
                <a:ea typeface="宋体" charset="-122"/>
              </a:rPr>
              <a:t>Thus the (half) </a:t>
            </a:r>
            <a:r>
              <a:rPr lang="en-US" altLang="zh-CN" sz="2400" b="1" i="1" dirty="0">
                <a:ea typeface="宋体" charset="-122"/>
              </a:rPr>
              <a:t>width</a:t>
            </a:r>
            <a:r>
              <a:rPr lang="en-US" altLang="zh-CN" sz="2400" dirty="0">
                <a:ea typeface="宋体" charset="-122"/>
              </a:rPr>
              <a:t> of the interval </a:t>
            </a:r>
            <a:r>
              <a:rPr lang="en-US" altLang="zh-CN" sz="2400" dirty="0" smtClean="0">
                <a:ea typeface="宋体" charset="-122"/>
              </a:rPr>
              <a:t>(</a:t>
            </a:r>
            <a:r>
              <a:rPr lang="en-US" altLang="zh-CN" sz="2400" i="1" dirty="0" smtClean="0">
                <a:ea typeface="宋体" charset="-122"/>
              </a:rPr>
              <a:t>W</a:t>
            </a:r>
            <a:r>
              <a:rPr lang="en-US" altLang="zh-CN" sz="2400" dirty="0" smtClean="0">
                <a:ea typeface="宋体" charset="-122"/>
              </a:rPr>
              <a:t>) is</a:t>
            </a:r>
            <a:r>
              <a:rPr lang="en-US" altLang="zh-CN" sz="2400" dirty="0">
                <a:ea typeface="宋体" charset="-122"/>
              </a:rPr>
              <a:t>:</a:t>
            </a:r>
          </a:p>
          <a:p>
            <a:endParaRPr lang="en-US" altLang="zh-CN" sz="2400" dirty="0">
              <a:ea typeface="宋体" charset="-122"/>
            </a:endParaRPr>
          </a:p>
          <a:p>
            <a:r>
              <a:rPr lang="en-US" altLang="zh-CN" sz="2400" dirty="0">
                <a:ea typeface="宋体" charset="-122"/>
              </a:rPr>
              <a:t>Solving for </a:t>
            </a:r>
            <a:r>
              <a:rPr lang="en-US" altLang="zh-CN" sz="2400" b="1" dirty="0">
                <a:ea typeface="宋体" charset="-122"/>
              </a:rPr>
              <a:t>n</a:t>
            </a:r>
            <a:r>
              <a:rPr lang="en-US" altLang="zh-CN" sz="2400" dirty="0">
                <a:ea typeface="宋体" charset="-122"/>
              </a:rPr>
              <a:t>, we have:</a:t>
            </a:r>
          </a:p>
        </p:txBody>
      </p:sp>
      <p:graphicFrame>
        <p:nvGraphicFramePr>
          <p:cNvPr id="90116" name="Object 4"/>
          <p:cNvGraphicFramePr>
            <a:graphicFrameLocks noGrp="1" noChangeAspect="1"/>
          </p:cNvGraphicFramePr>
          <p:nvPr>
            <p:ph sz="quarter" idx="2"/>
          </p:nvPr>
        </p:nvGraphicFramePr>
        <p:xfrm>
          <a:off x="4648200" y="2673350"/>
          <a:ext cx="2413000" cy="603250"/>
        </p:xfrm>
        <a:graphic>
          <a:graphicData uri="http://schemas.openxmlformats.org/presentationml/2006/ole">
            <mc:AlternateContent xmlns:mc="http://schemas.openxmlformats.org/markup-compatibility/2006">
              <mc:Choice xmlns:v="urn:schemas-microsoft-com:vml" Requires="v">
                <p:oleObj spid="_x0000_s90195" name="Equation" r:id="rId4" imgW="1269720" imgH="317160" progId="Equation.3">
                  <p:embed/>
                </p:oleObj>
              </mc:Choice>
              <mc:Fallback>
                <p:oleObj name="Equation" r:id="rId4" imgW="1269720" imgH="317160" progId="Equation.3">
                  <p:embed/>
                  <p:pic>
                    <p:nvPicPr>
                      <p:cNvPr id="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48200" y="2673350"/>
                        <a:ext cx="2413000" cy="603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0123" name="Object 11"/>
          <p:cNvGraphicFramePr>
            <a:graphicFrameLocks noGrp="1" noChangeAspect="1"/>
          </p:cNvGraphicFramePr>
          <p:nvPr>
            <p:ph sz="quarter" idx="3"/>
          </p:nvPr>
        </p:nvGraphicFramePr>
        <p:xfrm>
          <a:off x="1676400" y="2667000"/>
          <a:ext cx="2355850" cy="588963"/>
        </p:xfrm>
        <a:graphic>
          <a:graphicData uri="http://schemas.openxmlformats.org/presentationml/2006/ole">
            <mc:AlternateContent xmlns:mc="http://schemas.openxmlformats.org/markup-compatibility/2006">
              <mc:Choice xmlns:v="urn:schemas-microsoft-com:vml" Requires="v">
                <p:oleObj spid="_x0000_s90196" name="Equation" r:id="rId6" imgW="1269720" imgH="317160" progId="Equation.3">
                  <p:embed/>
                </p:oleObj>
              </mc:Choice>
              <mc:Fallback>
                <p:oleObj name="Equation" r:id="rId6" imgW="1269720" imgH="317160" progId="Equation.3">
                  <p:embed/>
                  <p:pic>
                    <p:nvPicPr>
                      <p:cNvPr id="0" name="Picture 1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76400" y="2667000"/>
                        <a:ext cx="2355850" cy="588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Slide Number Placeholder 7"/>
          <p:cNvSpPr>
            <a:spLocks noGrp="1"/>
          </p:cNvSpPr>
          <p:nvPr>
            <p:ph type="sldNum" sz="quarter" idx="12"/>
          </p:nvPr>
        </p:nvSpPr>
        <p:spPr/>
        <p:txBody>
          <a:bodyPr/>
          <a:lstStyle/>
          <a:p>
            <a:r>
              <a:rPr lang="en-US" altLang="zh-CN"/>
              <a:t>10.</a:t>
            </a:r>
            <a:fld id="{41B7C56F-CD10-4BD8-B839-914250E1E305}" type="slidenum">
              <a:rPr lang="en-US" altLang="zh-CN"/>
              <a:pPr/>
              <a:t>35</a:t>
            </a:fld>
            <a:endParaRPr lang="en-US" altLang="zh-CN"/>
          </a:p>
        </p:txBody>
      </p:sp>
      <p:sp>
        <p:nvSpPr>
          <p:cNvPr id="90117" name="Line 5"/>
          <p:cNvSpPr>
            <a:spLocks noChangeShapeType="1"/>
          </p:cNvSpPr>
          <p:nvPr/>
        </p:nvSpPr>
        <p:spPr bwMode="auto">
          <a:xfrm>
            <a:off x="1371600" y="2057400"/>
            <a:ext cx="5791200" cy="0"/>
          </a:xfrm>
          <a:prstGeom prst="line">
            <a:avLst/>
          </a:prstGeom>
          <a:noFill/>
          <a:ln w="19050">
            <a:solidFill>
              <a:srgbClr val="0000FF"/>
            </a:solidFill>
            <a:round/>
            <a:headEnd type="arrow" w="med" len="med"/>
            <a:tailEnd type="arrow" w="med" len="med"/>
          </a:ln>
          <a:effectLst/>
        </p:spPr>
        <p:txBody>
          <a:bodyPr wrap="none" anchor="ctr"/>
          <a:lstStyle/>
          <a:p>
            <a:endParaRPr lang="en-US"/>
          </a:p>
        </p:txBody>
      </p:sp>
      <p:sp>
        <p:nvSpPr>
          <p:cNvPr id="90118" name="Line 6"/>
          <p:cNvSpPr>
            <a:spLocks noChangeShapeType="1"/>
          </p:cNvSpPr>
          <p:nvPr/>
        </p:nvSpPr>
        <p:spPr bwMode="auto">
          <a:xfrm>
            <a:off x="4267200" y="1905000"/>
            <a:ext cx="0" cy="304800"/>
          </a:xfrm>
          <a:prstGeom prst="line">
            <a:avLst/>
          </a:prstGeom>
          <a:noFill/>
          <a:ln w="19050">
            <a:solidFill>
              <a:srgbClr val="0000FF"/>
            </a:solidFill>
            <a:round/>
            <a:headEnd/>
            <a:tailEnd/>
          </a:ln>
          <a:effectLst/>
        </p:spPr>
        <p:txBody>
          <a:bodyPr wrap="none" anchor="ctr"/>
          <a:lstStyle/>
          <a:p>
            <a:endParaRPr lang="en-US"/>
          </a:p>
        </p:txBody>
      </p:sp>
      <p:sp>
        <p:nvSpPr>
          <p:cNvPr id="90119" name="Line 7"/>
          <p:cNvSpPr>
            <a:spLocks noChangeShapeType="1"/>
          </p:cNvSpPr>
          <p:nvPr/>
        </p:nvSpPr>
        <p:spPr bwMode="auto">
          <a:xfrm>
            <a:off x="6400800" y="1905000"/>
            <a:ext cx="0" cy="304800"/>
          </a:xfrm>
          <a:prstGeom prst="line">
            <a:avLst/>
          </a:prstGeom>
          <a:noFill/>
          <a:ln w="19050">
            <a:solidFill>
              <a:srgbClr val="0000FF"/>
            </a:solidFill>
            <a:round/>
            <a:headEnd/>
            <a:tailEnd/>
          </a:ln>
          <a:effectLst/>
        </p:spPr>
        <p:txBody>
          <a:bodyPr wrap="none" anchor="ctr"/>
          <a:lstStyle/>
          <a:p>
            <a:endParaRPr lang="en-US"/>
          </a:p>
        </p:txBody>
      </p:sp>
      <p:sp>
        <p:nvSpPr>
          <p:cNvPr id="90120" name="Line 8"/>
          <p:cNvSpPr>
            <a:spLocks noChangeShapeType="1"/>
          </p:cNvSpPr>
          <p:nvPr/>
        </p:nvSpPr>
        <p:spPr bwMode="auto">
          <a:xfrm>
            <a:off x="2133600" y="1905000"/>
            <a:ext cx="0" cy="304800"/>
          </a:xfrm>
          <a:prstGeom prst="line">
            <a:avLst/>
          </a:prstGeom>
          <a:noFill/>
          <a:ln w="19050">
            <a:solidFill>
              <a:srgbClr val="0000FF"/>
            </a:solidFill>
            <a:round/>
            <a:headEnd/>
            <a:tailEnd/>
          </a:ln>
          <a:effectLst/>
        </p:spPr>
        <p:txBody>
          <a:bodyPr wrap="none" anchor="ctr"/>
          <a:lstStyle/>
          <a:p>
            <a:endParaRPr lang="en-US"/>
          </a:p>
        </p:txBody>
      </p:sp>
      <p:sp>
        <p:nvSpPr>
          <p:cNvPr id="90121" name="Freeform 9"/>
          <p:cNvSpPr>
            <a:spLocks/>
          </p:cNvSpPr>
          <p:nvPr/>
        </p:nvSpPr>
        <p:spPr bwMode="auto">
          <a:xfrm>
            <a:off x="6680200" y="2286000"/>
            <a:ext cx="635000" cy="977900"/>
          </a:xfrm>
          <a:custGeom>
            <a:avLst/>
            <a:gdLst/>
            <a:ahLst/>
            <a:cxnLst>
              <a:cxn ang="0">
                <a:pos x="96" y="528"/>
              </a:cxn>
              <a:cxn ang="0">
                <a:pos x="384" y="528"/>
              </a:cxn>
              <a:cxn ang="0">
                <a:pos x="0" y="0"/>
              </a:cxn>
            </a:cxnLst>
            <a:rect l="0" t="0" r="r" b="b"/>
            <a:pathLst>
              <a:path w="400" h="616">
                <a:moveTo>
                  <a:pt x="96" y="528"/>
                </a:moveTo>
                <a:cubicBezTo>
                  <a:pt x="248" y="572"/>
                  <a:pt x="400" y="616"/>
                  <a:pt x="384" y="528"/>
                </a:cubicBezTo>
                <a:cubicBezTo>
                  <a:pt x="368" y="440"/>
                  <a:pt x="184" y="220"/>
                  <a:pt x="0" y="0"/>
                </a:cubicBezTo>
              </a:path>
            </a:pathLst>
          </a:custGeom>
          <a:noFill/>
          <a:ln w="9525" cap="flat" cmpd="sng">
            <a:solidFill>
              <a:srgbClr val="FF0000"/>
            </a:solidFill>
            <a:prstDash val="solid"/>
            <a:round/>
            <a:headEnd/>
            <a:tailEnd type="arrow" w="med" len="med"/>
          </a:ln>
          <a:effectLst/>
        </p:spPr>
        <p:txBody>
          <a:bodyPr wrap="none" anchor="ctr"/>
          <a:lstStyle/>
          <a:p>
            <a:endParaRPr lang="en-US"/>
          </a:p>
        </p:txBody>
      </p:sp>
      <p:sp>
        <p:nvSpPr>
          <p:cNvPr id="90122" name="Freeform 10"/>
          <p:cNvSpPr>
            <a:spLocks/>
          </p:cNvSpPr>
          <p:nvPr/>
        </p:nvSpPr>
        <p:spPr bwMode="auto">
          <a:xfrm flipH="1">
            <a:off x="1371600" y="2286000"/>
            <a:ext cx="635000" cy="977900"/>
          </a:xfrm>
          <a:custGeom>
            <a:avLst/>
            <a:gdLst/>
            <a:ahLst/>
            <a:cxnLst>
              <a:cxn ang="0">
                <a:pos x="96" y="528"/>
              </a:cxn>
              <a:cxn ang="0">
                <a:pos x="384" y="528"/>
              </a:cxn>
              <a:cxn ang="0">
                <a:pos x="0" y="0"/>
              </a:cxn>
            </a:cxnLst>
            <a:rect l="0" t="0" r="r" b="b"/>
            <a:pathLst>
              <a:path w="400" h="616">
                <a:moveTo>
                  <a:pt x="96" y="528"/>
                </a:moveTo>
                <a:cubicBezTo>
                  <a:pt x="248" y="572"/>
                  <a:pt x="400" y="616"/>
                  <a:pt x="384" y="528"/>
                </a:cubicBezTo>
                <a:cubicBezTo>
                  <a:pt x="368" y="440"/>
                  <a:pt x="184" y="220"/>
                  <a:pt x="0" y="0"/>
                </a:cubicBezTo>
              </a:path>
            </a:pathLst>
          </a:custGeom>
          <a:noFill/>
          <a:ln w="9525" cap="flat" cmpd="sng">
            <a:solidFill>
              <a:srgbClr val="FF0000"/>
            </a:solidFill>
            <a:prstDash val="solid"/>
            <a:round/>
            <a:headEnd/>
            <a:tailEnd type="arrow" w="med" len="med"/>
          </a:ln>
          <a:effectLst/>
        </p:spPr>
        <p:txBody>
          <a:bodyPr wrap="none" anchor="ctr"/>
          <a:lstStyle/>
          <a:p>
            <a:endParaRPr lang="en-US"/>
          </a:p>
        </p:txBody>
      </p:sp>
      <p:graphicFrame>
        <p:nvGraphicFramePr>
          <p:cNvPr id="90125" name="Object 13"/>
          <p:cNvGraphicFramePr>
            <a:graphicFrameLocks noChangeAspect="1"/>
          </p:cNvGraphicFramePr>
          <p:nvPr/>
        </p:nvGraphicFramePr>
        <p:xfrm>
          <a:off x="4114800" y="1524000"/>
          <a:ext cx="352425" cy="381000"/>
        </p:xfrm>
        <a:graphic>
          <a:graphicData uri="http://schemas.openxmlformats.org/presentationml/2006/ole">
            <mc:AlternateContent xmlns:mc="http://schemas.openxmlformats.org/markup-compatibility/2006">
              <mc:Choice xmlns:v="urn:schemas-microsoft-com:vml" Requires="v">
                <p:oleObj spid="_x0000_s90197" name="Equation" r:id="rId8" imgW="152280" imgH="164880" progId="Equation.3">
                  <p:embed/>
                </p:oleObj>
              </mc:Choice>
              <mc:Fallback>
                <p:oleObj name="Equation" r:id="rId8" imgW="152280" imgH="164880" progId="Equation.3">
                  <p:embed/>
                  <p:pic>
                    <p:nvPicPr>
                      <p:cNvPr id="0" name="Picture 1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114800" y="1524000"/>
                        <a:ext cx="352425" cy="381000"/>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0126" name="Rectangle 14"/>
          <p:cNvSpPr>
            <a:spLocks noChangeArrowheads="1"/>
          </p:cNvSpPr>
          <p:nvPr/>
        </p:nvSpPr>
        <p:spPr bwMode="auto">
          <a:xfrm>
            <a:off x="0" y="3271838"/>
            <a:ext cx="9144000" cy="0"/>
          </a:xfrm>
          <a:prstGeom prst="rect">
            <a:avLst/>
          </a:prstGeom>
          <a:noFill/>
          <a:ln w="9525">
            <a:noFill/>
            <a:miter lim="800000"/>
            <a:headEnd/>
            <a:tailEnd/>
          </a:ln>
          <a:effectLst/>
        </p:spPr>
        <p:txBody>
          <a:bodyPr wrap="none" anchor="ctr">
            <a:spAutoFit/>
          </a:bodyPr>
          <a:lstStyle/>
          <a:p>
            <a:endParaRPr lang="en-US"/>
          </a:p>
        </p:txBody>
      </p:sp>
      <p:graphicFrame>
        <p:nvGraphicFramePr>
          <p:cNvPr id="90127" name="Object 15"/>
          <p:cNvGraphicFramePr>
            <a:graphicFrameLocks noChangeAspect="1"/>
          </p:cNvGraphicFramePr>
          <p:nvPr/>
        </p:nvGraphicFramePr>
        <p:xfrm>
          <a:off x="5867400" y="3935412"/>
          <a:ext cx="3048000" cy="712788"/>
        </p:xfrm>
        <a:graphic>
          <a:graphicData uri="http://schemas.openxmlformats.org/presentationml/2006/ole">
            <mc:AlternateContent xmlns:mc="http://schemas.openxmlformats.org/markup-compatibility/2006">
              <mc:Choice xmlns:v="urn:schemas-microsoft-com:vml" Requires="v">
                <p:oleObj spid="_x0000_s90198" name="Equation" r:id="rId10" imgW="1345616" imgH="317362" progId="Equation.3">
                  <p:embed/>
                </p:oleObj>
              </mc:Choice>
              <mc:Fallback>
                <p:oleObj name="Equation" r:id="rId10" imgW="1345616" imgH="317362" progId="Equation.3">
                  <p:embed/>
                  <p:pic>
                    <p:nvPicPr>
                      <p:cNvPr id="0" name="Picture 1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867400" y="3935412"/>
                        <a:ext cx="3048000" cy="7127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0128" name="Rectangle 16"/>
          <p:cNvSpPr>
            <a:spLocks noChangeArrowheads="1"/>
          </p:cNvSpPr>
          <p:nvPr/>
        </p:nvSpPr>
        <p:spPr bwMode="auto">
          <a:xfrm>
            <a:off x="0" y="3086100"/>
            <a:ext cx="9144000" cy="0"/>
          </a:xfrm>
          <a:prstGeom prst="rect">
            <a:avLst/>
          </a:prstGeom>
          <a:noFill/>
          <a:ln w="9525">
            <a:noFill/>
            <a:miter lim="800000"/>
            <a:headEnd/>
            <a:tailEnd/>
          </a:ln>
          <a:effectLst/>
        </p:spPr>
        <p:txBody>
          <a:bodyPr wrap="none" anchor="ctr">
            <a:spAutoFit/>
          </a:bodyPr>
          <a:lstStyle/>
          <a:p>
            <a:endParaRPr lang="en-US"/>
          </a:p>
        </p:txBody>
      </p:sp>
      <p:graphicFrame>
        <p:nvGraphicFramePr>
          <p:cNvPr id="90129" name="Object 17"/>
          <p:cNvGraphicFramePr>
            <a:graphicFrameLocks noChangeAspect="1"/>
          </p:cNvGraphicFramePr>
          <p:nvPr/>
        </p:nvGraphicFramePr>
        <p:xfrm>
          <a:off x="3200400" y="4953000"/>
          <a:ext cx="2971800" cy="1485900"/>
        </p:xfrm>
        <a:graphic>
          <a:graphicData uri="http://schemas.openxmlformats.org/presentationml/2006/ole">
            <mc:AlternateContent xmlns:mc="http://schemas.openxmlformats.org/markup-compatibility/2006">
              <mc:Choice xmlns:v="urn:schemas-microsoft-com:vml" Requires="v">
                <p:oleObj spid="_x0000_s90199" name="Equation" r:id="rId12" imgW="1371600" imgH="685800" progId="Equation.3">
                  <p:embed/>
                </p:oleObj>
              </mc:Choice>
              <mc:Fallback>
                <p:oleObj name="Equation" r:id="rId12" imgW="1371600" imgH="685800" progId="Equation.3">
                  <p:embed/>
                  <p:pic>
                    <p:nvPicPr>
                      <p:cNvPr id="0" name="Picture 17"/>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200400" y="4953000"/>
                        <a:ext cx="2971800" cy="1485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9" name="Date Placeholder 18"/>
          <p:cNvSpPr>
            <a:spLocks noGrp="1"/>
          </p:cNvSpPr>
          <p:nvPr>
            <p:ph type="dt" sz="half" idx="10"/>
          </p:nvPr>
        </p:nvSpPr>
        <p:spPr/>
        <p:txBody>
          <a:bodyPr/>
          <a:lstStyle/>
          <a:p>
            <a:fld id="{70126F47-BCE5-456B-BBB1-A7C65C73D2A2}" type="datetime1">
              <a:rPr lang="en-US" altLang="zh-CN" smtClean="0"/>
              <a:pPr/>
              <a:t>4/18/2013</a:t>
            </a:fld>
            <a:endParaRPr lang="en-US" altLang="zh-CN"/>
          </a:p>
        </p:txBody>
      </p:sp>
      <p:sp>
        <p:nvSpPr>
          <p:cNvPr id="20" name="Footer Placeholder 19"/>
          <p:cNvSpPr>
            <a:spLocks noGrp="1"/>
          </p:cNvSpPr>
          <p:nvPr>
            <p:ph type="ftr" sz="quarter" idx="11"/>
          </p:nvPr>
        </p:nvSpPr>
        <p:spPr/>
        <p:txBody>
          <a:bodyPr/>
          <a:lstStyle/>
          <a:p>
            <a:r>
              <a:rPr lang="en-US" altLang="zh-CN" smtClean="0"/>
              <a:t>Towson University - J. Jung</a:t>
            </a:r>
            <a:endParaRPr lang="en-US" altLang="zh-CN"/>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p:txBody>
          <a:bodyPr/>
          <a:lstStyle/>
          <a:p>
            <a:r>
              <a:rPr lang="en-US" altLang="zh-CN">
                <a:ea typeface="宋体" charset="-122"/>
              </a:rPr>
              <a:t>Selecting the Sample Size…</a:t>
            </a:r>
          </a:p>
        </p:txBody>
      </p:sp>
      <p:sp>
        <p:nvSpPr>
          <p:cNvPr id="92163" name="Rectangle 3"/>
          <p:cNvSpPr>
            <a:spLocks noGrp="1" noChangeArrowheads="1"/>
          </p:cNvSpPr>
          <p:nvPr>
            <p:ph idx="1"/>
          </p:nvPr>
        </p:nvSpPr>
        <p:spPr>
          <a:xfrm>
            <a:off x="457200" y="1371601"/>
            <a:ext cx="8229600" cy="3276600"/>
          </a:xfrm>
        </p:spPr>
        <p:txBody>
          <a:bodyPr>
            <a:normAutofit fontScale="92500"/>
          </a:bodyPr>
          <a:lstStyle/>
          <a:p>
            <a:r>
              <a:rPr lang="en-US" altLang="zh-CN" sz="2600" dirty="0">
                <a:ea typeface="宋体" charset="-122"/>
              </a:rPr>
              <a:t>For example, we want to know how many customers to survey in order to estimate the proportion of customers who prefer our brand to within </a:t>
            </a:r>
            <a:r>
              <a:rPr lang="en-US" altLang="zh-CN" sz="2600" dirty="0" smtClean="0">
                <a:ea typeface="宋体" charset="-122"/>
              </a:rPr>
              <a:t>0.03 </a:t>
            </a:r>
            <a:r>
              <a:rPr lang="en-US" altLang="zh-CN" sz="2600" dirty="0">
                <a:ea typeface="宋体" charset="-122"/>
              </a:rPr>
              <a:t>(with 95% confidence</a:t>
            </a:r>
            <a:r>
              <a:rPr lang="en-US" altLang="zh-CN" sz="2600" dirty="0" smtClean="0">
                <a:ea typeface="宋体" charset="-122"/>
              </a:rPr>
              <a:t>).</a:t>
            </a:r>
          </a:p>
          <a:p>
            <a:r>
              <a:rPr lang="en-US" altLang="zh-CN" sz="2600" dirty="0" smtClean="0">
                <a:ea typeface="宋体" charset="-122"/>
              </a:rPr>
              <a:t>i.e</a:t>
            </a:r>
            <a:r>
              <a:rPr lang="en-US" altLang="zh-CN" sz="2600" dirty="0">
                <a:ea typeface="宋体" charset="-122"/>
              </a:rPr>
              <a:t>. our confidence interval after surveying will be p ± </a:t>
            </a:r>
            <a:r>
              <a:rPr lang="en-US" altLang="zh-CN" sz="2600" dirty="0" smtClean="0">
                <a:ea typeface="宋体" charset="-122"/>
              </a:rPr>
              <a:t>0.03</a:t>
            </a:r>
            <a:r>
              <a:rPr lang="en-US" altLang="zh-CN" sz="2600" dirty="0">
                <a:ea typeface="宋体" charset="-122"/>
              </a:rPr>
              <a:t>, that means </a:t>
            </a:r>
            <a:r>
              <a:rPr lang="en-US" altLang="zh-CN" sz="2600" dirty="0" smtClean="0">
                <a:ea typeface="宋体" charset="-122"/>
              </a:rPr>
              <a:t>W=0.03</a:t>
            </a:r>
            <a:endParaRPr lang="en-US" altLang="zh-CN" sz="2600" dirty="0">
              <a:ea typeface="宋体" charset="-122"/>
            </a:endParaRPr>
          </a:p>
          <a:p>
            <a:endParaRPr lang="en-US" altLang="zh-CN" sz="2600" dirty="0">
              <a:ea typeface="宋体" charset="-122"/>
            </a:endParaRPr>
          </a:p>
          <a:p>
            <a:r>
              <a:rPr lang="en-US" altLang="zh-CN" sz="2600" dirty="0">
                <a:ea typeface="宋体" charset="-122"/>
              </a:rPr>
              <a:t>Substituting into the equation</a:t>
            </a:r>
            <a:r>
              <a:rPr lang="en-US" altLang="zh-CN" dirty="0">
                <a:ea typeface="宋体" charset="-122"/>
              </a:rPr>
              <a:t>…</a:t>
            </a:r>
          </a:p>
        </p:txBody>
      </p:sp>
      <p:sp>
        <p:nvSpPr>
          <p:cNvPr id="10" name="Slide Number Placeholder 5"/>
          <p:cNvSpPr>
            <a:spLocks noGrp="1"/>
          </p:cNvSpPr>
          <p:nvPr>
            <p:ph type="sldNum" sz="quarter" idx="12"/>
          </p:nvPr>
        </p:nvSpPr>
        <p:spPr/>
        <p:txBody>
          <a:bodyPr/>
          <a:lstStyle/>
          <a:p>
            <a:r>
              <a:rPr lang="en-US" altLang="zh-CN"/>
              <a:t>10.</a:t>
            </a:r>
            <a:fld id="{7739E94D-3F53-4329-9649-DDDCC482507F}" type="slidenum">
              <a:rPr lang="en-US" altLang="zh-CN"/>
              <a:pPr/>
              <a:t>36</a:t>
            </a:fld>
            <a:endParaRPr lang="en-US" altLang="zh-CN"/>
          </a:p>
        </p:txBody>
      </p:sp>
      <p:sp>
        <p:nvSpPr>
          <p:cNvPr id="92164" name="Freeform 4"/>
          <p:cNvSpPr>
            <a:spLocks/>
          </p:cNvSpPr>
          <p:nvPr/>
        </p:nvSpPr>
        <p:spPr bwMode="auto">
          <a:xfrm flipH="1">
            <a:off x="4876800" y="2514600"/>
            <a:ext cx="533400" cy="2438400"/>
          </a:xfrm>
          <a:custGeom>
            <a:avLst/>
            <a:gdLst/>
            <a:ahLst/>
            <a:cxnLst>
              <a:cxn ang="0">
                <a:pos x="144" y="0"/>
              </a:cxn>
              <a:cxn ang="0">
                <a:pos x="144" y="384"/>
              </a:cxn>
              <a:cxn ang="0">
                <a:pos x="432" y="288"/>
              </a:cxn>
              <a:cxn ang="0">
                <a:pos x="0" y="1680"/>
              </a:cxn>
            </a:cxnLst>
            <a:rect l="0" t="0" r="r" b="b"/>
            <a:pathLst>
              <a:path w="456" h="1680">
                <a:moveTo>
                  <a:pt x="144" y="0"/>
                </a:moveTo>
                <a:cubicBezTo>
                  <a:pt x="120" y="168"/>
                  <a:pt x="96" y="336"/>
                  <a:pt x="144" y="384"/>
                </a:cubicBezTo>
                <a:cubicBezTo>
                  <a:pt x="192" y="432"/>
                  <a:pt x="456" y="72"/>
                  <a:pt x="432" y="288"/>
                </a:cubicBezTo>
                <a:cubicBezTo>
                  <a:pt x="408" y="504"/>
                  <a:pt x="204" y="1092"/>
                  <a:pt x="0" y="1680"/>
                </a:cubicBezTo>
              </a:path>
            </a:pathLst>
          </a:custGeom>
          <a:noFill/>
          <a:ln w="9525" cap="flat" cmpd="sng">
            <a:solidFill>
              <a:srgbClr val="0000FF"/>
            </a:solidFill>
            <a:prstDash val="solid"/>
            <a:round/>
            <a:headEnd/>
            <a:tailEnd type="arrow" w="med" len="med"/>
          </a:ln>
          <a:effectLst/>
        </p:spPr>
        <p:txBody>
          <a:bodyPr wrap="none" anchor="ctr"/>
          <a:lstStyle/>
          <a:p>
            <a:endParaRPr lang="en-US"/>
          </a:p>
        </p:txBody>
      </p:sp>
      <p:sp>
        <p:nvSpPr>
          <p:cNvPr id="92165" name="Freeform 5"/>
          <p:cNvSpPr>
            <a:spLocks/>
          </p:cNvSpPr>
          <p:nvPr/>
        </p:nvSpPr>
        <p:spPr bwMode="auto">
          <a:xfrm>
            <a:off x="2971800" y="3276600"/>
            <a:ext cx="2667000" cy="2209800"/>
          </a:xfrm>
          <a:custGeom>
            <a:avLst/>
            <a:gdLst/>
            <a:ahLst/>
            <a:cxnLst>
              <a:cxn ang="0">
                <a:pos x="0" y="48"/>
              </a:cxn>
              <a:cxn ang="0">
                <a:pos x="528" y="336"/>
              </a:cxn>
              <a:cxn ang="0">
                <a:pos x="576" y="144"/>
              </a:cxn>
              <a:cxn ang="0">
                <a:pos x="1872" y="1200"/>
              </a:cxn>
            </a:cxnLst>
            <a:rect l="0" t="0" r="r" b="b"/>
            <a:pathLst>
              <a:path w="1872" h="1200">
                <a:moveTo>
                  <a:pt x="0" y="48"/>
                </a:moveTo>
                <a:cubicBezTo>
                  <a:pt x="216" y="184"/>
                  <a:pt x="432" y="320"/>
                  <a:pt x="528" y="336"/>
                </a:cubicBezTo>
                <a:cubicBezTo>
                  <a:pt x="624" y="352"/>
                  <a:pt x="352" y="0"/>
                  <a:pt x="576" y="144"/>
                </a:cubicBezTo>
                <a:cubicBezTo>
                  <a:pt x="800" y="288"/>
                  <a:pt x="1336" y="744"/>
                  <a:pt x="1872" y="1200"/>
                </a:cubicBezTo>
              </a:path>
            </a:pathLst>
          </a:custGeom>
          <a:noFill/>
          <a:ln w="9525" cap="flat" cmpd="sng">
            <a:solidFill>
              <a:srgbClr val="0000FF"/>
            </a:solidFill>
            <a:prstDash val="solid"/>
            <a:round/>
            <a:headEnd/>
            <a:tailEnd type="arrow" w="med" len="med"/>
          </a:ln>
          <a:effectLst/>
        </p:spPr>
        <p:txBody>
          <a:bodyPr wrap="none" anchor="ctr"/>
          <a:lstStyle/>
          <a:p>
            <a:endParaRPr lang="en-US"/>
          </a:p>
        </p:txBody>
      </p:sp>
      <p:sp>
        <p:nvSpPr>
          <p:cNvPr id="92166" name="Oval 6"/>
          <p:cNvSpPr>
            <a:spLocks noChangeArrowheads="1"/>
          </p:cNvSpPr>
          <p:nvPr/>
        </p:nvSpPr>
        <p:spPr bwMode="auto">
          <a:xfrm>
            <a:off x="5638800" y="4800600"/>
            <a:ext cx="1295400" cy="685800"/>
          </a:xfrm>
          <a:prstGeom prst="ellipse">
            <a:avLst/>
          </a:prstGeom>
          <a:noFill/>
          <a:ln w="19050">
            <a:solidFill>
              <a:srgbClr val="FF0000"/>
            </a:solidFill>
            <a:round/>
            <a:headEnd/>
            <a:tailEnd/>
          </a:ln>
          <a:effectLst/>
        </p:spPr>
        <p:txBody>
          <a:bodyPr wrap="none" anchor="ctr"/>
          <a:lstStyle/>
          <a:p>
            <a:endParaRPr lang="en-US"/>
          </a:p>
        </p:txBody>
      </p:sp>
      <p:sp>
        <p:nvSpPr>
          <p:cNvPr id="92167" name="AutoShape 7"/>
          <p:cNvSpPr>
            <a:spLocks noChangeArrowheads="1"/>
          </p:cNvSpPr>
          <p:nvPr/>
        </p:nvSpPr>
        <p:spPr bwMode="auto">
          <a:xfrm>
            <a:off x="5562600" y="3429000"/>
            <a:ext cx="3352800" cy="914400"/>
          </a:xfrm>
          <a:prstGeom prst="wedgeRectCallout">
            <a:avLst>
              <a:gd name="adj1" fmla="val -37690"/>
              <a:gd name="adj2" fmla="val 125523"/>
            </a:avLst>
          </a:prstGeom>
          <a:noFill/>
          <a:ln w="9525">
            <a:solidFill>
              <a:schemeClr val="tx1"/>
            </a:solidFill>
            <a:miter lim="800000"/>
            <a:headEnd/>
            <a:tailEnd/>
          </a:ln>
          <a:effectLst/>
        </p:spPr>
        <p:txBody>
          <a:bodyPr anchor="ctr"/>
          <a:lstStyle/>
          <a:p>
            <a:r>
              <a:rPr lang="en-US" altLang="zh-CN" sz="1800">
                <a:latin typeface="Tahoma" pitchFamily="34" charset="0"/>
                <a:ea typeface="宋体" charset="-122"/>
              </a:rPr>
              <a:t>Uh Oh. Since we haven’t taken a sample yet, we don’t have this sample proportion… </a:t>
            </a:r>
          </a:p>
        </p:txBody>
      </p:sp>
      <p:sp>
        <p:nvSpPr>
          <p:cNvPr id="92168" name="Rectangle 8"/>
          <p:cNvSpPr>
            <a:spLocks noChangeArrowheads="1"/>
          </p:cNvSpPr>
          <p:nvPr/>
        </p:nvSpPr>
        <p:spPr bwMode="auto">
          <a:xfrm>
            <a:off x="0" y="3086100"/>
            <a:ext cx="9144000" cy="0"/>
          </a:xfrm>
          <a:prstGeom prst="rect">
            <a:avLst/>
          </a:prstGeom>
          <a:noFill/>
          <a:ln w="9525">
            <a:noFill/>
            <a:miter lim="800000"/>
            <a:headEnd/>
            <a:tailEnd/>
          </a:ln>
          <a:effectLst/>
        </p:spPr>
        <p:txBody>
          <a:bodyPr wrap="none" anchor="ctr">
            <a:spAutoFit/>
          </a:bodyPr>
          <a:lstStyle/>
          <a:p>
            <a:endParaRPr lang="en-US"/>
          </a:p>
        </p:txBody>
      </p:sp>
      <p:graphicFrame>
        <p:nvGraphicFramePr>
          <p:cNvPr id="92169" name="Object 9"/>
          <p:cNvGraphicFramePr>
            <a:graphicFrameLocks noChangeAspect="1"/>
          </p:cNvGraphicFramePr>
          <p:nvPr/>
        </p:nvGraphicFramePr>
        <p:xfrm>
          <a:off x="2362200" y="4724400"/>
          <a:ext cx="5105400" cy="1209675"/>
        </p:xfrm>
        <a:graphic>
          <a:graphicData uri="http://schemas.openxmlformats.org/presentationml/2006/ole">
            <mc:AlternateContent xmlns:mc="http://schemas.openxmlformats.org/markup-compatibility/2006">
              <mc:Choice xmlns:v="urn:schemas-microsoft-com:vml" Requires="v">
                <p:oleObj spid="_x0000_s92183" name="Equation" r:id="rId4" imgW="2895600" imgH="685800" progId="Equation.3">
                  <p:embed/>
                </p:oleObj>
              </mc:Choice>
              <mc:Fallback>
                <p:oleObj name="Equation" r:id="rId4" imgW="2895600" imgH="685800" progId="Equation.3">
                  <p:embed/>
                  <p:pic>
                    <p:nvPicPr>
                      <p:cNvPr id="0" name="Picture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62200" y="4724400"/>
                        <a:ext cx="5105400" cy="12096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 name="Date Placeholder 10"/>
          <p:cNvSpPr>
            <a:spLocks noGrp="1"/>
          </p:cNvSpPr>
          <p:nvPr>
            <p:ph type="dt" sz="half" idx="10"/>
          </p:nvPr>
        </p:nvSpPr>
        <p:spPr/>
        <p:txBody>
          <a:bodyPr/>
          <a:lstStyle/>
          <a:p>
            <a:fld id="{9FEA5ADD-4F71-4B87-AF01-84930ABBDC7E}" type="datetime1">
              <a:rPr lang="en-US" altLang="zh-CN" smtClean="0"/>
              <a:pPr/>
              <a:t>4/18/2013</a:t>
            </a:fld>
            <a:endParaRPr lang="en-US" altLang="zh-CN"/>
          </a:p>
        </p:txBody>
      </p:sp>
      <p:sp>
        <p:nvSpPr>
          <p:cNvPr id="12" name="Footer Placeholder 11"/>
          <p:cNvSpPr>
            <a:spLocks noGrp="1"/>
          </p:cNvSpPr>
          <p:nvPr>
            <p:ph type="ftr" sz="quarter" idx="11"/>
          </p:nvPr>
        </p:nvSpPr>
        <p:spPr/>
        <p:txBody>
          <a:bodyPr/>
          <a:lstStyle/>
          <a:p>
            <a:r>
              <a:rPr lang="en-US" altLang="zh-CN" smtClean="0"/>
              <a:t>Towson University - J. Jung</a:t>
            </a:r>
            <a:endParaRPr lang="en-US" altLang="zh-CN"/>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p:txBody>
          <a:bodyPr/>
          <a:lstStyle/>
          <a:p>
            <a:r>
              <a:rPr lang="en-US" altLang="zh-CN">
                <a:ea typeface="宋体" charset="-122"/>
              </a:rPr>
              <a:t>Selecting the Sample Size…</a:t>
            </a:r>
          </a:p>
        </p:txBody>
      </p:sp>
      <p:sp>
        <p:nvSpPr>
          <p:cNvPr id="94211" name="Rectangle 3"/>
          <p:cNvSpPr>
            <a:spLocks noGrp="1" noChangeArrowheads="1"/>
          </p:cNvSpPr>
          <p:nvPr>
            <p:ph idx="1"/>
          </p:nvPr>
        </p:nvSpPr>
        <p:spPr>
          <a:xfrm>
            <a:off x="457200" y="1371600"/>
            <a:ext cx="8229600" cy="4754563"/>
          </a:xfrm>
          <a:ln>
            <a:solidFill>
              <a:srgbClr val="FFFF00"/>
            </a:solidFill>
          </a:ln>
        </p:spPr>
        <p:txBody>
          <a:bodyPr>
            <a:normAutofit fontScale="85000" lnSpcReduction="20000"/>
          </a:bodyPr>
          <a:lstStyle/>
          <a:p>
            <a:r>
              <a:rPr lang="en-US" altLang="zh-CN" dirty="0">
                <a:ea typeface="宋体" charset="-122"/>
              </a:rPr>
              <a:t>Two methods – in each case we choose a value for </a:t>
            </a:r>
            <a:r>
              <a:rPr lang="en-US" altLang="zh-CN" b="1" i="1" dirty="0">
                <a:ea typeface="宋体" charset="-122"/>
              </a:rPr>
              <a:t>p</a:t>
            </a:r>
            <a:r>
              <a:rPr lang="en-US" altLang="zh-CN" dirty="0">
                <a:ea typeface="宋体" charset="-122"/>
              </a:rPr>
              <a:t> </a:t>
            </a:r>
            <a:r>
              <a:rPr lang="en-US" altLang="zh-CN" dirty="0" smtClean="0">
                <a:ea typeface="宋体" charset="-122"/>
              </a:rPr>
              <a:t>then solve </a:t>
            </a:r>
            <a:r>
              <a:rPr lang="en-US" altLang="zh-CN" dirty="0">
                <a:ea typeface="宋体" charset="-122"/>
              </a:rPr>
              <a:t>the equation for n.</a:t>
            </a:r>
          </a:p>
          <a:p>
            <a:endParaRPr lang="en-US" altLang="zh-CN" dirty="0">
              <a:ea typeface="宋体" charset="-122"/>
            </a:endParaRPr>
          </a:p>
          <a:p>
            <a:r>
              <a:rPr lang="en-US" altLang="zh-CN" b="1" dirty="0">
                <a:solidFill>
                  <a:srgbClr val="0070C0"/>
                </a:solidFill>
                <a:ea typeface="宋体" charset="-122"/>
              </a:rPr>
              <a:t>Method 1 : </a:t>
            </a:r>
            <a:r>
              <a:rPr lang="en-US" altLang="zh-CN" dirty="0">
                <a:ea typeface="宋体" charset="-122"/>
              </a:rPr>
              <a:t>no knowledge of even a rough value of </a:t>
            </a:r>
            <a:r>
              <a:rPr lang="en-US" altLang="zh-CN" b="1" i="1" dirty="0">
                <a:ea typeface="宋体" charset="-122"/>
              </a:rPr>
              <a:t>p</a:t>
            </a:r>
            <a:r>
              <a:rPr lang="en-US" altLang="zh-CN" dirty="0">
                <a:ea typeface="宋体" charset="-122"/>
              </a:rPr>
              <a:t>. This is a </a:t>
            </a:r>
            <a:r>
              <a:rPr lang="en-US" altLang="zh-CN" dirty="0" smtClean="0">
                <a:ea typeface="宋体" charset="-122"/>
              </a:rPr>
              <a:t>‘worst </a:t>
            </a:r>
            <a:r>
              <a:rPr lang="en-US" altLang="zh-CN" dirty="0">
                <a:ea typeface="宋体" charset="-122"/>
              </a:rPr>
              <a:t>case </a:t>
            </a:r>
            <a:r>
              <a:rPr lang="en-US" altLang="zh-CN" dirty="0" smtClean="0">
                <a:ea typeface="宋体" charset="-122"/>
              </a:rPr>
              <a:t>scenario’ </a:t>
            </a:r>
            <a:r>
              <a:rPr lang="en-US" altLang="zh-CN" dirty="0">
                <a:ea typeface="宋体" charset="-122"/>
              </a:rPr>
              <a:t>so we </a:t>
            </a:r>
            <a:r>
              <a:rPr lang="en-US" altLang="zh-CN" dirty="0" smtClean="0">
                <a:ea typeface="宋体" charset="-122"/>
              </a:rPr>
              <a:t>substitute: </a:t>
            </a:r>
            <a:r>
              <a:rPr lang="en-US" altLang="zh-CN" b="1" i="1" dirty="0">
                <a:ea typeface="宋体" charset="-122"/>
              </a:rPr>
              <a:t>p</a:t>
            </a:r>
            <a:r>
              <a:rPr lang="en-US" altLang="zh-CN" dirty="0">
                <a:ea typeface="宋体" charset="-122"/>
              </a:rPr>
              <a:t>= </a:t>
            </a:r>
            <a:r>
              <a:rPr lang="en-US" altLang="zh-CN" dirty="0" smtClean="0">
                <a:ea typeface="宋体" charset="-122"/>
              </a:rPr>
              <a:t>0.50</a:t>
            </a:r>
            <a:endParaRPr lang="en-US" altLang="zh-CN" dirty="0">
              <a:ea typeface="宋体" charset="-122"/>
            </a:endParaRPr>
          </a:p>
          <a:p>
            <a:endParaRPr lang="en-US" altLang="zh-CN" dirty="0">
              <a:ea typeface="宋体" charset="-122"/>
            </a:endParaRPr>
          </a:p>
          <a:p>
            <a:r>
              <a:rPr lang="en-US" altLang="zh-CN" b="1" dirty="0">
                <a:solidFill>
                  <a:srgbClr val="0070C0"/>
                </a:solidFill>
                <a:ea typeface="宋体" charset="-122"/>
              </a:rPr>
              <a:t>Method 2 : </a:t>
            </a:r>
            <a:r>
              <a:rPr lang="en-US" altLang="zh-CN" dirty="0">
                <a:ea typeface="宋体" charset="-122"/>
              </a:rPr>
              <a:t>we have some idea about the value of </a:t>
            </a:r>
            <a:r>
              <a:rPr lang="en-US" altLang="zh-CN" b="1" i="1" dirty="0">
                <a:ea typeface="宋体" charset="-122"/>
              </a:rPr>
              <a:t>p</a:t>
            </a:r>
            <a:r>
              <a:rPr lang="en-US" altLang="zh-CN" dirty="0">
                <a:ea typeface="宋体" charset="-122"/>
              </a:rPr>
              <a:t>. This is a better scenario and we substitute in our estimated </a:t>
            </a:r>
            <a:r>
              <a:rPr lang="en-US" altLang="zh-CN" b="1" i="1" dirty="0">
                <a:ea typeface="宋体" charset="-122"/>
              </a:rPr>
              <a:t>p</a:t>
            </a:r>
            <a:r>
              <a:rPr lang="en-US" altLang="zh-CN" dirty="0">
                <a:ea typeface="宋体" charset="-122"/>
              </a:rPr>
              <a:t> </a:t>
            </a:r>
            <a:r>
              <a:rPr lang="en-US" altLang="zh-CN" dirty="0" smtClean="0">
                <a:ea typeface="宋体" charset="-122"/>
              </a:rPr>
              <a:t>value.</a:t>
            </a:r>
          </a:p>
          <a:p>
            <a:r>
              <a:rPr lang="en-US" altLang="zh-CN" dirty="0" smtClean="0">
                <a:ea typeface="宋体" charset="-122"/>
              </a:rPr>
              <a:t>e.g</a:t>
            </a:r>
            <a:r>
              <a:rPr lang="en-US" altLang="zh-CN" dirty="0">
                <a:ea typeface="宋体" charset="-122"/>
              </a:rPr>
              <a:t>. We draw a sample and get a </a:t>
            </a:r>
            <a:r>
              <a:rPr lang="en-US" altLang="zh-CN" b="1" i="1" dirty="0">
                <a:ea typeface="宋体" charset="-122"/>
              </a:rPr>
              <a:t>p</a:t>
            </a:r>
            <a:r>
              <a:rPr lang="en-US" altLang="zh-CN" dirty="0">
                <a:ea typeface="宋体" charset="-122"/>
              </a:rPr>
              <a:t>, then we can use this </a:t>
            </a:r>
            <a:r>
              <a:rPr lang="en-US" altLang="zh-CN" b="1" i="1" dirty="0">
                <a:ea typeface="宋体" charset="-122"/>
              </a:rPr>
              <a:t>p</a:t>
            </a:r>
            <a:r>
              <a:rPr lang="en-US" altLang="zh-CN" dirty="0">
                <a:ea typeface="宋体" charset="-122"/>
              </a:rPr>
              <a:t> to solve for </a:t>
            </a:r>
            <a:r>
              <a:rPr lang="en-US" altLang="zh-CN" b="1" dirty="0">
                <a:ea typeface="宋体" charset="-122"/>
              </a:rPr>
              <a:t>n</a:t>
            </a:r>
            <a:r>
              <a:rPr lang="en-US" altLang="zh-CN" dirty="0">
                <a:ea typeface="宋体" charset="-122"/>
              </a:rPr>
              <a:t> for </a:t>
            </a:r>
            <a:r>
              <a:rPr lang="en-US" altLang="zh-CN" dirty="0" smtClean="0">
                <a:ea typeface="宋体" charset="-122"/>
              </a:rPr>
              <a:t>the next sample that would give us the interval estimate with the required probability.</a:t>
            </a:r>
            <a:endParaRPr lang="en-US" altLang="zh-CN" dirty="0">
              <a:ea typeface="宋体" charset="-122"/>
            </a:endParaRPr>
          </a:p>
        </p:txBody>
      </p:sp>
      <p:sp>
        <p:nvSpPr>
          <p:cNvPr id="4" name="Slide Number Placeholder 5"/>
          <p:cNvSpPr>
            <a:spLocks noGrp="1"/>
          </p:cNvSpPr>
          <p:nvPr>
            <p:ph type="sldNum" sz="quarter" idx="12"/>
          </p:nvPr>
        </p:nvSpPr>
        <p:spPr/>
        <p:txBody>
          <a:bodyPr/>
          <a:lstStyle/>
          <a:p>
            <a:r>
              <a:rPr lang="en-US" altLang="zh-CN"/>
              <a:t>10.</a:t>
            </a:r>
            <a:fld id="{03087963-7937-4A4E-B506-E91DD3BE52DF}" type="slidenum">
              <a:rPr lang="en-US" altLang="zh-CN"/>
              <a:pPr/>
              <a:t>37</a:t>
            </a:fld>
            <a:endParaRPr lang="en-US" altLang="zh-CN"/>
          </a:p>
        </p:txBody>
      </p:sp>
      <p:sp>
        <p:nvSpPr>
          <p:cNvPr id="5" name="Date Placeholder 4"/>
          <p:cNvSpPr>
            <a:spLocks noGrp="1"/>
          </p:cNvSpPr>
          <p:nvPr>
            <p:ph type="dt" sz="half" idx="10"/>
          </p:nvPr>
        </p:nvSpPr>
        <p:spPr/>
        <p:txBody>
          <a:bodyPr/>
          <a:lstStyle/>
          <a:p>
            <a:fld id="{308C45AA-EC16-43FF-AFF4-502391DAAC57}" type="datetime1">
              <a:rPr lang="en-US" altLang="zh-CN" smtClean="0"/>
              <a:pPr/>
              <a:t>4/18/2013</a:t>
            </a:fld>
            <a:endParaRPr lang="en-US" altLang="zh-CN"/>
          </a:p>
        </p:txBody>
      </p:sp>
      <p:sp>
        <p:nvSpPr>
          <p:cNvPr id="6" name="Footer Placeholder 5"/>
          <p:cNvSpPr>
            <a:spLocks noGrp="1"/>
          </p:cNvSpPr>
          <p:nvPr>
            <p:ph type="ftr" sz="quarter" idx="11"/>
          </p:nvPr>
        </p:nvSpPr>
        <p:spPr/>
        <p:txBody>
          <a:bodyPr/>
          <a:lstStyle/>
          <a:p>
            <a:r>
              <a:rPr lang="en-US" altLang="zh-CN" smtClean="0"/>
              <a:t>Towson University - J. Jung</a:t>
            </a:r>
            <a:endParaRPr lang="en-US" altLang="zh-CN"/>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p:txBody>
          <a:bodyPr/>
          <a:lstStyle/>
          <a:p>
            <a:r>
              <a:rPr lang="en-US" altLang="zh-CN">
                <a:ea typeface="宋体" charset="-122"/>
              </a:rPr>
              <a:t>Selecting the Sample Size…</a:t>
            </a:r>
          </a:p>
        </p:txBody>
      </p:sp>
      <p:sp>
        <p:nvSpPr>
          <p:cNvPr id="96259" name="Rectangle 3"/>
          <p:cNvSpPr>
            <a:spLocks noGrp="1" noChangeArrowheads="1"/>
          </p:cNvSpPr>
          <p:nvPr>
            <p:ph idx="1"/>
          </p:nvPr>
        </p:nvSpPr>
        <p:spPr/>
        <p:txBody>
          <a:bodyPr>
            <a:normAutofit fontScale="92500" lnSpcReduction="20000"/>
          </a:bodyPr>
          <a:lstStyle/>
          <a:p>
            <a:r>
              <a:rPr lang="en-US" altLang="zh-CN" dirty="0">
                <a:ea typeface="宋体" charset="-122"/>
              </a:rPr>
              <a:t>Method 1 : no knowledge of value of </a:t>
            </a:r>
            <a:r>
              <a:rPr lang="en-US" altLang="zh-CN" b="1" i="1" dirty="0">
                <a:ea typeface="宋体" charset="-122"/>
              </a:rPr>
              <a:t>p</a:t>
            </a:r>
            <a:r>
              <a:rPr lang="en-US" altLang="zh-CN" dirty="0">
                <a:ea typeface="宋体" charset="-122"/>
              </a:rPr>
              <a:t>, use 50%:</a:t>
            </a:r>
          </a:p>
          <a:p>
            <a:endParaRPr lang="en-US" altLang="zh-CN" dirty="0">
              <a:ea typeface="宋体" charset="-122"/>
            </a:endParaRPr>
          </a:p>
          <a:p>
            <a:endParaRPr lang="en-US" altLang="zh-CN" dirty="0">
              <a:ea typeface="宋体" charset="-122"/>
            </a:endParaRPr>
          </a:p>
          <a:p>
            <a:endParaRPr lang="en-US" altLang="zh-CN" dirty="0">
              <a:ea typeface="宋体" charset="-122"/>
            </a:endParaRPr>
          </a:p>
          <a:p>
            <a:r>
              <a:rPr lang="en-US" altLang="zh-CN" dirty="0">
                <a:ea typeface="宋体" charset="-122"/>
              </a:rPr>
              <a:t>Method 2 : </a:t>
            </a:r>
            <a:r>
              <a:rPr lang="en-US" altLang="zh-CN" b="1" i="1" dirty="0">
                <a:ea typeface="宋体" charset="-122"/>
              </a:rPr>
              <a:t>p</a:t>
            </a:r>
            <a:r>
              <a:rPr lang="en-US" altLang="zh-CN" dirty="0">
                <a:ea typeface="宋体" charset="-122"/>
              </a:rPr>
              <a:t> from last sample is, say, 20%:</a:t>
            </a:r>
          </a:p>
          <a:p>
            <a:endParaRPr lang="en-US" altLang="zh-CN" dirty="0">
              <a:ea typeface="宋体" charset="-122"/>
            </a:endParaRPr>
          </a:p>
          <a:p>
            <a:endParaRPr lang="en-US" altLang="zh-CN" dirty="0">
              <a:ea typeface="宋体" charset="-122"/>
            </a:endParaRPr>
          </a:p>
          <a:p>
            <a:r>
              <a:rPr lang="en-US" altLang="zh-CN" dirty="0">
                <a:ea typeface="宋体" charset="-122"/>
              </a:rPr>
              <a:t>Thus, we can sample fewer people if we already have a reasonable estimate of the population proportion before starting.</a:t>
            </a:r>
          </a:p>
        </p:txBody>
      </p:sp>
      <p:sp>
        <p:nvSpPr>
          <p:cNvPr id="6" name="Slide Number Placeholder 5"/>
          <p:cNvSpPr>
            <a:spLocks noGrp="1"/>
          </p:cNvSpPr>
          <p:nvPr>
            <p:ph type="sldNum" sz="quarter" idx="12"/>
          </p:nvPr>
        </p:nvSpPr>
        <p:spPr/>
        <p:txBody>
          <a:bodyPr/>
          <a:lstStyle/>
          <a:p>
            <a:r>
              <a:rPr lang="en-US" altLang="zh-CN"/>
              <a:t>10.</a:t>
            </a:r>
            <a:fld id="{7D4BA865-3CBA-4A13-AA0D-1E9BDA244D7E}" type="slidenum">
              <a:rPr lang="en-US" altLang="zh-CN"/>
              <a:pPr/>
              <a:t>38</a:t>
            </a:fld>
            <a:endParaRPr lang="en-US" altLang="zh-CN"/>
          </a:p>
        </p:txBody>
      </p:sp>
      <p:pic>
        <p:nvPicPr>
          <p:cNvPr id="96260" name="Picture 4"/>
          <p:cNvPicPr>
            <a:picLocks noChangeAspect="1" noChangeArrowheads="1"/>
          </p:cNvPicPr>
          <p:nvPr/>
        </p:nvPicPr>
        <p:blipFill>
          <a:blip r:embed="rId3" cstate="print"/>
          <a:srcRect/>
          <a:stretch>
            <a:fillRect/>
          </a:stretch>
        </p:blipFill>
        <p:spPr bwMode="auto">
          <a:xfrm>
            <a:off x="2057400" y="2209800"/>
            <a:ext cx="3733800" cy="927100"/>
          </a:xfrm>
          <a:prstGeom prst="rect">
            <a:avLst/>
          </a:prstGeom>
          <a:noFill/>
        </p:spPr>
      </p:pic>
      <p:pic>
        <p:nvPicPr>
          <p:cNvPr id="96261" name="Picture 5"/>
          <p:cNvPicPr>
            <a:picLocks noChangeAspect="1" noChangeArrowheads="1"/>
          </p:cNvPicPr>
          <p:nvPr/>
        </p:nvPicPr>
        <p:blipFill>
          <a:blip r:embed="rId4" cstate="print"/>
          <a:srcRect/>
          <a:stretch>
            <a:fillRect/>
          </a:stretch>
        </p:blipFill>
        <p:spPr bwMode="auto">
          <a:xfrm>
            <a:off x="2209800" y="3886200"/>
            <a:ext cx="3505200" cy="914400"/>
          </a:xfrm>
          <a:prstGeom prst="rect">
            <a:avLst/>
          </a:prstGeom>
          <a:noFill/>
        </p:spPr>
      </p:pic>
      <p:sp>
        <p:nvSpPr>
          <p:cNvPr id="7" name="Date Placeholder 6"/>
          <p:cNvSpPr>
            <a:spLocks noGrp="1"/>
          </p:cNvSpPr>
          <p:nvPr>
            <p:ph type="dt" sz="half" idx="10"/>
          </p:nvPr>
        </p:nvSpPr>
        <p:spPr/>
        <p:txBody>
          <a:bodyPr/>
          <a:lstStyle/>
          <a:p>
            <a:fld id="{0FE797C7-FE91-4C77-9A1C-0DFBFA225672}" type="datetime1">
              <a:rPr lang="en-US" altLang="zh-CN" smtClean="0"/>
              <a:pPr/>
              <a:t>4/18/2013</a:t>
            </a:fld>
            <a:endParaRPr lang="en-US" altLang="zh-CN"/>
          </a:p>
        </p:txBody>
      </p:sp>
      <p:sp>
        <p:nvSpPr>
          <p:cNvPr id="8" name="Footer Placeholder 7"/>
          <p:cNvSpPr>
            <a:spLocks noGrp="1"/>
          </p:cNvSpPr>
          <p:nvPr>
            <p:ph type="ftr" sz="quarter" idx="11"/>
          </p:nvPr>
        </p:nvSpPr>
        <p:spPr/>
        <p:txBody>
          <a:bodyPr/>
          <a:lstStyle/>
          <a:p>
            <a:r>
              <a:rPr lang="en-US" altLang="zh-CN" smtClean="0"/>
              <a:t>Towson University - J. Jung</a:t>
            </a:r>
            <a:endParaRPr lang="en-US" altLang="zh-CN"/>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a:xfrm>
            <a:off x="457200" y="274638"/>
            <a:ext cx="8229600" cy="715962"/>
          </a:xfrm>
        </p:spPr>
        <p:txBody>
          <a:bodyPr>
            <a:noAutofit/>
          </a:bodyPr>
          <a:lstStyle/>
          <a:p>
            <a:r>
              <a:rPr lang="en-US" altLang="zh-CN" sz="4800" dirty="0">
                <a:ea typeface="宋体" charset="-122"/>
              </a:rPr>
              <a:t>Practice</a:t>
            </a:r>
          </a:p>
        </p:txBody>
      </p:sp>
      <p:sp>
        <p:nvSpPr>
          <p:cNvPr id="98307" name="Rectangle 3"/>
          <p:cNvSpPr>
            <a:spLocks noGrp="1" noChangeArrowheads="1"/>
          </p:cNvSpPr>
          <p:nvPr>
            <p:ph idx="1"/>
          </p:nvPr>
        </p:nvSpPr>
        <p:spPr>
          <a:xfrm>
            <a:off x="457200" y="1066800"/>
            <a:ext cx="8229600" cy="5059363"/>
          </a:xfrm>
        </p:spPr>
        <p:txBody>
          <a:bodyPr>
            <a:normAutofit/>
          </a:bodyPr>
          <a:lstStyle/>
          <a:p>
            <a:r>
              <a:rPr lang="en-US" altLang="zh-CN" dirty="0">
                <a:ea typeface="宋体" charset="-122"/>
              </a:rPr>
              <a:t>A Gallup Poll released stated with 95% confidence that the proportion of </a:t>
            </a:r>
            <a:r>
              <a:rPr lang="en-US" altLang="zh-CN" dirty="0" smtClean="0">
                <a:ea typeface="宋体" charset="-122"/>
              </a:rPr>
              <a:t>Marylanders </a:t>
            </a:r>
            <a:r>
              <a:rPr lang="en-US" altLang="zh-CN" dirty="0">
                <a:ea typeface="宋体" charset="-122"/>
              </a:rPr>
              <a:t>supporting President Bush's proposal for revising Social Security was 56% with a margin of error of 3%. The number of persons polled was 1052. </a:t>
            </a:r>
            <a:endParaRPr lang="en-US" altLang="zh-CN" dirty="0" smtClean="0">
              <a:ea typeface="宋体" charset="-122"/>
            </a:endParaRPr>
          </a:p>
          <a:p>
            <a:r>
              <a:rPr lang="en-US" altLang="zh-CN" dirty="0" smtClean="0">
                <a:ea typeface="宋体" charset="-122"/>
              </a:rPr>
              <a:t>Verify this result.</a:t>
            </a:r>
            <a:endParaRPr lang="en-US" altLang="zh-CN" dirty="0">
              <a:ea typeface="宋体" charset="-122"/>
            </a:endParaRPr>
          </a:p>
        </p:txBody>
      </p:sp>
      <p:sp>
        <p:nvSpPr>
          <p:cNvPr id="4" name="Slide Number Placeholder 5"/>
          <p:cNvSpPr>
            <a:spLocks noGrp="1"/>
          </p:cNvSpPr>
          <p:nvPr>
            <p:ph type="sldNum" sz="quarter" idx="12"/>
          </p:nvPr>
        </p:nvSpPr>
        <p:spPr/>
        <p:txBody>
          <a:bodyPr/>
          <a:lstStyle/>
          <a:p>
            <a:r>
              <a:rPr lang="en-US" altLang="zh-CN"/>
              <a:t>10.</a:t>
            </a:r>
            <a:fld id="{1E0EC9A9-7485-480A-BF57-60EE319A1BEE}" type="slidenum">
              <a:rPr lang="en-US" altLang="zh-CN"/>
              <a:pPr/>
              <a:t>39</a:t>
            </a:fld>
            <a:endParaRPr lang="en-US" altLang="zh-CN"/>
          </a:p>
        </p:txBody>
      </p:sp>
      <p:sp>
        <p:nvSpPr>
          <p:cNvPr id="5" name="Date Placeholder 4"/>
          <p:cNvSpPr>
            <a:spLocks noGrp="1"/>
          </p:cNvSpPr>
          <p:nvPr>
            <p:ph type="dt" sz="half" idx="10"/>
          </p:nvPr>
        </p:nvSpPr>
        <p:spPr/>
        <p:txBody>
          <a:bodyPr/>
          <a:lstStyle/>
          <a:p>
            <a:fld id="{584AD9FB-E125-4C76-97F5-91BA26AF3579}" type="datetime1">
              <a:rPr lang="en-US" altLang="zh-CN" smtClean="0"/>
              <a:pPr/>
              <a:t>4/18/2013</a:t>
            </a:fld>
            <a:endParaRPr lang="en-US" altLang="zh-CN"/>
          </a:p>
        </p:txBody>
      </p:sp>
      <p:sp>
        <p:nvSpPr>
          <p:cNvPr id="6" name="Footer Placeholder 5"/>
          <p:cNvSpPr>
            <a:spLocks noGrp="1"/>
          </p:cNvSpPr>
          <p:nvPr>
            <p:ph type="ftr" sz="quarter" idx="11"/>
          </p:nvPr>
        </p:nvSpPr>
        <p:spPr/>
        <p:txBody>
          <a:bodyPr/>
          <a:lstStyle/>
          <a:p>
            <a:r>
              <a:rPr lang="en-US" altLang="zh-CN" smtClean="0"/>
              <a:t>Towson University - J. Jung</a:t>
            </a:r>
            <a:endParaRPr lang="en-US" altLang="zh-C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altLang="zh-CN">
                <a:ea typeface="宋体" charset="-122"/>
              </a:rPr>
              <a:t>Point and Interval Estimator…</a:t>
            </a:r>
          </a:p>
        </p:txBody>
      </p:sp>
      <p:sp>
        <p:nvSpPr>
          <p:cNvPr id="11267" name="Rectangle 3"/>
          <p:cNvSpPr>
            <a:spLocks noGrp="1" noChangeArrowheads="1"/>
          </p:cNvSpPr>
          <p:nvPr>
            <p:ph idx="1"/>
          </p:nvPr>
        </p:nvSpPr>
        <p:spPr>
          <a:xfrm>
            <a:off x="457200" y="1143000"/>
            <a:ext cx="8229600" cy="5257800"/>
          </a:xfrm>
        </p:spPr>
        <p:txBody>
          <a:bodyPr>
            <a:normAutofit fontScale="92500" lnSpcReduction="10000"/>
          </a:bodyPr>
          <a:lstStyle/>
          <a:p>
            <a:pPr>
              <a:lnSpc>
                <a:spcPct val="80000"/>
              </a:lnSpc>
            </a:pPr>
            <a:r>
              <a:rPr lang="en-US" altLang="zh-CN" sz="2400" dirty="0">
                <a:ea typeface="宋体" charset="-122"/>
              </a:rPr>
              <a:t>A </a:t>
            </a:r>
            <a:r>
              <a:rPr lang="en-US" altLang="zh-CN" sz="2400" b="1" i="1" dirty="0">
                <a:ea typeface="宋体" charset="-122"/>
              </a:rPr>
              <a:t>point estimator</a:t>
            </a:r>
            <a:r>
              <a:rPr lang="en-US" altLang="zh-CN" sz="2400" dirty="0">
                <a:ea typeface="宋体" charset="-122"/>
              </a:rPr>
              <a:t> draws inferences about a population by estimating the value of an unknown parameter using a single value or point.</a:t>
            </a:r>
          </a:p>
          <a:p>
            <a:pPr>
              <a:lnSpc>
                <a:spcPct val="80000"/>
              </a:lnSpc>
            </a:pPr>
            <a:endParaRPr lang="en-US" altLang="zh-CN" sz="2400" dirty="0">
              <a:ea typeface="宋体" charset="-122"/>
            </a:endParaRPr>
          </a:p>
          <a:p>
            <a:pPr>
              <a:lnSpc>
                <a:spcPct val="80000"/>
              </a:lnSpc>
            </a:pPr>
            <a:endParaRPr lang="en-US" altLang="zh-CN" sz="2400" dirty="0">
              <a:ea typeface="宋体" charset="-122"/>
            </a:endParaRPr>
          </a:p>
          <a:p>
            <a:pPr>
              <a:lnSpc>
                <a:spcPct val="80000"/>
              </a:lnSpc>
            </a:pPr>
            <a:r>
              <a:rPr lang="en-US" altLang="zh-CN" sz="2400" dirty="0">
                <a:ea typeface="宋体" charset="-122"/>
              </a:rPr>
              <a:t>We saw earlier that point probabilities in continuous distributions were virtually zero. Likewise, we’d expect that the point estimator gets closer to the parameter value with an increased sample size, but point estimators don’t reflect the effects of larger sample sizes. Hence,</a:t>
            </a:r>
          </a:p>
          <a:p>
            <a:pPr>
              <a:lnSpc>
                <a:spcPct val="80000"/>
              </a:lnSpc>
            </a:pPr>
            <a:endParaRPr lang="en-US" altLang="zh-CN" sz="2400" dirty="0">
              <a:ea typeface="宋体" charset="-122"/>
            </a:endParaRPr>
          </a:p>
          <a:p>
            <a:pPr>
              <a:lnSpc>
                <a:spcPct val="80000"/>
              </a:lnSpc>
            </a:pPr>
            <a:r>
              <a:rPr lang="en-US" altLang="zh-CN" sz="2400" dirty="0">
                <a:ea typeface="宋体" charset="-122"/>
              </a:rPr>
              <a:t>An </a:t>
            </a:r>
            <a:r>
              <a:rPr lang="en-US" altLang="zh-CN" sz="2400" b="1" i="1" dirty="0">
                <a:ea typeface="宋体" charset="-122"/>
              </a:rPr>
              <a:t>interval estimator</a:t>
            </a:r>
            <a:r>
              <a:rPr lang="en-US" altLang="zh-CN" sz="2400" dirty="0">
                <a:ea typeface="宋体" charset="-122"/>
              </a:rPr>
              <a:t> draws inferences about a population by estimating the value of an unknown parameter using an interval.</a:t>
            </a:r>
          </a:p>
          <a:p>
            <a:pPr>
              <a:lnSpc>
                <a:spcPct val="80000"/>
              </a:lnSpc>
            </a:pPr>
            <a:endParaRPr lang="en-US" altLang="zh-CN" sz="2400" dirty="0">
              <a:ea typeface="宋体" charset="-122"/>
            </a:endParaRPr>
          </a:p>
          <a:p>
            <a:pPr>
              <a:lnSpc>
                <a:spcPct val="80000"/>
              </a:lnSpc>
            </a:pPr>
            <a:endParaRPr lang="en-US" altLang="zh-CN" sz="2400" dirty="0">
              <a:ea typeface="宋体" charset="-122"/>
            </a:endParaRPr>
          </a:p>
          <a:p>
            <a:pPr>
              <a:lnSpc>
                <a:spcPct val="80000"/>
              </a:lnSpc>
            </a:pPr>
            <a:endParaRPr lang="en-US" altLang="zh-CN" sz="2400" dirty="0">
              <a:ea typeface="宋体" charset="-122"/>
            </a:endParaRPr>
          </a:p>
          <a:p>
            <a:pPr>
              <a:lnSpc>
                <a:spcPct val="80000"/>
              </a:lnSpc>
            </a:pPr>
            <a:r>
              <a:rPr lang="en-US" altLang="zh-CN" sz="2400" dirty="0">
                <a:ea typeface="宋体" charset="-122"/>
              </a:rPr>
              <a:t>That is we say “with some ___% confidence that the population parameter of interest is between some lower and upper bounds”.</a:t>
            </a:r>
          </a:p>
        </p:txBody>
      </p:sp>
      <p:sp>
        <p:nvSpPr>
          <p:cNvPr id="15" name="Slide Number Placeholder 5"/>
          <p:cNvSpPr>
            <a:spLocks noGrp="1"/>
          </p:cNvSpPr>
          <p:nvPr>
            <p:ph type="sldNum" sz="quarter" idx="12"/>
          </p:nvPr>
        </p:nvSpPr>
        <p:spPr/>
        <p:txBody>
          <a:bodyPr/>
          <a:lstStyle/>
          <a:p>
            <a:r>
              <a:rPr lang="en-US" altLang="zh-CN"/>
              <a:t>10.</a:t>
            </a:r>
            <a:fld id="{F262EAD1-EA8A-43AA-B64F-2E9739251D50}" type="slidenum">
              <a:rPr lang="en-US" altLang="zh-CN"/>
              <a:pPr/>
              <a:t>4</a:t>
            </a:fld>
            <a:endParaRPr lang="en-US" altLang="zh-CN"/>
          </a:p>
        </p:txBody>
      </p:sp>
      <p:grpSp>
        <p:nvGrpSpPr>
          <p:cNvPr id="11268" name="Group 4"/>
          <p:cNvGrpSpPr>
            <a:grpSpLocks/>
          </p:cNvGrpSpPr>
          <p:nvPr/>
        </p:nvGrpSpPr>
        <p:grpSpPr bwMode="auto">
          <a:xfrm>
            <a:off x="2286000" y="1752600"/>
            <a:ext cx="2895600" cy="457200"/>
            <a:chOff x="3024" y="2160"/>
            <a:chExt cx="2592" cy="480"/>
          </a:xfrm>
        </p:grpSpPr>
        <p:sp>
          <p:nvSpPr>
            <p:cNvPr id="11269" name="Line 5"/>
            <p:cNvSpPr>
              <a:spLocks noChangeShapeType="1"/>
            </p:cNvSpPr>
            <p:nvPr/>
          </p:nvSpPr>
          <p:spPr bwMode="auto">
            <a:xfrm>
              <a:off x="3024" y="2592"/>
              <a:ext cx="2592" cy="0"/>
            </a:xfrm>
            <a:prstGeom prst="line">
              <a:avLst/>
            </a:prstGeom>
            <a:noFill/>
            <a:ln w="9525">
              <a:solidFill>
                <a:schemeClr val="tx1"/>
              </a:solidFill>
              <a:round/>
              <a:headEnd/>
              <a:tailEnd/>
            </a:ln>
            <a:effectLst/>
          </p:spPr>
          <p:txBody>
            <a:bodyPr wrap="none" anchor="ctr"/>
            <a:lstStyle/>
            <a:p>
              <a:endParaRPr lang="en-US"/>
            </a:p>
          </p:txBody>
        </p:sp>
        <p:sp>
          <p:nvSpPr>
            <p:cNvPr id="11270" name="Line 6"/>
            <p:cNvSpPr>
              <a:spLocks noChangeShapeType="1"/>
            </p:cNvSpPr>
            <p:nvPr/>
          </p:nvSpPr>
          <p:spPr bwMode="auto">
            <a:xfrm>
              <a:off x="4272" y="2160"/>
              <a:ext cx="0" cy="336"/>
            </a:xfrm>
            <a:prstGeom prst="line">
              <a:avLst/>
            </a:prstGeom>
            <a:noFill/>
            <a:ln w="9525">
              <a:solidFill>
                <a:srgbClr val="FF0000"/>
              </a:solidFill>
              <a:round/>
              <a:headEnd/>
              <a:tailEnd type="arrow" w="med" len="med"/>
            </a:ln>
            <a:effectLst/>
          </p:spPr>
          <p:txBody>
            <a:bodyPr wrap="none" anchor="ctr"/>
            <a:lstStyle/>
            <a:p>
              <a:endParaRPr lang="en-US"/>
            </a:p>
          </p:txBody>
        </p:sp>
        <p:sp>
          <p:nvSpPr>
            <p:cNvPr id="11271" name="AutoShape 7"/>
            <p:cNvSpPr>
              <a:spLocks noChangeArrowheads="1"/>
            </p:cNvSpPr>
            <p:nvPr/>
          </p:nvSpPr>
          <p:spPr bwMode="auto">
            <a:xfrm>
              <a:off x="4224" y="2544"/>
              <a:ext cx="96" cy="96"/>
            </a:xfrm>
            <a:prstGeom prst="diamond">
              <a:avLst/>
            </a:prstGeom>
            <a:solidFill>
              <a:srgbClr val="FFFF33"/>
            </a:solidFill>
            <a:ln w="9525">
              <a:solidFill>
                <a:schemeClr val="tx1"/>
              </a:solidFill>
              <a:miter lim="800000"/>
              <a:headEnd/>
              <a:tailEnd/>
            </a:ln>
            <a:effectLst/>
          </p:spPr>
          <p:txBody>
            <a:bodyPr wrap="none" anchor="ctr"/>
            <a:lstStyle/>
            <a:p>
              <a:endParaRPr lang="en-US"/>
            </a:p>
          </p:txBody>
        </p:sp>
      </p:grpSp>
      <p:grpSp>
        <p:nvGrpSpPr>
          <p:cNvPr id="11272" name="Group 8"/>
          <p:cNvGrpSpPr>
            <a:grpSpLocks/>
          </p:cNvGrpSpPr>
          <p:nvPr/>
        </p:nvGrpSpPr>
        <p:grpSpPr bwMode="auto">
          <a:xfrm>
            <a:off x="2209800" y="4724400"/>
            <a:ext cx="3124200" cy="838200"/>
            <a:chOff x="1632" y="1344"/>
            <a:chExt cx="2592" cy="672"/>
          </a:xfrm>
        </p:grpSpPr>
        <p:sp>
          <p:nvSpPr>
            <p:cNvPr id="11273" name="Rectangle 9"/>
            <p:cNvSpPr>
              <a:spLocks noChangeArrowheads="1"/>
            </p:cNvSpPr>
            <p:nvPr/>
          </p:nvSpPr>
          <p:spPr bwMode="auto">
            <a:xfrm>
              <a:off x="2160" y="1392"/>
              <a:ext cx="1392" cy="192"/>
            </a:xfrm>
            <a:prstGeom prst="rect">
              <a:avLst/>
            </a:prstGeom>
            <a:solidFill>
              <a:srgbClr val="C0C0C0"/>
            </a:solidFill>
            <a:ln w="9525">
              <a:noFill/>
              <a:miter lim="800000"/>
              <a:headEnd/>
              <a:tailEnd/>
            </a:ln>
            <a:effectLst/>
          </p:spPr>
          <p:txBody>
            <a:bodyPr wrap="none" anchor="ctr"/>
            <a:lstStyle/>
            <a:p>
              <a:endParaRPr lang="en-US"/>
            </a:p>
          </p:txBody>
        </p:sp>
        <p:sp>
          <p:nvSpPr>
            <p:cNvPr id="11274" name="Line 10"/>
            <p:cNvSpPr>
              <a:spLocks noChangeShapeType="1"/>
            </p:cNvSpPr>
            <p:nvPr/>
          </p:nvSpPr>
          <p:spPr bwMode="auto">
            <a:xfrm>
              <a:off x="2160" y="1344"/>
              <a:ext cx="0" cy="240"/>
            </a:xfrm>
            <a:prstGeom prst="line">
              <a:avLst/>
            </a:prstGeom>
            <a:noFill/>
            <a:ln w="9525">
              <a:solidFill>
                <a:schemeClr val="tx1"/>
              </a:solidFill>
              <a:round/>
              <a:headEnd/>
              <a:tailEnd/>
            </a:ln>
            <a:effectLst/>
          </p:spPr>
          <p:txBody>
            <a:bodyPr wrap="none" anchor="ctr"/>
            <a:lstStyle/>
            <a:p>
              <a:endParaRPr lang="en-US"/>
            </a:p>
          </p:txBody>
        </p:sp>
        <p:sp>
          <p:nvSpPr>
            <p:cNvPr id="11275" name="Line 11"/>
            <p:cNvSpPr>
              <a:spLocks noChangeShapeType="1"/>
            </p:cNvSpPr>
            <p:nvPr/>
          </p:nvSpPr>
          <p:spPr bwMode="auto">
            <a:xfrm>
              <a:off x="3552" y="1344"/>
              <a:ext cx="0" cy="240"/>
            </a:xfrm>
            <a:prstGeom prst="line">
              <a:avLst/>
            </a:prstGeom>
            <a:noFill/>
            <a:ln w="9525">
              <a:solidFill>
                <a:schemeClr val="tx1"/>
              </a:solidFill>
              <a:round/>
              <a:headEnd/>
              <a:tailEnd/>
            </a:ln>
            <a:effectLst/>
          </p:spPr>
          <p:txBody>
            <a:bodyPr wrap="none" anchor="ctr"/>
            <a:lstStyle/>
            <a:p>
              <a:endParaRPr lang="en-US"/>
            </a:p>
          </p:txBody>
        </p:sp>
        <p:sp>
          <p:nvSpPr>
            <p:cNvPr id="11276" name="Line 12"/>
            <p:cNvSpPr>
              <a:spLocks noChangeShapeType="1"/>
            </p:cNvSpPr>
            <p:nvPr/>
          </p:nvSpPr>
          <p:spPr bwMode="auto">
            <a:xfrm>
              <a:off x="1632" y="1584"/>
              <a:ext cx="2592" cy="0"/>
            </a:xfrm>
            <a:prstGeom prst="line">
              <a:avLst/>
            </a:prstGeom>
            <a:noFill/>
            <a:ln w="9525">
              <a:solidFill>
                <a:schemeClr val="tx1"/>
              </a:solidFill>
              <a:round/>
              <a:headEnd/>
              <a:tailEnd/>
            </a:ln>
            <a:effectLst/>
          </p:spPr>
          <p:txBody>
            <a:bodyPr wrap="none" anchor="ctr"/>
            <a:lstStyle/>
            <a:p>
              <a:endParaRPr lang="en-US"/>
            </a:p>
          </p:txBody>
        </p:sp>
        <p:sp>
          <p:nvSpPr>
            <p:cNvPr id="11277" name="AutoShape 13"/>
            <p:cNvSpPr>
              <a:spLocks noChangeArrowheads="1"/>
            </p:cNvSpPr>
            <p:nvPr/>
          </p:nvSpPr>
          <p:spPr bwMode="auto">
            <a:xfrm>
              <a:off x="2832" y="1536"/>
              <a:ext cx="96" cy="96"/>
            </a:xfrm>
            <a:prstGeom prst="diamond">
              <a:avLst/>
            </a:prstGeom>
            <a:solidFill>
              <a:srgbClr val="FFFF33"/>
            </a:solidFill>
            <a:ln w="9525">
              <a:solidFill>
                <a:schemeClr val="tx1"/>
              </a:solidFill>
              <a:miter lim="800000"/>
              <a:headEnd/>
              <a:tailEnd/>
            </a:ln>
            <a:effectLst/>
          </p:spPr>
          <p:txBody>
            <a:bodyPr wrap="none" anchor="ctr"/>
            <a:lstStyle/>
            <a:p>
              <a:endParaRPr lang="en-US"/>
            </a:p>
          </p:txBody>
        </p:sp>
        <p:sp>
          <p:nvSpPr>
            <p:cNvPr id="11278" name="AutoShape 14"/>
            <p:cNvSpPr>
              <a:spLocks/>
            </p:cNvSpPr>
            <p:nvPr/>
          </p:nvSpPr>
          <p:spPr bwMode="auto">
            <a:xfrm rot="5400000">
              <a:off x="2736" y="1200"/>
              <a:ext cx="240" cy="1392"/>
            </a:xfrm>
            <a:prstGeom prst="rightBrace">
              <a:avLst>
                <a:gd name="adj1" fmla="val 48333"/>
                <a:gd name="adj2" fmla="val 50000"/>
              </a:avLst>
            </a:prstGeom>
            <a:noFill/>
            <a:ln w="9525">
              <a:solidFill>
                <a:srgbClr val="FF0000"/>
              </a:solidFill>
              <a:round/>
              <a:headEnd/>
              <a:tailEnd/>
            </a:ln>
            <a:effectLst/>
          </p:spPr>
          <p:txBody>
            <a:bodyPr wrap="none" anchor="ctr"/>
            <a:lstStyle/>
            <a:p>
              <a:endParaRPr lang="en-US"/>
            </a:p>
          </p:txBody>
        </p:sp>
      </p:grpSp>
      <p:sp>
        <p:nvSpPr>
          <p:cNvPr id="16" name="Date Placeholder 15"/>
          <p:cNvSpPr>
            <a:spLocks noGrp="1"/>
          </p:cNvSpPr>
          <p:nvPr>
            <p:ph type="dt" sz="half" idx="10"/>
          </p:nvPr>
        </p:nvSpPr>
        <p:spPr/>
        <p:txBody>
          <a:bodyPr/>
          <a:lstStyle/>
          <a:p>
            <a:fld id="{1A079E6F-2F21-4007-951C-8C86414E9952}" type="datetime1">
              <a:rPr lang="en-US" altLang="zh-CN" smtClean="0"/>
              <a:pPr/>
              <a:t>4/18/2013</a:t>
            </a:fld>
            <a:endParaRPr lang="en-US" altLang="zh-CN"/>
          </a:p>
        </p:txBody>
      </p:sp>
      <p:sp>
        <p:nvSpPr>
          <p:cNvPr id="17" name="Footer Placeholder 16"/>
          <p:cNvSpPr>
            <a:spLocks noGrp="1"/>
          </p:cNvSpPr>
          <p:nvPr>
            <p:ph type="ftr" sz="quarter" idx="11"/>
          </p:nvPr>
        </p:nvSpPr>
        <p:spPr/>
        <p:txBody>
          <a:bodyPr/>
          <a:lstStyle/>
          <a:p>
            <a:r>
              <a:rPr lang="en-US" altLang="zh-CN" smtClean="0"/>
              <a:t>Towson University - J. Jung</a:t>
            </a:r>
            <a:endParaRPr lang="en-US" altLang="zh-CN"/>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a:t>
            </a:r>
            <a:endParaRPr lang="en-US" dirty="0"/>
          </a:p>
        </p:txBody>
      </p:sp>
      <p:sp>
        <p:nvSpPr>
          <p:cNvPr id="3" name="Content Placeholder 2"/>
          <p:cNvSpPr>
            <a:spLocks noGrp="1"/>
          </p:cNvSpPr>
          <p:nvPr>
            <p:ph idx="1"/>
          </p:nvPr>
        </p:nvSpPr>
        <p:spPr/>
        <p:txBody>
          <a:bodyPr>
            <a:normAutofit/>
          </a:bodyPr>
          <a:lstStyle/>
          <a:p>
            <a:r>
              <a:rPr lang="en-US" altLang="zh-CN" dirty="0" smtClean="0">
                <a:ea typeface="宋体" charset="-122"/>
              </a:rPr>
              <a:t>Step One: Identify the Random Variable: p</a:t>
            </a:r>
          </a:p>
          <a:p>
            <a:pPr lvl="1"/>
            <a:r>
              <a:rPr lang="en-US" altLang="zh-CN" dirty="0" smtClean="0">
                <a:ea typeface="宋体" charset="-122"/>
              </a:rPr>
              <a:t>Center:	 p=0.56</a:t>
            </a:r>
          </a:p>
          <a:p>
            <a:r>
              <a:rPr lang="en-US" altLang="zh-CN" dirty="0" smtClean="0">
                <a:ea typeface="宋体" charset="-122"/>
              </a:rPr>
              <a:t>Step Two: Determine Its Distribution</a:t>
            </a:r>
          </a:p>
          <a:p>
            <a:pPr lvl="1"/>
            <a:r>
              <a:rPr lang="en-US" altLang="zh-CN" dirty="0" smtClean="0">
                <a:ea typeface="宋体" charset="-122"/>
              </a:rPr>
              <a:t>Standard Error:  SQRT(0.56*0.44/1052)=0.0153</a:t>
            </a:r>
          </a:p>
          <a:p>
            <a:pPr lvl="1"/>
            <a:r>
              <a:rPr lang="en-US" altLang="zh-CN" dirty="0" smtClean="0">
                <a:ea typeface="宋体" charset="-122"/>
              </a:rPr>
              <a:t>Shape: 		0.56*1052 = 589&gt;5, and </a:t>
            </a:r>
          </a:p>
          <a:p>
            <a:pPr lvl="1"/>
            <a:r>
              <a:rPr lang="en-US" altLang="zh-CN" dirty="0" smtClean="0">
                <a:ea typeface="宋体" charset="-122"/>
              </a:rPr>
              <a:t>   		0.44*1052 = 463&gt;5 ==&gt;Normal</a:t>
            </a:r>
          </a:p>
          <a:p>
            <a:r>
              <a:rPr lang="en-US" altLang="zh-CN" dirty="0" smtClean="0">
                <a:ea typeface="宋体" charset="-122"/>
              </a:rPr>
              <a:t>Margin of Error: </a:t>
            </a:r>
          </a:p>
          <a:p>
            <a:pPr lvl="1"/>
            <a:r>
              <a:rPr lang="en-US" altLang="zh-CN" dirty="0" smtClean="0">
                <a:ea typeface="宋体" charset="-122"/>
              </a:rPr>
              <a:t>0.56+-NORM.S.INV(0.025)*0.0153=0.56+-0.03</a:t>
            </a:r>
          </a:p>
          <a:p>
            <a:endParaRPr lang="en-US" dirty="0"/>
          </a:p>
        </p:txBody>
      </p:sp>
      <p:sp>
        <p:nvSpPr>
          <p:cNvPr id="4" name="Date Placeholder 3"/>
          <p:cNvSpPr>
            <a:spLocks noGrp="1"/>
          </p:cNvSpPr>
          <p:nvPr>
            <p:ph type="dt" sz="half" idx="10"/>
          </p:nvPr>
        </p:nvSpPr>
        <p:spPr/>
        <p:txBody>
          <a:bodyPr/>
          <a:lstStyle/>
          <a:p>
            <a:fld id="{420CFF18-7339-4F74-94A7-16E559BF9A7A}" type="datetime1">
              <a:rPr lang="en-US" altLang="zh-CN" smtClean="0"/>
              <a:pPr/>
              <a:t>4/18/2013</a:t>
            </a:fld>
            <a:endParaRPr lang="en-US" altLang="zh-CN"/>
          </a:p>
        </p:txBody>
      </p:sp>
      <p:sp>
        <p:nvSpPr>
          <p:cNvPr id="5" name="Footer Placeholder 4"/>
          <p:cNvSpPr>
            <a:spLocks noGrp="1"/>
          </p:cNvSpPr>
          <p:nvPr>
            <p:ph type="ftr" sz="quarter" idx="11"/>
          </p:nvPr>
        </p:nvSpPr>
        <p:spPr/>
        <p:txBody>
          <a:bodyPr/>
          <a:lstStyle/>
          <a:p>
            <a:r>
              <a:rPr lang="en-US" altLang="zh-CN" smtClean="0"/>
              <a:t>Towson University - J. Jung</a:t>
            </a:r>
            <a:endParaRPr lang="en-US" altLang="zh-CN"/>
          </a:p>
        </p:txBody>
      </p:sp>
      <p:sp>
        <p:nvSpPr>
          <p:cNvPr id="6" name="Slide Number Placeholder 5"/>
          <p:cNvSpPr>
            <a:spLocks noGrp="1"/>
          </p:cNvSpPr>
          <p:nvPr>
            <p:ph type="sldNum" sz="quarter" idx="12"/>
          </p:nvPr>
        </p:nvSpPr>
        <p:spPr/>
        <p:txBody>
          <a:bodyPr/>
          <a:lstStyle/>
          <a:p>
            <a:r>
              <a:rPr lang="en-US" altLang="zh-CN" smtClean="0"/>
              <a:t>10.</a:t>
            </a:r>
            <a:fld id="{83673AAB-6AC5-4CC2-B7D9-EC0D0201D313}" type="slidenum">
              <a:rPr lang="en-US" altLang="zh-CN" smtClean="0"/>
              <a:pPr/>
              <a:t>40</a:t>
            </a:fld>
            <a:endParaRPr lang="en-US" altLang="zh-CN"/>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Extended</a:t>
            </a:r>
            <a:endParaRPr lang="en-US" dirty="0"/>
          </a:p>
        </p:txBody>
      </p:sp>
      <p:sp>
        <p:nvSpPr>
          <p:cNvPr id="3" name="Content Placeholder 2"/>
          <p:cNvSpPr>
            <a:spLocks noGrp="1"/>
          </p:cNvSpPr>
          <p:nvPr>
            <p:ph idx="1"/>
          </p:nvPr>
        </p:nvSpPr>
        <p:spPr/>
        <p:txBody>
          <a:bodyPr/>
          <a:lstStyle/>
          <a:p>
            <a:r>
              <a:rPr lang="en-US" altLang="zh-CN" dirty="0" smtClean="0">
                <a:ea typeface="宋体" charset="-122"/>
              </a:rPr>
              <a:t>Estimate the two values between which 99.7% of similar sample proportions might lie. </a:t>
            </a:r>
          </a:p>
          <a:p>
            <a:pPr lvl="1"/>
            <a:r>
              <a:rPr lang="en-US" altLang="zh-CN" dirty="0" smtClean="0">
                <a:ea typeface="宋体" charset="-122"/>
              </a:rPr>
              <a:t>0.56+-NORM.S.INV(0.0015)*0.0153=0.56+-4.54</a:t>
            </a:r>
          </a:p>
          <a:p>
            <a:pPr lvl="1"/>
            <a:r>
              <a:rPr lang="en-US" altLang="zh-CN" dirty="0" smtClean="0">
                <a:ea typeface="宋体" charset="-122"/>
              </a:rPr>
              <a:t>So the interval increased in size, because the probability that this interval covers the true population proportion is larger.</a:t>
            </a:r>
          </a:p>
          <a:p>
            <a:endParaRPr lang="en-US" altLang="zh-CN" dirty="0" smtClean="0">
              <a:ea typeface="宋体" charset="-122"/>
            </a:endParaRPr>
          </a:p>
          <a:p>
            <a:endParaRPr lang="en-US" dirty="0"/>
          </a:p>
        </p:txBody>
      </p:sp>
      <p:sp>
        <p:nvSpPr>
          <p:cNvPr id="4" name="Date Placeholder 3"/>
          <p:cNvSpPr>
            <a:spLocks noGrp="1"/>
          </p:cNvSpPr>
          <p:nvPr>
            <p:ph type="dt" sz="half" idx="10"/>
          </p:nvPr>
        </p:nvSpPr>
        <p:spPr/>
        <p:txBody>
          <a:bodyPr/>
          <a:lstStyle/>
          <a:p>
            <a:fld id="{420CFF18-7339-4F74-94A7-16E559BF9A7A}" type="datetime1">
              <a:rPr lang="en-US" altLang="zh-CN" smtClean="0"/>
              <a:pPr/>
              <a:t>4/18/2013</a:t>
            </a:fld>
            <a:endParaRPr lang="en-US" altLang="zh-CN"/>
          </a:p>
        </p:txBody>
      </p:sp>
      <p:sp>
        <p:nvSpPr>
          <p:cNvPr id="5" name="Footer Placeholder 4"/>
          <p:cNvSpPr>
            <a:spLocks noGrp="1"/>
          </p:cNvSpPr>
          <p:nvPr>
            <p:ph type="ftr" sz="quarter" idx="11"/>
          </p:nvPr>
        </p:nvSpPr>
        <p:spPr/>
        <p:txBody>
          <a:bodyPr/>
          <a:lstStyle/>
          <a:p>
            <a:r>
              <a:rPr lang="en-US" altLang="zh-CN" smtClean="0"/>
              <a:t>Towson University - J. Jung</a:t>
            </a:r>
            <a:endParaRPr lang="en-US" altLang="zh-CN"/>
          </a:p>
        </p:txBody>
      </p:sp>
      <p:sp>
        <p:nvSpPr>
          <p:cNvPr id="6" name="Slide Number Placeholder 5"/>
          <p:cNvSpPr>
            <a:spLocks noGrp="1"/>
          </p:cNvSpPr>
          <p:nvPr>
            <p:ph type="sldNum" sz="quarter" idx="12"/>
          </p:nvPr>
        </p:nvSpPr>
        <p:spPr/>
        <p:txBody>
          <a:bodyPr/>
          <a:lstStyle/>
          <a:p>
            <a:r>
              <a:rPr lang="en-US" altLang="zh-CN" smtClean="0"/>
              <a:t>10.</a:t>
            </a:r>
            <a:fld id="{83673AAB-6AC5-4CC2-B7D9-EC0D0201D313}" type="slidenum">
              <a:rPr lang="en-US" altLang="zh-CN" smtClean="0"/>
              <a:pPr/>
              <a:t>41</a:t>
            </a:fld>
            <a:endParaRPr lang="en-US" altLang="zh-C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normAutofit fontScale="90000"/>
          </a:bodyPr>
          <a:lstStyle/>
          <a:p>
            <a:r>
              <a:rPr lang="en-US" altLang="zh-CN" dirty="0">
                <a:ea typeface="宋体" charset="-122"/>
              </a:rPr>
              <a:t>Interval </a:t>
            </a:r>
            <a:r>
              <a:rPr lang="en-US" altLang="zh-CN" dirty="0" smtClean="0">
                <a:ea typeface="宋体" charset="-122"/>
              </a:rPr>
              <a:t>Estimator</a:t>
            </a:r>
            <a:endParaRPr lang="en-US" altLang="zh-CN" dirty="0">
              <a:ea typeface="宋体" charset="-122"/>
            </a:endParaRPr>
          </a:p>
        </p:txBody>
      </p:sp>
      <p:sp>
        <p:nvSpPr>
          <p:cNvPr id="45059" name="Rectangle 3"/>
          <p:cNvSpPr>
            <a:spLocks noGrp="1" noChangeArrowheads="1"/>
          </p:cNvSpPr>
          <p:nvPr>
            <p:ph type="body" sz="half" idx="1"/>
          </p:nvPr>
        </p:nvSpPr>
        <p:spPr>
          <a:xfrm>
            <a:off x="241300" y="914400"/>
            <a:ext cx="8902700" cy="5486400"/>
          </a:xfrm>
        </p:spPr>
        <p:txBody>
          <a:bodyPr/>
          <a:lstStyle/>
          <a:p>
            <a:pPr>
              <a:lnSpc>
                <a:spcPct val="90000"/>
              </a:lnSpc>
            </a:pPr>
            <a:r>
              <a:rPr lang="en-US" altLang="zh-CN" sz="2400" dirty="0">
                <a:ea typeface="宋体" charset="-122"/>
              </a:rPr>
              <a:t>The </a:t>
            </a:r>
            <a:r>
              <a:rPr lang="en-US" altLang="zh-CN" sz="2400" b="1" i="1" dirty="0">
                <a:ea typeface="宋体" charset="-122"/>
              </a:rPr>
              <a:t>interval </a:t>
            </a:r>
            <a:r>
              <a:rPr lang="en-US" altLang="zh-CN" sz="2400" dirty="0">
                <a:ea typeface="宋体" charset="-122"/>
              </a:rPr>
              <a:t>is called </a:t>
            </a:r>
            <a:r>
              <a:rPr lang="en-US" altLang="zh-CN" sz="2400" b="1" i="1" dirty="0">
                <a:ea typeface="宋体" charset="-122"/>
              </a:rPr>
              <a:t>confidence interval (C.I.)</a:t>
            </a:r>
            <a:r>
              <a:rPr lang="en-US" altLang="zh-CN" sz="2400" dirty="0">
                <a:ea typeface="宋体" charset="-122"/>
              </a:rPr>
              <a:t>. </a:t>
            </a:r>
          </a:p>
          <a:p>
            <a:pPr>
              <a:lnSpc>
                <a:spcPct val="90000"/>
              </a:lnSpc>
            </a:pPr>
            <a:r>
              <a:rPr lang="en-US" altLang="zh-CN" sz="2400" dirty="0">
                <a:ea typeface="宋体" charset="-122"/>
              </a:rPr>
              <a:t>The chosen probability is called </a:t>
            </a:r>
            <a:r>
              <a:rPr lang="en-US" altLang="zh-CN" sz="2400" b="1" i="1" dirty="0">
                <a:ea typeface="宋体" charset="-122"/>
              </a:rPr>
              <a:t>level of confidence</a:t>
            </a:r>
            <a:r>
              <a:rPr lang="en-US" altLang="zh-CN" sz="2400" dirty="0">
                <a:ea typeface="宋体" charset="-122"/>
              </a:rPr>
              <a:t>.</a:t>
            </a:r>
          </a:p>
          <a:p>
            <a:pPr>
              <a:lnSpc>
                <a:spcPct val="90000"/>
              </a:lnSpc>
            </a:pPr>
            <a:r>
              <a:rPr lang="en-US" altLang="zh-CN" sz="2400" dirty="0">
                <a:ea typeface="宋体" charset="-122"/>
              </a:rPr>
              <a:t>An </a:t>
            </a:r>
            <a:r>
              <a:rPr lang="en-US" altLang="zh-CN" sz="2400" b="1" i="1" dirty="0">
                <a:ea typeface="宋体" charset="-122"/>
              </a:rPr>
              <a:t>interval</a:t>
            </a:r>
            <a:r>
              <a:rPr lang="en-US" altLang="zh-CN" sz="2400" dirty="0">
                <a:ea typeface="宋体" charset="-122"/>
              </a:rPr>
              <a:t> estimate centered over a </a:t>
            </a:r>
            <a:r>
              <a:rPr lang="en-US" altLang="zh-CN" sz="2400" b="1" i="1" dirty="0">
                <a:ea typeface="宋体" charset="-122"/>
              </a:rPr>
              <a:t>point</a:t>
            </a:r>
            <a:r>
              <a:rPr lang="en-US" altLang="zh-CN" sz="2400" dirty="0">
                <a:ea typeface="宋体" charset="-122"/>
              </a:rPr>
              <a:t> </a:t>
            </a:r>
            <a:r>
              <a:rPr lang="en-US" altLang="zh-CN" sz="2400" dirty="0" smtClean="0">
                <a:ea typeface="宋体" charset="-122"/>
              </a:rPr>
              <a:t>estimate is</a:t>
            </a:r>
            <a:r>
              <a:rPr lang="en-US" altLang="zh-CN" sz="2400" dirty="0">
                <a:ea typeface="宋体" charset="-122"/>
              </a:rPr>
              <a:t> </a:t>
            </a:r>
            <a:r>
              <a:rPr lang="en-US" altLang="zh-CN" sz="2400" dirty="0" smtClean="0">
                <a:ea typeface="宋体" charset="-122"/>
              </a:rPr>
              <a:t>reported at the </a:t>
            </a:r>
            <a:r>
              <a:rPr lang="en-US" altLang="zh-CN" sz="2400" dirty="0">
                <a:ea typeface="宋体" charset="-122"/>
              </a:rPr>
              <a:t>endpoints of the range.</a:t>
            </a:r>
          </a:p>
          <a:p>
            <a:pPr>
              <a:lnSpc>
                <a:spcPct val="90000"/>
              </a:lnSpc>
            </a:pPr>
            <a:endParaRPr lang="en-US" altLang="zh-CN" sz="2400" dirty="0">
              <a:ea typeface="宋体" charset="-122"/>
            </a:endParaRPr>
          </a:p>
          <a:p>
            <a:pPr>
              <a:lnSpc>
                <a:spcPct val="90000"/>
              </a:lnSpc>
            </a:pPr>
            <a:r>
              <a:rPr lang="en-US" altLang="zh-CN" sz="2400" dirty="0">
                <a:ea typeface="宋体" charset="-122"/>
              </a:rPr>
              <a:t>Example: Suppose we want to estimate the mean summer income of a class of business students. For n=25 students, </a:t>
            </a:r>
          </a:p>
          <a:p>
            <a:pPr>
              <a:lnSpc>
                <a:spcPct val="90000"/>
              </a:lnSpc>
            </a:pPr>
            <a:r>
              <a:rPr lang="en-US" altLang="zh-CN" sz="2400" dirty="0">
                <a:ea typeface="宋体" charset="-122"/>
              </a:rPr>
              <a:t>    is calculated to be 400 $/week.</a:t>
            </a:r>
          </a:p>
          <a:p>
            <a:pPr>
              <a:lnSpc>
                <a:spcPct val="90000"/>
              </a:lnSpc>
            </a:pPr>
            <a:endParaRPr lang="en-US" altLang="zh-CN" sz="2400" dirty="0">
              <a:ea typeface="宋体" charset="-122"/>
            </a:endParaRPr>
          </a:p>
          <a:p>
            <a:pPr>
              <a:lnSpc>
                <a:spcPct val="90000"/>
              </a:lnSpc>
            </a:pPr>
            <a:r>
              <a:rPr lang="en-US" altLang="zh-CN" sz="2400" dirty="0">
                <a:ea typeface="宋体" charset="-122"/>
              </a:rPr>
              <a:t>      point estimate                         C.I.                  level of confidence</a:t>
            </a:r>
          </a:p>
          <a:p>
            <a:pPr>
              <a:lnSpc>
                <a:spcPct val="90000"/>
              </a:lnSpc>
            </a:pPr>
            <a:endParaRPr lang="en-US" altLang="zh-CN" sz="2400" dirty="0">
              <a:ea typeface="宋体" charset="-122"/>
            </a:endParaRPr>
          </a:p>
          <a:p>
            <a:pPr>
              <a:lnSpc>
                <a:spcPct val="90000"/>
              </a:lnSpc>
            </a:pPr>
            <a:r>
              <a:rPr lang="en-US" altLang="zh-CN" sz="2400" dirty="0">
                <a:ea typeface="宋体" charset="-122"/>
              </a:rPr>
              <a:t>An alternative statement is:</a:t>
            </a:r>
          </a:p>
          <a:p>
            <a:pPr>
              <a:lnSpc>
                <a:spcPct val="90000"/>
              </a:lnSpc>
            </a:pPr>
            <a:r>
              <a:rPr lang="en-US" altLang="zh-CN" sz="2400" dirty="0">
                <a:ea typeface="宋体" charset="-122"/>
              </a:rPr>
              <a:t>The mean income is </a:t>
            </a:r>
            <a:r>
              <a:rPr lang="en-US" altLang="zh-CN" sz="2400" b="1" i="1" dirty="0">
                <a:ea typeface="宋体" charset="-122"/>
              </a:rPr>
              <a:t>between</a:t>
            </a:r>
            <a:r>
              <a:rPr lang="en-US" altLang="zh-CN" sz="2400" dirty="0">
                <a:ea typeface="宋体" charset="-122"/>
              </a:rPr>
              <a:t> 380 and 420 $/week with 95% level.</a:t>
            </a:r>
          </a:p>
        </p:txBody>
      </p:sp>
      <p:pic>
        <p:nvPicPr>
          <p:cNvPr id="45071" name="Picture 15"/>
          <p:cNvPicPr>
            <a:picLocks noGrp="1" noChangeAspect="1" noChangeArrowheads="1"/>
          </p:cNvPicPr>
          <p:nvPr>
            <p:ph sz="half" idx="2"/>
          </p:nvPr>
        </p:nvPicPr>
        <p:blipFill>
          <a:blip r:embed="rId3" cstate="print"/>
          <a:srcRect/>
          <a:stretch>
            <a:fillRect/>
          </a:stretch>
        </p:blipFill>
        <p:spPr>
          <a:xfrm>
            <a:off x="485775" y="3657600"/>
            <a:ext cx="352425" cy="381000"/>
          </a:xfrm>
          <a:noFill/>
          <a:ln/>
        </p:spPr>
      </p:pic>
      <p:sp>
        <p:nvSpPr>
          <p:cNvPr id="9" name="Slide Number Placeholder 6"/>
          <p:cNvSpPr>
            <a:spLocks noGrp="1"/>
          </p:cNvSpPr>
          <p:nvPr>
            <p:ph type="sldNum" sz="quarter" idx="12"/>
          </p:nvPr>
        </p:nvSpPr>
        <p:spPr/>
        <p:txBody>
          <a:bodyPr/>
          <a:lstStyle/>
          <a:p>
            <a:r>
              <a:rPr lang="en-US" altLang="zh-CN"/>
              <a:t>10.</a:t>
            </a:r>
            <a:fld id="{F178F61F-E011-42C1-B00C-C5203B7A19DF}" type="slidenum">
              <a:rPr lang="en-US" altLang="zh-CN"/>
              <a:pPr/>
              <a:t>5</a:t>
            </a:fld>
            <a:endParaRPr lang="en-US" altLang="zh-CN"/>
          </a:p>
        </p:txBody>
      </p:sp>
      <p:sp>
        <p:nvSpPr>
          <p:cNvPr id="45073" name="Line 17"/>
          <p:cNvSpPr>
            <a:spLocks noChangeShapeType="1"/>
          </p:cNvSpPr>
          <p:nvPr/>
        </p:nvSpPr>
        <p:spPr bwMode="auto">
          <a:xfrm flipH="1" flipV="1">
            <a:off x="762000" y="3962400"/>
            <a:ext cx="685800" cy="533400"/>
          </a:xfrm>
          <a:prstGeom prst="line">
            <a:avLst/>
          </a:prstGeom>
          <a:noFill/>
          <a:ln w="9525">
            <a:solidFill>
              <a:srgbClr val="FF0000"/>
            </a:solidFill>
            <a:round/>
            <a:headEnd/>
            <a:tailEnd type="arrow" w="med" len="med"/>
          </a:ln>
          <a:effectLst/>
        </p:spPr>
        <p:txBody>
          <a:bodyPr wrap="none" anchor="ctr"/>
          <a:lstStyle/>
          <a:p>
            <a:endParaRPr lang="en-US"/>
          </a:p>
        </p:txBody>
      </p:sp>
      <p:sp>
        <p:nvSpPr>
          <p:cNvPr id="45074" name="AutoShape 18"/>
          <p:cNvSpPr>
            <a:spLocks/>
          </p:cNvSpPr>
          <p:nvPr/>
        </p:nvSpPr>
        <p:spPr bwMode="auto">
          <a:xfrm rot="16200000" flipV="1">
            <a:off x="5029200" y="4800600"/>
            <a:ext cx="228600" cy="1295400"/>
          </a:xfrm>
          <a:prstGeom prst="rightBrace">
            <a:avLst>
              <a:gd name="adj1" fmla="val 47222"/>
              <a:gd name="adj2" fmla="val 50000"/>
            </a:avLst>
          </a:prstGeom>
          <a:noFill/>
          <a:ln w="9525">
            <a:solidFill>
              <a:srgbClr val="FF0000"/>
            </a:solidFill>
            <a:round/>
            <a:headEnd/>
            <a:tailEnd/>
          </a:ln>
          <a:effectLst/>
        </p:spPr>
        <p:txBody>
          <a:bodyPr wrap="none" anchor="ctr"/>
          <a:lstStyle/>
          <a:p>
            <a:endParaRPr lang="en-US"/>
          </a:p>
        </p:txBody>
      </p:sp>
      <p:sp>
        <p:nvSpPr>
          <p:cNvPr id="45075" name="Line 19"/>
          <p:cNvSpPr>
            <a:spLocks noChangeShapeType="1"/>
          </p:cNvSpPr>
          <p:nvPr/>
        </p:nvSpPr>
        <p:spPr bwMode="auto">
          <a:xfrm flipH="1">
            <a:off x="5105400" y="4800600"/>
            <a:ext cx="0" cy="457200"/>
          </a:xfrm>
          <a:prstGeom prst="line">
            <a:avLst/>
          </a:prstGeom>
          <a:noFill/>
          <a:ln w="9525">
            <a:solidFill>
              <a:srgbClr val="FF0000"/>
            </a:solidFill>
            <a:round/>
            <a:headEnd/>
            <a:tailEnd type="arrow" w="med" len="med"/>
          </a:ln>
          <a:effectLst/>
        </p:spPr>
        <p:txBody>
          <a:bodyPr wrap="none" anchor="ctr"/>
          <a:lstStyle/>
          <a:p>
            <a:endParaRPr lang="en-US"/>
          </a:p>
        </p:txBody>
      </p:sp>
      <p:sp>
        <p:nvSpPr>
          <p:cNvPr id="45076" name="Line 20"/>
          <p:cNvSpPr>
            <a:spLocks noChangeShapeType="1"/>
          </p:cNvSpPr>
          <p:nvPr/>
        </p:nvSpPr>
        <p:spPr bwMode="auto">
          <a:xfrm>
            <a:off x="7467600" y="4876800"/>
            <a:ext cx="228600" cy="838200"/>
          </a:xfrm>
          <a:prstGeom prst="line">
            <a:avLst/>
          </a:prstGeom>
          <a:noFill/>
          <a:ln w="9525">
            <a:solidFill>
              <a:srgbClr val="FF0000"/>
            </a:solidFill>
            <a:round/>
            <a:headEnd/>
            <a:tailEnd type="arrow" w="med" len="med"/>
          </a:ln>
          <a:effectLst/>
        </p:spPr>
        <p:txBody>
          <a:bodyPr wrap="none" anchor="ctr"/>
          <a:lstStyle/>
          <a:p>
            <a:endParaRPr lang="en-US"/>
          </a:p>
        </p:txBody>
      </p:sp>
      <p:sp>
        <p:nvSpPr>
          <p:cNvPr id="10" name="Date Placeholder 9"/>
          <p:cNvSpPr>
            <a:spLocks noGrp="1"/>
          </p:cNvSpPr>
          <p:nvPr>
            <p:ph type="dt" sz="half" idx="10"/>
          </p:nvPr>
        </p:nvSpPr>
        <p:spPr/>
        <p:txBody>
          <a:bodyPr/>
          <a:lstStyle/>
          <a:p>
            <a:fld id="{616DC935-099D-426B-B94E-E80674092C50}" type="datetime1">
              <a:rPr lang="en-US" altLang="zh-CN" smtClean="0"/>
              <a:pPr/>
              <a:t>4/18/2013</a:t>
            </a:fld>
            <a:endParaRPr lang="en-US" altLang="zh-CN"/>
          </a:p>
        </p:txBody>
      </p:sp>
      <p:sp>
        <p:nvSpPr>
          <p:cNvPr id="11" name="Footer Placeholder 10"/>
          <p:cNvSpPr>
            <a:spLocks noGrp="1"/>
          </p:cNvSpPr>
          <p:nvPr>
            <p:ph type="ftr" sz="quarter" idx="11"/>
          </p:nvPr>
        </p:nvSpPr>
        <p:spPr/>
        <p:txBody>
          <a:bodyPr/>
          <a:lstStyle/>
          <a:p>
            <a:r>
              <a:rPr lang="en-US" altLang="zh-CN" smtClean="0"/>
              <a:t>Towson University - J. Jung</a:t>
            </a:r>
            <a:endParaRPr lang="en-US" altLang="zh-CN"/>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altLang="zh-CN">
                <a:ea typeface="宋体" charset="-122"/>
              </a:rPr>
              <a:t>Estimating    when     is known…</a:t>
            </a:r>
          </a:p>
        </p:txBody>
      </p:sp>
      <p:sp>
        <p:nvSpPr>
          <p:cNvPr id="18435" name="Rectangle 3"/>
          <p:cNvSpPr>
            <a:spLocks noGrp="1" noChangeArrowheads="1"/>
          </p:cNvSpPr>
          <p:nvPr>
            <p:ph idx="1"/>
          </p:nvPr>
        </p:nvSpPr>
        <p:spPr/>
        <p:txBody>
          <a:bodyPr>
            <a:normAutofit fontScale="85000" lnSpcReduction="20000"/>
          </a:bodyPr>
          <a:lstStyle/>
          <a:p>
            <a:pPr marL="0" indent="0">
              <a:buNone/>
            </a:pPr>
            <a:r>
              <a:rPr lang="en-US" altLang="zh-CN" dirty="0">
                <a:ea typeface="宋体" charset="-122"/>
              </a:rPr>
              <a:t>We can calculate an interval estimator from a sampling distribution, by:</a:t>
            </a:r>
          </a:p>
          <a:p>
            <a:pPr marL="514350" indent="-514350">
              <a:buFont typeface="+mj-lt"/>
              <a:buAutoNum type="arabicPeriod"/>
            </a:pPr>
            <a:r>
              <a:rPr lang="en-US" altLang="zh-CN" dirty="0">
                <a:ea typeface="宋体" charset="-122"/>
              </a:rPr>
              <a:t>Drawing a sample of size </a:t>
            </a:r>
            <a:r>
              <a:rPr lang="en-US" altLang="zh-CN" i="1" dirty="0">
                <a:ea typeface="宋体" charset="-122"/>
              </a:rPr>
              <a:t>n</a:t>
            </a:r>
            <a:r>
              <a:rPr lang="en-US" altLang="zh-CN" dirty="0">
                <a:ea typeface="宋体" charset="-122"/>
              </a:rPr>
              <a:t> from the population</a:t>
            </a:r>
          </a:p>
          <a:p>
            <a:pPr marL="514350" indent="-514350">
              <a:buFont typeface="+mj-lt"/>
              <a:buAutoNum type="arabicPeriod"/>
            </a:pPr>
            <a:r>
              <a:rPr lang="en-US" altLang="zh-CN" dirty="0">
                <a:ea typeface="宋体" charset="-122"/>
              </a:rPr>
              <a:t>Calculating its mean, </a:t>
            </a:r>
          </a:p>
          <a:p>
            <a:pPr marL="514350" indent="-514350">
              <a:buFont typeface="+mj-lt"/>
              <a:buAutoNum type="arabicPeriod"/>
            </a:pPr>
            <a:r>
              <a:rPr lang="en-US" altLang="zh-CN" dirty="0">
                <a:ea typeface="宋体" charset="-122"/>
              </a:rPr>
              <a:t>When X is normally (or approximately normally) distributed </a:t>
            </a:r>
            <a:r>
              <a:rPr lang="en-US" altLang="zh-CN" dirty="0" smtClean="0">
                <a:ea typeface="宋体" charset="-122"/>
              </a:rPr>
              <a:t>then it can be normalized:</a:t>
            </a:r>
            <a:endParaRPr lang="en-US" altLang="zh-CN" dirty="0">
              <a:ea typeface="宋体" charset="-122"/>
            </a:endParaRPr>
          </a:p>
          <a:p>
            <a:pPr marL="514350" indent="-514350">
              <a:buFont typeface="+mj-lt"/>
              <a:buAutoNum type="arabicPeriod"/>
            </a:pPr>
            <a:endParaRPr lang="en-US" altLang="zh-CN" dirty="0">
              <a:ea typeface="宋体" charset="-122"/>
            </a:endParaRPr>
          </a:p>
          <a:p>
            <a:pPr marL="514350" indent="-514350">
              <a:buFont typeface="+mj-lt"/>
              <a:buAutoNum type="arabicPeriod"/>
            </a:pPr>
            <a:endParaRPr lang="en-US" altLang="zh-CN" dirty="0">
              <a:ea typeface="宋体" charset="-122"/>
            </a:endParaRPr>
          </a:p>
          <a:p>
            <a:pPr marL="514350" indent="-514350">
              <a:buFont typeface="+mj-lt"/>
              <a:buAutoNum type="arabicPeriod"/>
            </a:pPr>
            <a:endParaRPr lang="en-US" altLang="zh-CN" dirty="0">
              <a:ea typeface="宋体" charset="-122"/>
            </a:endParaRPr>
          </a:p>
          <a:p>
            <a:pPr marL="514350" indent="-514350">
              <a:buFont typeface="+mj-lt"/>
              <a:buAutoNum type="arabicPeriod"/>
            </a:pPr>
            <a:r>
              <a:rPr lang="en-US" altLang="zh-CN" dirty="0" smtClean="0">
                <a:ea typeface="宋体" charset="-122"/>
              </a:rPr>
              <a:t>And random variable Z will </a:t>
            </a:r>
            <a:r>
              <a:rPr lang="en-US" altLang="zh-CN" dirty="0">
                <a:ea typeface="宋体" charset="-122"/>
              </a:rPr>
              <a:t>have a standard normal (or approximately normal) </a:t>
            </a:r>
            <a:r>
              <a:rPr lang="en-US" altLang="zh-CN" dirty="0" smtClean="0">
                <a:ea typeface="宋体" charset="-122"/>
              </a:rPr>
              <a:t>distribution!!</a:t>
            </a:r>
            <a:endParaRPr lang="en-US" altLang="zh-CN" dirty="0">
              <a:ea typeface="宋体" charset="-122"/>
            </a:endParaRPr>
          </a:p>
        </p:txBody>
      </p:sp>
      <p:sp>
        <p:nvSpPr>
          <p:cNvPr id="9" name="Slide Number Placeholder 5"/>
          <p:cNvSpPr>
            <a:spLocks noGrp="1"/>
          </p:cNvSpPr>
          <p:nvPr>
            <p:ph type="sldNum" sz="quarter" idx="12"/>
          </p:nvPr>
        </p:nvSpPr>
        <p:spPr/>
        <p:txBody>
          <a:bodyPr/>
          <a:lstStyle/>
          <a:p>
            <a:r>
              <a:rPr lang="en-US" altLang="zh-CN"/>
              <a:t>10.</a:t>
            </a:r>
            <a:fld id="{884F005D-FBAE-4036-8FEE-48C747DF8263}" type="slidenum">
              <a:rPr lang="en-US" altLang="zh-CN"/>
              <a:pPr/>
              <a:t>6</a:t>
            </a:fld>
            <a:endParaRPr lang="en-US" altLang="zh-CN"/>
          </a:p>
        </p:txBody>
      </p:sp>
      <p:pic>
        <p:nvPicPr>
          <p:cNvPr id="18436" name="Picture 4"/>
          <p:cNvPicPr>
            <a:picLocks noChangeAspect="1" noChangeArrowheads="1"/>
          </p:cNvPicPr>
          <p:nvPr/>
        </p:nvPicPr>
        <p:blipFill>
          <a:blip r:embed="rId3" cstate="print"/>
          <a:srcRect/>
          <a:stretch>
            <a:fillRect/>
          </a:stretch>
        </p:blipFill>
        <p:spPr bwMode="auto">
          <a:xfrm>
            <a:off x="3352800" y="685800"/>
            <a:ext cx="466725" cy="517525"/>
          </a:xfrm>
          <a:prstGeom prst="rect">
            <a:avLst/>
          </a:prstGeom>
          <a:noFill/>
        </p:spPr>
      </p:pic>
      <p:pic>
        <p:nvPicPr>
          <p:cNvPr id="18438" name="Picture 6"/>
          <p:cNvPicPr>
            <a:picLocks noChangeAspect="1" noChangeArrowheads="1"/>
          </p:cNvPicPr>
          <p:nvPr/>
        </p:nvPicPr>
        <p:blipFill>
          <a:blip r:embed="rId4" cstate="print"/>
          <a:srcRect/>
          <a:stretch>
            <a:fillRect/>
          </a:stretch>
        </p:blipFill>
        <p:spPr bwMode="auto">
          <a:xfrm>
            <a:off x="5181600" y="685800"/>
            <a:ext cx="438150" cy="396875"/>
          </a:xfrm>
          <a:prstGeom prst="rect">
            <a:avLst/>
          </a:prstGeom>
          <a:noFill/>
        </p:spPr>
      </p:pic>
      <p:pic>
        <p:nvPicPr>
          <p:cNvPr id="18439" name="Picture 7"/>
          <p:cNvPicPr>
            <a:picLocks noChangeAspect="1" noChangeArrowheads="1"/>
          </p:cNvPicPr>
          <p:nvPr/>
        </p:nvPicPr>
        <p:blipFill>
          <a:blip r:embed="rId5" cstate="print"/>
          <a:srcRect/>
          <a:stretch>
            <a:fillRect/>
          </a:stretch>
        </p:blipFill>
        <p:spPr bwMode="auto">
          <a:xfrm>
            <a:off x="3949700" y="2667000"/>
            <a:ext cx="393700" cy="425450"/>
          </a:xfrm>
          <a:prstGeom prst="rect">
            <a:avLst/>
          </a:prstGeom>
          <a:noFill/>
        </p:spPr>
      </p:pic>
      <p:sp>
        <p:nvSpPr>
          <p:cNvPr id="18440" name="Line 8"/>
          <p:cNvSpPr>
            <a:spLocks noChangeShapeType="1"/>
          </p:cNvSpPr>
          <p:nvPr/>
        </p:nvSpPr>
        <p:spPr bwMode="auto">
          <a:xfrm>
            <a:off x="1981200" y="3200400"/>
            <a:ext cx="228600" cy="0"/>
          </a:xfrm>
          <a:prstGeom prst="line">
            <a:avLst/>
          </a:prstGeom>
          <a:noFill/>
          <a:ln w="9525">
            <a:solidFill>
              <a:schemeClr val="tx1"/>
            </a:solidFill>
            <a:round/>
            <a:headEnd/>
            <a:tailEnd/>
          </a:ln>
          <a:effectLst/>
        </p:spPr>
        <p:txBody>
          <a:bodyPr wrap="none" anchor="ctr"/>
          <a:lstStyle/>
          <a:p>
            <a:endParaRPr lang="en-US"/>
          </a:p>
        </p:txBody>
      </p:sp>
      <p:pic>
        <p:nvPicPr>
          <p:cNvPr id="18441" name="Picture 9"/>
          <p:cNvPicPr>
            <a:picLocks noChangeAspect="1" noChangeArrowheads="1"/>
          </p:cNvPicPr>
          <p:nvPr/>
        </p:nvPicPr>
        <p:blipFill>
          <a:blip r:embed="rId6" cstate="print"/>
          <a:srcRect/>
          <a:stretch>
            <a:fillRect/>
          </a:stretch>
        </p:blipFill>
        <p:spPr bwMode="auto">
          <a:xfrm>
            <a:off x="3511550" y="4038600"/>
            <a:ext cx="2120900" cy="1193800"/>
          </a:xfrm>
          <a:prstGeom prst="rect">
            <a:avLst/>
          </a:prstGeom>
          <a:noFill/>
        </p:spPr>
      </p:pic>
      <p:sp>
        <p:nvSpPr>
          <p:cNvPr id="10" name="Date Placeholder 9"/>
          <p:cNvSpPr>
            <a:spLocks noGrp="1"/>
          </p:cNvSpPr>
          <p:nvPr>
            <p:ph type="dt" sz="half" idx="10"/>
          </p:nvPr>
        </p:nvSpPr>
        <p:spPr/>
        <p:txBody>
          <a:bodyPr/>
          <a:lstStyle/>
          <a:p>
            <a:fld id="{170E4CF6-CF11-4934-9746-F2834195B759}" type="datetime1">
              <a:rPr lang="en-US" altLang="zh-CN" smtClean="0"/>
              <a:pPr/>
              <a:t>4/18/2013</a:t>
            </a:fld>
            <a:endParaRPr lang="en-US" altLang="zh-CN"/>
          </a:p>
        </p:txBody>
      </p:sp>
      <p:sp>
        <p:nvSpPr>
          <p:cNvPr id="11" name="Footer Placeholder 10"/>
          <p:cNvSpPr>
            <a:spLocks noGrp="1"/>
          </p:cNvSpPr>
          <p:nvPr>
            <p:ph type="ftr" sz="quarter" idx="11"/>
          </p:nvPr>
        </p:nvSpPr>
        <p:spPr/>
        <p:txBody>
          <a:bodyPr/>
          <a:lstStyle/>
          <a:p>
            <a:r>
              <a:rPr lang="en-US" altLang="zh-CN" smtClean="0"/>
              <a:t>Towson University - J. Jung</a:t>
            </a:r>
            <a:endParaRPr lang="en-US" altLang="zh-CN"/>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Let’s start easy</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457200" y="1371600"/>
                <a:ext cx="8229600" cy="4754563"/>
              </a:xfrm>
            </p:spPr>
            <p:txBody>
              <a:bodyPr>
                <a:normAutofit lnSpcReduction="10000"/>
              </a:bodyPr>
              <a:lstStyle/>
              <a:p>
                <a:r>
                  <a:rPr lang="en-US" dirty="0" smtClean="0"/>
                  <a:t>What is the probability of:</a:t>
                </a:r>
                <a:endParaRPr lang="en-US" b="0" i="1" dirty="0" smtClean="0">
                  <a:latin typeface="Cambria Math"/>
                </a:endParaRP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a:rPr>
                        <m:t>𝑃</m:t>
                      </m:r>
                      <m:d>
                        <m:dPr>
                          <m:ctrlPr>
                            <a:rPr lang="en-US" b="0" i="1" smtClean="0">
                              <a:latin typeface="Cambria Math"/>
                            </a:rPr>
                          </m:ctrlPr>
                        </m:dPr>
                        <m:e>
                          <m:r>
                            <a:rPr lang="en-US" b="0" i="1" smtClean="0">
                              <a:latin typeface="Cambria Math"/>
                            </a:rPr>
                            <m:t>−1.96</m:t>
                          </m:r>
                          <m:r>
                            <a:rPr lang="en-US" b="0" i="1" smtClean="0">
                              <a:latin typeface="Cambria Math"/>
                              <a:ea typeface="Cambria Math"/>
                            </a:rPr>
                            <m:t>≤</m:t>
                          </m:r>
                          <m:r>
                            <a:rPr lang="en-US" b="0" i="1" smtClean="0">
                              <a:latin typeface="Cambria Math"/>
                              <a:ea typeface="Cambria Math"/>
                            </a:rPr>
                            <m:t>𝑍</m:t>
                          </m:r>
                          <m:r>
                            <a:rPr lang="en-US" b="0" i="1" smtClean="0">
                              <a:latin typeface="Cambria Math"/>
                              <a:ea typeface="Cambria Math"/>
                            </a:rPr>
                            <m:t>≤1.96</m:t>
                          </m:r>
                        </m:e>
                      </m:d>
                      <m:r>
                        <a:rPr lang="en-US" b="0" i="1" smtClean="0">
                          <a:latin typeface="Cambria Math"/>
                          <a:ea typeface="Cambria Math"/>
                        </a:rPr>
                        <m:t>= ?</m:t>
                      </m:r>
                    </m:oMath>
                  </m:oMathPara>
                </a14:m>
                <a:endParaRPr lang="en-US" dirty="0" smtClean="0"/>
              </a:p>
              <a:p>
                <a:r>
                  <a:rPr lang="en-US" dirty="0" smtClean="0"/>
                  <a:t>Now the other way around, what are the z-scores when:</a:t>
                </a:r>
                <a:endParaRPr lang="en-US" b="0" i="1" dirty="0" smtClean="0">
                  <a:latin typeface="Cambria Math"/>
                </a:endParaRPr>
              </a:p>
              <a:p>
                <a:pPr marL="0" indent="0" algn="ctr">
                  <a:buNone/>
                </a:pPr>
                <a14:m>
                  <m:oMath xmlns:m="http://schemas.openxmlformats.org/officeDocument/2006/math">
                    <m:r>
                      <a:rPr lang="en-US" b="0" i="1" smtClean="0">
                        <a:latin typeface="Cambria Math"/>
                      </a:rPr>
                      <m:t>𝑃</m:t>
                    </m:r>
                    <m:r>
                      <a:rPr lang="en-US" b="0" i="1" smtClean="0">
                        <a:latin typeface="Cambria Math"/>
                      </a:rPr>
                      <m:t>(</m:t>
                    </m:r>
                    <m:sSub>
                      <m:sSubPr>
                        <m:ctrlPr>
                          <a:rPr lang="en-US" b="0" i="1" smtClean="0">
                            <a:latin typeface="Cambria Math"/>
                          </a:rPr>
                        </m:ctrlPr>
                      </m:sSubPr>
                      <m:e>
                        <m:r>
                          <a:rPr lang="en-US" b="0" i="1" smtClean="0">
                            <a:latin typeface="Cambria Math"/>
                          </a:rPr>
                          <m:t>𝑧</m:t>
                        </m:r>
                      </m:e>
                      <m:sub>
                        <m:r>
                          <a:rPr lang="en-US" b="0" i="1" smtClean="0">
                            <a:latin typeface="Cambria Math"/>
                          </a:rPr>
                          <m:t>1</m:t>
                        </m:r>
                      </m:sub>
                    </m:sSub>
                    <m:r>
                      <a:rPr lang="en-US" b="0" i="1" smtClean="0">
                        <a:latin typeface="Cambria Math"/>
                        <a:ea typeface="Cambria Math"/>
                      </a:rPr>
                      <m:t>≤</m:t>
                    </m:r>
                    <m:r>
                      <a:rPr lang="en-US" b="0" i="1" smtClean="0">
                        <a:latin typeface="Cambria Math"/>
                        <a:ea typeface="Cambria Math"/>
                      </a:rPr>
                      <m:t>𝑍</m:t>
                    </m:r>
                    <m:r>
                      <a:rPr lang="en-US" b="0" i="1" smtClean="0">
                        <a:latin typeface="Cambria Math"/>
                        <a:ea typeface="Cambria Math"/>
                      </a:rPr>
                      <m:t>≤</m:t>
                    </m:r>
                  </m:oMath>
                </a14:m>
                <a:r>
                  <a:rPr lang="en-US" dirty="0"/>
                  <a:t> </a:t>
                </a:r>
                <a14:m>
                  <m:oMath xmlns:m="http://schemas.openxmlformats.org/officeDocument/2006/math">
                    <m:sSub>
                      <m:sSubPr>
                        <m:ctrlPr>
                          <a:rPr lang="en-US" i="1">
                            <a:latin typeface="Cambria Math"/>
                          </a:rPr>
                        </m:ctrlPr>
                      </m:sSubPr>
                      <m:e>
                        <m:r>
                          <a:rPr lang="en-US" i="1">
                            <a:latin typeface="Cambria Math"/>
                          </a:rPr>
                          <m:t>𝑧</m:t>
                        </m:r>
                      </m:e>
                      <m:sub>
                        <m:r>
                          <a:rPr lang="en-US" b="0" i="1" smtClean="0">
                            <a:latin typeface="Cambria Math"/>
                          </a:rPr>
                          <m:t>2</m:t>
                        </m:r>
                      </m:sub>
                    </m:sSub>
                    <m:r>
                      <a:rPr lang="en-US" b="0" i="1" smtClean="0">
                        <a:latin typeface="Cambria Math"/>
                      </a:rPr>
                      <m:t>) </m:t>
                    </m:r>
                  </m:oMath>
                </a14:m>
                <a:r>
                  <a:rPr lang="en-US" dirty="0" smtClean="0"/>
                  <a:t>= 0.95</a:t>
                </a:r>
              </a:p>
              <a:p>
                <a:r>
                  <a:rPr lang="en-US" dirty="0" smtClean="0"/>
                  <a:t>Again for:</a:t>
                </a:r>
              </a:p>
              <a:p>
                <a:pPr marL="457200" lvl="1" indent="0" algn="ctr">
                  <a:buNone/>
                </a:pPr>
                <a14:m>
                  <m:oMath xmlns:m="http://schemas.openxmlformats.org/officeDocument/2006/math">
                    <m:r>
                      <a:rPr lang="en-US" i="1">
                        <a:latin typeface="Cambria Math"/>
                      </a:rPr>
                      <m:t>𝑃</m:t>
                    </m:r>
                    <m:r>
                      <a:rPr lang="en-US" i="1">
                        <a:latin typeface="Cambria Math"/>
                      </a:rPr>
                      <m:t>(</m:t>
                    </m:r>
                    <m:sSub>
                      <m:sSubPr>
                        <m:ctrlPr>
                          <a:rPr lang="en-US" i="1">
                            <a:latin typeface="Cambria Math"/>
                          </a:rPr>
                        </m:ctrlPr>
                      </m:sSubPr>
                      <m:e>
                        <m:r>
                          <a:rPr lang="en-US" i="1">
                            <a:latin typeface="Cambria Math"/>
                          </a:rPr>
                          <m:t>𝑧</m:t>
                        </m:r>
                      </m:e>
                      <m:sub>
                        <m:r>
                          <a:rPr lang="en-US" i="1">
                            <a:latin typeface="Cambria Math"/>
                          </a:rPr>
                          <m:t>1</m:t>
                        </m:r>
                      </m:sub>
                    </m:sSub>
                    <m:r>
                      <a:rPr lang="en-US" i="1">
                        <a:latin typeface="Cambria Math"/>
                        <a:ea typeface="Cambria Math"/>
                      </a:rPr>
                      <m:t>≤</m:t>
                    </m:r>
                    <m:r>
                      <a:rPr lang="en-US" i="1">
                        <a:latin typeface="Cambria Math"/>
                        <a:ea typeface="Cambria Math"/>
                      </a:rPr>
                      <m:t>𝑍</m:t>
                    </m:r>
                    <m:r>
                      <a:rPr lang="en-US" i="1">
                        <a:latin typeface="Cambria Math"/>
                        <a:ea typeface="Cambria Math"/>
                      </a:rPr>
                      <m:t>≤</m:t>
                    </m:r>
                  </m:oMath>
                </a14:m>
                <a:r>
                  <a:rPr lang="en-US" dirty="0"/>
                  <a:t> </a:t>
                </a:r>
                <a14:m>
                  <m:oMath xmlns:m="http://schemas.openxmlformats.org/officeDocument/2006/math">
                    <m:sSub>
                      <m:sSubPr>
                        <m:ctrlPr>
                          <a:rPr lang="en-US" i="1">
                            <a:latin typeface="Cambria Math"/>
                          </a:rPr>
                        </m:ctrlPr>
                      </m:sSubPr>
                      <m:e>
                        <m:r>
                          <a:rPr lang="en-US" i="1">
                            <a:latin typeface="Cambria Math"/>
                          </a:rPr>
                          <m:t>𝑧</m:t>
                        </m:r>
                      </m:e>
                      <m:sub>
                        <m:r>
                          <a:rPr lang="en-US" i="1">
                            <a:latin typeface="Cambria Math"/>
                          </a:rPr>
                          <m:t>2</m:t>
                        </m:r>
                      </m:sub>
                    </m:sSub>
                    <m:r>
                      <a:rPr lang="en-US" i="1">
                        <a:latin typeface="Cambria Math"/>
                      </a:rPr>
                      <m:t>) </m:t>
                    </m:r>
                  </m:oMath>
                </a14:m>
                <a:r>
                  <a:rPr lang="en-US" dirty="0"/>
                  <a:t>= </a:t>
                </a:r>
                <a:r>
                  <a:rPr lang="en-US" dirty="0" smtClean="0"/>
                  <a:t>0.90</a:t>
                </a:r>
              </a:p>
              <a:p>
                <a:r>
                  <a:rPr lang="en-US" dirty="0" smtClean="0"/>
                  <a:t>Hint: Use </a:t>
                </a:r>
                <a:r>
                  <a:rPr lang="en-US" b="1" dirty="0" smtClean="0"/>
                  <a:t>=</a:t>
                </a:r>
                <a:r>
                  <a:rPr lang="en-US" b="1" dirty="0" err="1" smtClean="0"/>
                  <a:t>norm.s.dist</a:t>
                </a:r>
                <a:r>
                  <a:rPr lang="en-US" b="1" dirty="0" smtClean="0"/>
                  <a:t> </a:t>
                </a:r>
                <a:r>
                  <a:rPr lang="en-US" dirty="0" smtClean="0"/>
                  <a:t>or </a:t>
                </a:r>
                <a:r>
                  <a:rPr lang="en-US" b="1" dirty="0" smtClean="0"/>
                  <a:t>=</a:t>
                </a:r>
                <a:r>
                  <a:rPr lang="en-US" b="1" dirty="0" err="1" smtClean="0"/>
                  <a:t>norm.s.inv</a:t>
                </a:r>
                <a:r>
                  <a:rPr lang="en-US" b="1" dirty="0" smtClean="0"/>
                  <a:t> </a:t>
                </a:r>
                <a:r>
                  <a:rPr lang="en-US" dirty="0" smtClean="0"/>
                  <a:t>appropriately.</a:t>
                </a:r>
                <a:endParaRPr lang="en-US" dirty="0"/>
              </a:p>
              <a:p>
                <a:pPr marL="457200" lvl="1" indent="0">
                  <a:buNone/>
                </a:pPr>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457200" y="1371600"/>
                <a:ext cx="8229600" cy="4754563"/>
              </a:xfrm>
              <a:blipFill rotWithShape="1">
                <a:blip r:embed="rId2"/>
                <a:stretch>
                  <a:fillRect l="-1630" t="-2564"/>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fld id="{420CFF18-7339-4F74-94A7-16E559BF9A7A}" type="datetime1">
              <a:rPr lang="en-US" altLang="zh-CN" smtClean="0"/>
              <a:pPr/>
              <a:t>4/18/2013</a:t>
            </a:fld>
            <a:endParaRPr lang="en-US" altLang="zh-CN"/>
          </a:p>
        </p:txBody>
      </p:sp>
      <p:sp>
        <p:nvSpPr>
          <p:cNvPr id="5" name="Footer Placeholder 4"/>
          <p:cNvSpPr>
            <a:spLocks noGrp="1"/>
          </p:cNvSpPr>
          <p:nvPr>
            <p:ph type="ftr" sz="quarter" idx="11"/>
          </p:nvPr>
        </p:nvSpPr>
        <p:spPr/>
        <p:txBody>
          <a:bodyPr/>
          <a:lstStyle/>
          <a:p>
            <a:r>
              <a:rPr lang="en-US" altLang="zh-CN" smtClean="0"/>
              <a:t>Towson University - J. Jung</a:t>
            </a:r>
            <a:endParaRPr lang="en-US" altLang="zh-CN"/>
          </a:p>
        </p:txBody>
      </p:sp>
      <p:sp>
        <p:nvSpPr>
          <p:cNvPr id="6" name="Slide Number Placeholder 5"/>
          <p:cNvSpPr>
            <a:spLocks noGrp="1"/>
          </p:cNvSpPr>
          <p:nvPr>
            <p:ph type="sldNum" sz="quarter" idx="12"/>
          </p:nvPr>
        </p:nvSpPr>
        <p:spPr/>
        <p:txBody>
          <a:bodyPr/>
          <a:lstStyle/>
          <a:p>
            <a:r>
              <a:rPr lang="en-US" altLang="zh-CN" smtClean="0"/>
              <a:t>10.</a:t>
            </a:r>
            <a:fld id="{83673AAB-6AC5-4CC2-B7D9-EC0D0201D313}" type="slidenum">
              <a:rPr lang="en-US" altLang="zh-CN" smtClean="0"/>
              <a:pPr/>
              <a:t>7</a:t>
            </a:fld>
            <a:endParaRPr lang="en-US" altLang="zh-CN"/>
          </a:p>
        </p:txBody>
      </p:sp>
    </p:spTree>
    <p:extLst>
      <p:ext uri="{BB962C8B-B14F-4D97-AF65-F5344CB8AC3E}">
        <p14:creationId xmlns:p14="http://schemas.microsoft.com/office/powerpoint/2010/main" val="4883366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Next steps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219200"/>
                <a:ext cx="8229600" cy="4906963"/>
              </a:xfrm>
            </p:spPr>
            <p:txBody>
              <a:bodyPr>
                <a:normAutofit/>
              </a:bodyPr>
              <a:lstStyle/>
              <a:p>
                <a:r>
                  <a:rPr lang="en-US" dirty="0" smtClean="0"/>
                  <a:t>Now we know that:</a:t>
                </a:r>
              </a:p>
              <a:p>
                <a:pPr marL="0" indent="0">
                  <a:buNone/>
                </a:pPr>
                <a14:m>
                  <m:oMathPara xmlns:m="http://schemas.openxmlformats.org/officeDocument/2006/math">
                    <m:oMathParaPr>
                      <m:jc m:val="centerGroup"/>
                    </m:oMathParaPr>
                    <m:oMath xmlns:m="http://schemas.openxmlformats.org/officeDocument/2006/math">
                      <m:r>
                        <a:rPr lang="en-US" i="1">
                          <a:latin typeface="Cambria Math"/>
                        </a:rPr>
                        <m:t>𝑃</m:t>
                      </m:r>
                      <m:d>
                        <m:dPr>
                          <m:ctrlPr>
                            <a:rPr lang="en-US" i="1">
                              <a:latin typeface="Cambria Math"/>
                            </a:rPr>
                          </m:ctrlPr>
                        </m:dPr>
                        <m:e>
                          <m:r>
                            <a:rPr lang="en-US" i="1">
                              <a:latin typeface="Cambria Math"/>
                            </a:rPr>
                            <m:t>−1.96</m:t>
                          </m:r>
                          <m:r>
                            <a:rPr lang="en-US" i="1">
                              <a:latin typeface="Cambria Math"/>
                              <a:ea typeface="Cambria Math"/>
                            </a:rPr>
                            <m:t>≤</m:t>
                          </m:r>
                          <m:r>
                            <a:rPr lang="en-US" i="1">
                              <a:latin typeface="Cambria Math"/>
                              <a:ea typeface="Cambria Math"/>
                            </a:rPr>
                            <m:t>𝑍</m:t>
                          </m:r>
                          <m:r>
                            <a:rPr lang="en-US" i="1">
                              <a:latin typeface="Cambria Math"/>
                              <a:ea typeface="Cambria Math"/>
                            </a:rPr>
                            <m:t>≤1.96</m:t>
                          </m:r>
                        </m:e>
                      </m:d>
                      <m:r>
                        <a:rPr lang="en-US" i="1">
                          <a:latin typeface="Cambria Math"/>
                          <a:ea typeface="Cambria Math"/>
                        </a:rPr>
                        <m:t>=</m:t>
                      </m:r>
                      <m:r>
                        <a:rPr lang="en-US" b="0" i="1" smtClean="0">
                          <a:latin typeface="Cambria Math"/>
                          <a:ea typeface="Cambria Math"/>
                        </a:rPr>
                        <m:t>0.95</m:t>
                      </m:r>
                    </m:oMath>
                  </m:oMathPara>
                </a14:m>
                <a:endParaRPr lang="en-US" dirty="0" smtClean="0"/>
              </a:p>
              <a:p>
                <a:r>
                  <a:rPr lang="en-US" dirty="0" smtClean="0"/>
                  <a:t>We know from the CLT that:</a:t>
                </a:r>
                <a:r>
                  <a:rPr lang="en-US" dirty="0"/>
                  <a:t> </a:t>
                </a:r>
                <a:endParaRPr lang="en-US" i="1" dirty="0" smtClean="0">
                  <a:latin typeface="Cambria Math"/>
                </a:endParaRPr>
              </a:p>
              <a:p>
                <a:pPr marL="0" indent="0">
                  <a:buNone/>
                </a:pPr>
                <a14:m>
                  <m:oMathPara xmlns:m="http://schemas.openxmlformats.org/officeDocument/2006/math">
                    <m:oMathParaPr>
                      <m:jc m:val="center"/>
                    </m:oMathParaPr>
                    <m:oMath xmlns:m="http://schemas.openxmlformats.org/officeDocument/2006/math">
                      <m:acc>
                        <m:accPr>
                          <m:chr m:val="̅"/>
                          <m:ctrlPr>
                            <a:rPr lang="en-US" i="1">
                              <a:latin typeface="Cambria Math"/>
                            </a:rPr>
                          </m:ctrlPr>
                        </m:accPr>
                        <m:e>
                          <m:r>
                            <a:rPr lang="en-US" i="1">
                              <a:latin typeface="Cambria Math"/>
                            </a:rPr>
                            <m:t>𝑋</m:t>
                          </m:r>
                        </m:e>
                      </m:acc>
                      <m:r>
                        <a:rPr lang="en-US" i="1">
                          <a:latin typeface="Cambria Math"/>
                        </a:rPr>
                        <m:t>~</m:t>
                      </m:r>
                      <m:r>
                        <a:rPr lang="en-US" i="1">
                          <a:latin typeface="Cambria Math"/>
                        </a:rPr>
                        <m:t>𝑁</m:t>
                      </m:r>
                      <m:d>
                        <m:dPr>
                          <m:ctrlPr>
                            <a:rPr lang="en-US" i="1">
                              <a:latin typeface="Cambria Math"/>
                            </a:rPr>
                          </m:ctrlPr>
                        </m:dPr>
                        <m:e>
                          <m:r>
                            <a:rPr lang="en-US" i="1">
                              <a:latin typeface="Cambria Math"/>
                              <a:ea typeface="Cambria Math"/>
                            </a:rPr>
                            <m:t>𝜇</m:t>
                          </m:r>
                          <m:r>
                            <a:rPr lang="en-US" i="1">
                              <a:latin typeface="Cambria Math"/>
                              <a:ea typeface="Cambria Math"/>
                            </a:rPr>
                            <m:t>,</m:t>
                          </m:r>
                          <m:f>
                            <m:fPr>
                              <m:ctrlPr>
                                <a:rPr lang="en-US" i="1">
                                  <a:latin typeface="Cambria Math"/>
                                  <a:ea typeface="Cambria Math"/>
                                </a:rPr>
                              </m:ctrlPr>
                            </m:fPr>
                            <m:num>
                              <m:r>
                                <a:rPr lang="en-US" i="1">
                                  <a:latin typeface="Cambria Math"/>
                                  <a:ea typeface="Cambria Math"/>
                                </a:rPr>
                                <m:t>𝜎</m:t>
                              </m:r>
                            </m:num>
                            <m:den>
                              <m:rad>
                                <m:radPr>
                                  <m:degHide m:val="on"/>
                                  <m:ctrlPr>
                                    <a:rPr lang="en-US" i="1">
                                      <a:latin typeface="Cambria Math"/>
                                      <a:ea typeface="Cambria Math"/>
                                    </a:rPr>
                                  </m:ctrlPr>
                                </m:radPr>
                                <m:deg/>
                                <m:e>
                                  <m:r>
                                    <a:rPr lang="en-US" i="1">
                                      <a:latin typeface="Cambria Math"/>
                                      <a:ea typeface="Cambria Math"/>
                                    </a:rPr>
                                    <m:t>𝑛</m:t>
                                  </m:r>
                                </m:e>
                              </m:rad>
                            </m:den>
                          </m:f>
                        </m:e>
                      </m:d>
                    </m:oMath>
                  </m:oMathPara>
                </a14:m>
                <a:endParaRPr lang="en-US" dirty="0"/>
              </a:p>
              <a:p>
                <a:r>
                  <a:rPr lang="en-US" dirty="0" smtClean="0"/>
                  <a:t>We can now normalize this random variable: </a:t>
                </a:r>
              </a:p>
              <a:p>
                <a:pPr marL="0" indent="0">
                  <a:buNone/>
                </a:pPr>
                <a14:m>
                  <m:oMathPara xmlns:m="http://schemas.openxmlformats.org/officeDocument/2006/math">
                    <m:oMathParaPr>
                      <m:jc m:val="center"/>
                    </m:oMathParaPr>
                    <m:oMath xmlns:m="http://schemas.openxmlformats.org/officeDocument/2006/math">
                      <m:r>
                        <a:rPr lang="en-US" b="0" i="1" smtClean="0">
                          <a:latin typeface="Cambria Math"/>
                        </a:rPr>
                        <m:t>𝑍</m:t>
                      </m:r>
                      <m:r>
                        <a:rPr lang="en-US" b="0" i="1" smtClean="0">
                          <a:latin typeface="Cambria Math"/>
                        </a:rPr>
                        <m:t>=</m:t>
                      </m:r>
                      <m:f>
                        <m:fPr>
                          <m:ctrlPr>
                            <a:rPr lang="en-US" b="0" i="1" smtClean="0">
                              <a:latin typeface="Cambria Math"/>
                            </a:rPr>
                          </m:ctrlPr>
                        </m:fPr>
                        <m:num>
                          <m:acc>
                            <m:accPr>
                              <m:chr m:val="̅"/>
                              <m:ctrlPr>
                                <a:rPr lang="en-US" i="1">
                                  <a:latin typeface="Cambria Math"/>
                                </a:rPr>
                              </m:ctrlPr>
                            </m:accPr>
                            <m:e>
                              <m:r>
                                <a:rPr lang="en-US" i="1">
                                  <a:latin typeface="Cambria Math"/>
                                </a:rPr>
                                <m:t>𝑋</m:t>
                              </m:r>
                            </m:e>
                          </m:acc>
                          <m:r>
                            <a:rPr lang="en-US" b="0" i="1" smtClean="0">
                              <a:latin typeface="Cambria Math"/>
                            </a:rPr>
                            <m:t>−</m:t>
                          </m:r>
                          <m:r>
                            <a:rPr lang="en-US" i="1">
                              <a:latin typeface="Cambria Math"/>
                              <a:ea typeface="Cambria Math"/>
                            </a:rPr>
                            <m:t>𝜇</m:t>
                          </m:r>
                        </m:num>
                        <m:den>
                          <m:d>
                            <m:dPr>
                              <m:ctrlPr>
                                <a:rPr lang="en-US" b="0" i="1" smtClean="0">
                                  <a:latin typeface="Cambria Math"/>
                                </a:rPr>
                              </m:ctrlPr>
                            </m:dPr>
                            <m:e>
                              <m:f>
                                <m:fPr>
                                  <m:ctrlPr>
                                    <a:rPr lang="en-US" i="1">
                                      <a:latin typeface="Cambria Math"/>
                                      <a:ea typeface="Cambria Math"/>
                                    </a:rPr>
                                  </m:ctrlPr>
                                </m:fPr>
                                <m:num>
                                  <m:r>
                                    <a:rPr lang="en-US" i="1">
                                      <a:latin typeface="Cambria Math"/>
                                      <a:ea typeface="Cambria Math"/>
                                    </a:rPr>
                                    <m:t>𝜎</m:t>
                                  </m:r>
                                </m:num>
                                <m:den>
                                  <m:rad>
                                    <m:radPr>
                                      <m:degHide m:val="on"/>
                                      <m:ctrlPr>
                                        <a:rPr lang="en-US" i="1">
                                          <a:latin typeface="Cambria Math"/>
                                          <a:ea typeface="Cambria Math"/>
                                        </a:rPr>
                                      </m:ctrlPr>
                                    </m:radPr>
                                    <m:deg/>
                                    <m:e>
                                      <m:r>
                                        <a:rPr lang="en-US" i="1">
                                          <a:latin typeface="Cambria Math"/>
                                          <a:ea typeface="Cambria Math"/>
                                        </a:rPr>
                                        <m:t>𝑛</m:t>
                                      </m:r>
                                    </m:e>
                                  </m:rad>
                                </m:den>
                              </m:f>
                            </m:e>
                          </m:d>
                        </m:den>
                      </m:f>
                      <m:r>
                        <a:rPr lang="en-US" i="1">
                          <a:latin typeface="Cambria Math"/>
                        </a:rPr>
                        <m:t>~</m:t>
                      </m:r>
                      <m:r>
                        <a:rPr lang="en-US" i="1">
                          <a:latin typeface="Cambria Math"/>
                        </a:rPr>
                        <m:t>𝑁</m:t>
                      </m:r>
                      <m:d>
                        <m:dPr>
                          <m:ctrlPr>
                            <a:rPr lang="en-US" i="1">
                              <a:latin typeface="Cambria Math"/>
                            </a:rPr>
                          </m:ctrlPr>
                        </m:dPr>
                        <m:e>
                          <m:r>
                            <a:rPr lang="en-US" b="0" i="1" smtClean="0">
                              <a:latin typeface="Cambria Math"/>
                              <a:ea typeface="Cambria Math"/>
                            </a:rPr>
                            <m:t>0</m:t>
                          </m:r>
                          <m:r>
                            <a:rPr lang="en-US" i="1">
                              <a:latin typeface="Cambria Math"/>
                              <a:ea typeface="Cambria Math"/>
                            </a:rPr>
                            <m:t>,</m:t>
                          </m:r>
                          <m:r>
                            <a:rPr lang="en-US" b="0" i="1" smtClean="0">
                              <a:latin typeface="Cambria Math"/>
                              <a:ea typeface="Cambria Math"/>
                            </a:rPr>
                            <m:t>1</m:t>
                          </m:r>
                        </m:e>
                      </m:d>
                    </m:oMath>
                  </m:oMathPara>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219200"/>
                <a:ext cx="8229600" cy="4906963"/>
              </a:xfrm>
              <a:blipFill rotWithShape="1">
                <a:blip r:embed="rId2"/>
                <a:stretch>
                  <a:fillRect l="-1630" t="-1615"/>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fld id="{420CFF18-7339-4F74-94A7-16E559BF9A7A}" type="datetime1">
              <a:rPr lang="en-US" altLang="zh-CN" smtClean="0"/>
              <a:pPr/>
              <a:t>4/18/2013</a:t>
            </a:fld>
            <a:endParaRPr lang="en-US" altLang="zh-CN"/>
          </a:p>
        </p:txBody>
      </p:sp>
      <p:sp>
        <p:nvSpPr>
          <p:cNvPr id="5" name="Footer Placeholder 4"/>
          <p:cNvSpPr>
            <a:spLocks noGrp="1"/>
          </p:cNvSpPr>
          <p:nvPr>
            <p:ph type="ftr" sz="quarter" idx="11"/>
          </p:nvPr>
        </p:nvSpPr>
        <p:spPr/>
        <p:txBody>
          <a:bodyPr/>
          <a:lstStyle/>
          <a:p>
            <a:r>
              <a:rPr lang="en-US" altLang="zh-CN" smtClean="0"/>
              <a:t>Towson University - J. Jung</a:t>
            </a:r>
            <a:endParaRPr lang="en-US" altLang="zh-CN"/>
          </a:p>
        </p:txBody>
      </p:sp>
      <p:sp>
        <p:nvSpPr>
          <p:cNvPr id="6" name="Slide Number Placeholder 5"/>
          <p:cNvSpPr>
            <a:spLocks noGrp="1"/>
          </p:cNvSpPr>
          <p:nvPr>
            <p:ph type="sldNum" sz="quarter" idx="12"/>
          </p:nvPr>
        </p:nvSpPr>
        <p:spPr/>
        <p:txBody>
          <a:bodyPr/>
          <a:lstStyle/>
          <a:p>
            <a:r>
              <a:rPr lang="en-US" altLang="zh-CN" smtClean="0"/>
              <a:t>10.</a:t>
            </a:r>
            <a:fld id="{83673AAB-6AC5-4CC2-B7D9-EC0D0201D313}" type="slidenum">
              <a:rPr lang="en-US" altLang="zh-CN" smtClean="0"/>
              <a:pPr/>
              <a:t>8</a:t>
            </a:fld>
            <a:endParaRPr lang="en-US" altLang="zh-CN"/>
          </a:p>
        </p:txBody>
      </p:sp>
    </p:spTree>
    <p:extLst>
      <p:ext uri="{BB962C8B-B14F-4D97-AF65-F5344CB8AC3E}">
        <p14:creationId xmlns:p14="http://schemas.microsoft.com/office/powerpoint/2010/main" val="16008588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Final steps</a:t>
            </a:r>
            <a:endParaRPr lang="en-US" dirty="0"/>
          </a:p>
        </p:txBody>
      </p:sp>
      <p:sp>
        <p:nvSpPr>
          <p:cNvPr id="3" name="Content Placeholder 2"/>
          <p:cNvSpPr>
            <a:spLocks noGrp="1"/>
          </p:cNvSpPr>
          <p:nvPr>
            <p:ph idx="1"/>
          </p:nvPr>
        </p:nvSpPr>
        <p:spPr/>
        <p:txBody>
          <a:bodyPr/>
          <a:lstStyle/>
          <a:p>
            <a:r>
              <a:rPr lang="en-US" dirty="0" smtClean="0"/>
              <a:t>Replace Z with the normalized </a:t>
            </a:r>
            <a:r>
              <a:rPr lang="en-US" dirty="0" smtClean="0"/>
              <a:t>expression:</a:t>
            </a:r>
            <a:endParaRPr lang="en-US" dirty="0" smtClean="0"/>
          </a:p>
          <a:p>
            <a:endParaRPr lang="en-US" dirty="0"/>
          </a:p>
          <a:p>
            <a:endParaRPr lang="en-US" dirty="0" smtClean="0"/>
          </a:p>
          <a:p>
            <a:endParaRPr lang="en-US" dirty="0" smtClean="0"/>
          </a:p>
          <a:p>
            <a:r>
              <a:rPr lang="en-US" dirty="0" smtClean="0"/>
              <a:t>Now do a bunch of algebra to get:</a:t>
            </a:r>
          </a:p>
          <a:p>
            <a:endParaRPr lang="en-US" dirty="0"/>
          </a:p>
        </p:txBody>
      </p:sp>
      <p:sp>
        <p:nvSpPr>
          <p:cNvPr id="4" name="Date Placeholder 3"/>
          <p:cNvSpPr>
            <a:spLocks noGrp="1"/>
          </p:cNvSpPr>
          <p:nvPr>
            <p:ph type="dt" sz="half" idx="10"/>
          </p:nvPr>
        </p:nvSpPr>
        <p:spPr/>
        <p:txBody>
          <a:bodyPr/>
          <a:lstStyle/>
          <a:p>
            <a:fld id="{420CFF18-7339-4F74-94A7-16E559BF9A7A}" type="datetime1">
              <a:rPr lang="en-US" altLang="zh-CN" smtClean="0"/>
              <a:pPr/>
              <a:t>4/18/2013</a:t>
            </a:fld>
            <a:endParaRPr lang="en-US" altLang="zh-CN"/>
          </a:p>
        </p:txBody>
      </p:sp>
      <p:sp>
        <p:nvSpPr>
          <p:cNvPr id="5" name="Footer Placeholder 4"/>
          <p:cNvSpPr>
            <a:spLocks noGrp="1"/>
          </p:cNvSpPr>
          <p:nvPr>
            <p:ph type="ftr" sz="quarter" idx="11"/>
          </p:nvPr>
        </p:nvSpPr>
        <p:spPr/>
        <p:txBody>
          <a:bodyPr/>
          <a:lstStyle/>
          <a:p>
            <a:r>
              <a:rPr lang="en-US" altLang="zh-CN" smtClean="0"/>
              <a:t>Towson University - J. Jung</a:t>
            </a:r>
            <a:endParaRPr lang="en-US" altLang="zh-CN"/>
          </a:p>
        </p:txBody>
      </p:sp>
      <p:sp>
        <p:nvSpPr>
          <p:cNvPr id="6" name="Slide Number Placeholder 5"/>
          <p:cNvSpPr>
            <a:spLocks noGrp="1"/>
          </p:cNvSpPr>
          <p:nvPr>
            <p:ph type="sldNum" sz="quarter" idx="12"/>
          </p:nvPr>
        </p:nvSpPr>
        <p:spPr/>
        <p:txBody>
          <a:bodyPr/>
          <a:lstStyle/>
          <a:p>
            <a:r>
              <a:rPr lang="en-US" altLang="zh-CN" smtClean="0"/>
              <a:t>10.</a:t>
            </a:r>
            <a:fld id="{83673AAB-6AC5-4CC2-B7D9-EC0D0201D313}" type="slidenum">
              <a:rPr lang="en-US" altLang="zh-CN" smtClean="0"/>
              <a:pPr/>
              <a:t>9</a:t>
            </a:fld>
            <a:endParaRPr lang="en-US" altLang="zh-CN"/>
          </a:p>
        </p:txBody>
      </p:sp>
      <mc:AlternateContent xmlns:mc="http://schemas.openxmlformats.org/markup-compatibility/2006" xmlns:a14="http://schemas.microsoft.com/office/drawing/2010/main">
        <mc:Choice Requires="a14">
          <p:sp>
            <p:nvSpPr>
              <p:cNvPr id="7" name="Rectangle 6"/>
              <p:cNvSpPr/>
              <p:nvPr/>
            </p:nvSpPr>
            <p:spPr>
              <a:xfrm>
                <a:off x="1975139" y="2286000"/>
                <a:ext cx="4829463" cy="1281376"/>
              </a:xfrm>
              <a:prstGeom prst="rect">
                <a:avLst/>
              </a:prstGeom>
            </p:spPr>
            <p:txBody>
              <a:bodyPr wrap="none">
                <a:spAutoFit/>
              </a:bodyPr>
              <a:lstStyle/>
              <a:p>
                <a:pPr marL="0" indent="0">
                  <a:buNone/>
                </a:pPr>
                <a14:m>
                  <m:oMathPara xmlns:m="http://schemas.openxmlformats.org/officeDocument/2006/math">
                    <m:oMathParaPr>
                      <m:jc m:val="centerGroup"/>
                    </m:oMathParaPr>
                    <m:oMath xmlns:m="http://schemas.openxmlformats.org/officeDocument/2006/math">
                      <m:r>
                        <a:rPr lang="en-US" i="1">
                          <a:latin typeface="Cambria Math"/>
                        </a:rPr>
                        <m:t>𝑃</m:t>
                      </m:r>
                      <m:d>
                        <m:dPr>
                          <m:ctrlPr>
                            <a:rPr lang="en-US" i="1">
                              <a:latin typeface="Cambria Math"/>
                            </a:rPr>
                          </m:ctrlPr>
                        </m:dPr>
                        <m:e>
                          <m:r>
                            <a:rPr lang="en-US" i="1">
                              <a:latin typeface="Cambria Math"/>
                            </a:rPr>
                            <m:t>−1.96</m:t>
                          </m:r>
                          <m:r>
                            <a:rPr lang="en-US" i="1">
                              <a:latin typeface="Cambria Math"/>
                              <a:ea typeface="Cambria Math"/>
                            </a:rPr>
                            <m:t>≤</m:t>
                          </m:r>
                          <m:f>
                            <m:fPr>
                              <m:ctrlPr>
                                <a:rPr lang="en-US" i="1">
                                  <a:latin typeface="Cambria Math"/>
                                </a:rPr>
                              </m:ctrlPr>
                            </m:fPr>
                            <m:num>
                              <m:acc>
                                <m:accPr>
                                  <m:chr m:val="̅"/>
                                  <m:ctrlPr>
                                    <a:rPr lang="en-US" i="1">
                                      <a:latin typeface="Cambria Math"/>
                                    </a:rPr>
                                  </m:ctrlPr>
                                </m:accPr>
                                <m:e>
                                  <m:r>
                                    <a:rPr lang="en-US" i="1">
                                      <a:latin typeface="Cambria Math"/>
                                    </a:rPr>
                                    <m:t>𝑋</m:t>
                                  </m:r>
                                </m:e>
                              </m:acc>
                              <m:r>
                                <a:rPr lang="en-US" i="1">
                                  <a:latin typeface="Cambria Math"/>
                                </a:rPr>
                                <m:t>−</m:t>
                              </m:r>
                              <m:r>
                                <a:rPr lang="en-US" i="1">
                                  <a:latin typeface="Cambria Math"/>
                                  <a:ea typeface="Cambria Math"/>
                                </a:rPr>
                                <m:t>𝜇</m:t>
                              </m:r>
                            </m:num>
                            <m:den>
                              <m:d>
                                <m:dPr>
                                  <m:ctrlPr>
                                    <a:rPr lang="en-US" i="1">
                                      <a:latin typeface="Cambria Math"/>
                                    </a:rPr>
                                  </m:ctrlPr>
                                </m:dPr>
                                <m:e>
                                  <m:f>
                                    <m:fPr>
                                      <m:ctrlPr>
                                        <a:rPr lang="en-US" i="1">
                                          <a:latin typeface="Cambria Math"/>
                                          <a:ea typeface="Cambria Math"/>
                                        </a:rPr>
                                      </m:ctrlPr>
                                    </m:fPr>
                                    <m:num>
                                      <m:r>
                                        <a:rPr lang="en-US" i="1">
                                          <a:latin typeface="Cambria Math"/>
                                          <a:ea typeface="Cambria Math"/>
                                        </a:rPr>
                                        <m:t>𝜎</m:t>
                                      </m:r>
                                    </m:num>
                                    <m:den>
                                      <m:rad>
                                        <m:radPr>
                                          <m:degHide m:val="on"/>
                                          <m:ctrlPr>
                                            <a:rPr lang="en-US" i="1">
                                              <a:latin typeface="Cambria Math"/>
                                              <a:ea typeface="Cambria Math"/>
                                            </a:rPr>
                                          </m:ctrlPr>
                                        </m:radPr>
                                        <m:deg/>
                                        <m:e>
                                          <m:r>
                                            <a:rPr lang="en-US" i="1">
                                              <a:latin typeface="Cambria Math"/>
                                              <a:ea typeface="Cambria Math"/>
                                            </a:rPr>
                                            <m:t>𝑛</m:t>
                                          </m:r>
                                        </m:e>
                                      </m:rad>
                                    </m:den>
                                  </m:f>
                                </m:e>
                              </m:d>
                            </m:den>
                          </m:f>
                          <m:r>
                            <a:rPr lang="en-US" i="1">
                              <a:latin typeface="Cambria Math"/>
                              <a:ea typeface="Cambria Math"/>
                            </a:rPr>
                            <m:t>≤1.96</m:t>
                          </m:r>
                        </m:e>
                      </m:d>
                      <m:r>
                        <a:rPr lang="en-US" i="1">
                          <a:latin typeface="Cambria Math"/>
                          <a:ea typeface="Cambria Math"/>
                        </a:rPr>
                        <m:t>=0.95</m:t>
                      </m:r>
                    </m:oMath>
                  </m:oMathPara>
                </a14:m>
                <a:endParaRPr lang="en-US" dirty="0"/>
              </a:p>
            </p:txBody>
          </p:sp>
        </mc:Choice>
        <mc:Fallback xmlns="">
          <p:sp>
            <p:nvSpPr>
              <p:cNvPr id="7" name="Rectangle 6"/>
              <p:cNvSpPr>
                <a:spLocks noRot="1" noChangeAspect="1" noMove="1" noResize="1" noEditPoints="1" noAdjustHandles="1" noChangeArrowheads="1" noChangeShapeType="1" noTextEdit="1"/>
              </p:cNvSpPr>
              <p:nvPr/>
            </p:nvSpPr>
            <p:spPr>
              <a:xfrm>
                <a:off x="1975139" y="2286000"/>
                <a:ext cx="4829463" cy="1281376"/>
              </a:xfrm>
              <a:prstGeom prst="rect">
                <a:avLst/>
              </a:prstGeom>
              <a:blipFill rotWithShape="1">
                <a:blip r:embed="rId3"/>
                <a:stretch>
                  <a:fillRect/>
                </a:stretch>
              </a:blipFill>
            </p:spPr>
            <p:txBody>
              <a:bodyPr/>
              <a:lstStyle/>
              <a:p>
                <a:r>
                  <a:rPr lang="en-US">
                    <a:noFill/>
                  </a:rPr>
                  <a:t> </a:t>
                </a:r>
              </a:p>
            </p:txBody>
          </p:sp>
        </mc:Fallback>
      </mc:AlternateContent>
      <p:graphicFrame>
        <p:nvGraphicFramePr>
          <p:cNvPr id="9" name="Object 8"/>
          <p:cNvGraphicFramePr>
            <a:graphicFrameLocks noChangeAspect="1"/>
          </p:cNvGraphicFramePr>
          <p:nvPr>
            <p:extLst>
              <p:ext uri="{D42A27DB-BD31-4B8C-83A1-F6EECF244321}">
                <p14:modId xmlns:p14="http://schemas.microsoft.com/office/powerpoint/2010/main" val="1793620537"/>
              </p:ext>
            </p:extLst>
          </p:nvPr>
        </p:nvGraphicFramePr>
        <p:xfrm>
          <a:off x="1524000" y="4496123"/>
          <a:ext cx="5746751" cy="1142677"/>
        </p:xfrm>
        <a:graphic>
          <a:graphicData uri="http://schemas.openxmlformats.org/presentationml/2006/ole">
            <mc:AlternateContent xmlns:mc="http://schemas.openxmlformats.org/markup-compatibility/2006">
              <mc:Choice xmlns:v="urn:schemas-microsoft-com:vml" Requires="v">
                <p:oleObj spid="_x0000_s180233" name="Equation" r:id="rId4" imgW="2108200" imgH="419100" progId="Equation.3">
                  <p:embed/>
                </p:oleObj>
              </mc:Choice>
              <mc:Fallback>
                <p:oleObj name="Equation" r:id="rId4" imgW="2108200" imgH="419100" progId="Equation.3">
                  <p:embed/>
                  <p:pic>
                    <p:nvPicPr>
                      <p:cNvPr id="0"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4000" y="4496123"/>
                        <a:ext cx="5746751" cy="1142677"/>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26392674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1370</TotalTime>
  <Words>2630</Words>
  <Application>Microsoft Office PowerPoint</Application>
  <PresentationFormat>On-screen Show (4:3)</PresentationFormat>
  <Paragraphs>496</Paragraphs>
  <Slides>41</Slides>
  <Notes>29</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41</vt:i4>
      </vt:variant>
    </vt:vector>
  </HeadingPairs>
  <TitlesOfParts>
    <vt:vector size="43" baseType="lpstr">
      <vt:lpstr>Office Theme</vt:lpstr>
      <vt:lpstr>Equation</vt:lpstr>
      <vt:lpstr>Chapter 8</vt:lpstr>
      <vt:lpstr>Statistical Inference…</vt:lpstr>
      <vt:lpstr>Estimation</vt:lpstr>
      <vt:lpstr>Point and Interval Estimator…</vt:lpstr>
      <vt:lpstr>Interval Estimator</vt:lpstr>
      <vt:lpstr>Estimating    when     is known…</vt:lpstr>
      <vt:lpstr>Let’s start easy</vt:lpstr>
      <vt:lpstr>Next steps</vt:lpstr>
      <vt:lpstr>Final steps</vt:lpstr>
      <vt:lpstr>What if we hadn’t started with 95% probability?</vt:lpstr>
      <vt:lpstr>Confidence Interval with known σ</vt:lpstr>
      <vt:lpstr>Estimating    when     is known</vt:lpstr>
      <vt:lpstr>Graphically…</vt:lpstr>
      <vt:lpstr>PowerPoint Presentation</vt:lpstr>
      <vt:lpstr>4 Commonly used Confidence Levels…</vt:lpstr>
      <vt:lpstr>Example</vt:lpstr>
      <vt:lpstr>Example</vt:lpstr>
      <vt:lpstr>Confidence Interval</vt:lpstr>
      <vt:lpstr>Confidence Interval</vt:lpstr>
      <vt:lpstr>Interval Width…</vt:lpstr>
      <vt:lpstr>Interval Width…</vt:lpstr>
      <vt:lpstr>Selecting the Sample Size!</vt:lpstr>
      <vt:lpstr>Sample Size to Estimate a Mean…</vt:lpstr>
      <vt:lpstr>Example: Margin of Error</vt:lpstr>
      <vt:lpstr>Example</vt:lpstr>
      <vt:lpstr>Inference with unknown variance!</vt:lpstr>
      <vt:lpstr>Estimating    when     is unknown!</vt:lpstr>
      <vt:lpstr>Estimating    when     is unknown</vt:lpstr>
      <vt:lpstr>Example</vt:lpstr>
      <vt:lpstr>Example</vt:lpstr>
      <vt:lpstr>Reminder on using Excel</vt:lpstr>
      <vt:lpstr>Optional Material</vt:lpstr>
      <vt:lpstr>Inference: Population Proportion…</vt:lpstr>
      <vt:lpstr>Inference: Population Proportion…</vt:lpstr>
      <vt:lpstr>Selecting the Sample Size…</vt:lpstr>
      <vt:lpstr>Selecting the Sample Size…</vt:lpstr>
      <vt:lpstr>Selecting the Sample Size…</vt:lpstr>
      <vt:lpstr>Selecting the Sample Size…</vt:lpstr>
      <vt:lpstr>Practice</vt:lpstr>
      <vt:lpstr>Solution</vt:lpstr>
      <vt:lpstr>Example Extended</vt:lpstr>
    </vt:vector>
  </TitlesOfParts>
  <Company>Copyright © 2006 Brooks/Cole, a division of Thomson Learning, Inc.</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10 - Introduction to Estimation</dc:title>
  <dc:subject>Keller's Statistics for Management &amp; Economics, 7th Ed.</dc:subject>
  <dc:creator>Trent Tucker, Wilfrid Laurier Univeristy</dc:creator>
  <cp:lastModifiedBy>Jung, Juergen</cp:lastModifiedBy>
  <cp:revision>127</cp:revision>
  <cp:lastPrinted>2004-06-22T18:52:57Z</cp:lastPrinted>
  <dcterms:created xsi:type="dcterms:W3CDTF">2004-06-22T18:17:40Z</dcterms:created>
  <dcterms:modified xsi:type="dcterms:W3CDTF">2013-04-18T14:34:50Z</dcterms:modified>
</cp:coreProperties>
</file>