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2" r:id="rId1"/>
  </p:sldMasterIdLst>
  <p:notesMasterIdLst>
    <p:notesMasterId r:id="rId72"/>
  </p:notesMasterIdLst>
  <p:handoutMasterIdLst>
    <p:handoutMasterId r:id="rId73"/>
  </p:handoutMasterIdLst>
  <p:sldIdLst>
    <p:sldId id="278" r:id="rId2"/>
    <p:sldId id="366" r:id="rId3"/>
    <p:sldId id="372" r:id="rId4"/>
    <p:sldId id="367" r:id="rId5"/>
    <p:sldId id="368" r:id="rId6"/>
    <p:sldId id="369" r:id="rId7"/>
    <p:sldId id="370" r:id="rId8"/>
    <p:sldId id="371" r:id="rId9"/>
    <p:sldId id="373" r:id="rId10"/>
    <p:sldId id="292" r:id="rId11"/>
    <p:sldId id="293" r:id="rId12"/>
    <p:sldId id="294" r:id="rId13"/>
    <p:sldId id="297" r:id="rId14"/>
    <p:sldId id="298" r:id="rId15"/>
    <p:sldId id="332" r:id="rId16"/>
    <p:sldId id="333" r:id="rId17"/>
    <p:sldId id="316" r:id="rId18"/>
    <p:sldId id="264" r:id="rId19"/>
    <p:sldId id="260" r:id="rId20"/>
    <p:sldId id="334" r:id="rId21"/>
    <p:sldId id="335" r:id="rId22"/>
    <p:sldId id="336" r:id="rId23"/>
    <p:sldId id="337" r:id="rId24"/>
    <p:sldId id="338" r:id="rId25"/>
    <p:sldId id="317" r:id="rId26"/>
    <p:sldId id="318" r:id="rId27"/>
    <p:sldId id="319" r:id="rId28"/>
    <p:sldId id="320" r:id="rId29"/>
    <p:sldId id="321" r:id="rId30"/>
    <p:sldId id="325" r:id="rId31"/>
    <p:sldId id="326" r:id="rId32"/>
    <p:sldId id="341" r:id="rId33"/>
    <p:sldId id="327" r:id="rId34"/>
    <p:sldId id="328" r:id="rId35"/>
    <p:sldId id="329" r:id="rId36"/>
    <p:sldId id="331" r:id="rId37"/>
    <p:sldId id="274" r:id="rId38"/>
    <p:sldId id="339" r:id="rId39"/>
    <p:sldId id="273" r:id="rId40"/>
    <p:sldId id="275" r:id="rId41"/>
    <p:sldId id="277" r:id="rId42"/>
    <p:sldId id="279" r:id="rId43"/>
    <p:sldId id="280" r:id="rId44"/>
    <p:sldId id="281" r:id="rId45"/>
    <p:sldId id="282" r:id="rId46"/>
    <p:sldId id="342" r:id="rId47"/>
    <p:sldId id="284" r:id="rId48"/>
    <p:sldId id="286" r:id="rId49"/>
    <p:sldId id="285" r:id="rId50"/>
    <p:sldId id="287" r:id="rId51"/>
    <p:sldId id="343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9" r:id="rId65"/>
    <p:sldId id="360" r:id="rId66"/>
    <p:sldId id="361" r:id="rId67"/>
    <p:sldId id="362" r:id="rId68"/>
    <p:sldId id="363" r:id="rId69"/>
    <p:sldId id="364" r:id="rId70"/>
    <p:sldId id="365" r:id="rId7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55"/>
    <a:srgbClr val="14EA1E"/>
    <a:srgbClr val="0000FF"/>
    <a:srgbClr val="FFFFFF"/>
    <a:srgbClr val="CCCCCC"/>
    <a:srgbClr val="FF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664" y="-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3A7145-750A-4BB7-A198-F8D90941FD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0636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6AA8B9-7CCB-4AD9-943C-FE3114FF101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88843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8F038C-C35C-452D-94CF-20E0C1F5AE26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CBAD8-CA4E-42B4-9B15-C408A3DF0814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5B95A3-FC2B-49A1-83CC-1DB933D0D504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8A3BA-34CF-4BB6-B494-EF599910BC35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F8182-77C7-4B13-9850-C17D2108C839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1ACA3B-636D-465F-802B-316901E3AFB5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92225-DA5D-4766-8164-53CEDA2911A6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88BC4-2C3B-4022-A0EF-91388FCA565A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36717-526A-471F-AC57-AFE720B0EE98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E1CA9-47E7-4F4F-9598-BF3481786669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111AC-CECA-482C-BB28-42C3FAA270E6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FDF03-22FE-4481-91F6-92BB0B64879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F9CEEB-B605-4950-87CB-DB63CB04EE01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E0A73-340F-4EB2-B329-823DCFA8C0A8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E0A73-340F-4EB2-B329-823DCFA8C0A8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B43EB-A506-4EB6-A9EB-A329F1D3ECE1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0A992-7D75-44FB-8F06-C37D05C584A4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EEB179-9071-4E99-933E-30EE0CB941CD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D97609-80AA-48C2-9923-D56001A3DE29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236B6-5435-4FAA-AEC3-3EB467988E8D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58F1B-8138-47FD-9DF8-22B1864559C6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241B0-F6F3-4E4E-9DC8-D78C415C5FC8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AD351-19F1-4FD6-AFBB-4C0FC414F00D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CFF1BE-1218-4066-B1D5-4C5D9C68E5C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892564-6E2A-4849-B5CB-89EB112B271C}" type="slidenum">
              <a:rPr lang="en-US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3A8E6-F316-4511-B2D0-6396C8A9E80C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A66B-0438-4FBD-84DA-EBCC09DA80D3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3E848903-A810-4532-AAC0-79990132670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241A-01F7-422F-9454-DFD2DA224B34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EF4F130F-80DA-4E86-8200-4869B3E444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E631-B725-4E0F-BA71-B8300751480E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688D3AE0-A129-4ABD-903E-2DE5D49AF9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1300" y="914400"/>
            <a:ext cx="437515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914400"/>
            <a:ext cx="437515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D4F03AE-816E-4FD4-9483-3AA25FE1D2C5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</a:t>
            </a:r>
            <a:fld id="{C4FD4FB5-1D31-467B-B6FC-6CAB68671A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1300" y="914400"/>
            <a:ext cx="8902700" cy="5486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FF9A58-8EC0-4FFC-B5B8-B5FC2F504D5F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</a:t>
            </a:r>
            <a:fld id="{359B77C5-8BB3-4375-868A-7AC144459F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1300" y="914400"/>
            <a:ext cx="437515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8850" y="914400"/>
            <a:ext cx="437515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8850" y="3733800"/>
            <a:ext cx="437515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E771DE8-A1B1-47F0-8498-7028F3E2B8DA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9.</a:t>
            </a:r>
            <a:fld id="{EC9AA67E-1569-42B2-B292-CBBB6C456C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7232-7859-4D01-88EC-CDF36B4C40BA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DC45-A890-4FB3-BA29-7776F3EC4D52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BE24CA5E-7F91-419C-A559-25657AEB64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0B30-AAF2-4012-BE02-CECF6B995B67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A9DA9E74-99DA-4761-8D05-E47719FA28B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6E3-4735-4FC3-BB9A-918B6485A8CF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AC4FE805-6B84-42C2-B227-8A6F29609F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5A11-4B14-41DB-8AE2-6807632354B3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3721E73B-FD39-4FA4-8207-5207AE496B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BB24-DCA1-4294-AA62-6D5A8DC8D575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16BDA601-7457-47E4-99EE-D5F2157903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2CA6-2C7B-4C7B-97EC-D824243C1B11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6056AAF9-2A81-4A99-B04C-5CDC0E46F5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656F-A757-497E-A7E7-3C69C5317F4C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0D613DF6-A457-4CB1-8B01-235356CA6D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95F29-50C9-462D-8CD9-DBB85B79DF08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1.</a:t>
            </a:r>
            <a:fld id="{2F9EB9DD-1D1B-4B75-BEA2-374FEB7AAA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7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8.png"/><Relationship Id="rId9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9.png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7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10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6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7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28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r>
              <a:rPr lang="en-US" altLang="zh-CN" b="1" dirty="0" smtClean="0">
                <a:ea typeface="宋体" pitchFamily="2" charset="-122"/>
              </a:rPr>
              <a:t>Chapter 9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191000"/>
            <a:ext cx="8077200" cy="2362200"/>
          </a:xfrm>
        </p:spPr>
        <p:txBody>
          <a:bodyPr/>
          <a:lstStyle/>
          <a:p>
            <a:r>
              <a:rPr lang="en-US" altLang="zh-CN" sz="3200" b="1" dirty="0">
                <a:ea typeface="宋体" pitchFamily="2" charset="-122"/>
              </a:rPr>
              <a:t>Hypothesis </a:t>
            </a:r>
            <a:r>
              <a:rPr lang="en-US" altLang="zh-CN" sz="3200" b="1" dirty="0" smtClean="0">
                <a:ea typeface="宋体" pitchFamily="2" charset="-122"/>
              </a:rPr>
              <a:t>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2581-5620-4362-B843-72367E7E27F0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3E848903-A810-4532-AAC0-79990132670A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3124200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Chapters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1.    Introduction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2.    Graphs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3.    Descriptive statistics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4.    Basic probability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5.    Discrete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6.    Continuous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7.    Central limit theorem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8.    Estimation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9.    Hypothesis testing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10.  Two-sample tests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13.  Linear regression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14.  Multivariate regression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2603500"/>
            <a:ext cx="3124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42000"/>
            </a:schemeClr>
          </a:solidFill>
          <a:ln>
            <a:solidFill>
              <a:schemeClr val="bg1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Hypothesis Testing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274320" indent="-274320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A criminal trial is an example of a hypothesis test. </a:t>
            </a:r>
          </a:p>
          <a:p>
            <a:pPr marL="274320" indent="-274320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In a trial a jury must decide between two hypotheses. </a:t>
            </a:r>
          </a:p>
          <a:p>
            <a:pPr marL="274320" indent="-274320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The </a:t>
            </a:r>
            <a:r>
              <a:rPr lang="en-US" sz="2800" b="1" dirty="0" smtClean="0"/>
              <a:t>null hypothesis </a:t>
            </a:r>
            <a:r>
              <a:rPr lang="en-US" sz="2800" dirty="0" smtClean="0"/>
              <a:t>(common belief):</a:t>
            </a:r>
          </a:p>
          <a:p>
            <a:pPr marL="274320" indent="-27432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 dirty="0" smtClean="0"/>
              <a:t>		H0: The defendant is innocent</a:t>
            </a:r>
          </a:p>
          <a:p>
            <a:pPr marL="274320" indent="-274320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The </a:t>
            </a:r>
            <a:r>
              <a:rPr lang="en-US" sz="2800" b="1" dirty="0" smtClean="0"/>
              <a:t>alternative hypothesis </a:t>
            </a:r>
            <a:r>
              <a:rPr lang="en-US" sz="2800" dirty="0" smtClean="0"/>
              <a:t>(research hypothesis) is:</a:t>
            </a:r>
          </a:p>
          <a:p>
            <a:pPr marL="274320" indent="-27432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 dirty="0" smtClean="0"/>
              <a:t>		H1: The defendant is guilty</a:t>
            </a:r>
          </a:p>
          <a:p>
            <a:pPr marL="274320" indent="-274320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The jury does not know which hypothesis is true.</a:t>
            </a:r>
          </a:p>
          <a:p>
            <a:pPr marL="274320" indent="-274320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They must make a decision on the basis of evidence (i.e. data) presented.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3381-D3F0-499A-9A33-2E92340D1D25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Hypothesis Testing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800600"/>
          </a:xfrm>
        </p:spPr>
        <p:txBody>
          <a:bodyPr>
            <a:normAutofit lnSpcReduction="10000"/>
          </a:bodyPr>
          <a:lstStyle/>
          <a:p>
            <a:pPr marL="274320" indent="-274320"/>
            <a:r>
              <a:rPr lang="en-US" dirty="0" smtClean="0"/>
              <a:t>In the language of statistics convicting the defendant is called </a:t>
            </a:r>
            <a:endParaRPr lang="en-US" i="1" dirty="0" smtClean="0"/>
          </a:p>
          <a:p>
            <a:pPr marL="674370" lvl="1" indent="-274320">
              <a:buNone/>
            </a:pPr>
            <a:r>
              <a:rPr lang="en-US" i="1" dirty="0" smtClean="0"/>
              <a:t>	</a:t>
            </a:r>
            <a:r>
              <a:rPr lang="en-US" sz="3200" i="1" dirty="0" smtClean="0"/>
              <a:t>rejecting the null hypothesis in favor of the </a:t>
            </a:r>
          </a:p>
          <a:p>
            <a:pPr marL="674370" lvl="1" indent="-274320">
              <a:buNone/>
            </a:pPr>
            <a:r>
              <a:rPr lang="en-US" sz="3200" i="1" dirty="0" smtClean="0"/>
              <a:t>	alternative hypothesis</a:t>
            </a:r>
            <a:r>
              <a:rPr lang="en-US" dirty="0" smtClean="0"/>
              <a:t>.</a:t>
            </a:r>
          </a:p>
          <a:p>
            <a:pPr marL="274320" indent="-274320"/>
            <a:r>
              <a:rPr lang="en-US" dirty="0" smtClean="0"/>
              <a:t>That is, the jury is saying that there is enough evidence to conclude that the defendant is guilty</a:t>
            </a:r>
          </a:p>
          <a:p>
            <a:pPr marL="274320" indent="-274320"/>
            <a:r>
              <a:rPr lang="en-US" dirty="0" smtClean="0"/>
              <a:t>i.e., there is enough evidence to support the alternative hypothesis.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652A-17A4-4BB7-B86A-503B7432722E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Hypothesis Testing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>
              <a:lnSpc>
                <a:spcPct val="120000"/>
              </a:lnSpc>
            </a:pPr>
            <a:r>
              <a:rPr lang="en-US" dirty="0" smtClean="0"/>
              <a:t>If the jury acquits, then it is stating that </a:t>
            </a:r>
          </a:p>
          <a:p>
            <a:pPr marL="674370" lvl="1" indent="-274320"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sz="3000" i="1" dirty="0" smtClean="0"/>
              <a:t>there is not enough evidence to support the</a:t>
            </a:r>
          </a:p>
          <a:p>
            <a:pPr marL="674370" lvl="1" indent="-274320">
              <a:lnSpc>
                <a:spcPct val="120000"/>
              </a:lnSpc>
              <a:buNone/>
            </a:pPr>
            <a:r>
              <a:rPr lang="en-US" sz="3000" i="1" dirty="0" smtClean="0"/>
              <a:t>	alternative </a:t>
            </a:r>
            <a:r>
              <a:rPr lang="en-US" i="1" dirty="0" smtClean="0"/>
              <a:t>hypothesis. </a:t>
            </a:r>
            <a:endParaRPr lang="en-US" dirty="0" smtClean="0"/>
          </a:p>
          <a:p>
            <a:pPr marL="274320" indent="-274320">
              <a:lnSpc>
                <a:spcPct val="120000"/>
              </a:lnSpc>
            </a:pPr>
            <a:r>
              <a:rPr lang="en-US" dirty="0" smtClean="0"/>
              <a:t>Notice that the jury is </a:t>
            </a:r>
            <a:r>
              <a:rPr lang="en-US" b="1" dirty="0" smtClean="0"/>
              <a:t>not </a:t>
            </a:r>
            <a:r>
              <a:rPr lang="en-US" dirty="0" smtClean="0"/>
              <a:t>saying that the defendant is innocent, only that there is not enough evidence to support the alternative hypothesis. </a:t>
            </a:r>
          </a:p>
          <a:p>
            <a:pPr marL="274320" indent="-274320">
              <a:lnSpc>
                <a:spcPct val="120000"/>
              </a:lnSpc>
            </a:pPr>
            <a:r>
              <a:rPr lang="en-US" dirty="0" smtClean="0"/>
              <a:t>That is why we </a:t>
            </a:r>
            <a:r>
              <a:rPr lang="en-US" b="1" dirty="0" smtClean="0"/>
              <a:t>never say </a:t>
            </a:r>
            <a:r>
              <a:rPr lang="en-US" dirty="0" smtClean="0"/>
              <a:t>that we accept the null hypothesis, but rather we fail to reject the null.</a:t>
            </a:r>
          </a:p>
          <a:p>
            <a:pPr marL="274320" indent="-274320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9356-BCCE-479A-BA3B-E8DA378E94F0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Steps in Hypothesis Testing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buNone/>
            </a:pPr>
            <a:r>
              <a:rPr lang="en-US" dirty="0" smtClean="0"/>
              <a:t>The critical concepts are:</a:t>
            </a:r>
          </a:p>
          <a:p>
            <a:pPr marL="533400" indent="-533400">
              <a:buNone/>
            </a:pPr>
            <a:r>
              <a:rPr lang="en-US" dirty="0" smtClean="0"/>
              <a:t>1. There are two hypotheses, the null and the alternative hypotheses.</a:t>
            </a:r>
          </a:p>
          <a:p>
            <a:pPr marL="533400" indent="-533400">
              <a:buNone/>
            </a:pPr>
            <a:r>
              <a:rPr lang="en-US" dirty="0" smtClean="0"/>
              <a:t>2. The procedure begins with the assumption that the null hypothesis is true.</a:t>
            </a:r>
          </a:p>
          <a:p>
            <a:pPr marL="533400" indent="-533400">
              <a:buNone/>
            </a:pPr>
            <a:r>
              <a:rPr lang="en-US" dirty="0" smtClean="0"/>
              <a:t>3. The goal is to determine whether there is enough evidence to infer that the alternative hypothesis is true.</a:t>
            </a:r>
          </a:p>
          <a:p>
            <a:pPr marL="533400" indent="-53340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A22F-9F0C-4755-9EF4-3C4F940056CE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Steps in Hypothesis Testing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533400" indent="-533400">
              <a:buNone/>
            </a:pPr>
            <a:r>
              <a:rPr lang="en-US" dirty="0" smtClean="0"/>
              <a:t>5. There are two possible decisions:</a:t>
            </a:r>
          </a:p>
          <a:p>
            <a:pPr marL="933450" lvl="1" indent="-533400">
              <a:buFont typeface="+mj-lt"/>
              <a:buAutoNum type="arabicPeriod"/>
            </a:pPr>
            <a:r>
              <a:rPr lang="en-US" dirty="0" smtClean="0"/>
              <a:t>Conclude that there is enough evidence to support the alternative hypothesis.</a:t>
            </a:r>
          </a:p>
          <a:p>
            <a:pPr marL="933450" lvl="1" indent="-533400">
              <a:buFont typeface="+mj-lt"/>
              <a:buAutoNum type="arabicPeriod"/>
            </a:pPr>
            <a:r>
              <a:rPr lang="en-US" dirty="0" smtClean="0"/>
              <a:t>Conclude that there is </a:t>
            </a:r>
            <a:r>
              <a:rPr lang="en-US" b="1" i="1" dirty="0" smtClean="0"/>
              <a:t>not</a:t>
            </a:r>
            <a:r>
              <a:rPr lang="en-US" i="1" dirty="0" smtClean="0"/>
              <a:t> </a:t>
            </a:r>
            <a:r>
              <a:rPr lang="en-US" dirty="0" smtClean="0"/>
              <a:t>enough evidence to support the alternative hypothesis.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Two possible errors can be made: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b="1" dirty="0" smtClean="0"/>
              <a:t>Type I error</a:t>
            </a:r>
            <a:r>
              <a:rPr lang="en-US" dirty="0" smtClean="0"/>
              <a:t>: Reject a true null hypothesis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Type II error</a:t>
            </a:r>
            <a:r>
              <a:rPr lang="en-US" dirty="0" smtClean="0"/>
              <a:t>: Do not reject a false null</a:t>
            </a:r>
            <a:br>
              <a:rPr lang="en-US" dirty="0" smtClean="0"/>
            </a:br>
            <a:r>
              <a:rPr lang="en-US" dirty="0" smtClean="0"/>
              <a:t>	hypothesis</a:t>
            </a:r>
          </a:p>
          <a:p>
            <a:pPr marL="0" indent="0">
              <a:buNone/>
            </a:pPr>
            <a:endParaRPr lang="el-GR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8E80-C008-4213-A66F-E9E8700B8833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Errors in Hypothesis Testing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Type I </a:t>
            </a:r>
            <a:r>
              <a:rPr lang="en-US" dirty="0" smtClean="0"/>
              <a:t>error occurs when we reject a true null hypothesis</a:t>
            </a:r>
            <a:r>
              <a:rPr lang="en-US" dirty="0"/>
              <a:t> </a:t>
            </a:r>
            <a:r>
              <a:rPr lang="en-US" dirty="0" smtClean="0"/>
              <a:t>(i.e. innocent person goes to prison)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Type II </a:t>
            </a:r>
            <a:r>
              <a:rPr lang="en-US" dirty="0" smtClean="0"/>
              <a:t>error occurs when we don’t reject a false null hypothesis</a:t>
            </a:r>
            <a:r>
              <a:rPr lang="en-US" dirty="0"/>
              <a:t> </a:t>
            </a:r>
            <a:r>
              <a:rPr lang="en-US" dirty="0" smtClean="0"/>
              <a:t>(i.e. guilty person goes free)</a:t>
            </a:r>
          </a:p>
          <a:p>
            <a:pPr marL="0" indent="0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P (</a:t>
            </a:r>
            <a:r>
              <a:rPr lang="en-US" altLang="zh-CN" b="1" i="1" dirty="0" smtClean="0">
                <a:ea typeface="宋体" pitchFamily="2" charset="-122"/>
              </a:rPr>
              <a:t>Type I Error</a:t>
            </a:r>
            <a:r>
              <a:rPr lang="en-US" altLang="zh-CN" dirty="0" smtClean="0">
                <a:ea typeface="宋体" pitchFamily="2" charset="-122"/>
              </a:rPr>
              <a:t>) 	= P (Reject H0|H0 is true)</a:t>
            </a:r>
            <a:r>
              <a:rPr lang="en-US" dirty="0" smtClean="0"/>
              <a:t> 	= </a:t>
            </a:r>
            <a:r>
              <a:rPr lang="el-GR" dirty="0" smtClean="0"/>
              <a:t>α</a:t>
            </a:r>
            <a:endParaRPr lang="en-US" dirty="0" smtClean="0"/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P (</a:t>
            </a:r>
            <a:r>
              <a:rPr lang="en-US" altLang="zh-CN" b="1" i="1" dirty="0" smtClean="0">
                <a:ea typeface="宋体" pitchFamily="2" charset="-122"/>
              </a:rPr>
              <a:t>Type II Error</a:t>
            </a:r>
            <a:r>
              <a:rPr lang="en-US" altLang="zh-CN" dirty="0" smtClean="0">
                <a:ea typeface="宋体" pitchFamily="2" charset="-122"/>
              </a:rPr>
              <a:t>) 	= P (FTR H0|H0 is false)	</a:t>
            </a:r>
            <a:r>
              <a:rPr lang="en-US" dirty="0" smtClean="0"/>
              <a:t>= </a:t>
            </a:r>
            <a:r>
              <a:rPr lang="el-GR" dirty="0" smtClean="0"/>
              <a:t>β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Power</a:t>
            </a:r>
            <a:r>
              <a:rPr lang="en-US" dirty="0" smtClean="0"/>
              <a:t> of a Test	= P </a:t>
            </a:r>
            <a:r>
              <a:rPr lang="en-US" altLang="zh-CN" dirty="0" smtClean="0">
                <a:ea typeface="宋体" pitchFamily="2" charset="-122"/>
              </a:rPr>
              <a:t>(Reject H0|H0 is false)=1-</a:t>
            </a:r>
            <a:r>
              <a:rPr lang="el-GR" dirty="0" smtClean="0"/>
              <a:t> β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F520-8826-4941-BE66-96225BD302C5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763000" cy="609600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宋体" pitchFamily="2" charset="-122"/>
              </a:rPr>
              <a:t>Hypothesis Test </a:t>
            </a:r>
            <a:r>
              <a:rPr lang="en-US" altLang="zh-CN" dirty="0" smtClean="0">
                <a:ea typeface="宋体" pitchFamily="2" charset="-122"/>
              </a:rPr>
              <a:t>Error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68611" name="Group 3"/>
          <p:cNvGraphicFramePr>
            <a:graphicFrameLocks noGrp="1"/>
          </p:cNvGraphicFramePr>
          <p:nvPr>
            <p:ph type="tbl" idx="1"/>
          </p:nvPr>
        </p:nvGraphicFramePr>
        <p:xfrm>
          <a:off x="1079500" y="1970151"/>
          <a:ext cx="6388100" cy="2678049"/>
        </p:xfrm>
        <a:graphic>
          <a:graphicData uri="http://schemas.openxmlformats.org/drawingml/2006/table">
            <a:tbl>
              <a:tblPr/>
              <a:tblGrid>
                <a:gridCol w="1603375"/>
                <a:gridCol w="2463800"/>
                <a:gridCol w="23209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H0 is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H0 is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Reject H0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Worse!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(Type I Error)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Good!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Power of Test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FTR H0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Good!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Bad!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(Type II Error)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2632-DF2B-4FC0-9BD1-6B470E5D7DD1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3D9E8044-1EDA-40F3-8158-62BAA13453E9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609600"/>
          </a:xfrm>
        </p:spPr>
        <p:txBody>
          <a:bodyPr lIns="103236" tIns="51618" rIns="103236" bIns="51618">
            <a:noAutofit/>
          </a:bodyPr>
          <a:lstStyle/>
          <a:p>
            <a:pPr eaLnBrk="1" hangingPunct="1"/>
            <a:r>
              <a:rPr lang="en-US" sz="5400" dirty="0" smtClean="0"/>
              <a:t>Details of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0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68300" y="1676400"/>
                <a:ext cx="8166100" cy="4800600"/>
              </a:xfrm>
            </p:spPr>
            <p:txBody>
              <a:bodyPr lIns="103236" tIns="51618" rIns="103236" bIns="51618">
                <a:normAutofit/>
              </a:bodyPr>
              <a:lstStyle/>
              <a:p>
                <a:pPr marL="274320" indent="-274320" eaLnBrk="1" hangingPunct="1">
                  <a:buFontTx/>
                  <a:buChar char="•"/>
                </a:pPr>
                <a:r>
                  <a:rPr lang="en-US" dirty="0" smtClean="0"/>
                  <a:t>Hypotheses are a pair of mutually exclusive, collectively exhaustive statements about unknown (population) PARAMETERS (i.e.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in our course)</a:t>
                </a:r>
              </a:p>
              <a:p>
                <a:pPr marL="274320" indent="-274320" eaLnBrk="1" hangingPunct="1">
                  <a:buFontTx/>
                  <a:buChar char="•"/>
                </a:pPr>
                <a:r>
                  <a:rPr lang="en-US" dirty="0" smtClean="0"/>
                  <a:t>One </a:t>
                </a:r>
                <a:r>
                  <a:rPr lang="en-US" dirty="0"/>
                  <a:t>statement or the other must be true, but they cannot both be true.</a:t>
                </a:r>
              </a:p>
              <a:p>
                <a:pPr marL="274320" indent="-274320" eaLnBrk="1" hangingPunct="1">
                  <a:buFontTx/>
                  <a:buChar char="•"/>
                </a:pPr>
                <a:r>
                  <a:rPr lang="en-US" dirty="0"/>
                  <a:t>H0:  Null Hypothesis</a:t>
                </a:r>
                <a:br>
                  <a:rPr lang="en-US" dirty="0"/>
                </a:br>
                <a:r>
                  <a:rPr lang="en-US" dirty="0"/>
                  <a:t>H1:  Alternative Hypothesis</a:t>
                </a:r>
              </a:p>
              <a:p>
                <a:pPr marL="274320" indent="-274320" eaLnBrk="1" hangingPunct="1">
                  <a:buFontTx/>
                  <a:buChar char="•"/>
                </a:pPr>
                <a:endParaRPr lang="en-US" dirty="0"/>
              </a:p>
              <a:p>
                <a:pPr marL="274320" indent="-274320" eaLnBrk="1" hangingPunct="1">
                  <a:buFontTx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048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68300" y="1676400"/>
                <a:ext cx="8166100" cy="4800600"/>
              </a:xfrm>
              <a:blipFill rotWithShape="1">
                <a:blip r:embed="rId4"/>
                <a:stretch>
                  <a:fillRect l="-1791" t="-1777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62800" y="6248400"/>
            <a:ext cx="1387475" cy="476250"/>
          </a:xfrm>
          <a:noFill/>
          <a:ln>
            <a:miter lim="800000"/>
            <a:headEnd/>
            <a:tailEnd/>
          </a:ln>
        </p:spPr>
        <p:txBody>
          <a:bodyPr lIns="103236" tIns="51618" rIns="103236" bIns="51618"/>
          <a:lstStyle/>
          <a:p>
            <a:r>
              <a:rPr lang="en-US" sz="1200" b="0" dirty="0"/>
              <a:t>9-</a:t>
            </a:r>
            <a:fld id="{44C070ED-F404-4C31-9E93-7B86B9933E62}" type="slidenum">
              <a:rPr lang="en-US" sz="1200" b="0"/>
              <a:pPr/>
              <a:t>17</a:t>
            </a:fld>
            <a:endParaRPr lang="en-US" sz="1200" b="0" dirty="0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36538" y="6546850"/>
            <a:ext cx="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defTabSz="809625"/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9048750" y="6546850"/>
            <a:ext cx="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defTabSz="809625"/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E7AA6FB4-3B90-4F99-B74F-8F0AF73D7DE0}" type="datetime1">
              <a:rPr lang="en-US" altLang="zh-CN" smtClean="0"/>
              <a:pPr/>
              <a:t>5/7/2013</a:t>
            </a:fld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ea typeface="宋体" pitchFamily="2" charset="-122"/>
              </a:rPr>
              <a:t>The NULL </a:t>
            </a:r>
            <a:r>
              <a:rPr lang="en-US" altLang="zh-CN" sz="5400" b="1" dirty="0" smtClean="0">
                <a:ea typeface="宋体" pitchFamily="2" charset="-122"/>
              </a:rPr>
              <a:t>Hypothesis</a:t>
            </a:r>
            <a:endParaRPr lang="en-US" altLang="zh-CN" sz="5400" b="1" dirty="0">
              <a:ea typeface="宋体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The statement of what would be true if any variation in the process being studied is caused only by chance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 current or  maintained  belief</a:t>
            </a:r>
          </a:p>
          <a:p>
            <a:r>
              <a:rPr lang="en-US" altLang="zh-CN" dirty="0">
                <a:ea typeface="宋体" pitchFamily="2" charset="-122"/>
              </a:rPr>
              <a:t>The target</a:t>
            </a:r>
          </a:p>
          <a:p>
            <a:r>
              <a:rPr lang="en-US" altLang="zh-CN" b="1" dirty="0">
                <a:ea typeface="宋体" pitchFamily="2" charset="-122"/>
              </a:rPr>
              <a:t>Always contains the equals sign in some form.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Written as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H0:  π = 0.5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H0: parameter =, ≤, ≥ a value</a:t>
            </a:r>
            <a:endParaRPr lang="en-US" altLang="zh-CN" u="sng" dirty="0">
              <a:ea typeface="宋体" pitchFamily="2" charset="-122"/>
            </a:endParaRPr>
          </a:p>
          <a:p>
            <a:endParaRPr lang="en-US" altLang="zh-CN" u="sng" dirty="0">
              <a:ea typeface="宋体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09FA-47B7-4BE5-919F-2DA6702114C2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3108604A-87C6-4A27-A744-BAECAFF3C244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b="1" dirty="0">
                <a:ea typeface="宋体" pitchFamily="2" charset="-122"/>
              </a:rPr>
              <a:t>The ALTERNATIVE </a:t>
            </a:r>
            <a:r>
              <a:rPr lang="en-US" altLang="zh-CN" sz="4800" b="1" dirty="0" smtClean="0">
                <a:ea typeface="宋体" pitchFamily="2" charset="-122"/>
              </a:rPr>
              <a:t>Hypothesis</a:t>
            </a:r>
            <a:endParaRPr lang="en-US" altLang="zh-CN" sz="4800" b="1" dirty="0"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Something besides chance is operating in the process being studied. </a:t>
            </a:r>
          </a:p>
          <a:p>
            <a:r>
              <a:rPr lang="en-US" altLang="zh-CN" dirty="0">
                <a:ea typeface="宋体" pitchFamily="2" charset="-122"/>
              </a:rPr>
              <a:t>What we are trying to prove or </a:t>
            </a:r>
            <a:r>
              <a:rPr lang="en-US" altLang="zh-CN" dirty="0" smtClean="0">
                <a:ea typeface="宋体" pitchFamily="2" charset="-122"/>
              </a:rPr>
              <a:t>investigate, hence the name: </a:t>
            </a:r>
            <a:r>
              <a:rPr lang="en-US" altLang="zh-CN" b="1" dirty="0" smtClean="0">
                <a:ea typeface="宋体" pitchFamily="2" charset="-122"/>
              </a:rPr>
              <a:t>research hypothesis</a:t>
            </a:r>
            <a:endParaRPr lang="en-US" altLang="zh-CN" b="1" dirty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b="1" dirty="0" smtClean="0">
                <a:ea typeface="宋体" pitchFamily="2" charset="-122"/>
              </a:rPr>
              <a:t>Never </a:t>
            </a:r>
            <a:r>
              <a:rPr lang="en-US" altLang="zh-CN" b="1" dirty="0">
                <a:ea typeface="宋体" pitchFamily="2" charset="-122"/>
              </a:rPr>
              <a:t>contains an equal sign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Written as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H1:  π≠ 0.5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H1: parameter ≠, &lt;, &gt; value</a:t>
            </a: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9F2-15B1-4962-98EF-BF98A7D599A3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75D84AD2-8B47-4449-B20C-53B19AE60EE8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Chapter-Opening </a:t>
            </a:r>
            <a:r>
              <a:rPr lang="en-US" altLang="zh-CN" dirty="0" smtClean="0">
                <a:ea typeface="宋体" pitchFamily="2" charset="-122"/>
              </a:rPr>
              <a:t>Example 1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219200"/>
            <a:ext cx="8445500" cy="5181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The dean of Business School claims that the average salary of the school’s graduates one year after graduation is $800 per week with a standard deviation of $100. 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A </a:t>
            </a:r>
            <a:r>
              <a:rPr lang="en-US" altLang="zh-CN" sz="2800" dirty="0">
                <a:ea typeface="宋体" pitchFamily="2" charset="-122"/>
              </a:rPr>
              <a:t>second-year student would like to check whether the claim about the mean is correct. </a:t>
            </a:r>
            <a:endParaRPr lang="en-US" altLang="zh-CN" sz="28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She conducts </a:t>
            </a:r>
            <a:r>
              <a:rPr lang="en-US" altLang="zh-CN" sz="2400" dirty="0">
                <a:ea typeface="宋体" pitchFamily="2" charset="-122"/>
              </a:rPr>
              <a:t>a survey of 25 people who graduated one year ago and determines their weekly salary. </a:t>
            </a:r>
            <a:endParaRPr lang="en-US" altLang="zh-CN" sz="24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She </a:t>
            </a:r>
            <a:r>
              <a:rPr lang="en-US" altLang="zh-CN" sz="2400" dirty="0">
                <a:ea typeface="宋体" pitchFamily="2" charset="-122"/>
              </a:rPr>
              <a:t>discovers the sample mean to be $750. 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Is this proof in favor or against the dean’s claim?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9.</a:t>
            </a:r>
            <a:fld id="{530197DB-DA50-4E93-98C7-C4FE07C5ABE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34AF-D146-49F8-B74F-5D9F42D765DC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ea typeface="宋体" pitchFamily="2" charset="-122"/>
              </a:rPr>
              <a:t>Some </a:t>
            </a:r>
            <a:r>
              <a:rPr lang="en-US" altLang="zh-CN" sz="6000" dirty="0" smtClean="0">
                <a:ea typeface="宋体" pitchFamily="2" charset="-122"/>
              </a:rPr>
              <a:t>Language</a:t>
            </a:r>
            <a:endParaRPr lang="en-US" altLang="zh-CN" sz="6000" dirty="0">
              <a:ea typeface="宋体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b="1" i="1" dirty="0">
                <a:ea typeface="宋体" pitchFamily="2" charset="-122"/>
              </a:rPr>
              <a:t>Simple Null Hypothesis</a:t>
            </a:r>
            <a:r>
              <a:rPr lang="en-US" altLang="zh-CN" dirty="0">
                <a:ea typeface="宋体" pitchFamily="2" charset="-122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When H0 specifies a single value </a:t>
            </a:r>
            <a:r>
              <a:rPr lang="en-US" altLang="zh-CN" dirty="0" smtClean="0">
                <a:ea typeface="宋体" pitchFamily="2" charset="-122"/>
              </a:rPr>
              <a:t>(=), we have a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two-tailed </a:t>
            </a:r>
            <a:r>
              <a:rPr lang="en-US" altLang="zh-CN" dirty="0">
                <a:ea typeface="宋体" pitchFamily="2" charset="-122"/>
              </a:rPr>
              <a:t>test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i="1" dirty="0">
                <a:ea typeface="宋体" pitchFamily="2" charset="-122"/>
              </a:rPr>
              <a:t>Composite Null Hypothesis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When H0 specifies a range ( ≤ or ≥ </a:t>
            </a:r>
            <a:r>
              <a:rPr lang="en-US" altLang="zh-CN" dirty="0" smtClean="0">
                <a:ea typeface="宋体" pitchFamily="2" charset="-122"/>
              </a:rPr>
              <a:t>), we have a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one-tailed </a:t>
            </a:r>
            <a:r>
              <a:rPr lang="en-US" altLang="zh-CN" dirty="0">
                <a:ea typeface="宋体" pitchFamily="2" charset="-122"/>
              </a:rPr>
              <a:t>test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It can </a:t>
            </a:r>
            <a:r>
              <a:rPr lang="en-US" altLang="zh-CN" dirty="0">
                <a:ea typeface="宋体" pitchFamily="2" charset="-122"/>
              </a:rPr>
              <a:t>be right tailed or left tailed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alternative hypothesis tells you which </a:t>
            </a:r>
            <a:r>
              <a:rPr lang="en-US" altLang="zh-CN" dirty="0" smtClean="0">
                <a:ea typeface="宋体" pitchFamily="2" charset="-122"/>
              </a:rPr>
              <a:t>tail, as it “points” to it!</a:t>
            </a:r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4598-4B06-4B11-A9A6-BBDB36BEE9D4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C2469581-00F7-4E01-95C0-5BF584F630C3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Some 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>
                <a:ea typeface="宋体" pitchFamily="2" charset="-122"/>
              </a:rPr>
              <a:t>1. The EPA estimated that 20% of auto emission systems are tampered with.  You believe this is not true. </a:t>
            </a:r>
          </a:p>
          <a:p>
            <a:r>
              <a:rPr lang="en-US" altLang="zh-CN" dirty="0" smtClean="0">
                <a:ea typeface="宋体" pitchFamily="2" charset="-122"/>
              </a:rPr>
              <a:t>H0:</a:t>
            </a:r>
          </a:p>
          <a:p>
            <a:r>
              <a:rPr lang="en-US" altLang="zh-CN" dirty="0" smtClean="0">
                <a:ea typeface="宋体" pitchFamily="2" charset="-122"/>
              </a:rPr>
              <a:t>H1: 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</a:rPr>
              <a:t>2. Kellogg’s claims that breakfast cereal packages contain 32 oz, but customers have been complaining that they are underweight.  You are Ralph Nader, the consumer watchdog.</a:t>
            </a:r>
          </a:p>
          <a:p>
            <a:r>
              <a:rPr lang="en-US" altLang="zh-CN" dirty="0" smtClean="0">
                <a:ea typeface="宋体" pitchFamily="2" charset="-122"/>
              </a:rPr>
              <a:t>H0:</a:t>
            </a:r>
          </a:p>
          <a:p>
            <a:r>
              <a:rPr lang="en-US" altLang="zh-CN" dirty="0" smtClean="0">
                <a:ea typeface="宋体" pitchFamily="2" charset="-122"/>
              </a:rPr>
              <a:t>H1: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D85-74BC-4F6D-B451-BA301228445F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Some </a:t>
            </a:r>
            <a:r>
              <a:rPr lang="en-US" altLang="zh-CN" dirty="0" smtClean="0">
                <a:ea typeface="宋体" pitchFamily="2" charset="-122"/>
              </a:rPr>
              <a:t>Practice </a:t>
            </a:r>
            <a:r>
              <a:rPr lang="en-US" altLang="zh-CN" dirty="0">
                <a:ea typeface="宋体" pitchFamily="2" charset="-122"/>
              </a:rPr>
              <a:t>Problems</a:t>
            </a:r>
            <a:r>
              <a:rPr lang="en-US" altLang="zh-CN" dirty="0" smtClean="0">
                <a:ea typeface="宋体" pitchFamily="2" charset="-122"/>
              </a:rPr>
              <a:t>: Answers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700" dirty="0">
                <a:ea typeface="宋体" pitchFamily="2" charset="-122"/>
              </a:rPr>
              <a:t>1. The EPA estimated that 20% of auto emission systems are tampered with.  You believe this is not true. </a:t>
            </a:r>
          </a:p>
          <a:p>
            <a:r>
              <a:rPr lang="en-US" altLang="zh-CN" sz="2700" dirty="0">
                <a:ea typeface="宋体" pitchFamily="2" charset="-122"/>
              </a:rPr>
              <a:t>H0</a:t>
            </a:r>
            <a:r>
              <a:rPr lang="en-US" altLang="zh-CN" sz="2700" dirty="0" smtClean="0">
                <a:ea typeface="宋体" pitchFamily="2" charset="-122"/>
              </a:rPr>
              <a:t>: </a:t>
            </a:r>
            <a:r>
              <a:rPr lang="en-US" altLang="zh-CN" sz="2800" dirty="0" smtClean="0">
                <a:solidFill>
                  <a:srgbClr val="0070C0"/>
                </a:solidFill>
                <a:ea typeface="宋体" pitchFamily="2" charset="-122"/>
              </a:rPr>
              <a:t>π =20</a:t>
            </a:r>
            <a:endParaRPr lang="en-US" altLang="zh-CN" sz="2700" dirty="0">
              <a:solidFill>
                <a:srgbClr val="0070C0"/>
              </a:solidFill>
              <a:ea typeface="宋体" pitchFamily="2" charset="-122"/>
            </a:endParaRPr>
          </a:p>
          <a:p>
            <a:r>
              <a:rPr lang="en-US" altLang="zh-CN" sz="2700" dirty="0">
                <a:ea typeface="宋体" pitchFamily="2" charset="-122"/>
              </a:rPr>
              <a:t>H1</a:t>
            </a:r>
            <a:r>
              <a:rPr lang="en-US" altLang="zh-CN" sz="2700" dirty="0" smtClean="0">
                <a:ea typeface="宋体" pitchFamily="2" charset="-122"/>
              </a:rPr>
              <a:t>: </a:t>
            </a:r>
            <a:r>
              <a:rPr lang="en-US" altLang="zh-CN" sz="2800" dirty="0" smtClean="0">
                <a:solidFill>
                  <a:srgbClr val="C00000"/>
                </a:solidFill>
                <a:ea typeface="宋体" pitchFamily="2" charset="-122"/>
              </a:rPr>
              <a:t>π ≠ 20		Two tailed test</a:t>
            </a:r>
            <a:endParaRPr lang="en-US" altLang="zh-CN" sz="2700" dirty="0">
              <a:solidFill>
                <a:srgbClr val="C00000"/>
              </a:solidFill>
              <a:ea typeface="宋体" pitchFamily="2" charset="-122"/>
            </a:endParaRPr>
          </a:p>
          <a:p>
            <a:endParaRPr lang="en-US" altLang="zh-CN" sz="2700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700" dirty="0">
                <a:ea typeface="宋体" pitchFamily="2" charset="-122"/>
              </a:rPr>
              <a:t>2. Kellogg’s claims that breakfast cereal packages contain </a:t>
            </a:r>
            <a:r>
              <a:rPr lang="en-US" altLang="zh-CN" sz="2700">
                <a:ea typeface="宋体" pitchFamily="2" charset="-122"/>
              </a:rPr>
              <a:t>32 </a:t>
            </a:r>
            <a:r>
              <a:rPr lang="en-US" altLang="zh-CN" sz="2700" smtClean="0">
                <a:ea typeface="宋体" pitchFamily="2" charset="-122"/>
              </a:rPr>
              <a:t>oz, </a:t>
            </a:r>
            <a:r>
              <a:rPr lang="en-US" altLang="zh-CN" sz="2700" dirty="0">
                <a:ea typeface="宋体" pitchFamily="2" charset="-122"/>
              </a:rPr>
              <a:t>but customers have been complaining that they are underweight.  You are Ralph Nader, the consumer watchdog.</a:t>
            </a:r>
          </a:p>
          <a:p>
            <a:r>
              <a:rPr lang="en-US" altLang="zh-CN" sz="2700" dirty="0">
                <a:ea typeface="宋体" pitchFamily="2" charset="-122"/>
              </a:rPr>
              <a:t>H0</a:t>
            </a:r>
            <a:r>
              <a:rPr lang="en-US" altLang="zh-CN" sz="2700" dirty="0" smtClean="0">
                <a:ea typeface="宋体" pitchFamily="2" charset="-122"/>
              </a:rPr>
              <a:t>: </a:t>
            </a:r>
            <a:r>
              <a:rPr lang="en-US" altLang="zh-CN" sz="2400" dirty="0" smtClean="0">
                <a:ea typeface="宋体" pitchFamily="2" charset="-122"/>
              </a:rPr>
              <a:t> μ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 ≥ 32</a:t>
            </a:r>
            <a:endParaRPr lang="en-US" altLang="zh-CN" sz="2700" dirty="0">
              <a:ea typeface="宋体" pitchFamily="2" charset="-122"/>
            </a:endParaRPr>
          </a:p>
          <a:p>
            <a:r>
              <a:rPr lang="en-US" altLang="zh-CN" sz="2700" dirty="0">
                <a:ea typeface="宋体" pitchFamily="2" charset="-122"/>
              </a:rPr>
              <a:t>H1</a:t>
            </a:r>
            <a:r>
              <a:rPr lang="en-US" altLang="zh-CN" sz="2700" dirty="0" smtClean="0">
                <a:ea typeface="宋体" pitchFamily="2" charset="-122"/>
              </a:rPr>
              <a:t>: </a:t>
            </a:r>
            <a:r>
              <a:rPr lang="en-US" altLang="zh-CN" sz="2400" dirty="0" smtClean="0">
                <a:ea typeface="宋体" pitchFamily="2" charset="-122"/>
              </a:rPr>
              <a:t> μ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 &lt; 32		Left tailed test</a:t>
            </a:r>
            <a:endParaRPr lang="en-US" altLang="zh-CN" sz="2700" dirty="0">
              <a:ea typeface="宋体" pitchFamily="2" charset="-122"/>
            </a:endParaRPr>
          </a:p>
          <a:p>
            <a:endParaRPr lang="en-US" altLang="zh-CN" sz="2700" dirty="0">
              <a:ea typeface="宋体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7CBF-D9C2-4FDB-84FE-FF81891024A3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13C2EE87-BA74-46D5-97A2-67D644453E24}" type="slidenum">
              <a:rPr lang="en-US" altLang="zh-CN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Some </a:t>
            </a:r>
            <a:r>
              <a:rPr lang="en-US" altLang="zh-CN" dirty="0" smtClean="0">
                <a:ea typeface="宋体" pitchFamily="2" charset="-122"/>
              </a:rPr>
              <a:t>Practice </a:t>
            </a:r>
            <a:r>
              <a:rPr lang="en-US" altLang="zh-CN" dirty="0">
                <a:ea typeface="宋体" pitchFamily="2" charset="-122"/>
              </a:rPr>
              <a:t>Problems: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 fontScale="92500" lnSpcReduction="10000"/>
              </a:bodyPr>
              <a:lstStyle/>
              <a:p>
                <a:pPr marL="533400" indent="-533400">
                  <a:buNone/>
                </a:pPr>
                <a:r>
                  <a:rPr lang="en-US" altLang="zh-CN" sz="2400" dirty="0" smtClean="0">
                    <a:ea typeface="宋体" pitchFamily="2" charset="-122"/>
                  </a:rPr>
                  <a:t>Florida </a:t>
                </a:r>
                <a:r>
                  <a:rPr lang="en-US" altLang="zh-CN" sz="2400" dirty="0">
                    <a:ea typeface="宋体" pitchFamily="2" charset="-122"/>
                  </a:rPr>
                  <a:t>Realtors report that 55% of those who purchase vacation residences want a condominium. Test to see if this statement is correct. A random sample of 400 found 228 who wanted a condominium. </a:t>
                </a:r>
                <a:endParaRPr lang="en-US" altLang="zh-CN" sz="2400" dirty="0" smtClean="0">
                  <a:ea typeface="宋体" pitchFamily="2" charset="-122"/>
                </a:endParaRPr>
              </a:p>
              <a:p>
                <a:pPr marL="533400" indent="-533400">
                  <a:buNone/>
                </a:pPr>
                <a:endParaRPr lang="en-US" altLang="zh-CN" sz="2400" dirty="0" smtClean="0">
                  <a:ea typeface="宋体" pitchFamily="2" charset="-122"/>
                </a:endParaRPr>
              </a:p>
              <a:p>
                <a:pPr marL="533400" indent="-533400">
                  <a:buAutoNum type="arabicPeriod"/>
                </a:pPr>
                <a:r>
                  <a:rPr lang="en-US" altLang="zh-CN" sz="2400" dirty="0" smtClean="0">
                    <a:ea typeface="宋体" pitchFamily="2" charset="-122"/>
                  </a:rPr>
                  <a:t>What </a:t>
                </a:r>
                <a:r>
                  <a:rPr lang="en-US" altLang="zh-CN" sz="2400" dirty="0">
                    <a:ea typeface="宋体" pitchFamily="2" charset="-122"/>
                  </a:rPr>
                  <a:t>is the parameter being tested? </a:t>
                </a:r>
              </a:p>
              <a:p>
                <a:pPr marL="933450" lvl="1" indent="-533400">
                  <a:buFontTx/>
                  <a:buAutoNum type="alphaUcPeriod"/>
                </a:pPr>
                <a:r>
                  <a:rPr lang="en-US" altLang="zh-CN" sz="2000" dirty="0">
                    <a:ea typeface="宋体" pitchFamily="2" charset="-122"/>
                  </a:rPr>
                  <a:t>p		B.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/>
                            <a:ea typeface="宋体" pitchFamily="2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	</a:t>
                </a:r>
                <a:r>
                  <a:rPr lang="en-US" altLang="zh-CN" sz="2000" dirty="0" smtClean="0">
                    <a:ea typeface="宋体" pitchFamily="2" charset="-122"/>
                  </a:rPr>
                  <a:t>	C</a:t>
                </a:r>
                <a:r>
                  <a:rPr lang="en-US" altLang="zh-CN" sz="2000" dirty="0">
                    <a:ea typeface="宋体" pitchFamily="2" charset="-122"/>
                  </a:rPr>
                  <a:t>. μ	</a:t>
                </a:r>
                <a:r>
                  <a:rPr lang="en-US" altLang="zh-CN" sz="2000" dirty="0" smtClean="0">
                    <a:ea typeface="宋体" pitchFamily="2" charset="-122"/>
                  </a:rPr>
                  <a:t>D</a:t>
                </a:r>
                <a:r>
                  <a:rPr lang="en-US" altLang="zh-CN" sz="2000" dirty="0">
                    <a:ea typeface="宋体" pitchFamily="2" charset="-122"/>
                  </a:rPr>
                  <a:t>. π</a:t>
                </a:r>
              </a:p>
              <a:p>
                <a:pPr marL="533400" indent="-533400">
                  <a:buFontTx/>
                  <a:buAutoNum type="alphaUcPeriod"/>
                </a:pPr>
                <a:endParaRPr lang="en-US" altLang="zh-CN" sz="2400" dirty="0">
                  <a:ea typeface="宋体" pitchFamily="2" charset="-122"/>
                </a:endParaRPr>
              </a:p>
              <a:p>
                <a:pPr marL="533400" indent="-533400">
                  <a:buNone/>
                </a:pPr>
                <a:r>
                  <a:rPr lang="en-US" altLang="zh-CN" sz="2400" dirty="0">
                    <a:ea typeface="宋体" pitchFamily="2" charset="-122"/>
                  </a:rPr>
                  <a:t>2. What sign will be in the null hypothesis? </a:t>
                </a:r>
              </a:p>
              <a:p>
                <a:pPr marL="933450" lvl="1" indent="-533400">
                  <a:buFontTx/>
                  <a:buAutoNum type="alphaUcPeriod"/>
                </a:pPr>
                <a:r>
                  <a:rPr lang="en-US" altLang="zh-CN" sz="2000" dirty="0">
                    <a:ea typeface="宋体" pitchFamily="2" charset="-122"/>
                    <a:sym typeface="Symbol" pitchFamily="18" charset="2"/>
                  </a:rPr>
                  <a:t></a:t>
                </a:r>
                <a:r>
                  <a:rPr lang="en-US" altLang="zh-CN" sz="2000" dirty="0">
                    <a:ea typeface="宋体" pitchFamily="2" charset="-122"/>
                  </a:rPr>
                  <a:t>		B. =		C. </a:t>
                </a:r>
                <a:r>
                  <a:rPr lang="en-US" altLang="zh-CN" sz="2000" dirty="0" smtClean="0">
                    <a:ea typeface="宋体" pitchFamily="2" charset="-122"/>
                  </a:rPr>
                  <a:t> &lt;</a:t>
                </a:r>
                <a:r>
                  <a:rPr lang="en-US" altLang="zh-CN" sz="2000" dirty="0">
                    <a:ea typeface="宋体" pitchFamily="2" charset="-122"/>
                  </a:rPr>
                  <a:t>	</a:t>
                </a:r>
                <a:r>
                  <a:rPr lang="en-US" altLang="zh-CN" sz="2000" dirty="0" smtClean="0">
                    <a:ea typeface="宋体" pitchFamily="2" charset="-122"/>
                  </a:rPr>
                  <a:t>D. </a:t>
                </a:r>
                <a:r>
                  <a:rPr lang="en-US" altLang="zh-CN" sz="2000" dirty="0" smtClean="0">
                    <a:ea typeface="宋体" pitchFamily="2" charset="-122"/>
                    <a:sym typeface="Symbol" pitchFamily="18" charset="2"/>
                  </a:rPr>
                  <a:t></a:t>
                </a:r>
                <a:endParaRPr lang="en-US" altLang="zh-CN" sz="2000" dirty="0">
                  <a:ea typeface="宋体" pitchFamily="2" charset="-122"/>
                  <a:sym typeface="Symbol" pitchFamily="18" charset="2"/>
                </a:endParaRPr>
              </a:p>
              <a:p>
                <a:pPr marL="533400" indent="-533400">
                  <a:buFontTx/>
                  <a:buAutoNum type="alphaUcPeriod"/>
                </a:pPr>
                <a:endParaRPr lang="en-US" altLang="zh-CN" sz="2400" dirty="0">
                  <a:ea typeface="宋体" pitchFamily="2" charset="-122"/>
                  <a:sym typeface="Symbol" pitchFamily="18" charset="2"/>
                </a:endParaRPr>
              </a:p>
              <a:p>
                <a:pPr marL="533400" indent="-533400">
                  <a:buNone/>
                </a:pPr>
                <a:r>
                  <a:rPr lang="en-US" altLang="zh-CN" sz="2400" dirty="0">
                    <a:ea typeface="宋体" pitchFamily="2" charset="-122"/>
                    <a:sym typeface="Symbol" pitchFamily="18" charset="2"/>
                  </a:rPr>
                  <a:t>3. What is the value of the sample statistic used as evidence in this situation? </a:t>
                </a:r>
              </a:p>
              <a:p>
                <a:pPr marL="933450" lvl="1" indent="-533400">
                  <a:buNone/>
                </a:pPr>
                <a:r>
                  <a:rPr lang="en-US" altLang="zh-CN" sz="2000" dirty="0">
                    <a:ea typeface="宋体" pitchFamily="2" charset="-122"/>
                    <a:sym typeface="Symbol" pitchFamily="18" charset="2"/>
                  </a:rPr>
                  <a:t>A. 220		B. 228		C. 0.55	</a:t>
                </a:r>
                <a:r>
                  <a:rPr lang="en-US" altLang="zh-CN" sz="2000" dirty="0" smtClean="0">
                    <a:ea typeface="宋体" pitchFamily="2" charset="-122"/>
                    <a:sym typeface="Symbol" pitchFamily="18" charset="2"/>
                  </a:rPr>
                  <a:t>D</a:t>
                </a:r>
                <a:r>
                  <a:rPr lang="en-US" altLang="zh-CN" sz="2000" dirty="0">
                    <a:ea typeface="宋体" pitchFamily="2" charset="-122"/>
                    <a:sym typeface="Symbol" pitchFamily="18" charset="2"/>
                  </a:rPr>
                  <a:t>. 0.57	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963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46FA-993E-42A6-A7D7-9E2907DAE632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3B2CAC98-3280-454A-ABAB-1A43350F2295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Some Practice Problems: Answers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>
                <a:normAutofit fontScale="92500" lnSpcReduction="20000"/>
              </a:bodyPr>
              <a:lstStyle/>
              <a:p>
                <a:pPr marL="533400" indent="-533400">
                  <a:buNone/>
                </a:pPr>
                <a:r>
                  <a:rPr lang="en-US" altLang="zh-CN" sz="2400" dirty="0" smtClean="0">
                    <a:ea typeface="宋体" pitchFamily="2" charset="-122"/>
                  </a:rPr>
                  <a:t>Florida Realtors report that 55% of those who purchase vacation residences want a condominium. Test to see if this statement is correct. A random sample of 400 found 228 who wanted a condominium. </a:t>
                </a:r>
              </a:p>
              <a:p>
                <a:pPr marL="533400" indent="-533400">
                  <a:buNone/>
                </a:pPr>
                <a:endParaRPr lang="en-US" altLang="zh-CN" sz="2400" dirty="0" smtClean="0">
                  <a:ea typeface="宋体" pitchFamily="2" charset="-122"/>
                </a:endParaRPr>
              </a:p>
              <a:p>
                <a:pPr marL="533400" indent="-533400">
                  <a:buAutoNum type="arabicPeriod"/>
                </a:pPr>
                <a:r>
                  <a:rPr lang="en-US" altLang="zh-CN" sz="2400" dirty="0" smtClean="0">
                    <a:ea typeface="宋体" pitchFamily="2" charset="-122"/>
                  </a:rPr>
                  <a:t>What is the parameter being tested? </a:t>
                </a:r>
              </a:p>
              <a:p>
                <a:pPr marL="933450" lvl="1" indent="-533400">
                  <a:buFontTx/>
                  <a:buAutoNum type="alphaUcPeriod"/>
                </a:pPr>
                <a:r>
                  <a:rPr lang="en-US" altLang="zh-CN" sz="2000" dirty="0" smtClean="0">
                    <a:ea typeface="宋体" pitchFamily="2" charset="-122"/>
                  </a:rPr>
                  <a:t>p		B.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/>
                            <a:ea typeface="宋体" pitchFamily="2" charset="-122"/>
                          </a:rPr>
                          <m:t>𝑥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ea typeface="宋体" pitchFamily="2" charset="-122"/>
                  </a:rPr>
                  <a:t>		C. μ	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ea typeface="宋体" pitchFamily="2" charset="-122"/>
                  </a:rPr>
                  <a:t>D. π</a:t>
                </a:r>
              </a:p>
              <a:p>
                <a:pPr marL="533400" indent="-533400">
                  <a:buFontTx/>
                  <a:buAutoNum type="alphaUcPeriod"/>
                </a:pPr>
                <a:endParaRPr lang="en-US" altLang="zh-CN" sz="2400" dirty="0" smtClean="0">
                  <a:ea typeface="宋体" pitchFamily="2" charset="-122"/>
                </a:endParaRPr>
              </a:p>
              <a:p>
                <a:pPr marL="533400" indent="-533400">
                  <a:buNone/>
                </a:pPr>
                <a:r>
                  <a:rPr lang="en-US" altLang="zh-CN" sz="2400" dirty="0" smtClean="0">
                    <a:ea typeface="宋体" pitchFamily="2" charset="-122"/>
                  </a:rPr>
                  <a:t>2. What sign will be in the null hypothesis? </a:t>
                </a:r>
              </a:p>
              <a:p>
                <a:pPr marL="933450" lvl="1" indent="-533400">
                  <a:buFontTx/>
                  <a:buAutoNum type="alphaUcPeriod"/>
                </a:pPr>
                <a:r>
                  <a:rPr lang="en-US" altLang="zh-CN" sz="2000" dirty="0" smtClean="0">
                    <a:ea typeface="宋体" pitchFamily="2" charset="-122"/>
                    <a:sym typeface="Symbol" pitchFamily="18" charset="2"/>
                  </a:rPr>
                  <a:t></a:t>
                </a:r>
                <a:r>
                  <a:rPr lang="en-US" altLang="zh-CN" sz="2000" dirty="0" smtClean="0">
                    <a:ea typeface="宋体" pitchFamily="2" charset="-122"/>
                  </a:rPr>
                  <a:t>		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ea typeface="宋体" pitchFamily="2" charset="-122"/>
                  </a:rPr>
                  <a:t>B. =</a:t>
                </a:r>
                <a:r>
                  <a:rPr lang="en-US" altLang="zh-CN" sz="2000" dirty="0" smtClean="0">
                    <a:ea typeface="宋体" pitchFamily="2" charset="-122"/>
                  </a:rPr>
                  <a:t>		C. &lt;	D.</a:t>
                </a:r>
                <a:r>
                  <a:rPr lang="en-US" altLang="zh-CN" sz="2000" dirty="0" smtClean="0">
                    <a:ea typeface="宋体" pitchFamily="2" charset="-122"/>
                    <a:sym typeface="Symbol" pitchFamily="18" charset="2"/>
                  </a:rPr>
                  <a:t></a:t>
                </a:r>
              </a:p>
              <a:p>
                <a:pPr marL="533400" indent="-533400">
                  <a:buFontTx/>
                  <a:buAutoNum type="alphaUcPeriod"/>
                </a:pPr>
                <a:endParaRPr lang="en-US" altLang="zh-CN" sz="2400" dirty="0" smtClean="0">
                  <a:ea typeface="宋体" pitchFamily="2" charset="-122"/>
                  <a:sym typeface="Symbol" pitchFamily="18" charset="2"/>
                </a:endParaRPr>
              </a:p>
              <a:p>
                <a:pPr marL="533400" indent="-533400">
                  <a:buNone/>
                </a:pPr>
                <a:r>
                  <a:rPr lang="en-US" altLang="zh-CN" sz="2400" dirty="0" smtClean="0">
                    <a:ea typeface="宋体" pitchFamily="2" charset="-122"/>
                    <a:sym typeface="Symbol" pitchFamily="18" charset="2"/>
                  </a:rPr>
                  <a:t>3. What is the value of the sample statistic used as evidence in this situation? </a:t>
                </a:r>
              </a:p>
              <a:p>
                <a:pPr marL="933450" lvl="1" indent="-533400">
                  <a:buNone/>
                </a:pPr>
                <a:r>
                  <a:rPr lang="en-US" altLang="zh-CN" sz="2000" dirty="0" smtClean="0">
                    <a:ea typeface="宋体" pitchFamily="2" charset="-122"/>
                    <a:sym typeface="Symbol" pitchFamily="18" charset="2"/>
                  </a:rPr>
                  <a:t>A. 220		B. 228		C. 0.55	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ea typeface="宋体" pitchFamily="2" charset="-122"/>
                    <a:sym typeface="Symbol" pitchFamily="18" charset="2"/>
                  </a:rPr>
                  <a:t>D. 0.57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ea typeface="宋体" pitchFamily="2" charset="-122"/>
                    <a:sym typeface="Symbol" pitchFamily="18" charset="2"/>
                  </a:rPr>
                  <a:t>=228/400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963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0D7B-1BBB-4EFB-A2C9-5C08471FDB4D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5400" dirty="0" smtClean="0"/>
              <a:t>Example 3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669925" y="1103313"/>
            <a:ext cx="8169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4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marL="274320" indent="-274320">
              <a:lnSpc>
                <a:spcPct val="120000"/>
              </a:lnSpc>
            </a:pPr>
            <a:r>
              <a:rPr lang="en-US" sz="2600" dirty="0" smtClean="0"/>
              <a:t>The manager of a department store is thinking about establishing a new billing system for the store's credit customers. </a:t>
            </a:r>
          </a:p>
          <a:p>
            <a:pPr marL="274320" indent="-274320">
              <a:lnSpc>
                <a:spcPct val="120000"/>
              </a:lnSpc>
            </a:pPr>
            <a:r>
              <a:rPr lang="en-US" sz="2600" dirty="0" smtClean="0"/>
              <a:t>She determines that the new system will be cost-effective only if the mean monthly account is more than $170. </a:t>
            </a:r>
          </a:p>
          <a:p>
            <a:pPr marL="274320" indent="-274320">
              <a:lnSpc>
                <a:spcPct val="120000"/>
              </a:lnSpc>
            </a:pPr>
            <a:r>
              <a:rPr lang="en-US" sz="2600" dirty="0" smtClean="0"/>
              <a:t>A random sample of 400 monthly accounts is drawn, for which the sample mean is $178. </a:t>
            </a:r>
          </a:p>
          <a:p>
            <a:pPr marL="274320" indent="-274320">
              <a:lnSpc>
                <a:spcPct val="120000"/>
              </a:lnSpc>
            </a:pPr>
            <a:r>
              <a:rPr lang="en-US" sz="2600" dirty="0" smtClean="0"/>
              <a:t>The manager knows that the accounts are approximately normally distributed with a standard deviation of $65. </a:t>
            </a:r>
            <a:endParaRPr lang="en-US" sz="2600" dirty="0"/>
          </a:p>
          <a:p>
            <a:pPr marL="274320" indent="-274320">
              <a:lnSpc>
                <a:spcPct val="120000"/>
              </a:lnSpc>
            </a:pPr>
            <a:r>
              <a:rPr lang="en-US" sz="2600" dirty="0" smtClean="0"/>
              <a:t>Can the manager conclude from this that the new system will be cost-effective?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3785-57BE-4BCC-9163-4B3AC58AF9B7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7630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5400" dirty="0" smtClean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47800"/>
                <a:ext cx="8445500" cy="48768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eaLnBrk="1" hangingPunct="1">
                  <a:buFontTx/>
                  <a:buNone/>
                </a:pPr>
                <a:r>
                  <a:rPr lang="en-US" dirty="0" smtClean="0"/>
                  <a:t>The system will be cost effective if the mean account balance for all customers is greater than $170.</a:t>
                </a:r>
              </a:p>
              <a:p>
                <a:pPr marL="0" indent="0" eaLnBrk="1" hangingPunct="1">
                  <a:buFontTx/>
                  <a:buNone/>
                </a:pPr>
                <a:endParaRPr lang="en-US" dirty="0" smtClean="0"/>
              </a:p>
              <a:p>
                <a:pPr marL="0" indent="0" eaLnBrk="1" hangingPunct="1">
                  <a:buFontTx/>
                  <a:buNone/>
                </a:pPr>
                <a:r>
                  <a:rPr lang="en-US" dirty="0" smtClean="0"/>
                  <a:t>We express this belief as our research hypothesis, that is:</a:t>
                </a:r>
              </a:p>
              <a:p>
                <a:pPr marL="0" indent="0" eaLnBrk="1" hangingPunct="1">
                  <a:buFontTx/>
                  <a:buNone/>
                </a:pPr>
                <a:endParaRPr lang="en-US" dirty="0" smtClean="0"/>
              </a:p>
              <a:p>
                <a:pPr marL="0" indent="0" eaLnBrk="1" hangingPunct="1">
                  <a:buFontTx/>
                  <a:buNone/>
                </a:pPr>
                <a:r>
                  <a:rPr lang="en-US" dirty="0" smtClean="0"/>
                  <a:t>	H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:  µ  &gt; 170   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(this is what we want to determine)</a:t>
                </a:r>
                <a:endParaRPr lang="en-US" dirty="0" smtClean="0"/>
              </a:p>
              <a:p>
                <a:pPr marL="0" indent="0" eaLnBrk="1" hangingPunct="1">
                  <a:buFontTx/>
                  <a:buNone/>
                </a:pPr>
                <a:endParaRPr lang="en-US" dirty="0" smtClean="0"/>
              </a:p>
              <a:p>
                <a:pPr marL="0" indent="0" eaLnBrk="1" hangingPunct="1">
                  <a:buFontTx/>
                  <a:buNone/>
                </a:pPr>
                <a:r>
                  <a:rPr lang="en-US" dirty="0" smtClean="0"/>
                  <a:t>Thus, our null hypothesis becomes:</a:t>
                </a:r>
              </a:p>
              <a:p>
                <a:pPr marL="0" indent="0" eaLnBrk="1" hangingPunct="1">
                  <a:buFontTx/>
                  <a:buNone/>
                </a:pPr>
                <a:endParaRPr lang="en-US" dirty="0" smtClean="0"/>
              </a:p>
              <a:p>
                <a:pPr marL="0" indent="0" eaLnBrk="1" hangingPunct="1">
                  <a:buFontTx/>
                  <a:buNone/>
                </a:pPr>
                <a:r>
                  <a:rPr lang="en-US" dirty="0" smtClean="0"/>
                  <a:t>	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: µ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170</a:t>
                </a:r>
              </a:p>
            </p:txBody>
          </p:sp>
        </mc:Choice>
        <mc:Fallback xmlns="">
          <p:sp>
            <p:nvSpPr>
              <p:cNvPr id="3686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47800"/>
                <a:ext cx="8445500" cy="4876800"/>
              </a:xfrm>
              <a:blipFill rotWithShape="1">
                <a:blip r:embed="rId3"/>
                <a:stretch>
                  <a:fillRect l="-1372" t="-1875" b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090-FA63-43DB-98F2-59D4250DBFE5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pPr eaLnBrk="1" hangingPunct="1"/>
            <a:r>
              <a:rPr lang="en-US" sz="5400" dirty="0" smtClean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45500" cy="5486400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buFontTx/>
                  <a:buNone/>
                </a:pPr>
                <a:r>
                  <a:rPr lang="en-US" dirty="0" smtClean="0"/>
                  <a:t>What we want to show: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dirty="0" smtClean="0"/>
                  <a:t>	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: µ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170  (we’ll </a:t>
                </a:r>
                <a:r>
                  <a:rPr lang="en-US" i="1" dirty="0" smtClean="0"/>
                  <a:t>assume</a:t>
                </a:r>
                <a:r>
                  <a:rPr lang="en-US" dirty="0" smtClean="0"/>
                  <a:t> this is true)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dirty="0" smtClean="0"/>
                  <a:t>	H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: µ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 smtClean="0"/>
                  <a:t> 170</a:t>
                </a:r>
              </a:p>
              <a:p>
                <a:pPr marL="0" indent="0" eaLnBrk="1" hangingPunct="1">
                  <a:buFontTx/>
                  <a:buNone/>
                </a:pPr>
                <a:endParaRPr lang="en-US" dirty="0" smtClean="0"/>
              </a:p>
              <a:p>
                <a:pPr marL="0" indent="0" eaLnBrk="1" hangingPunct="1">
                  <a:buFontTx/>
                  <a:buNone/>
                </a:pPr>
                <a:r>
                  <a:rPr lang="en-US" dirty="0" smtClean="0"/>
                  <a:t>We know: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dirty="0" smtClean="0"/>
                  <a:t>	n = 400,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dirty="0" smtClean="0"/>
                  <a:t>	   =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178</a:t>
                </a:r>
                <a:r>
                  <a:rPr lang="en-US" dirty="0" smtClean="0"/>
                  <a:t>, and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dirty="0" smtClean="0"/>
                  <a:t>	</a:t>
                </a:r>
                <a:r>
                  <a:rPr lang="el-GR" dirty="0" smtClean="0"/>
                  <a:t>σ</a:t>
                </a:r>
                <a:r>
                  <a:rPr lang="en-US" dirty="0" smtClean="0"/>
                  <a:t>  = 65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dirty="0" smtClean="0"/>
                  <a:t>What to do next?!</a:t>
                </a:r>
              </a:p>
            </p:txBody>
          </p:sp>
        </mc:Choice>
        <mc:Fallback xmlns="">
          <p:sp>
            <p:nvSpPr>
              <p:cNvPr id="37891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45500" cy="5486400"/>
              </a:xfrm>
              <a:blipFill rotWithShape="1">
                <a:blip r:embed="rId3"/>
                <a:stretch>
                  <a:fillRect l="-1805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724400"/>
            <a:ext cx="3937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035D-1595-4DC9-B171-BACDE31078FB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dirty="0" smtClean="0"/>
              <a:t>Example 3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274320" indent="-274320">
              <a:lnSpc>
                <a:spcPct val="120000"/>
              </a:lnSpc>
            </a:pPr>
            <a:r>
              <a:rPr lang="en-US" dirty="0" smtClean="0"/>
              <a:t>To test our hypotheses, we can use two different approaches: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i="1" dirty="0" smtClean="0"/>
              <a:t>rejection region</a:t>
            </a:r>
            <a:r>
              <a:rPr lang="en-US" dirty="0" smtClean="0"/>
              <a:t> approach (typically used when computing statistics manually), and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i="1" dirty="0" smtClean="0"/>
              <a:t>p-value</a:t>
            </a:r>
            <a:r>
              <a:rPr lang="en-US" dirty="0" smtClean="0"/>
              <a:t> approach (which is generally used with a computer and statistical software). </a:t>
            </a:r>
          </a:p>
          <a:p>
            <a:pPr marL="274320" indent="-274320">
              <a:lnSpc>
                <a:spcPct val="120000"/>
              </a:lnSpc>
            </a:pPr>
            <a:r>
              <a:rPr lang="en-US" dirty="0" smtClean="0"/>
              <a:t>We will explore both in turn…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3CD-BC0F-49F3-BB85-D1CD9A399119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5334000"/>
            <a:ext cx="43021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5334000"/>
            <a:ext cx="3937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800" dirty="0" smtClean="0"/>
              <a:t>Example 3 Rejection Region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2800" dirty="0" smtClean="0"/>
              <a:t>It seems reasonable to reject the null hypothesis in favor of the alternative if the value of the sample mean is </a:t>
            </a:r>
            <a:r>
              <a:rPr lang="en-US" sz="2800" b="1" i="1" dirty="0" smtClean="0"/>
              <a:t>large</a:t>
            </a:r>
            <a:r>
              <a:rPr lang="en-US" sz="2800" dirty="0" smtClean="0"/>
              <a:t> relative to 170, that is if        &gt;       .</a:t>
            </a: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514600"/>
            <a:ext cx="3937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590800"/>
            <a:ext cx="43021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4800" y="3581400"/>
            <a:ext cx="4038600" cy="2133600"/>
            <a:chOff x="144" y="2160"/>
            <a:chExt cx="2544" cy="1344"/>
          </a:xfrm>
        </p:grpSpPr>
        <p:pic>
          <p:nvPicPr>
            <p:cNvPr id="39947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" y="2160"/>
              <a:ext cx="2390" cy="1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8" name="Rectangle 10"/>
            <p:cNvSpPr>
              <a:spLocks noChangeArrowheads="1"/>
            </p:cNvSpPr>
            <p:nvPr/>
          </p:nvSpPr>
          <p:spPr bwMode="auto">
            <a:xfrm>
              <a:off x="1200" y="3264"/>
              <a:ext cx="1488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5" name="Text Box 11"/>
          <p:cNvSpPr txBox="1">
            <a:spLocks noChangeArrowheads="1"/>
          </p:cNvSpPr>
          <p:nvPr/>
        </p:nvSpPr>
        <p:spPr bwMode="auto">
          <a:xfrm>
            <a:off x="4373562" y="3810000"/>
            <a:ext cx="450809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l-GR" sz="2400" dirty="0">
                <a:latin typeface="+mj-lt"/>
              </a:rPr>
              <a:t>α</a:t>
            </a:r>
            <a:r>
              <a:rPr lang="en-US" sz="2400" dirty="0">
                <a:latin typeface="+mj-lt"/>
              </a:rPr>
              <a:t> = P(Type I error)</a:t>
            </a:r>
          </a:p>
          <a:p>
            <a:pPr eaLnBrk="0" hangingPunct="0"/>
            <a:endParaRPr lang="en-US" sz="2400" dirty="0">
              <a:latin typeface="+mj-lt"/>
            </a:endParaRPr>
          </a:p>
          <a:p>
            <a:pPr eaLnBrk="0" hangingPunct="0"/>
            <a:r>
              <a:rPr lang="en-US" sz="2400" dirty="0">
                <a:latin typeface="+mj-lt"/>
              </a:rPr>
              <a:t>= P( reject H</a:t>
            </a:r>
            <a:r>
              <a:rPr lang="en-US" sz="2400" baseline="-25000" dirty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 given that H</a:t>
            </a:r>
            <a:r>
              <a:rPr lang="en-US" sz="2400" baseline="-25000" dirty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 is true)</a:t>
            </a:r>
          </a:p>
          <a:p>
            <a:pPr eaLnBrk="0" hangingPunct="0"/>
            <a:endParaRPr lang="en-US" sz="2400" dirty="0">
              <a:latin typeface="+mj-lt"/>
            </a:endParaRPr>
          </a:p>
          <a:p>
            <a:pPr eaLnBrk="0" hangingPunct="0"/>
            <a:r>
              <a:rPr lang="el-GR" sz="2400" dirty="0">
                <a:latin typeface="+mj-lt"/>
              </a:rPr>
              <a:t>α</a:t>
            </a:r>
            <a:r>
              <a:rPr lang="en-US" sz="2400" dirty="0">
                <a:latin typeface="+mj-lt"/>
              </a:rPr>
              <a:t> = P(      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&gt;         )</a:t>
            </a:r>
          </a:p>
          <a:p>
            <a:pPr eaLnBrk="0" hangingPunct="0"/>
            <a:endParaRPr lang="en-US" sz="2400" dirty="0">
              <a:latin typeface="+mj-lt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19AE-5AD1-4A6A-9914-CDCCDE56C8FD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To interpret her finding she needs to calculate the probability that a sample of 25 graduates would have a mean of $750 or less when the population mean is $800 and the standard deviation is $100.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7232-7859-4D01-88EC-CDF36B4C40BA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64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Transform sample mean of </a:t>
            </a:r>
            <a:r>
              <a:rPr lang="en-US" b="1" dirty="0" smtClean="0">
                <a:solidFill>
                  <a:srgbClr val="00BC55"/>
                </a:solidFill>
              </a:rPr>
              <a:t>178</a:t>
            </a:r>
            <a:r>
              <a:rPr lang="en-US" dirty="0" smtClean="0"/>
              <a:t> into standardized z-score using: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and compare its result to     :  (rejection region: </a:t>
            </a:r>
            <a:r>
              <a:rPr lang="en-US" i="1" dirty="0" smtClean="0"/>
              <a:t>z</a:t>
            </a:r>
            <a:r>
              <a:rPr lang="en-US" dirty="0" smtClean="0"/>
              <a:t> &gt;      )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Since </a:t>
            </a:r>
            <a:r>
              <a:rPr lang="en-US" i="1" dirty="0" smtClean="0"/>
              <a:t>z = 2.46 &gt; 1.645 </a:t>
            </a:r>
            <a:r>
              <a:rPr lang="en-US" dirty="0" smtClean="0"/>
              <a:t>(=z</a:t>
            </a:r>
            <a:r>
              <a:rPr lang="en-US" baseline="-25000" dirty="0" smtClean="0"/>
              <a:t>.05</a:t>
            </a:r>
            <a:r>
              <a:rPr lang="en-US" dirty="0" smtClean="0"/>
              <a:t>), we reject H</a:t>
            </a:r>
            <a:r>
              <a:rPr lang="en-US" baseline="-25000" dirty="0" smtClean="0"/>
              <a:t>0</a:t>
            </a:r>
            <a:r>
              <a:rPr lang="en-US" dirty="0" smtClean="0"/>
              <a:t> in favor of H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1100" y="3276600"/>
            <a:ext cx="393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200400"/>
            <a:ext cx="393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 smtClean="0"/>
              <a:t>Standardized Test Statistic</a:t>
            </a:r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2112962"/>
            <a:ext cx="1524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4073525"/>
            <a:ext cx="3810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C8F9-D546-4B08-8B3E-976EF0F0863F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3… The Big Picture Again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  </a:t>
            </a:r>
          </a:p>
        </p:txBody>
      </p:sp>
      <p:pic>
        <p:nvPicPr>
          <p:cNvPr id="4506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1174750"/>
            <a:ext cx="7258050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8"/>
          <p:cNvSpPr txBox="1">
            <a:spLocks noChangeArrowheads="1"/>
          </p:cNvSpPr>
          <p:nvPr/>
        </p:nvSpPr>
        <p:spPr bwMode="auto">
          <a:xfrm>
            <a:off x="4191000" y="38100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45062" name="Text Box 10"/>
          <p:cNvSpPr txBox="1">
            <a:spLocks noChangeArrowheads="1"/>
          </p:cNvSpPr>
          <p:nvPr/>
        </p:nvSpPr>
        <p:spPr bwMode="auto">
          <a:xfrm>
            <a:off x="6934200" y="2819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.05</a:t>
            </a:r>
          </a:p>
        </p:txBody>
      </p:sp>
      <p:sp>
        <p:nvSpPr>
          <p:cNvPr id="45063" name="Line 11"/>
          <p:cNvSpPr>
            <a:spLocks noChangeShapeType="1"/>
          </p:cNvSpPr>
          <p:nvPr/>
        </p:nvSpPr>
        <p:spPr bwMode="auto">
          <a:xfrm flipV="1">
            <a:off x="6248400" y="3810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Text Box 12"/>
          <p:cNvSpPr txBox="1">
            <a:spLocks noChangeArrowheads="1"/>
          </p:cNvSpPr>
          <p:nvPr/>
        </p:nvSpPr>
        <p:spPr bwMode="auto">
          <a:xfrm>
            <a:off x="5791200" y="5424488"/>
            <a:ext cx="1371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rgbClr val="00B050"/>
                </a:solidFill>
                <a:latin typeface="Times" pitchFamily="1" charset="0"/>
              </a:rPr>
              <a:t>z =</a:t>
            </a:r>
            <a:r>
              <a:rPr lang="en-US" sz="2400" i="1" dirty="0">
                <a:latin typeface="Times" pitchFamily="1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Times" pitchFamily="1" charset="0"/>
              </a:rPr>
              <a:t>2.46</a:t>
            </a:r>
          </a:p>
        </p:txBody>
      </p:sp>
      <p:sp>
        <p:nvSpPr>
          <p:cNvPr id="45065" name="Text Box 13"/>
          <p:cNvSpPr txBox="1">
            <a:spLocks noChangeArrowheads="1"/>
          </p:cNvSpPr>
          <p:nvPr/>
        </p:nvSpPr>
        <p:spPr bwMode="auto">
          <a:xfrm>
            <a:off x="74676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Z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33400" y="3962402"/>
            <a:ext cx="2055813" cy="1039813"/>
            <a:chOff x="192" y="2496"/>
            <a:chExt cx="1295" cy="655"/>
          </a:xfrm>
        </p:grpSpPr>
        <p:sp>
          <p:nvSpPr>
            <p:cNvPr id="45073" name="Rectangle 15"/>
            <p:cNvSpPr>
              <a:spLocks noChangeArrowheads="1"/>
            </p:cNvSpPr>
            <p:nvPr/>
          </p:nvSpPr>
          <p:spPr bwMode="auto">
            <a:xfrm>
              <a:off x="192" y="2496"/>
              <a:ext cx="1295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latin typeface="Times" pitchFamily="1" charset="0"/>
                </a:rPr>
                <a:t>H</a:t>
              </a:r>
              <a:r>
                <a:rPr lang="en-US" sz="2800" baseline="-25000" dirty="0">
                  <a:latin typeface="Times" pitchFamily="1" charset="0"/>
                </a:rPr>
                <a:t>0</a:t>
              </a:r>
              <a:r>
                <a:rPr lang="en-US" sz="2800" dirty="0">
                  <a:latin typeface="Times" pitchFamily="1" charset="0"/>
                </a:rPr>
                <a:t>:    </a:t>
              </a:r>
              <a:r>
                <a:rPr lang="en-US" sz="2800" dirty="0" smtClean="0">
                  <a:latin typeface="Times" pitchFamily="1" charset="0"/>
                </a:rPr>
                <a:t>&lt;= </a:t>
              </a:r>
              <a:r>
                <a:rPr lang="en-US" sz="2800" dirty="0">
                  <a:latin typeface="Times" pitchFamily="1" charset="0"/>
                </a:rPr>
                <a:t>170</a:t>
              </a:r>
            </a:p>
            <a:p>
              <a:pPr>
                <a:spcBef>
                  <a:spcPct val="20000"/>
                </a:spcBef>
              </a:pPr>
              <a:r>
                <a:rPr lang="en-US" sz="2800" dirty="0">
                  <a:latin typeface="Times" pitchFamily="1" charset="0"/>
                </a:rPr>
                <a:t>H</a:t>
              </a:r>
              <a:r>
                <a:rPr lang="en-US" sz="2800" baseline="-25000" dirty="0">
                  <a:latin typeface="Times" pitchFamily="1" charset="0"/>
                </a:rPr>
                <a:t>1</a:t>
              </a:r>
              <a:r>
                <a:rPr lang="en-US" sz="2800" dirty="0">
                  <a:latin typeface="Times" pitchFamily="1" charset="0"/>
                </a:rPr>
                <a:t>:    &gt; 170</a:t>
              </a:r>
            </a:p>
          </p:txBody>
        </p:sp>
        <p:pic>
          <p:nvPicPr>
            <p:cNvPr id="45074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2880"/>
              <a:ext cx="219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5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2544"/>
              <a:ext cx="219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067" name="Line 18"/>
          <p:cNvSpPr>
            <a:spLocks noChangeShapeType="1"/>
          </p:cNvSpPr>
          <p:nvPr/>
        </p:nvSpPr>
        <p:spPr bwMode="auto">
          <a:xfrm flipV="1">
            <a:off x="457200" y="3962400"/>
            <a:ext cx="19050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9"/>
          <p:cNvSpPr>
            <a:spLocks noChangeShapeType="1"/>
          </p:cNvSpPr>
          <p:nvPr/>
        </p:nvSpPr>
        <p:spPr bwMode="auto">
          <a:xfrm>
            <a:off x="609600" y="4038600"/>
            <a:ext cx="19050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Text Box 20"/>
          <p:cNvSpPr txBox="1">
            <a:spLocks noChangeArrowheads="1"/>
          </p:cNvSpPr>
          <p:nvPr/>
        </p:nvSpPr>
        <p:spPr bwMode="auto">
          <a:xfrm>
            <a:off x="381000" y="5862935"/>
            <a:ext cx="31486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Times" pitchFamily="1" charset="0"/>
              </a:rPr>
              <a:t>Reject H</a:t>
            </a:r>
            <a:r>
              <a:rPr lang="en-US" sz="2400" baseline="-25000" dirty="0">
                <a:latin typeface="Times" pitchFamily="1" charset="0"/>
              </a:rPr>
              <a:t>0</a:t>
            </a:r>
            <a:r>
              <a:rPr lang="en-US" sz="2400" dirty="0">
                <a:latin typeface="Times" pitchFamily="1" charset="0"/>
              </a:rPr>
              <a:t> in favor </a:t>
            </a:r>
            <a:r>
              <a:rPr lang="en-US" sz="2400" dirty="0" smtClean="0">
                <a:latin typeface="Times" pitchFamily="1" charset="0"/>
              </a:rPr>
              <a:t>of </a:t>
            </a:r>
            <a:r>
              <a:rPr lang="en-US" dirty="0" smtClean="0">
                <a:latin typeface="Times" pitchFamily="1" charset="0"/>
              </a:rPr>
              <a:t>H</a:t>
            </a:r>
            <a:r>
              <a:rPr lang="en-US" baseline="-25000" dirty="0" smtClean="0">
                <a:latin typeface="Times" pitchFamily="1" charset="0"/>
              </a:rPr>
              <a:t>1</a:t>
            </a:r>
            <a:endParaRPr lang="en-US" sz="2400" dirty="0">
              <a:latin typeface="Times" pitchFamily="1" charset="0"/>
            </a:endParaRPr>
          </a:p>
        </p:txBody>
      </p:sp>
      <p:sp>
        <p:nvSpPr>
          <p:cNvPr id="45070" name="Freeform 21"/>
          <p:cNvSpPr>
            <a:spLocks/>
          </p:cNvSpPr>
          <p:nvPr/>
        </p:nvSpPr>
        <p:spPr bwMode="auto">
          <a:xfrm>
            <a:off x="2362200" y="4800600"/>
            <a:ext cx="2362200" cy="1295400"/>
          </a:xfrm>
          <a:custGeom>
            <a:avLst/>
            <a:gdLst>
              <a:gd name="T0" fmla="*/ 2147483647 w 1488"/>
              <a:gd name="T1" fmla="*/ 2147483647 h 816"/>
              <a:gd name="T2" fmla="*/ 2147483647 w 1488"/>
              <a:gd name="T3" fmla="*/ 2147483647 h 816"/>
              <a:gd name="T4" fmla="*/ 0 w 1488"/>
              <a:gd name="T5" fmla="*/ 0 h 816"/>
              <a:gd name="T6" fmla="*/ 0 60000 65536"/>
              <a:gd name="T7" fmla="*/ 0 60000 65536"/>
              <a:gd name="T8" fmla="*/ 0 60000 65536"/>
              <a:gd name="T9" fmla="*/ 0 w 1488"/>
              <a:gd name="T10" fmla="*/ 0 h 816"/>
              <a:gd name="T11" fmla="*/ 1488 w 1488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816">
                <a:moveTo>
                  <a:pt x="864" y="816"/>
                </a:moveTo>
                <a:cubicBezTo>
                  <a:pt x="1176" y="716"/>
                  <a:pt x="1488" y="616"/>
                  <a:pt x="1344" y="480"/>
                </a:cubicBezTo>
                <a:cubicBezTo>
                  <a:pt x="1200" y="344"/>
                  <a:pt x="600" y="172"/>
                  <a:pt x="0" y="0"/>
                </a:cubicBezTo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Text Box 22"/>
          <p:cNvSpPr txBox="1">
            <a:spLocks noChangeArrowheads="1"/>
          </p:cNvSpPr>
          <p:nvPr/>
        </p:nvSpPr>
        <p:spPr bwMode="auto">
          <a:xfrm>
            <a:off x="4648200" y="5029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" pitchFamily="1" charset="0"/>
              </a:rPr>
              <a:t>Z</a:t>
            </a:r>
            <a:r>
              <a:rPr lang="en-US" sz="2400" i="1" baseline="-25000" dirty="0">
                <a:latin typeface="Times" pitchFamily="1" charset="0"/>
              </a:rPr>
              <a:t>.05</a:t>
            </a:r>
            <a:r>
              <a:rPr lang="en-US" sz="2400" i="1" dirty="0">
                <a:latin typeface="Times" pitchFamily="1" charset="0"/>
              </a:rPr>
              <a:t>=1.645</a:t>
            </a:r>
          </a:p>
        </p:txBody>
      </p:sp>
      <p:sp>
        <p:nvSpPr>
          <p:cNvPr id="45072" name="Line 23"/>
          <p:cNvSpPr>
            <a:spLocks noChangeShapeType="1"/>
          </p:cNvSpPr>
          <p:nvPr/>
        </p:nvSpPr>
        <p:spPr bwMode="auto">
          <a:xfrm flipV="1">
            <a:off x="5757863" y="3886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91200" y="4189412"/>
            <a:ext cx="16002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00800" y="4267200"/>
            <a:ext cx="16764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Rejection Region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3048000" y="4189411"/>
            <a:ext cx="2667000" cy="158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29000" y="4267200"/>
            <a:ext cx="152400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Fail to Reject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0678-F611-4701-89BF-13E312DC988A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Example 11.1… The Big Picture Again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  </a:t>
            </a:r>
          </a:p>
        </p:txBody>
      </p:sp>
      <p:pic>
        <p:nvPicPr>
          <p:cNvPr id="4506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350" y="1174750"/>
            <a:ext cx="7258050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8"/>
          <p:cNvSpPr txBox="1">
            <a:spLocks noChangeArrowheads="1"/>
          </p:cNvSpPr>
          <p:nvPr/>
        </p:nvSpPr>
        <p:spPr bwMode="auto">
          <a:xfrm>
            <a:off x="3657600" y="3733800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170</a:t>
            </a:r>
            <a:endParaRPr lang="en-US" b="1" dirty="0"/>
          </a:p>
        </p:txBody>
      </p:sp>
      <p:sp>
        <p:nvSpPr>
          <p:cNvPr id="45062" name="Text Box 10"/>
          <p:cNvSpPr txBox="1">
            <a:spLocks noChangeArrowheads="1"/>
          </p:cNvSpPr>
          <p:nvPr/>
        </p:nvSpPr>
        <p:spPr bwMode="auto">
          <a:xfrm>
            <a:off x="6934200" y="2819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.05</a:t>
            </a:r>
          </a:p>
        </p:txBody>
      </p:sp>
      <p:sp>
        <p:nvSpPr>
          <p:cNvPr id="45063" name="Line 11"/>
          <p:cNvSpPr>
            <a:spLocks noChangeShapeType="1"/>
          </p:cNvSpPr>
          <p:nvPr/>
        </p:nvSpPr>
        <p:spPr bwMode="auto">
          <a:xfrm flipV="1">
            <a:off x="6248400" y="3810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Text Box 12"/>
          <p:cNvSpPr txBox="1">
            <a:spLocks noChangeArrowheads="1"/>
          </p:cNvSpPr>
          <p:nvPr/>
        </p:nvSpPr>
        <p:spPr bwMode="auto">
          <a:xfrm>
            <a:off x="5791200" y="5424488"/>
            <a:ext cx="1371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 smtClean="0">
                <a:solidFill>
                  <a:srgbClr val="00B050"/>
                </a:solidFill>
                <a:latin typeface="Times" pitchFamily="1" charset="0"/>
              </a:rPr>
              <a:t>=</a:t>
            </a:r>
            <a:r>
              <a:rPr lang="en-US" sz="2400" i="1" dirty="0" smtClean="0">
                <a:latin typeface="Times" pitchFamily="1" charset="0"/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  <a:latin typeface="Times" pitchFamily="1" charset="0"/>
              </a:rPr>
              <a:t>178</a:t>
            </a:r>
            <a:endParaRPr lang="en-US" sz="2400" b="1" i="1" dirty="0">
              <a:solidFill>
                <a:srgbClr val="00B050"/>
              </a:solidFill>
              <a:latin typeface="Times" pitchFamily="1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33400" y="3962402"/>
            <a:ext cx="2055813" cy="1039813"/>
            <a:chOff x="192" y="2496"/>
            <a:chExt cx="1295" cy="655"/>
          </a:xfrm>
        </p:grpSpPr>
        <p:sp>
          <p:nvSpPr>
            <p:cNvPr id="45073" name="Rectangle 15"/>
            <p:cNvSpPr>
              <a:spLocks noChangeArrowheads="1"/>
            </p:cNvSpPr>
            <p:nvPr/>
          </p:nvSpPr>
          <p:spPr bwMode="auto">
            <a:xfrm>
              <a:off x="192" y="2496"/>
              <a:ext cx="1295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latin typeface="Times" pitchFamily="1" charset="0"/>
                </a:rPr>
                <a:t>H</a:t>
              </a:r>
              <a:r>
                <a:rPr lang="en-US" sz="2800" baseline="-25000" dirty="0">
                  <a:latin typeface="Times" pitchFamily="1" charset="0"/>
                </a:rPr>
                <a:t>0</a:t>
              </a:r>
              <a:r>
                <a:rPr lang="en-US" sz="2800" dirty="0">
                  <a:latin typeface="Times" pitchFamily="1" charset="0"/>
                </a:rPr>
                <a:t>:    </a:t>
              </a:r>
              <a:r>
                <a:rPr lang="en-US" sz="2800" dirty="0" smtClean="0">
                  <a:latin typeface="Times" pitchFamily="1" charset="0"/>
                </a:rPr>
                <a:t>&lt;= </a:t>
              </a:r>
              <a:r>
                <a:rPr lang="en-US" sz="2800" dirty="0">
                  <a:latin typeface="Times" pitchFamily="1" charset="0"/>
                </a:rPr>
                <a:t>170</a:t>
              </a:r>
            </a:p>
            <a:p>
              <a:pPr>
                <a:spcBef>
                  <a:spcPct val="20000"/>
                </a:spcBef>
              </a:pPr>
              <a:r>
                <a:rPr lang="en-US" sz="2800" dirty="0">
                  <a:latin typeface="Times" pitchFamily="1" charset="0"/>
                </a:rPr>
                <a:t>H</a:t>
              </a:r>
              <a:r>
                <a:rPr lang="en-US" sz="2800" baseline="-25000" dirty="0">
                  <a:latin typeface="Times" pitchFamily="1" charset="0"/>
                </a:rPr>
                <a:t>1</a:t>
              </a:r>
              <a:r>
                <a:rPr lang="en-US" sz="2800" dirty="0">
                  <a:latin typeface="Times" pitchFamily="1" charset="0"/>
                </a:rPr>
                <a:t>:    &gt; 170</a:t>
              </a:r>
            </a:p>
          </p:txBody>
        </p:sp>
        <p:pic>
          <p:nvPicPr>
            <p:cNvPr id="4507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" y="2880"/>
              <a:ext cx="219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5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" y="2544"/>
              <a:ext cx="219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067" name="Line 18"/>
          <p:cNvSpPr>
            <a:spLocks noChangeShapeType="1"/>
          </p:cNvSpPr>
          <p:nvPr/>
        </p:nvSpPr>
        <p:spPr bwMode="auto">
          <a:xfrm flipV="1">
            <a:off x="457200" y="3962400"/>
            <a:ext cx="19050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9"/>
          <p:cNvSpPr>
            <a:spLocks noChangeShapeType="1"/>
          </p:cNvSpPr>
          <p:nvPr/>
        </p:nvSpPr>
        <p:spPr bwMode="auto">
          <a:xfrm>
            <a:off x="609600" y="4038600"/>
            <a:ext cx="19050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Text Box 20"/>
          <p:cNvSpPr txBox="1">
            <a:spLocks noChangeArrowheads="1"/>
          </p:cNvSpPr>
          <p:nvPr/>
        </p:nvSpPr>
        <p:spPr bwMode="auto">
          <a:xfrm>
            <a:off x="304800" y="5562600"/>
            <a:ext cx="205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400" dirty="0">
                <a:latin typeface="Times" pitchFamily="1" charset="0"/>
              </a:rPr>
              <a:t>Reject H</a:t>
            </a:r>
            <a:r>
              <a:rPr lang="en-US" sz="2400" baseline="-25000" dirty="0">
                <a:latin typeface="Times" pitchFamily="1" charset="0"/>
              </a:rPr>
              <a:t>0</a:t>
            </a:r>
            <a:r>
              <a:rPr lang="en-US" sz="2400" dirty="0">
                <a:latin typeface="Times" pitchFamily="1" charset="0"/>
              </a:rPr>
              <a:t> in favor </a:t>
            </a:r>
            <a:r>
              <a:rPr lang="en-US" sz="2400" dirty="0" smtClean="0">
                <a:latin typeface="Times" pitchFamily="1" charset="0"/>
              </a:rPr>
              <a:t>of </a:t>
            </a:r>
            <a:r>
              <a:rPr lang="en-US" dirty="0" smtClean="0">
                <a:latin typeface="Times" pitchFamily="1" charset="0"/>
              </a:rPr>
              <a:t>H</a:t>
            </a:r>
            <a:r>
              <a:rPr lang="en-US" baseline="-25000" dirty="0" smtClean="0">
                <a:latin typeface="Times" pitchFamily="1" charset="0"/>
              </a:rPr>
              <a:t>1</a:t>
            </a:r>
            <a:endParaRPr lang="en-US" sz="2400" dirty="0">
              <a:latin typeface="Times" pitchFamily="1" charset="0"/>
            </a:endParaRPr>
          </a:p>
        </p:txBody>
      </p:sp>
      <p:sp>
        <p:nvSpPr>
          <p:cNvPr id="45071" name="Text Box 22"/>
          <p:cNvSpPr txBox="1">
            <a:spLocks noChangeArrowheads="1"/>
          </p:cNvSpPr>
          <p:nvPr/>
        </p:nvSpPr>
        <p:spPr bwMode="auto">
          <a:xfrm>
            <a:off x="4572000" y="5035550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 smtClean="0">
                <a:latin typeface="Times" pitchFamily="1" charset="0"/>
              </a:rPr>
              <a:t>=175.346</a:t>
            </a:r>
            <a:endParaRPr lang="en-US" sz="2400" i="1" dirty="0">
              <a:latin typeface="Times" pitchFamily="1" charset="0"/>
            </a:endParaRPr>
          </a:p>
        </p:txBody>
      </p:sp>
      <p:sp>
        <p:nvSpPr>
          <p:cNvPr id="45072" name="Line 23"/>
          <p:cNvSpPr>
            <a:spLocks noChangeShapeType="1"/>
          </p:cNvSpPr>
          <p:nvPr/>
        </p:nvSpPr>
        <p:spPr bwMode="auto">
          <a:xfrm flipV="1">
            <a:off x="5757863" y="3886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91200" y="4189412"/>
            <a:ext cx="16002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00800" y="4267200"/>
            <a:ext cx="15240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Rejection Region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3048000" y="4189411"/>
            <a:ext cx="2667000" cy="158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29000" y="4267200"/>
            <a:ext cx="152400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Fail to Reject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4D59-ED43-4F18-9130-DBD10255E7A4}" type="datetime1">
              <a:rPr lang="en-US" altLang="zh-CN" smtClean="0"/>
              <a:pPr/>
              <a:t>5/7/2013</a:t>
            </a:fld>
            <a:endParaRPr lang="en-US" altLang="zh-C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7462520" y="3505200"/>
          <a:ext cx="46228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6" name="Equation" r:id="rId5" imgW="177480" imgH="190440" progId="Equation.3">
                  <p:embed/>
                </p:oleObj>
              </mc:Choice>
              <mc:Fallback>
                <p:oleObj name="Equation" r:id="rId5" imgW="17748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2520" y="3505200"/>
                        <a:ext cx="46228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5720374" y="5397500"/>
          <a:ext cx="42642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7" name="Equation" r:id="rId7" imgW="177480" imgH="190440" progId="Equation.3">
                  <p:embed/>
                </p:oleObj>
              </mc:Choice>
              <mc:Fallback>
                <p:oleObj name="Equation" r:id="rId7" imgW="177480" imgH="190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374" y="5397500"/>
                        <a:ext cx="426426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228600" y="1066800"/>
          <a:ext cx="29718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8" name="Equation" r:id="rId8" imgW="1460160" imgH="1117440" progId="Equation.3">
                  <p:embed/>
                </p:oleObj>
              </mc:Choice>
              <mc:Fallback>
                <p:oleObj name="Equation" r:id="rId8" imgW="1460160" imgH="1117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297180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/>
          <p:cNvCxnSpPr>
            <a:stCxn id="45069" idx="0"/>
          </p:cNvCxnSpPr>
          <p:nvPr/>
        </p:nvCxnSpPr>
        <p:spPr>
          <a:xfrm rot="5400000" flipH="1" flipV="1">
            <a:off x="1287556" y="4868956"/>
            <a:ext cx="739588" cy="647700"/>
          </a:xfrm>
          <a:prstGeom prst="straightConnector1">
            <a:avLst/>
          </a:prstGeom>
          <a:ln w="38100">
            <a:solidFill>
              <a:srgbClr val="00BC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4572000" y="5035550"/>
          <a:ext cx="63359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9" name="Equation" r:id="rId10" imgW="330120" imgH="241200" progId="Equation.3">
                  <p:embed/>
                </p:oleObj>
              </mc:Choice>
              <mc:Fallback>
                <p:oleObj name="Equation" r:id="rId10" imgW="33012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35550"/>
                        <a:ext cx="63359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274320" indent="-274320"/>
            <a:r>
              <a:rPr lang="en-US" sz="2800" dirty="0" smtClean="0"/>
              <a:t>The </a:t>
            </a:r>
            <a:r>
              <a:rPr lang="en-US" sz="2800" b="1" i="1" dirty="0" smtClean="0"/>
              <a:t>p-value</a:t>
            </a:r>
            <a:r>
              <a:rPr lang="en-US" sz="2800" dirty="0" smtClean="0"/>
              <a:t> of a test is the probability of observing a test statistic at least as extreme as the one computed given that the null hypothesis is true.</a:t>
            </a:r>
          </a:p>
          <a:p>
            <a:pPr marL="274320" indent="-274320"/>
            <a:r>
              <a:rPr lang="en-US" sz="2800" dirty="0" smtClean="0"/>
              <a:t>In the case of our department store example, what is the </a:t>
            </a:r>
            <a:r>
              <a:rPr lang="en-US" sz="2800" b="1" i="1" dirty="0" smtClean="0">
                <a:solidFill>
                  <a:srgbClr val="0000FF"/>
                </a:solidFill>
              </a:rPr>
              <a:t>probability</a:t>
            </a:r>
            <a:r>
              <a:rPr lang="en-US" sz="2800" dirty="0" smtClean="0"/>
              <a:t> of observing a sample mean </a:t>
            </a:r>
            <a:r>
              <a:rPr lang="en-US" sz="2800" b="1" i="1" dirty="0" smtClean="0">
                <a:solidFill>
                  <a:srgbClr val="FF0000"/>
                </a:solidFill>
              </a:rPr>
              <a:t>at least as extreme</a:t>
            </a:r>
            <a:r>
              <a:rPr lang="en-US" sz="2800" dirty="0" smtClean="0"/>
              <a:t> as the one already observed (i.e.      = </a:t>
            </a:r>
            <a:r>
              <a:rPr lang="en-US" sz="2800" b="1" dirty="0" smtClean="0">
                <a:solidFill>
                  <a:srgbClr val="00B050"/>
                </a:solidFill>
              </a:rPr>
              <a:t>178</a:t>
            </a:r>
            <a:r>
              <a:rPr lang="en-US" sz="2800" dirty="0" smtClean="0"/>
              <a:t>), given that the null hypothesis (H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:  µ = 170) is true?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657600"/>
            <a:ext cx="3937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5400" dirty="0" smtClean="0"/>
              <a:t>p-Value of a Test</a:t>
            </a:r>
          </a:p>
        </p:txBody>
      </p:sp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953000"/>
            <a:ext cx="6667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6858000" y="5791200"/>
            <a:ext cx="990600" cy="457200"/>
          </a:xfrm>
          <a:prstGeom prst="rect">
            <a:avLst/>
          </a:prstGeom>
          <a:solidFill>
            <a:srgbClr val="FFFF33"/>
          </a:solidFill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ahoma" charset="0"/>
              </a:rPr>
              <a:t>p-value</a:t>
            </a:r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6781800" y="5181600"/>
            <a:ext cx="11430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8460-109E-43D0-88EA-CC8F2A8762FF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 smtClean="0"/>
              <a:t>P-Value of a Test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914400"/>
            <a:ext cx="8902700" cy="3509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8" name="Text Box 8"/>
          <p:cNvSpPr txBox="1">
            <a:spLocks noChangeArrowheads="1"/>
          </p:cNvSpPr>
          <p:nvPr/>
        </p:nvSpPr>
        <p:spPr bwMode="auto">
          <a:xfrm>
            <a:off x="304800" y="1214735"/>
            <a:ext cx="472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" pitchFamily="1" charset="0"/>
              </a:rPr>
              <a:t>p-value = P(Z &gt; 2.46</a:t>
            </a:r>
            <a:r>
              <a:rPr lang="en-US" sz="2400" b="1" i="1" dirty="0" smtClean="0">
                <a:latin typeface="Times" pitchFamily="1" charset="0"/>
              </a:rPr>
              <a:t>) = 0.069</a:t>
            </a:r>
            <a:endParaRPr lang="en-US" sz="2400" b="1" i="1" dirty="0">
              <a:latin typeface="Times" pitchFamily="1" charset="0"/>
            </a:endParaRPr>
          </a:p>
        </p:txBody>
      </p:sp>
      <p:pic>
        <p:nvPicPr>
          <p:cNvPr id="47109" name="Picture 9" descr="RejectRgn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180138" cy="337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6096000" y="3505200"/>
            <a:ext cx="2286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" pitchFamily="1" charset="0"/>
              </a:rPr>
              <a:t>p-value =.0069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067300" y="4419600"/>
            <a:ext cx="1981200" cy="1905000"/>
            <a:chOff x="3504" y="2400"/>
            <a:chExt cx="1248" cy="1200"/>
          </a:xfrm>
        </p:grpSpPr>
        <p:sp>
          <p:nvSpPr>
            <p:cNvPr id="47112" name="Line 6"/>
            <p:cNvSpPr>
              <a:spLocks noChangeShapeType="1"/>
            </p:cNvSpPr>
            <p:nvPr/>
          </p:nvSpPr>
          <p:spPr bwMode="auto">
            <a:xfrm flipV="1">
              <a:off x="4128" y="24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Text Box 7"/>
            <p:cNvSpPr txBox="1">
              <a:spLocks noChangeArrowheads="1"/>
            </p:cNvSpPr>
            <p:nvPr/>
          </p:nvSpPr>
          <p:spPr bwMode="auto">
            <a:xfrm>
              <a:off x="3504" y="3312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Times" pitchFamily="1" charset="0"/>
                </a:rPr>
                <a:t>z =2.46</a:t>
              </a:r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343400" y="5105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Times" pitchFamily="1" charset="0"/>
              </a:rPr>
              <a:t>Z</a:t>
            </a:r>
            <a:r>
              <a:rPr lang="en-US" sz="2400" i="1" baseline="-25000" dirty="0">
                <a:latin typeface="Times" pitchFamily="1" charset="0"/>
              </a:rPr>
              <a:t>.05</a:t>
            </a:r>
            <a:r>
              <a:rPr lang="en-US" sz="2400" i="1" dirty="0">
                <a:latin typeface="Times" pitchFamily="1" charset="0"/>
              </a:rPr>
              <a:t>=1.645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143500" y="47625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5180806" y="4114800"/>
            <a:ext cx="610394" cy="79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5448300" y="4229100"/>
            <a:ext cx="381000" cy="1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5677694" y="4305300"/>
            <a:ext cx="227806" cy="79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867400" y="4343400"/>
            <a:ext cx="152400" cy="1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2"/>
          </p:cNvCxnSpPr>
          <p:nvPr/>
        </p:nvCxnSpPr>
        <p:spPr>
          <a:xfrm rot="5400000">
            <a:off x="5391150" y="3600450"/>
            <a:ext cx="9906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86400" y="2814935"/>
            <a:ext cx="1143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=0.05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47110" idx="2"/>
          </p:cNvCxnSpPr>
          <p:nvPr/>
        </p:nvCxnSpPr>
        <p:spPr>
          <a:xfrm rot="5400000">
            <a:off x="6553200" y="3657600"/>
            <a:ext cx="3810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29200" y="1295400"/>
            <a:ext cx="350520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Since the p-value is smaller than </a:t>
            </a:r>
            <a:r>
              <a:rPr lang="el-GR" sz="2800" dirty="0" smtClean="0"/>
              <a:t>α</a:t>
            </a:r>
            <a:r>
              <a:rPr lang="en-US" sz="2800" dirty="0" smtClean="0"/>
              <a:t>, we reject H0.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838200" y="5181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H0: µ &lt;= 170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0"/>
          </p:cNvCxnSpPr>
          <p:nvPr/>
        </p:nvCxnSpPr>
        <p:spPr>
          <a:xfrm rot="5400000" flipH="1" flipV="1">
            <a:off x="2990850" y="4057650"/>
            <a:ext cx="533400" cy="171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A24-D5ED-4058-8FF5-6C617433D35C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Interpreting the p-value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600" dirty="0" smtClean="0"/>
              <a:t>The smaller the p-value, the more statistical evidence exists to support the alternative hypothesis.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600" dirty="0" smtClean="0"/>
              <a:t>If the p-value is less than 1%, there is </a:t>
            </a:r>
            <a:r>
              <a:rPr lang="en-US" sz="2600" b="1" i="1" dirty="0" smtClean="0"/>
              <a:t>overwhelming evidence</a:t>
            </a:r>
            <a:r>
              <a:rPr lang="en-US" sz="2600" dirty="0" smtClean="0"/>
              <a:t> that supports the alternative hypothesis.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600" dirty="0" smtClean="0"/>
              <a:t>If the p-value is between 1% and 5%, there is a </a:t>
            </a:r>
            <a:r>
              <a:rPr lang="en-US" sz="2600" b="1" i="1" dirty="0" smtClean="0"/>
              <a:t>strong evidence</a:t>
            </a:r>
            <a:r>
              <a:rPr lang="en-US" sz="2600" dirty="0" smtClean="0"/>
              <a:t> that supports the alternative hypothesis.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600" dirty="0" smtClean="0"/>
              <a:t>If the p-value is between 5% and 10% there is a </a:t>
            </a:r>
            <a:r>
              <a:rPr lang="en-US" sz="2600" b="1" i="1" dirty="0" smtClean="0"/>
              <a:t>weak evidence</a:t>
            </a:r>
            <a:r>
              <a:rPr lang="en-US" sz="2600" dirty="0" smtClean="0"/>
              <a:t> that supports the alternative hypothesis.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600" dirty="0" smtClean="0"/>
              <a:t>If the p-value exceeds 10%, there is </a:t>
            </a:r>
            <a:r>
              <a:rPr lang="en-US" sz="2600" b="1" i="1" dirty="0" smtClean="0"/>
              <a:t>no evidence</a:t>
            </a:r>
            <a:r>
              <a:rPr lang="en-US" sz="2600" dirty="0" smtClean="0"/>
              <a:t> that supports the alternative hypothesis.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600" b="1" i="1" dirty="0" smtClean="0">
                <a:solidFill>
                  <a:srgbClr val="0000FF"/>
                </a:solidFill>
              </a:rPr>
              <a:t>We observe a p-value of 0.0069, hence there is </a:t>
            </a:r>
            <a:r>
              <a:rPr lang="en-US" sz="2600" b="1" i="1" dirty="0" smtClean="0">
                <a:solidFill>
                  <a:srgbClr val="FF0000"/>
                </a:solidFill>
              </a:rPr>
              <a:t>overwhelming evidence</a:t>
            </a:r>
            <a:r>
              <a:rPr lang="en-US" sz="2600" b="1" i="1" dirty="0" smtClean="0">
                <a:solidFill>
                  <a:srgbClr val="0000FF"/>
                </a:solidFill>
              </a:rPr>
              <a:t> to support H</a:t>
            </a:r>
            <a:r>
              <a:rPr lang="en-US" sz="2600" b="1" i="1" baseline="-25000" dirty="0" smtClean="0">
                <a:solidFill>
                  <a:srgbClr val="0000FF"/>
                </a:solidFill>
              </a:rPr>
              <a:t>1</a:t>
            </a:r>
            <a:r>
              <a:rPr lang="en-US" sz="2600" b="1" i="1" dirty="0" smtClean="0">
                <a:solidFill>
                  <a:srgbClr val="0000FF"/>
                </a:solidFill>
              </a:rPr>
              <a:t>:     &gt; 170.</a:t>
            </a:r>
            <a:endParaRPr lang="en-US" sz="2600" dirty="0" smtClean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8337" y="5638800"/>
            <a:ext cx="34766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BFB-3DC7-49E7-AF69-F1AD6849D897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Interpreting the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74320" indent="-274320"/>
                <a:r>
                  <a:rPr lang="en-US" dirty="0" smtClean="0"/>
                  <a:t>Compare the p-value with the selected value of the significance level:</a:t>
                </a:r>
              </a:p>
              <a:p>
                <a:pPr marL="274320" indent="-274320"/>
                <a:r>
                  <a:rPr lang="en-US" dirty="0" smtClean="0"/>
                  <a:t>If the p-value is less than     , we judge the p-value to be small enough to reject the null hypothesis.</a:t>
                </a:r>
              </a:p>
              <a:p>
                <a:pPr marL="274320" indent="-274320"/>
                <a:r>
                  <a:rPr lang="en-US" dirty="0" smtClean="0"/>
                  <a:t>If the p-value is greater than     , we do not reject the null hypothesis.</a:t>
                </a:r>
              </a:p>
              <a:p>
                <a:pPr marL="0" indent="0" eaLnBrk="1" hangingPunct="1">
                  <a:buFontTx/>
                  <a:buNone/>
                </a:pPr>
                <a:endParaRPr lang="en-US" dirty="0" smtClean="0"/>
              </a:p>
              <a:p>
                <a:pPr marL="0" indent="0" eaLnBrk="1" hangingPunct="1">
                  <a:buFontTx/>
                  <a:buNone/>
                </a:pPr>
                <a:r>
                  <a:rPr lang="en-US" b="1" i="1" dirty="0" smtClean="0">
                    <a:solidFill>
                      <a:srgbClr val="0000FF"/>
                    </a:solidFill>
                  </a:rPr>
                  <a:t>Since p-value = 0.0069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≤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b="1" i="1" dirty="0" smtClean="0">
                    <a:solidFill>
                      <a:srgbClr val="0000FF"/>
                    </a:solidFill>
                  </a:rPr>
                  <a:t> = 0.05, 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b="1" i="1" dirty="0" smtClean="0">
                    <a:solidFill>
                      <a:srgbClr val="0000FF"/>
                    </a:solidFill>
                  </a:rPr>
                  <a:t>we reject H</a:t>
                </a:r>
                <a:r>
                  <a:rPr lang="en-US" b="1" i="1" baseline="-25000" dirty="0" smtClean="0">
                    <a:solidFill>
                      <a:srgbClr val="0000FF"/>
                    </a:solidFill>
                  </a:rPr>
                  <a:t>0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 in favor of H</a:t>
                </a:r>
                <a:r>
                  <a:rPr lang="en-US" b="1" i="1" baseline="-25000" dirty="0" smtClean="0">
                    <a:solidFill>
                      <a:srgbClr val="0000FF"/>
                    </a:solidFill>
                  </a:rPr>
                  <a:t>1</a:t>
                </a:r>
                <a:endParaRPr lang="en-US" b="1" i="1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0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704" t="-269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590800"/>
            <a:ext cx="3683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3429000"/>
            <a:ext cx="3683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7850-03CF-49F4-86EB-DDFCCA311114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ea typeface="宋体" pitchFamily="2" charset="-122"/>
              </a:rPr>
              <a:t>Steps </a:t>
            </a:r>
            <a:r>
              <a:rPr lang="en-US" altLang="zh-CN" sz="4000" dirty="0">
                <a:ea typeface="宋体" pitchFamily="2" charset="-122"/>
              </a:rPr>
              <a:t>of Hypothesis </a:t>
            </a:r>
            <a:r>
              <a:rPr lang="en-US" altLang="zh-CN" sz="4000" dirty="0" smtClean="0">
                <a:ea typeface="宋体" pitchFamily="2" charset="-122"/>
              </a:rPr>
              <a:t>Testing</a:t>
            </a:r>
            <a:endParaRPr lang="en-US" altLang="zh-CN" sz="4000" dirty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41300" y="685800"/>
                <a:ext cx="8902700" cy="5638800"/>
              </a:xfrm>
            </p:spPr>
            <p:txBody>
              <a:bodyPr>
                <a:noAutofit/>
              </a:bodyPr>
              <a:lstStyle/>
              <a:p>
                <a:pPr marL="533400" indent="-5334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altLang="zh-CN" sz="2400" dirty="0" smtClean="0"/>
                  <a:t>State </a:t>
                </a:r>
                <a:r>
                  <a:rPr lang="en-US" altLang="zh-CN" sz="2400" dirty="0"/>
                  <a:t>the hypothesis. </a:t>
                </a:r>
              </a:p>
              <a:p>
                <a:pPr marL="533400" indent="-5334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altLang="zh-CN" sz="2400" dirty="0" smtClean="0"/>
                  <a:t>Select </a:t>
                </a:r>
                <a:r>
                  <a:rPr lang="en-US" altLang="zh-CN" sz="2400" dirty="0"/>
                  <a:t>a level of significance (</a:t>
                </a:r>
                <a:r>
                  <a:rPr lang="el-GR" altLang="zh-CN" sz="2400" dirty="0"/>
                  <a:t>α</a:t>
                </a:r>
                <a:r>
                  <a:rPr lang="en-US" altLang="zh-CN" sz="2400" dirty="0"/>
                  <a:t>), </a:t>
                </a:r>
                <a:endParaRPr lang="en-US" altLang="zh-CN" sz="2400" dirty="0" smtClean="0"/>
              </a:p>
              <a:p>
                <a:pPr marL="933450" lvl="1" indent="-533400">
                  <a:lnSpc>
                    <a:spcPct val="90000"/>
                  </a:lnSpc>
                </a:pPr>
                <a:r>
                  <a:rPr lang="en-US" altLang="zh-CN" sz="2000" dirty="0" smtClean="0"/>
                  <a:t>our </a:t>
                </a:r>
                <a:r>
                  <a:rPr lang="en-US" altLang="zh-CN" sz="2000" dirty="0"/>
                  <a:t>willingness to be WRONG, </a:t>
                </a:r>
                <a:endParaRPr lang="en-US" altLang="zh-CN" sz="2000" dirty="0" smtClean="0"/>
              </a:p>
              <a:p>
                <a:pPr marL="933450" lvl="1" indent="-533400">
                  <a:lnSpc>
                    <a:spcPct val="90000"/>
                  </a:lnSpc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probability that we will reject a </a:t>
                </a:r>
                <a:r>
                  <a:rPr lang="en-US" altLang="zh-CN" sz="2000" dirty="0" smtClean="0"/>
                  <a:t>true null hypothesis!</a:t>
                </a:r>
              </a:p>
              <a:p>
                <a:pPr marL="933450" lvl="1" indent="-533400">
                  <a:lnSpc>
                    <a:spcPct val="90000"/>
                  </a:lnSpc>
                </a:pPr>
                <a:r>
                  <a:rPr lang="en-US" altLang="zh-CN" sz="2000" dirty="0" smtClean="0"/>
                  <a:t>Level </a:t>
                </a:r>
                <a:r>
                  <a:rPr lang="en-US" altLang="zh-CN" sz="2000" dirty="0"/>
                  <a:t>of Confidence=1- </a:t>
                </a:r>
                <a:r>
                  <a:rPr lang="el-GR" altLang="zh-CN" sz="2000" dirty="0"/>
                  <a:t>α</a:t>
                </a:r>
                <a:endParaRPr lang="en-US" altLang="zh-CN" sz="2000" dirty="0"/>
              </a:p>
              <a:p>
                <a:pPr marL="533400" indent="-5334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altLang="zh-CN" sz="2400" dirty="0" smtClean="0"/>
                  <a:t>Identify </a:t>
                </a:r>
                <a:r>
                  <a:rPr lang="en-US" altLang="zh-CN" sz="2400" dirty="0"/>
                  <a:t>the test statistic </a:t>
                </a:r>
                <a:r>
                  <a:rPr lang="en-US" altLang="zh-CN" sz="2400" dirty="0" smtClean="0"/>
                  <a:t>(z or t score).</a:t>
                </a:r>
                <a:endParaRPr lang="en-US" altLang="zh-CN" sz="2400" dirty="0"/>
              </a:p>
              <a:p>
                <a:pPr marL="933450" lvl="1" indent="-533400">
                  <a:lnSpc>
                    <a:spcPct val="90000"/>
                  </a:lnSpc>
                </a:pPr>
                <a:r>
                  <a:rPr lang="en-US" altLang="zh-CN" sz="2000" dirty="0" smtClean="0"/>
                  <a:t>Depending on whether we know the population standard deviation (sigma) we use a z or t-score.</a:t>
                </a:r>
              </a:p>
              <a:p>
                <a:pPr marL="933450" lvl="1" indent="-533400">
                  <a:lnSpc>
                    <a:spcPct val="90000"/>
                  </a:lnSpc>
                </a:pPr>
                <a:r>
                  <a:rPr lang="en-US" altLang="zh-CN" sz="2000" dirty="0" smtClean="0"/>
                  <a:t>We call this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.</a:t>
                </a:r>
                <a:endParaRPr lang="en-US" altLang="zh-CN" sz="2000" dirty="0"/>
              </a:p>
              <a:p>
                <a:pPr marL="533400" indent="-5334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altLang="zh-CN" sz="2400" dirty="0" smtClean="0"/>
                  <a:t>Write </a:t>
                </a:r>
                <a:r>
                  <a:rPr lang="en-US" altLang="zh-CN" sz="2400" dirty="0"/>
                  <a:t>a decision rule.</a:t>
                </a:r>
              </a:p>
              <a:p>
                <a:pPr marL="933450" lvl="1" indent="-533400">
                  <a:lnSpc>
                    <a:spcPct val="90000"/>
                  </a:lnSpc>
                </a:pPr>
                <a:r>
                  <a:rPr lang="en-US" altLang="zh-CN" sz="2000" dirty="0"/>
                  <a:t>A statement of what you will do with your null when the sample </a:t>
                </a:r>
                <a:r>
                  <a:rPr lang="en-US" altLang="zh-CN" sz="2000" dirty="0" smtClean="0"/>
                  <a:t>information is </a:t>
                </a:r>
                <a:r>
                  <a:rPr lang="en-US" altLang="zh-CN" sz="2000" dirty="0"/>
                  <a:t>close to the null and when it is far away from the </a:t>
                </a:r>
                <a:r>
                  <a:rPr lang="en-US" altLang="zh-CN" sz="2000" dirty="0" smtClean="0"/>
                  <a:t>null.</a:t>
                </a:r>
              </a:p>
              <a:p>
                <a:pPr marL="933450" lvl="1" indent="-533400">
                  <a:lnSpc>
                    <a:spcPct val="90000"/>
                  </a:lnSpc>
                </a:pPr>
                <a:r>
                  <a:rPr lang="en-US" altLang="zh-CN" sz="2000" dirty="0" smtClean="0"/>
                  <a:t>e.g</a:t>
                </a:r>
                <a:r>
                  <a:rPr lang="en-US" altLang="zh-CN" sz="2000" dirty="0"/>
                  <a:t>. </a:t>
                </a:r>
                <a:r>
                  <a:rPr lang="en-US" altLang="zh-CN" sz="2000" dirty="0" smtClean="0"/>
                  <a:t>If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altLang="zh-CN" sz="2000" dirty="0"/>
                  <a:t>|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 </a:t>
                </a:r>
                <a:r>
                  <a:rPr lang="en-US" altLang="zh-CN" sz="2000" dirty="0"/>
                  <a:t>reject H0, otherwise fail to reject H0. 	</a:t>
                </a:r>
                <a:endParaRPr lang="en-US" altLang="zh-CN" sz="2000" dirty="0" smtClean="0"/>
              </a:p>
              <a:p>
                <a:pPr marL="933450" lvl="1" indent="-533400">
                  <a:lnSpc>
                    <a:spcPct val="90000"/>
                  </a:lnSpc>
                </a:pPr>
                <a:r>
                  <a:rPr lang="en-US" altLang="zh-CN" sz="2000" dirty="0" smtClean="0"/>
                  <a:t>If </a:t>
                </a:r>
                <a:r>
                  <a:rPr lang="en-US" altLang="zh-CN" sz="2000" dirty="0"/>
                  <a:t>the probability of getting the test statistic </a:t>
                </a:r>
                <a:r>
                  <a:rPr lang="en-US" altLang="zh-CN" sz="2000" dirty="0" smtClean="0"/>
                  <a:t>farther </a:t>
                </a:r>
                <a:r>
                  <a:rPr lang="en-US" altLang="zh-CN" sz="2000" dirty="0"/>
                  <a:t>from the null is smaller than </a:t>
                </a:r>
                <a:r>
                  <a:rPr lang="el-GR" altLang="zh-CN" sz="2000" dirty="0"/>
                  <a:t>α</a:t>
                </a:r>
                <a:r>
                  <a:rPr lang="en-US" altLang="zh-CN" sz="2000" dirty="0"/>
                  <a:t>, reject H0, otherwise fail to reject (FTR) H0. </a:t>
                </a:r>
                <a:endParaRPr lang="en-US" altLang="zh-CN" sz="2000" dirty="0" smtClean="0"/>
              </a:p>
              <a:p>
                <a:pPr marL="533400" indent="-5334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altLang="zh-CN" sz="2400" dirty="0" smtClean="0"/>
                  <a:t>Select sample, calculate </a:t>
                </a:r>
                <a:r>
                  <a:rPr lang="en-US" altLang="zh-CN" sz="2400" dirty="0"/>
                  <a:t>test statistic and make </a:t>
                </a:r>
                <a:r>
                  <a:rPr lang="en-US" altLang="zh-CN" sz="2400" dirty="0" smtClean="0"/>
                  <a:t>decision</a:t>
                </a:r>
              </a:p>
              <a:p>
                <a:pPr marL="933450" lvl="1" indent="-533400">
                  <a:lnSpc>
                    <a:spcPct val="90000"/>
                  </a:lnSpc>
                </a:pPr>
                <a:r>
                  <a:rPr lang="en-US" altLang="zh-CN" sz="2000" dirty="0" smtClean="0"/>
                  <a:t>Reject </a:t>
                </a:r>
                <a:r>
                  <a:rPr lang="en-US" altLang="zh-CN" sz="2000" dirty="0"/>
                  <a:t>H0/FRT H0, according to the </a:t>
                </a:r>
                <a:r>
                  <a:rPr lang="en-US" altLang="zh-CN" sz="2000" dirty="0" smtClean="0"/>
                  <a:t>decision </a:t>
                </a:r>
                <a:r>
                  <a:rPr lang="en-US" altLang="zh-CN" sz="2000" dirty="0"/>
                  <a:t>rule. 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00" y="685800"/>
                <a:ext cx="8902700" cy="5638800"/>
              </a:xfrm>
              <a:blipFill rotWithShape="1">
                <a:blip r:embed="rId3"/>
                <a:stretch>
                  <a:fillRect l="-1096" t="-1622" r="-890" b="-5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DE51-ECDB-45FE-A4C8-6389FB6D2BC0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5038B28E-4E7C-417E-A43F-EEAFD63352AB}" type="slidenum">
              <a:rPr lang="en-US" altLang="zh-CN"/>
              <a:pPr/>
              <a:t>37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 Sided and Two Sided Tests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124-5CAB-482B-B118-9C4A9D61B72E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38</a:t>
            </a:fld>
            <a:endParaRPr lang="en-US" altLang="zh-CN"/>
          </a:p>
        </p:txBody>
      </p:sp>
      <p:pic>
        <p:nvPicPr>
          <p:cNvPr id="7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1097" t="43130" r="40599" b="25253"/>
          <a:stretch>
            <a:fillRect/>
          </a:stretch>
        </p:blipFill>
        <p:spPr>
          <a:xfrm>
            <a:off x="2362200" y="3276600"/>
            <a:ext cx="4114800" cy="2362200"/>
          </a:xfrm>
          <a:noFill/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4" cstate="print"/>
          <a:srcRect l="21097" t="24129" r="40599" b="44756"/>
          <a:stretch>
            <a:fillRect/>
          </a:stretch>
        </p:blipFill>
        <p:spPr>
          <a:xfrm>
            <a:off x="304800" y="838200"/>
            <a:ext cx="4038600" cy="2362200"/>
          </a:xfrm>
          <a:prstGeom prst="rect">
            <a:avLst/>
          </a:prstGeom>
          <a:noFill/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4" cstate="print"/>
          <a:srcRect l="21097" t="61633" r="40599" b="7251"/>
          <a:stretch>
            <a:fillRect/>
          </a:stretch>
        </p:blipFill>
        <p:spPr>
          <a:xfrm>
            <a:off x="4495800" y="838200"/>
            <a:ext cx="3962400" cy="2362200"/>
          </a:xfrm>
          <a:prstGeom prst="rect">
            <a:avLst/>
          </a:prstGeom>
          <a:noFill/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705462"/>
              </p:ext>
            </p:extLst>
          </p:nvPr>
        </p:nvGraphicFramePr>
        <p:xfrm>
          <a:off x="2514600" y="5638800"/>
          <a:ext cx="168869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4" name="Equation" r:id="rId5" imgW="647640" imgH="457200" progId="Equation.3">
                  <p:embed/>
                </p:oleObj>
              </mc:Choice>
              <mc:Fallback>
                <p:oleObj name="Equation" r:id="rId5" imgW="647640" imgH="457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638800"/>
                        <a:ext cx="1688699" cy="838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796836"/>
              </p:ext>
            </p:extLst>
          </p:nvPr>
        </p:nvGraphicFramePr>
        <p:xfrm>
          <a:off x="0" y="3276600"/>
          <a:ext cx="2362200" cy="2649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name="Equation" r:id="rId7" imgW="1574640" imgH="1638000" progId="Equation.3">
                  <p:embed/>
                </p:oleObj>
              </mc:Choice>
              <mc:Fallback>
                <p:oleObj name="Equation" r:id="rId7" imgW="1574640" imgH="1638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76600"/>
                        <a:ext cx="2362200" cy="26491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616628"/>
              </p:ext>
            </p:extLst>
          </p:nvPr>
        </p:nvGraphicFramePr>
        <p:xfrm>
          <a:off x="6629400" y="3200400"/>
          <a:ext cx="24384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6" name="Equation" r:id="rId9" imgW="1752480" imgH="1638000" progId="Equation.3">
                  <p:embed/>
                </p:oleObj>
              </mc:Choice>
              <mc:Fallback>
                <p:oleObj name="Equation" r:id="rId9" imgW="1752480" imgH="163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200400"/>
                        <a:ext cx="24384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89653"/>
              </p:ext>
            </p:extLst>
          </p:nvPr>
        </p:nvGraphicFramePr>
        <p:xfrm>
          <a:off x="4313238" y="5715000"/>
          <a:ext cx="27733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name="Equation" r:id="rId11" imgW="1993680" imgH="761760" progId="Equation.3">
                  <p:embed/>
                </p:oleObj>
              </mc:Choice>
              <mc:Fallback>
                <p:oleObj name="Equation" r:id="rId11" imgW="1993680" imgH="761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5715000"/>
                        <a:ext cx="27733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ea typeface="宋体" pitchFamily="2" charset="-122"/>
              </a:rPr>
              <a:t>Example 1: Using </a:t>
            </a:r>
            <a:r>
              <a:rPr lang="en-US" altLang="zh-CN" sz="3600" i="1" dirty="0">
                <a:ea typeface="宋体" pitchFamily="2" charset="-122"/>
              </a:rPr>
              <a:t>Critical Value</a:t>
            </a:r>
            <a:r>
              <a:rPr lang="en-US" altLang="zh-CN" sz="3600" dirty="0">
                <a:ea typeface="宋体" pitchFamily="2" charset="-122"/>
              </a:rPr>
              <a:t> </a:t>
            </a:r>
            <a:r>
              <a:rPr lang="en-US" altLang="zh-CN" sz="3600" dirty="0" smtClean="0">
                <a:ea typeface="宋体" pitchFamily="2" charset="-122"/>
              </a:rPr>
              <a:t>Method</a:t>
            </a:r>
            <a:endParaRPr lang="en-US" altLang="zh-CN" sz="3600" dirty="0">
              <a:ea typeface="宋体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X~N (μ, 5), a sample of 9 reveals a mean of 51. At α=0.05,</a:t>
            </a:r>
          </a:p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1. Test whether population mean </a:t>
            </a:r>
            <a:r>
              <a:rPr lang="en-US" altLang="zh-CN" sz="2400" b="1" dirty="0">
                <a:ea typeface="宋体" pitchFamily="2" charset="-122"/>
              </a:rPr>
              <a:t>is</a:t>
            </a:r>
            <a:r>
              <a:rPr lang="en-US" altLang="zh-CN" sz="2400" dirty="0">
                <a:ea typeface="宋体" pitchFamily="2" charset="-122"/>
              </a:rPr>
              <a:t> 50. </a:t>
            </a:r>
          </a:p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2. Test whether population mean </a:t>
            </a:r>
            <a:r>
              <a:rPr lang="en-US" altLang="zh-CN" sz="2400" b="1" dirty="0">
                <a:ea typeface="宋体" pitchFamily="2" charset="-122"/>
              </a:rPr>
              <a:t>is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larger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than 50. 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buNone/>
            </a:pP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Step1. State </a:t>
            </a:r>
            <a:r>
              <a:rPr lang="en-US" altLang="zh-CN" sz="2400" dirty="0" smtClean="0">
                <a:ea typeface="宋体" pitchFamily="2" charset="-122"/>
              </a:rPr>
              <a:t>hypotheses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Step2. Select a level of significance</a:t>
            </a:r>
            <a:r>
              <a:rPr lang="en-US" altLang="zh-CN" sz="2400" dirty="0" smtClean="0">
                <a:ea typeface="宋体" pitchFamily="2" charset="-122"/>
              </a:rPr>
              <a:t>. 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Step3. Identify the test </a:t>
            </a:r>
            <a:r>
              <a:rPr lang="en-US" altLang="zh-CN" sz="2400" dirty="0" smtClean="0">
                <a:ea typeface="宋体" pitchFamily="2" charset="-122"/>
              </a:rPr>
              <a:t>statistic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Step4. Write a decision rule (and draw a picture</a:t>
            </a:r>
            <a:r>
              <a:rPr lang="en-US" altLang="zh-CN" sz="2400" dirty="0" smtClean="0">
                <a:ea typeface="宋体" pitchFamily="2" charset="-122"/>
              </a:rPr>
              <a:t>).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Step5. Select the sample, calculate the test statistic and apply the decision rule.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CCF4-7CAA-4D93-A135-A1DF25014F49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1DD649C0-4042-4754-A304-B1C16B5932F3}" type="slidenum">
              <a:rPr lang="en-US" altLang="zh-CN"/>
              <a:pPr/>
              <a:t>39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63000" cy="609600"/>
          </a:xfrm>
        </p:spPr>
        <p:txBody>
          <a:bodyPr>
            <a:noAutofit/>
          </a:bodyPr>
          <a:lstStyle/>
          <a:p>
            <a:r>
              <a:rPr lang="en-US" altLang="zh-CN" sz="5400" dirty="0" smtClean="0">
                <a:ea typeface="宋体" pitchFamily="2" charset="-122"/>
              </a:rPr>
              <a:t>Example 1</a:t>
            </a:r>
            <a:endParaRPr lang="en-US" altLang="zh-CN" sz="5400" dirty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41300" y="1219200"/>
                <a:ext cx="8064500" cy="4648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3600" dirty="0" smtClean="0">
                    <a:ea typeface="宋体" pitchFamily="2" charset="-122"/>
                  </a:rPr>
                  <a:t>We want to compute:</a:t>
                </a:r>
                <a:endParaRPr lang="en-US" altLang="zh-CN" sz="3600" dirty="0">
                  <a:ea typeface="宋体" pitchFamily="2" charset="-122"/>
                </a:endParaRPr>
              </a:p>
              <a:p>
                <a:pPr>
                  <a:buNone/>
                </a:pPr>
                <a:endParaRPr lang="en-US" altLang="zh-CN" sz="3600" dirty="0">
                  <a:ea typeface="宋体" pitchFamily="2" charset="-122"/>
                </a:endParaRPr>
              </a:p>
              <a:p>
                <a:r>
                  <a:rPr lang="en-US" altLang="zh-CN" sz="3600" dirty="0">
                    <a:ea typeface="宋体" pitchFamily="2" charset="-122"/>
                  </a:rPr>
                  <a:t>Assume the dean is correct, what does </a:t>
                </a:r>
                <a:r>
                  <a:rPr lang="en-US" altLang="zh-CN" sz="3600" dirty="0" smtClean="0">
                    <a:ea typeface="宋体" pitchFamily="2" charset="-122"/>
                  </a:rPr>
                  <a:t>the Central </a:t>
                </a:r>
                <a:r>
                  <a:rPr lang="en-US" altLang="zh-CN" sz="3600" dirty="0">
                    <a:ea typeface="宋体" pitchFamily="2" charset="-122"/>
                  </a:rPr>
                  <a:t>Limit Theorem tell us about the </a:t>
                </a:r>
                <a:r>
                  <a:rPr lang="en-US" altLang="zh-CN" sz="3600" dirty="0" smtClean="0">
                    <a:ea typeface="宋体" pitchFamily="2" charset="-122"/>
                  </a:rPr>
                  <a:t>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600" i="1" smtClean="0"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3600" b="0" i="1" smtClean="0">
                            <a:latin typeface="Cambria Math"/>
                            <a:ea typeface="宋体" pitchFamily="2" charset="-122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3600" dirty="0" smtClean="0">
                    <a:ea typeface="宋体" pitchFamily="2" charset="-122"/>
                  </a:rPr>
                  <a:t>? </a:t>
                </a:r>
                <a:endParaRPr lang="en-US" altLang="zh-CN" sz="3600" dirty="0">
                  <a:ea typeface="宋体" pitchFamily="2" charset="-122"/>
                </a:endParaRPr>
              </a:p>
              <a:p>
                <a:r>
                  <a:rPr lang="en-US" altLang="zh-CN" sz="3600" dirty="0">
                    <a:ea typeface="宋体" pitchFamily="2" charset="-122"/>
                  </a:rPr>
                  <a:t>What if we know that the salary of one-year-graduates is normally distributed? 	</a:t>
                </a:r>
              </a:p>
            </p:txBody>
          </p:sp>
        </mc:Choice>
        <mc:Fallback xmlns="">
          <p:sp>
            <p:nvSpPr>
              <p:cNvPr id="399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41300" y="1219200"/>
                <a:ext cx="8064500" cy="4648200"/>
              </a:xfrm>
              <a:blipFill rotWithShape="1">
                <a:blip r:embed="rId4"/>
                <a:stretch>
                  <a:fillRect l="-2116" t="-3145" r="-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94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03575" y="1778000"/>
          <a:ext cx="1825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7" name="Equation" r:id="rId5" imgW="634680" imgH="203040" progId="Equation.3">
                  <p:embed/>
                </p:oleObj>
              </mc:Choice>
              <mc:Fallback>
                <p:oleObj name="Equation" r:id="rId5" imgW="6346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78000"/>
                        <a:ext cx="18256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9.</a:t>
            </a:r>
            <a:fld id="{A9BD7584-2B71-4780-AB58-114EB50E589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75-8732-4F9C-93A5-732B5B6AAFDA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ea typeface="宋体" pitchFamily="2" charset="-122"/>
              </a:rPr>
              <a:t>Test whether </a:t>
            </a:r>
            <a:r>
              <a:rPr lang="en-US" altLang="zh-CN" sz="3600" dirty="0">
                <a:ea typeface="宋体" pitchFamily="2" charset="-122"/>
              </a:rPr>
              <a:t>μ</a:t>
            </a:r>
            <a:r>
              <a:rPr lang="en-US" altLang="zh-CN" sz="4000" dirty="0">
                <a:ea typeface="宋体" pitchFamily="2" charset="-122"/>
              </a:rPr>
              <a:t> = 50</a:t>
            </a:r>
            <a:endParaRPr lang="zh-CN" altLang="en-US" sz="4000" dirty="0">
              <a:ea typeface="宋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914400"/>
            <a:ext cx="8902700" cy="5638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Step1. 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	</a:t>
            </a:r>
            <a:r>
              <a:rPr lang="en-US" altLang="zh-CN" sz="2000" dirty="0" smtClean="0">
                <a:ea typeface="宋体" pitchFamily="2" charset="-122"/>
              </a:rPr>
              <a:t>	H0</a:t>
            </a:r>
            <a:r>
              <a:rPr lang="en-US" altLang="zh-CN" sz="2000" dirty="0">
                <a:ea typeface="宋体" pitchFamily="2" charset="-122"/>
              </a:rPr>
              <a:t>: μ = 50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           </a:t>
            </a:r>
            <a:r>
              <a:rPr lang="en-US" altLang="zh-CN" sz="2000" dirty="0" smtClean="0">
                <a:ea typeface="宋体" pitchFamily="2" charset="-122"/>
              </a:rPr>
              <a:t>	H1</a:t>
            </a:r>
            <a:r>
              <a:rPr lang="en-US" altLang="zh-CN" sz="2000" dirty="0">
                <a:ea typeface="宋体" pitchFamily="2" charset="-122"/>
              </a:rPr>
              <a:t>: μ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 50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ea typeface="宋体" pitchFamily="2" charset="-122"/>
              </a:rPr>
              <a:t>		(</a:t>
            </a:r>
            <a:r>
              <a:rPr lang="en-US" altLang="zh-CN" sz="2000" b="1" dirty="0">
                <a:ea typeface="宋体" pitchFamily="2" charset="-122"/>
              </a:rPr>
              <a:t>TWO</a:t>
            </a:r>
            <a:r>
              <a:rPr lang="en-US" altLang="zh-CN" sz="2000" dirty="0">
                <a:ea typeface="宋体" pitchFamily="2" charset="-122"/>
              </a:rPr>
              <a:t> tails test)	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Step2. </a:t>
            </a:r>
            <a:r>
              <a:rPr lang="en-US" altLang="zh-CN" sz="2000" dirty="0" smtClean="0">
                <a:ea typeface="宋体" pitchFamily="2" charset="-122"/>
              </a:rPr>
              <a:t>	α=0.05 </a:t>
            </a:r>
            <a:r>
              <a:rPr lang="en-US" altLang="zh-CN" sz="2000" dirty="0">
                <a:ea typeface="宋体" pitchFamily="2" charset="-122"/>
              </a:rPr>
              <a:t>	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Step3. </a:t>
            </a: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l-GR" altLang="zh-CN" sz="2000" dirty="0" smtClean="0"/>
              <a:t>σ</a:t>
            </a:r>
            <a:r>
              <a:rPr lang="en-US" altLang="zh-CN" sz="2000" dirty="0">
                <a:ea typeface="宋体" pitchFamily="2" charset="-122"/>
              </a:rPr>
              <a:t>=5 is known, use Z score, called                             . 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Step4. </a:t>
            </a:r>
            <a:r>
              <a:rPr lang="en-US" altLang="zh-CN" sz="2000" dirty="0" smtClean="0">
                <a:ea typeface="宋体" pitchFamily="2" charset="-122"/>
              </a:rPr>
              <a:t>	If </a:t>
            </a:r>
            <a:r>
              <a:rPr lang="en-US" altLang="zh-CN" sz="2000" dirty="0">
                <a:ea typeface="宋体" pitchFamily="2" charset="-122"/>
              </a:rPr>
              <a:t>|</a:t>
            </a:r>
            <a:r>
              <a:rPr lang="en-US" altLang="zh-CN" sz="2000" dirty="0" err="1">
                <a:ea typeface="宋体" pitchFamily="2" charset="-122"/>
              </a:rPr>
              <a:t>Z</a:t>
            </a:r>
            <a:r>
              <a:rPr lang="en-US" altLang="zh-CN" sz="2000" baseline="-10000" dirty="0" err="1">
                <a:ea typeface="宋体" pitchFamily="2" charset="-122"/>
              </a:rPr>
              <a:t>obs</a:t>
            </a:r>
            <a:r>
              <a:rPr lang="en-US" altLang="zh-CN" sz="2000" dirty="0">
                <a:ea typeface="宋体" pitchFamily="2" charset="-122"/>
              </a:rPr>
              <a:t>| &gt;</a:t>
            </a:r>
            <a:r>
              <a:rPr lang="en-US" altLang="zh-CN" sz="2000" dirty="0" err="1">
                <a:ea typeface="宋体" pitchFamily="2" charset="-122"/>
              </a:rPr>
              <a:t>Z</a:t>
            </a:r>
            <a:r>
              <a:rPr lang="en-US" altLang="zh-CN" sz="2000" baseline="-10000" dirty="0" err="1">
                <a:ea typeface="宋体" pitchFamily="2" charset="-122"/>
              </a:rPr>
              <a:t>α</a:t>
            </a:r>
            <a:r>
              <a:rPr lang="en-US" altLang="zh-CN" sz="2000" baseline="-10000" dirty="0">
                <a:ea typeface="宋体" pitchFamily="2" charset="-122"/>
              </a:rPr>
              <a:t>/2</a:t>
            </a:r>
            <a:r>
              <a:rPr lang="en-US" altLang="zh-CN" sz="2000" dirty="0">
                <a:ea typeface="宋体" pitchFamily="2" charset="-122"/>
              </a:rPr>
              <a:t>=Z</a:t>
            </a:r>
            <a:r>
              <a:rPr lang="en-US" altLang="zh-CN" sz="2000" baseline="-10000" dirty="0">
                <a:ea typeface="宋体" pitchFamily="2" charset="-122"/>
              </a:rPr>
              <a:t>0.025</a:t>
            </a:r>
            <a:r>
              <a:rPr lang="en-US" altLang="zh-CN" sz="2000" dirty="0">
                <a:ea typeface="宋体" pitchFamily="2" charset="-122"/>
              </a:rPr>
              <a:t>=1.96, reject H0; if not, FTR H0.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           Where </a:t>
            </a:r>
            <a:r>
              <a:rPr lang="en-US" altLang="zh-CN" sz="2000" dirty="0" err="1">
                <a:ea typeface="宋体" pitchFamily="2" charset="-122"/>
              </a:rPr>
              <a:t>Z</a:t>
            </a:r>
            <a:r>
              <a:rPr lang="en-US" altLang="zh-CN" sz="2000" baseline="-10000" dirty="0" err="1">
                <a:ea typeface="宋体" pitchFamily="2" charset="-122"/>
              </a:rPr>
              <a:t>α</a:t>
            </a:r>
            <a:r>
              <a:rPr lang="en-US" altLang="zh-CN" sz="2000" baseline="-10000" dirty="0">
                <a:ea typeface="宋体" pitchFamily="2" charset="-122"/>
              </a:rPr>
              <a:t>/2 </a:t>
            </a:r>
            <a:r>
              <a:rPr lang="en-US" altLang="zh-CN" sz="2000" dirty="0">
                <a:ea typeface="宋体" pitchFamily="2" charset="-122"/>
              </a:rPr>
              <a:t>is called </a:t>
            </a:r>
            <a:r>
              <a:rPr lang="en-US" altLang="zh-CN" sz="2000" b="1" i="1" dirty="0">
                <a:ea typeface="宋体" pitchFamily="2" charset="-122"/>
              </a:rPr>
              <a:t>critical value 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Z</a:t>
            </a:r>
            <a:r>
              <a:rPr lang="en-US" altLang="zh-CN" sz="2000" baseline="-10000" dirty="0" err="1">
                <a:ea typeface="宋体" pitchFamily="2" charset="-122"/>
              </a:rPr>
              <a:t>critical</a:t>
            </a:r>
            <a:r>
              <a:rPr lang="en-US" altLang="zh-CN" sz="2000" dirty="0">
                <a:ea typeface="宋体" pitchFamily="2" charset="-122"/>
              </a:rPr>
              <a:t>). The region less than -1.96 and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           more than 1.96 is called </a:t>
            </a:r>
            <a:r>
              <a:rPr lang="en-US" altLang="zh-CN" sz="2000" b="1" i="1" dirty="0">
                <a:ea typeface="宋体" pitchFamily="2" charset="-122"/>
              </a:rPr>
              <a:t>rejection region</a:t>
            </a:r>
            <a:r>
              <a:rPr lang="en-US" altLang="zh-CN" sz="2000" dirty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Step5. </a:t>
            </a:r>
            <a:r>
              <a:rPr lang="en-US" altLang="zh-CN" sz="2000" dirty="0" smtClean="0">
                <a:ea typeface="宋体" pitchFamily="2" charset="-122"/>
              </a:rPr>
              <a:t>	Select </a:t>
            </a:r>
            <a:r>
              <a:rPr lang="en-US" altLang="zh-CN" sz="2000" dirty="0">
                <a:ea typeface="宋体" pitchFamily="2" charset="-122"/>
              </a:rPr>
              <a:t>the sample, calculate the test statistic and apply the decision rule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A92D-9878-4FE3-BCC8-E53B4BA44988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fld id="{9742FEB0-08D6-4303-949B-B6A56A015139}" type="slidenum">
              <a:rPr lang="en-US" altLang="zh-CN"/>
              <a:pPr/>
              <a:t>40</a:t>
            </a:fld>
            <a:endParaRPr lang="en-US" altLang="zh-CN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4724400" y="2971800"/>
          <a:ext cx="182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4" imgW="863225" imgH="457002" progId="Equation.3">
                  <p:embed/>
                </p:oleObj>
              </mc:Choice>
              <mc:Fallback>
                <p:oleObj name="Equation" r:id="rId4" imgW="863225" imgH="457002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971800"/>
                        <a:ext cx="1828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055687" y="5715000"/>
          <a:ext cx="48879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Equation" r:id="rId6" imgW="3136680" imgH="444240" progId="Equation.3">
                  <p:embed/>
                </p:oleObj>
              </mc:Choice>
              <mc:Fallback>
                <p:oleObj name="Equation" r:id="rId6" imgW="3136680" imgH="444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7" y="5715000"/>
                        <a:ext cx="4887913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8" cstate="print"/>
          <a:srcRect l="21097" t="43130" r="40599" b="25253"/>
          <a:stretch>
            <a:fillRect/>
          </a:stretch>
        </p:blipFill>
        <p:spPr>
          <a:xfrm>
            <a:off x="5029200" y="990600"/>
            <a:ext cx="2819400" cy="161854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Test whether </a:t>
            </a:r>
            <a:r>
              <a:rPr lang="en-US" altLang="zh-CN" sz="2800" dirty="0">
                <a:ea typeface="宋体" pitchFamily="2" charset="-122"/>
              </a:rPr>
              <a:t>μ</a:t>
            </a:r>
            <a:r>
              <a:rPr lang="en-US" altLang="zh-CN" sz="3200" dirty="0">
                <a:ea typeface="宋体" pitchFamily="2" charset="-122"/>
              </a:rPr>
              <a:t> &gt; 50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914400"/>
            <a:ext cx="8902700" cy="5638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Step1. </a:t>
            </a:r>
            <a:r>
              <a:rPr lang="en-US" altLang="zh-CN" sz="2000" dirty="0" smtClean="0">
                <a:ea typeface="宋体" pitchFamily="2" charset="-122"/>
              </a:rPr>
              <a:t>	H0</a:t>
            </a:r>
            <a:r>
              <a:rPr lang="en-US" altLang="zh-CN" sz="2000" dirty="0">
                <a:ea typeface="宋体" pitchFamily="2" charset="-122"/>
              </a:rPr>
              <a:t>: μ ≤ 50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           </a:t>
            </a:r>
            <a:r>
              <a:rPr lang="en-US" altLang="zh-CN" sz="2000" dirty="0" smtClean="0">
                <a:ea typeface="宋体" pitchFamily="2" charset="-122"/>
              </a:rPr>
              <a:t>	H1</a:t>
            </a:r>
            <a:r>
              <a:rPr lang="en-US" altLang="zh-CN" sz="2000" dirty="0">
                <a:ea typeface="宋体" pitchFamily="2" charset="-122"/>
              </a:rPr>
              <a:t>: μ &gt;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50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ea typeface="宋体" pitchFamily="2" charset="-122"/>
              </a:rPr>
              <a:t>		(</a:t>
            </a:r>
            <a:r>
              <a:rPr lang="en-US" altLang="zh-CN" sz="2000" b="1" dirty="0">
                <a:ea typeface="宋体" pitchFamily="2" charset="-122"/>
              </a:rPr>
              <a:t>ONE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tailed </a:t>
            </a:r>
            <a:r>
              <a:rPr lang="en-US" altLang="zh-CN" sz="2000" dirty="0">
                <a:ea typeface="宋体" pitchFamily="2" charset="-122"/>
              </a:rPr>
              <a:t>test)	</a:t>
            </a: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Step2. </a:t>
            </a:r>
            <a:r>
              <a:rPr lang="en-US" altLang="zh-CN" sz="2000" dirty="0" smtClean="0">
                <a:ea typeface="宋体" pitchFamily="2" charset="-122"/>
              </a:rPr>
              <a:t>	α=0.05 </a:t>
            </a:r>
            <a:r>
              <a:rPr lang="en-US" altLang="zh-CN" sz="2000" dirty="0">
                <a:ea typeface="宋体" pitchFamily="2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Step3. </a:t>
            </a: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l-GR" altLang="zh-CN" sz="2000" dirty="0" smtClean="0"/>
              <a:t>σ</a:t>
            </a:r>
            <a:r>
              <a:rPr lang="en-US" altLang="zh-CN" sz="2000" dirty="0">
                <a:ea typeface="宋体" pitchFamily="2" charset="-122"/>
              </a:rPr>
              <a:t>=5 is known, use Z score, called                             . </a:t>
            </a: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Step4. </a:t>
            </a:r>
            <a:r>
              <a:rPr lang="en-US" altLang="zh-CN" sz="2000" dirty="0" smtClean="0">
                <a:ea typeface="宋体" pitchFamily="2" charset="-122"/>
              </a:rPr>
              <a:t>	If </a:t>
            </a:r>
            <a:r>
              <a:rPr lang="en-US" altLang="zh-CN" sz="2000" dirty="0" err="1">
                <a:ea typeface="宋体" pitchFamily="2" charset="-122"/>
              </a:rPr>
              <a:t>Z</a:t>
            </a:r>
            <a:r>
              <a:rPr lang="en-US" altLang="zh-CN" sz="2000" baseline="-10000" dirty="0" err="1">
                <a:ea typeface="宋体" pitchFamily="2" charset="-122"/>
              </a:rPr>
              <a:t>obs</a:t>
            </a:r>
            <a:r>
              <a:rPr lang="en-US" altLang="zh-CN" sz="2000" dirty="0">
                <a:ea typeface="宋体" pitchFamily="2" charset="-122"/>
              </a:rPr>
              <a:t> &gt; </a:t>
            </a:r>
            <a:r>
              <a:rPr lang="en-US" altLang="zh-CN" sz="2000" dirty="0" err="1">
                <a:ea typeface="宋体" pitchFamily="2" charset="-122"/>
              </a:rPr>
              <a:t>Z</a:t>
            </a:r>
            <a:r>
              <a:rPr lang="en-US" altLang="zh-CN" sz="2000" baseline="-10000" dirty="0" err="1">
                <a:ea typeface="宋体" pitchFamily="2" charset="-122"/>
              </a:rPr>
              <a:t>α</a:t>
            </a:r>
            <a:r>
              <a:rPr lang="en-US" altLang="zh-CN" sz="2000" dirty="0">
                <a:ea typeface="宋体" pitchFamily="2" charset="-122"/>
              </a:rPr>
              <a:t>=Z</a:t>
            </a:r>
            <a:r>
              <a:rPr lang="en-US" altLang="zh-CN" sz="2000" baseline="-10000" dirty="0">
                <a:ea typeface="宋体" pitchFamily="2" charset="-122"/>
              </a:rPr>
              <a:t>0.05</a:t>
            </a:r>
            <a:r>
              <a:rPr lang="en-US" altLang="zh-CN" sz="2000" dirty="0">
                <a:ea typeface="宋体" pitchFamily="2" charset="-122"/>
              </a:rPr>
              <a:t>=1.645, reject H0; if not, FTR H0.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           In this case, </a:t>
            </a:r>
            <a:r>
              <a:rPr lang="en-US" altLang="zh-CN" sz="2000" dirty="0" err="1">
                <a:ea typeface="宋体" pitchFamily="2" charset="-122"/>
              </a:rPr>
              <a:t>Z</a:t>
            </a:r>
            <a:r>
              <a:rPr lang="en-US" altLang="zh-CN" sz="2000" baseline="-10000" dirty="0" err="1">
                <a:ea typeface="宋体" pitchFamily="2" charset="-122"/>
              </a:rPr>
              <a:t>α</a:t>
            </a:r>
            <a:r>
              <a:rPr lang="en-US" altLang="zh-CN" sz="2000" baseline="-10000" dirty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is </a:t>
            </a:r>
            <a:r>
              <a:rPr lang="en-US" altLang="zh-CN" sz="2000" b="1" i="1" dirty="0">
                <a:ea typeface="宋体" pitchFamily="2" charset="-122"/>
              </a:rPr>
              <a:t>critical value 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Z</a:t>
            </a:r>
            <a:r>
              <a:rPr lang="en-US" altLang="zh-CN" sz="2000" b="1" baseline="-10000" dirty="0" err="1">
                <a:ea typeface="宋体" pitchFamily="2" charset="-122"/>
              </a:rPr>
              <a:t>critical</a:t>
            </a:r>
            <a:r>
              <a:rPr lang="en-US" altLang="zh-CN" sz="2000" dirty="0">
                <a:ea typeface="宋体" pitchFamily="2" charset="-122"/>
              </a:rPr>
              <a:t>). The region more than 1.645 is called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           </a:t>
            </a:r>
            <a:r>
              <a:rPr lang="en-US" altLang="zh-CN" sz="2000" b="1" i="1" dirty="0">
                <a:ea typeface="宋体" pitchFamily="2" charset="-122"/>
              </a:rPr>
              <a:t>rejection region</a:t>
            </a:r>
            <a:r>
              <a:rPr lang="en-US" altLang="zh-CN" sz="2000" dirty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Step5. </a:t>
            </a:r>
            <a:r>
              <a:rPr lang="en-US" altLang="zh-CN" sz="2000" dirty="0" smtClean="0">
                <a:ea typeface="宋体" pitchFamily="2" charset="-122"/>
              </a:rPr>
              <a:t>	Select </a:t>
            </a:r>
            <a:r>
              <a:rPr lang="en-US" altLang="zh-CN" sz="2000" dirty="0">
                <a:ea typeface="宋体" pitchFamily="2" charset="-122"/>
              </a:rPr>
              <a:t>the sample, calculate the test statistic and apply the decision rule.</a:t>
            </a:r>
          </a:p>
          <a:p>
            <a:pPr>
              <a:lnSpc>
                <a:spcPct val="90000"/>
              </a:lnSpc>
              <a:buNone/>
            </a:pP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132D-BAB9-4C07-80B0-04D816B8F332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C112E00B-5B16-4741-9C52-0CB5E163AA88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876800" y="2667000"/>
          <a:ext cx="182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4" imgW="863225" imgH="457002" progId="Equation.3">
                  <p:embed/>
                </p:oleObj>
              </mc:Choice>
              <mc:Fallback>
                <p:oleObj name="Equation" r:id="rId4" imgW="863225" imgH="457002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667000"/>
                        <a:ext cx="1828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1246188" y="5410200"/>
          <a:ext cx="49625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6" imgW="3238200" imgH="444240" progId="Equation.3">
                  <p:embed/>
                </p:oleObj>
              </mc:Choice>
              <mc:Fallback>
                <p:oleObj name="Equation" r:id="rId6" imgW="3238200" imgH="4442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5410200"/>
                        <a:ext cx="4962525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8" cstate="print"/>
          <a:srcRect l="21097" t="61633" r="40599" b="7251"/>
          <a:stretch>
            <a:fillRect/>
          </a:stretch>
        </p:blipFill>
        <p:spPr>
          <a:xfrm>
            <a:off x="5410200" y="819150"/>
            <a:ext cx="2971800" cy="17716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The “Trash Bag Advertisement” Case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A </a:t>
            </a:r>
            <a:r>
              <a:rPr lang="en-US" altLang="zh-CN" sz="2400" dirty="0">
                <a:ea typeface="宋体" pitchFamily="2" charset="-122"/>
              </a:rPr>
              <a:t>leading manufacturer of trash bags has developed a new bag which they claim is stronger than their current 30 gallon trash bag.  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They </a:t>
            </a:r>
            <a:r>
              <a:rPr lang="en-US" altLang="zh-CN" sz="2400" dirty="0">
                <a:ea typeface="宋体" pitchFamily="2" charset="-122"/>
              </a:rPr>
              <a:t>wish to advertise this claim, but the TV network wants evidence of its truth.  The current bag has a mean breaking strength of 50 pounds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A sample of 40 new bags was tested.  The sample had a mean breaking strength of 50.575 pounds, with a standard deviation of 1.6438. 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000" dirty="0" smtClean="0">
                <a:ea typeface="宋体" pitchFamily="2" charset="-122"/>
              </a:rPr>
              <a:t>Hint: </a:t>
            </a:r>
            <a:r>
              <a:rPr lang="en-US" altLang="zh-CN" sz="2000" dirty="0">
                <a:ea typeface="宋体" pitchFamily="2" charset="-122"/>
              </a:rPr>
              <a:t>When </a:t>
            </a:r>
            <a:r>
              <a:rPr lang="en-US" altLang="zh-CN" sz="2000" dirty="0" smtClean="0">
                <a:ea typeface="宋体" pitchFamily="2" charset="-122"/>
              </a:rPr>
              <a:t>the population </a:t>
            </a:r>
            <a:r>
              <a:rPr lang="en-US" altLang="zh-CN" sz="2000" dirty="0">
                <a:ea typeface="宋体" pitchFamily="2" charset="-122"/>
              </a:rPr>
              <a:t>standard deviation is not known, we cannot calculate </a:t>
            </a:r>
            <a:r>
              <a:rPr lang="en-US" altLang="zh-CN" sz="2000" b="1" dirty="0" err="1">
                <a:ea typeface="宋体" pitchFamily="2" charset="-122"/>
              </a:rPr>
              <a:t>Z</a:t>
            </a:r>
            <a:r>
              <a:rPr lang="en-US" altLang="zh-CN" sz="2000" b="1" baseline="-10000" dirty="0" err="1">
                <a:ea typeface="宋体" pitchFamily="2" charset="-122"/>
              </a:rPr>
              <a:t>obs</a:t>
            </a:r>
            <a:r>
              <a:rPr lang="en-US" altLang="zh-CN" sz="2000" dirty="0">
                <a:ea typeface="宋体" pitchFamily="2" charset="-122"/>
              </a:rPr>
              <a:t>. Instead, we calculate </a:t>
            </a:r>
            <a:r>
              <a:rPr lang="en-US" altLang="zh-CN" sz="2000" b="1" dirty="0" err="1">
                <a:ea typeface="宋体" pitchFamily="2" charset="-122"/>
              </a:rPr>
              <a:t>t</a:t>
            </a:r>
            <a:r>
              <a:rPr lang="en-US" altLang="zh-CN" sz="2000" b="1" baseline="-10000" dirty="0" err="1">
                <a:ea typeface="宋体" pitchFamily="2" charset="-122"/>
              </a:rPr>
              <a:t>obs</a:t>
            </a: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and use </a:t>
            </a:r>
            <a:r>
              <a:rPr lang="en-US" altLang="zh-CN" sz="2000" b="1" dirty="0" err="1">
                <a:ea typeface="宋体" pitchFamily="2" charset="-122"/>
              </a:rPr>
              <a:t>t</a:t>
            </a:r>
            <a:r>
              <a:rPr lang="en-US" altLang="zh-CN" sz="2000" b="1" baseline="-10000" dirty="0" err="1">
                <a:ea typeface="宋体" pitchFamily="2" charset="-122"/>
              </a:rPr>
              <a:t>critical</a:t>
            </a:r>
            <a:r>
              <a:rPr lang="en-US" altLang="zh-CN" sz="2000" dirty="0">
                <a:ea typeface="宋体" pitchFamily="2" charset="-122"/>
              </a:rPr>
              <a:t>, while all other things remain the same.  </a:t>
            </a:r>
          </a:p>
          <a:p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94C1-8E8D-4CA0-A618-3E2C58D2DFFB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DC46D259-50EF-4B0F-9DE7-329001E6A977}" type="slidenum">
              <a:rPr lang="en-US" altLang="zh-CN"/>
              <a:pPr/>
              <a:t>42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ea typeface="宋体" pitchFamily="2" charset="-122"/>
              </a:rPr>
              <a:t>Test whether </a:t>
            </a:r>
            <a:r>
              <a:rPr lang="en-US" altLang="zh-CN" sz="3600" dirty="0">
                <a:ea typeface="宋体" pitchFamily="2" charset="-122"/>
              </a:rPr>
              <a:t>μ</a:t>
            </a:r>
            <a:r>
              <a:rPr lang="en-US" altLang="zh-CN" sz="4000" dirty="0">
                <a:ea typeface="宋体" pitchFamily="2" charset="-122"/>
              </a:rPr>
              <a:t> &gt; 50 when </a:t>
            </a:r>
            <a:r>
              <a:rPr lang="el-GR" altLang="zh-CN" sz="4000" dirty="0"/>
              <a:t>σ</a:t>
            </a:r>
            <a:r>
              <a:rPr lang="en-US" altLang="zh-CN" sz="4000" dirty="0">
                <a:ea typeface="宋体" pitchFamily="2" charset="-122"/>
              </a:rPr>
              <a:t> unknown</a:t>
            </a:r>
            <a:endParaRPr lang="zh-CN" altLang="en-US" sz="4000" dirty="0">
              <a:ea typeface="宋体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914400"/>
            <a:ext cx="89027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Step1. </a:t>
            </a:r>
            <a:r>
              <a:rPr lang="en-US" altLang="zh-CN" sz="2000" dirty="0" smtClean="0">
                <a:ea typeface="宋体" pitchFamily="2" charset="-122"/>
              </a:rPr>
              <a:t>	H0</a:t>
            </a:r>
            <a:r>
              <a:rPr lang="en-US" altLang="zh-CN" sz="2000" dirty="0">
                <a:ea typeface="宋体" pitchFamily="2" charset="-122"/>
              </a:rPr>
              <a:t>: μ ≤ 50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          </a:t>
            </a:r>
            <a:r>
              <a:rPr lang="en-US" altLang="zh-CN" sz="2000" dirty="0" smtClean="0">
                <a:ea typeface="宋体" pitchFamily="2" charset="-122"/>
              </a:rPr>
              <a:t>	H1</a:t>
            </a:r>
            <a:r>
              <a:rPr lang="en-US" altLang="zh-CN" sz="2000" dirty="0">
                <a:ea typeface="宋体" pitchFamily="2" charset="-122"/>
              </a:rPr>
              <a:t>: μ &gt;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50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ea typeface="宋体" pitchFamily="2" charset="-122"/>
              </a:rPr>
              <a:t>		(</a:t>
            </a:r>
            <a:r>
              <a:rPr lang="en-US" altLang="zh-CN" sz="2000" b="1" dirty="0">
                <a:ea typeface="宋体" pitchFamily="2" charset="-122"/>
              </a:rPr>
              <a:t>ONE</a:t>
            </a:r>
            <a:r>
              <a:rPr lang="en-US" altLang="zh-CN" sz="2000" dirty="0">
                <a:ea typeface="宋体" pitchFamily="2" charset="-122"/>
              </a:rPr>
              <a:t> tail test)	</a:t>
            </a: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Step2. </a:t>
            </a:r>
            <a:r>
              <a:rPr lang="en-US" altLang="zh-CN" sz="2000" dirty="0" smtClean="0">
                <a:ea typeface="宋体" pitchFamily="2" charset="-122"/>
              </a:rPr>
              <a:t>	α=0.05 </a:t>
            </a:r>
            <a:r>
              <a:rPr lang="en-US" altLang="zh-CN" sz="2000" dirty="0">
                <a:ea typeface="宋体" pitchFamily="2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Step3. </a:t>
            </a: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l-GR" altLang="zh-CN" sz="2000" dirty="0" smtClean="0"/>
              <a:t>σ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is </a:t>
            </a:r>
            <a:r>
              <a:rPr lang="en-US" altLang="zh-CN" sz="2000" b="1" dirty="0">
                <a:ea typeface="宋体" pitchFamily="2" charset="-122"/>
              </a:rPr>
              <a:t>unknown</a:t>
            </a:r>
            <a:r>
              <a:rPr lang="en-US" altLang="zh-CN" sz="2000" dirty="0">
                <a:ea typeface="宋体" pitchFamily="2" charset="-122"/>
              </a:rPr>
              <a:t>, use t score, called                             . </a:t>
            </a: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Step4. </a:t>
            </a:r>
            <a:r>
              <a:rPr lang="en-US" altLang="zh-CN" sz="2000" dirty="0" smtClean="0">
                <a:ea typeface="宋体" pitchFamily="2" charset="-122"/>
              </a:rPr>
              <a:t>	If </a:t>
            </a:r>
            <a:r>
              <a:rPr lang="en-US" altLang="zh-CN" sz="2000" dirty="0" err="1">
                <a:ea typeface="宋体" pitchFamily="2" charset="-122"/>
              </a:rPr>
              <a:t>t</a:t>
            </a:r>
            <a:r>
              <a:rPr lang="en-US" altLang="zh-CN" sz="2000" baseline="-10000" dirty="0" err="1">
                <a:ea typeface="宋体" pitchFamily="2" charset="-122"/>
              </a:rPr>
              <a:t>obs</a:t>
            </a:r>
            <a:r>
              <a:rPr lang="en-US" altLang="zh-CN" sz="2000" dirty="0">
                <a:ea typeface="宋体" pitchFamily="2" charset="-122"/>
              </a:rPr>
              <a:t> &gt; </a:t>
            </a:r>
            <a:r>
              <a:rPr lang="en-US" altLang="zh-CN" sz="2000" dirty="0" err="1">
                <a:ea typeface="宋体" pitchFamily="2" charset="-122"/>
              </a:rPr>
              <a:t>t</a:t>
            </a:r>
            <a:r>
              <a:rPr lang="en-US" altLang="zh-CN" sz="2000" baseline="-10000" dirty="0" err="1">
                <a:ea typeface="宋体" pitchFamily="2" charset="-122"/>
              </a:rPr>
              <a:t>α</a:t>
            </a:r>
            <a:r>
              <a:rPr lang="en-US" altLang="zh-CN" sz="2000" dirty="0">
                <a:ea typeface="宋体" pitchFamily="2" charset="-122"/>
              </a:rPr>
              <a:t>(39</a:t>
            </a:r>
            <a:r>
              <a:rPr lang="en-US" altLang="zh-CN" sz="2000" dirty="0" smtClean="0">
                <a:ea typeface="宋体" pitchFamily="2" charset="-122"/>
              </a:rPr>
              <a:t>) = t</a:t>
            </a:r>
            <a:r>
              <a:rPr lang="en-US" altLang="zh-CN" sz="2000" baseline="-10000" dirty="0" smtClean="0">
                <a:ea typeface="宋体" pitchFamily="2" charset="-122"/>
              </a:rPr>
              <a:t>0.05</a:t>
            </a:r>
            <a:r>
              <a:rPr lang="en-US" altLang="zh-CN" sz="2000" dirty="0" smtClean="0">
                <a:ea typeface="宋体" pitchFamily="2" charset="-122"/>
              </a:rPr>
              <a:t>(39) = TINV(0.1, 39) = 1.685</a:t>
            </a:r>
            <a:r>
              <a:rPr lang="en-US" altLang="zh-CN" sz="2000" dirty="0">
                <a:ea typeface="宋体" pitchFamily="2" charset="-122"/>
              </a:rPr>
              <a:t>, reject H0; if not, FTR H0.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           In this case, </a:t>
            </a:r>
            <a:r>
              <a:rPr lang="en-US" altLang="zh-CN" sz="2000" dirty="0" err="1">
                <a:ea typeface="宋体" pitchFamily="2" charset="-122"/>
              </a:rPr>
              <a:t>t</a:t>
            </a:r>
            <a:r>
              <a:rPr lang="en-US" altLang="zh-CN" sz="2000" baseline="-10000" dirty="0" err="1">
                <a:ea typeface="宋体" pitchFamily="2" charset="-122"/>
              </a:rPr>
              <a:t>α</a:t>
            </a:r>
            <a:r>
              <a:rPr lang="en-US" altLang="zh-CN" sz="2000" dirty="0">
                <a:ea typeface="宋体" pitchFamily="2" charset="-122"/>
              </a:rPr>
              <a:t>(39)</a:t>
            </a:r>
            <a:r>
              <a:rPr lang="en-US" altLang="zh-CN" sz="2000" baseline="-10000" dirty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is </a:t>
            </a:r>
            <a:r>
              <a:rPr lang="en-US" altLang="zh-CN" sz="2000" b="1" i="1" dirty="0">
                <a:ea typeface="宋体" pitchFamily="2" charset="-122"/>
              </a:rPr>
              <a:t>critical value 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t</a:t>
            </a:r>
            <a:r>
              <a:rPr lang="en-US" altLang="zh-CN" sz="2000" b="1" baseline="-10000" dirty="0" err="1">
                <a:ea typeface="宋体" pitchFamily="2" charset="-122"/>
              </a:rPr>
              <a:t>critical</a:t>
            </a:r>
            <a:r>
              <a:rPr lang="en-US" altLang="zh-CN" sz="2000" dirty="0">
                <a:ea typeface="宋体" pitchFamily="2" charset="-122"/>
              </a:rPr>
              <a:t>). The region more than 1.685 is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           called </a:t>
            </a:r>
            <a:r>
              <a:rPr lang="en-US" altLang="zh-CN" sz="2000" b="1" i="1" dirty="0">
                <a:ea typeface="宋体" pitchFamily="2" charset="-122"/>
              </a:rPr>
              <a:t>rejection region</a:t>
            </a:r>
            <a:r>
              <a:rPr lang="en-US" altLang="zh-CN" sz="2000" dirty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Step5. </a:t>
            </a:r>
            <a:r>
              <a:rPr lang="en-US" altLang="zh-CN" sz="2000" dirty="0" smtClean="0">
                <a:ea typeface="宋体" pitchFamily="2" charset="-122"/>
              </a:rPr>
              <a:t>	Select </a:t>
            </a:r>
            <a:r>
              <a:rPr lang="en-US" altLang="zh-CN" sz="2000" dirty="0">
                <a:ea typeface="宋体" pitchFamily="2" charset="-122"/>
              </a:rPr>
              <a:t>the sample, calculate the test statistic and apply the decision rule.</a:t>
            </a:r>
          </a:p>
          <a:p>
            <a:pPr>
              <a:lnSpc>
                <a:spcPct val="90000"/>
              </a:lnSpc>
              <a:buNone/>
            </a:pPr>
            <a:endParaRPr lang="zh-CN" altLang="en-US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>
                <a:ea typeface="宋体" pitchFamily="2" charset="-122"/>
              </a:rPr>
              <a:t>                                                                       </a:t>
            </a:r>
            <a:r>
              <a:rPr lang="zh-CN" altLang="en-US" sz="2000" dirty="0" smtClean="0">
                <a:ea typeface="宋体" pitchFamily="2" charset="-122"/>
              </a:rPr>
              <a:t>                         </a:t>
            </a:r>
            <a:r>
              <a:rPr lang="en-US" altLang="zh-CN" sz="2000" dirty="0" smtClean="0">
                <a:ea typeface="宋体" pitchFamily="2" charset="-122"/>
              </a:rPr>
              <a:t>so </a:t>
            </a:r>
            <a:r>
              <a:rPr lang="en-US" altLang="zh-CN" sz="2000" dirty="0">
                <a:ea typeface="宋体" pitchFamily="2" charset="-122"/>
              </a:rPr>
              <a:t>reject H0. 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Conclude the new bag is stronger than </a:t>
            </a:r>
            <a:r>
              <a:rPr lang="en-US" altLang="zh-CN" sz="2000" dirty="0" smtClean="0">
                <a:ea typeface="宋体" pitchFamily="2" charset="-122"/>
              </a:rPr>
              <a:t>the current </a:t>
            </a:r>
            <a:r>
              <a:rPr lang="en-US" altLang="zh-CN" sz="2000" dirty="0">
                <a:ea typeface="宋体" pitchFamily="2" charset="-122"/>
              </a:rPr>
              <a:t>bag. 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370F-D728-4012-9111-0E8BD3468A66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190E9949-2434-413D-906F-17DE877A9578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4953000" y="2362200"/>
          <a:ext cx="16414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Equation" r:id="rId4" imgW="774360" imgH="444240" progId="Equation.3">
                  <p:embed/>
                </p:oleObj>
              </mc:Choice>
              <mc:Fallback>
                <p:oleObj name="Equation" r:id="rId4" imgW="77436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62200"/>
                        <a:ext cx="1641475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1239838" y="5033962"/>
          <a:ext cx="447516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tion" r:id="rId6" imgW="2920680" imgH="444240" progId="Equation.3">
                  <p:embed/>
                </p:oleObj>
              </mc:Choice>
              <mc:Fallback>
                <p:oleObj name="Equation" r:id="rId6" imgW="2920680" imgH="4442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5033962"/>
                        <a:ext cx="4475162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763000" cy="609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ea typeface="宋体" pitchFamily="2" charset="-122"/>
              </a:rPr>
              <a:t>Hypothesis about Population Proportion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1447800"/>
            <a:ext cx="8445500" cy="4953000"/>
          </a:xfrm>
        </p:spPr>
        <p:txBody>
          <a:bodyPr/>
          <a:lstStyle/>
          <a:p>
            <a:r>
              <a:rPr lang="en-US" altLang="zh-CN" sz="2600" dirty="0">
                <a:ea typeface="宋体" pitchFamily="2" charset="-122"/>
              </a:rPr>
              <a:t>When </a:t>
            </a:r>
            <a:r>
              <a:rPr lang="en-US" altLang="zh-CN" sz="2600" dirty="0" smtClean="0">
                <a:ea typeface="宋体" pitchFamily="2" charset="-122"/>
              </a:rPr>
              <a:t>dealing </a:t>
            </a:r>
            <a:r>
              <a:rPr lang="en-US" altLang="zh-CN" sz="2600" dirty="0">
                <a:ea typeface="宋体" pitchFamily="2" charset="-122"/>
              </a:rPr>
              <a:t>with hypothesis about population proportion, </a:t>
            </a:r>
          </a:p>
          <a:p>
            <a:r>
              <a:rPr lang="en-US" altLang="zh-CN" sz="2600" dirty="0" smtClean="0">
                <a:ea typeface="宋体" pitchFamily="2" charset="-122"/>
              </a:rPr>
              <a:t>first </a:t>
            </a:r>
            <a:r>
              <a:rPr lang="en-US" altLang="zh-CN" sz="2600" dirty="0">
                <a:ea typeface="宋体" pitchFamily="2" charset="-122"/>
              </a:rPr>
              <a:t>check whether </a:t>
            </a:r>
            <a:r>
              <a:rPr lang="en-US" altLang="zh-CN" sz="2600" dirty="0" smtClean="0">
                <a:ea typeface="宋体" pitchFamily="2" charset="-122"/>
              </a:rPr>
              <a:t>the sample </a:t>
            </a:r>
            <a:r>
              <a:rPr lang="en-US" altLang="zh-CN" sz="2600" dirty="0">
                <a:ea typeface="宋体" pitchFamily="2" charset="-122"/>
              </a:rPr>
              <a:t>proportion </a:t>
            </a:r>
            <a:r>
              <a:rPr lang="en-US" altLang="zh-CN" sz="2600" b="1" i="1" dirty="0">
                <a:ea typeface="宋体" pitchFamily="2" charset="-122"/>
              </a:rPr>
              <a:t>p</a:t>
            </a:r>
            <a:r>
              <a:rPr lang="en-US" altLang="zh-CN" sz="2600" dirty="0">
                <a:ea typeface="宋体" pitchFamily="2" charset="-122"/>
              </a:rPr>
              <a:t> is normally </a:t>
            </a:r>
            <a:r>
              <a:rPr lang="en-US" altLang="zh-CN" sz="2600" dirty="0" smtClean="0">
                <a:ea typeface="宋体" pitchFamily="2" charset="-122"/>
              </a:rPr>
              <a:t>distributed: </a:t>
            </a:r>
            <a:r>
              <a:rPr lang="en-US" sz="28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p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5 and </a:t>
            </a:r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(1-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p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sz="28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5.</a:t>
            </a:r>
            <a:endParaRPr lang="en-US" altLang="zh-CN" sz="2600" dirty="0">
              <a:ea typeface="宋体" pitchFamily="2" charset="-122"/>
            </a:endParaRPr>
          </a:p>
          <a:p>
            <a:r>
              <a:rPr lang="en-US" altLang="zh-CN" sz="2600" dirty="0">
                <a:ea typeface="宋体" pitchFamily="2" charset="-122"/>
              </a:rPr>
              <a:t>If </a:t>
            </a:r>
            <a:r>
              <a:rPr lang="en-US" altLang="zh-CN" sz="2600" b="1" i="1" dirty="0">
                <a:ea typeface="宋体" pitchFamily="2" charset="-122"/>
              </a:rPr>
              <a:t>p</a:t>
            </a:r>
            <a:r>
              <a:rPr lang="en-US" altLang="zh-CN" sz="2600" dirty="0">
                <a:ea typeface="宋体" pitchFamily="2" charset="-122"/>
              </a:rPr>
              <a:t> is normal, use </a:t>
            </a:r>
            <a:r>
              <a:rPr lang="en-US" altLang="zh-CN" sz="2600" b="1" dirty="0" err="1">
                <a:ea typeface="宋体" pitchFamily="2" charset="-122"/>
              </a:rPr>
              <a:t>Z</a:t>
            </a:r>
            <a:r>
              <a:rPr lang="en-US" altLang="zh-CN" sz="2600" b="1" baseline="-10000" dirty="0" err="1">
                <a:ea typeface="宋体" pitchFamily="2" charset="-122"/>
              </a:rPr>
              <a:t>obs</a:t>
            </a:r>
            <a:r>
              <a:rPr lang="en-US" altLang="zh-CN" sz="2600" dirty="0">
                <a:ea typeface="宋体" pitchFamily="2" charset="-122"/>
              </a:rPr>
              <a:t> and </a:t>
            </a:r>
            <a:r>
              <a:rPr lang="en-US" altLang="zh-CN" sz="2600" dirty="0" err="1">
                <a:ea typeface="宋体" pitchFamily="2" charset="-122"/>
              </a:rPr>
              <a:t>Z</a:t>
            </a:r>
            <a:r>
              <a:rPr lang="en-US" altLang="zh-CN" sz="2600" b="1" baseline="-10000" dirty="0" err="1">
                <a:ea typeface="宋体" pitchFamily="2" charset="-122"/>
              </a:rPr>
              <a:t>critical</a:t>
            </a:r>
            <a:r>
              <a:rPr lang="en-US" altLang="zh-CN" sz="2600" dirty="0">
                <a:ea typeface="宋体" pitchFamily="2" charset="-122"/>
              </a:rPr>
              <a:t>. If not, cannot do test. </a:t>
            </a:r>
          </a:p>
          <a:p>
            <a:endParaRPr lang="en-US" altLang="zh-CN" sz="2600" dirty="0">
              <a:ea typeface="宋体" pitchFamily="2" charset="-122"/>
            </a:endParaRPr>
          </a:p>
          <a:p>
            <a:endParaRPr lang="en-US" altLang="zh-CN" sz="2600" dirty="0">
              <a:ea typeface="宋体" pitchFamily="2" charset="-122"/>
            </a:endParaRPr>
          </a:p>
          <a:p>
            <a:endParaRPr lang="en-US" altLang="zh-CN" sz="2600" dirty="0">
              <a:ea typeface="宋体" pitchFamily="2" charset="-122"/>
            </a:endParaRPr>
          </a:p>
          <a:p>
            <a:r>
              <a:rPr lang="en-US" altLang="zh-CN" sz="2600" dirty="0">
                <a:ea typeface="宋体" pitchFamily="2" charset="-122"/>
              </a:rPr>
              <a:t>All other things remain same.</a:t>
            </a:r>
          </a:p>
          <a:p>
            <a:endParaRPr lang="en-US" altLang="zh-CN" sz="2600" dirty="0">
              <a:ea typeface="宋体" pitchFamily="2" charset="-122"/>
            </a:endParaRPr>
          </a:p>
          <a:p>
            <a:endParaRPr lang="zh-CN" altLang="en-US" sz="2600" dirty="0">
              <a:ea typeface="宋体" pitchFamily="2" charset="-122"/>
            </a:endParaRPr>
          </a:p>
        </p:txBody>
      </p:sp>
      <p:graphicFrame>
        <p:nvGraphicFramePr>
          <p:cNvPr id="5222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43200" y="3736975"/>
          <a:ext cx="35814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Equation" r:id="rId4" imgW="1231560" imgH="444240" progId="Equation.3">
                  <p:embed/>
                </p:oleObj>
              </mc:Choice>
              <mc:Fallback>
                <p:oleObj name="Equation" r:id="rId4" imgW="12315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36975"/>
                        <a:ext cx="3581400" cy="129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810-A380-4786-976C-2CB9EFA9A8EA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B1CC7007-DBE3-4CA6-B196-74A73126368C}" type="slidenum">
              <a:rPr lang="en-US" altLang="zh-CN"/>
              <a:pPr/>
              <a:t>44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2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>
                <a:normAutofit fontScale="92500"/>
              </a:bodyPr>
              <a:lstStyle/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 smtClean="0">
                    <a:ea typeface="宋体" pitchFamily="2" charset="-122"/>
                  </a:rPr>
                  <a:t>1. Which of the following significance levels will lead to the most frequent rejection of the null in repeated testing? 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 smtClean="0">
                    <a:ea typeface="宋体" pitchFamily="2" charset="-122"/>
                  </a:rPr>
                  <a:t>	A</a:t>
                </a:r>
                <a:r>
                  <a:rPr lang="en-US" altLang="zh-CN" sz="2000" dirty="0">
                    <a:ea typeface="宋体" pitchFamily="2" charset="-122"/>
                  </a:rPr>
                  <a:t>. 0.10		B. 0.001		C. 0.05		D. 0.01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endParaRPr lang="en-US" altLang="zh-CN" sz="2000" dirty="0">
                  <a:ea typeface="宋体" pitchFamily="2" charset="-122"/>
                </a:endParaRP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>
                    <a:ea typeface="宋体" pitchFamily="2" charset="-122"/>
                  </a:rPr>
                  <a:t>2.  H0:  μ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宋体" pitchFamily="2" charset="-122"/>
                      </a:rPr>
                      <m:t>≥</m:t>
                    </m:r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 17 </a:t>
                </a:r>
                <a:r>
                  <a:rPr lang="en-US" altLang="zh-CN" sz="2000" dirty="0" smtClean="0">
                    <a:ea typeface="宋体" pitchFamily="2" charset="-122"/>
                  </a:rPr>
                  <a:t>vs</a:t>
                </a:r>
                <a:r>
                  <a:rPr lang="en-US" altLang="zh-CN" sz="2000" dirty="0">
                    <a:ea typeface="宋体" pitchFamily="2" charset="-122"/>
                  </a:rPr>
                  <a:t>. H1:  μ &lt; 17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 smtClean="0">
                    <a:ea typeface="宋体" pitchFamily="2" charset="-122"/>
                  </a:rPr>
                  <a:t>	a</a:t>
                </a:r>
                <a:r>
                  <a:rPr lang="en-US" altLang="zh-CN" sz="2000" dirty="0">
                    <a:ea typeface="宋体" pitchFamily="2" charset="-122"/>
                  </a:rPr>
                  <a:t>. What is the sample statistic used in this test?  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>
                    <a:ea typeface="宋体" pitchFamily="2" charset="-122"/>
                  </a:rPr>
                  <a:t>  </a:t>
                </a:r>
                <a:r>
                  <a:rPr lang="en-US" altLang="zh-CN" sz="2000" dirty="0" smtClean="0">
                    <a:ea typeface="宋体" pitchFamily="2" charset="-122"/>
                  </a:rPr>
                  <a:t>		A</a:t>
                </a:r>
                <a:r>
                  <a:rPr lang="en-US" altLang="zh-CN" sz="2000" dirty="0">
                    <a:ea typeface="宋体" pitchFamily="2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宋体" pitchFamily="2" charset="-122"/>
                      </a:rPr>
                      <m:t>𝜇</m:t>
                    </m:r>
                  </m:oMath>
                </a14:m>
                <a:r>
                  <a:rPr lang="en-US" altLang="zh-CN" sz="2000" dirty="0" smtClean="0">
                    <a:ea typeface="宋体" pitchFamily="2" charset="-122"/>
                  </a:rPr>
                  <a:t>	</a:t>
                </a:r>
                <a:r>
                  <a:rPr lang="en-US" altLang="zh-CN" sz="2000" dirty="0">
                    <a:ea typeface="宋体" pitchFamily="2" charset="-122"/>
                  </a:rPr>
                  <a:t>	B.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/>
                            <a:ea typeface="宋体" pitchFamily="2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		C. p		D. 17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 smtClean="0">
                    <a:ea typeface="宋体" pitchFamily="2" charset="-122"/>
                  </a:rPr>
                  <a:t>	b</a:t>
                </a:r>
                <a:r>
                  <a:rPr lang="en-US" altLang="zh-CN" sz="2000" dirty="0">
                    <a:ea typeface="宋体" pitchFamily="2" charset="-122"/>
                  </a:rPr>
                  <a:t>. How many tails does the test </a:t>
                </a:r>
                <a:r>
                  <a:rPr lang="en-US" altLang="zh-CN" sz="2000" dirty="0" smtClean="0">
                    <a:ea typeface="宋体" pitchFamily="2" charset="-122"/>
                  </a:rPr>
                  <a:t>have</a:t>
                </a:r>
                <a:r>
                  <a:rPr lang="en-US" altLang="zh-CN" sz="2000" dirty="0">
                    <a:ea typeface="宋体" pitchFamily="2" charset="-122"/>
                  </a:rPr>
                  <a:t>? 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>
                    <a:ea typeface="宋体" pitchFamily="2" charset="-122"/>
                  </a:rPr>
                  <a:t>  </a:t>
                </a:r>
                <a:r>
                  <a:rPr lang="en-US" altLang="zh-CN" sz="2000" dirty="0" smtClean="0">
                    <a:ea typeface="宋体" pitchFamily="2" charset="-122"/>
                  </a:rPr>
                  <a:t>		A</a:t>
                </a:r>
                <a:r>
                  <a:rPr lang="en-US" altLang="zh-CN" sz="2000" dirty="0">
                    <a:ea typeface="宋体" pitchFamily="2" charset="-122"/>
                  </a:rPr>
                  <a:t>. 1		B. 2		C. 3		D. 17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 smtClean="0">
                    <a:ea typeface="宋体" pitchFamily="2" charset="-122"/>
                  </a:rPr>
                  <a:t>	c</a:t>
                </a:r>
                <a:r>
                  <a:rPr lang="en-US" altLang="zh-CN" sz="2000" dirty="0">
                    <a:ea typeface="宋体" pitchFamily="2" charset="-122"/>
                  </a:rPr>
                  <a:t>. If this test was a </a:t>
                </a:r>
                <a:r>
                  <a:rPr lang="en-US" altLang="zh-CN" sz="2000" dirty="0" err="1">
                    <a:ea typeface="宋体" pitchFamily="2" charset="-122"/>
                  </a:rPr>
                  <a:t>right‑tailed</a:t>
                </a:r>
                <a:r>
                  <a:rPr lang="en-US" altLang="zh-CN" sz="2000" dirty="0">
                    <a:ea typeface="宋体" pitchFamily="2" charset="-122"/>
                  </a:rPr>
                  <a:t> test, what sign would be in the null hypothesis? 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>
                    <a:ea typeface="宋体" pitchFamily="2" charset="-122"/>
                  </a:rPr>
                  <a:t> </a:t>
                </a:r>
                <a:r>
                  <a:rPr lang="en-US" altLang="zh-CN" sz="2000" dirty="0" smtClean="0">
                    <a:ea typeface="宋体" pitchFamily="2" charset="-122"/>
                  </a:rPr>
                  <a:t>		 </a:t>
                </a:r>
                <a:r>
                  <a:rPr lang="en-US" altLang="zh-CN" sz="2000" dirty="0">
                    <a:ea typeface="宋体" pitchFamily="2" charset="-122"/>
                  </a:rPr>
                  <a:t>A. &lt;		B.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宋体" pitchFamily="2" charset="-122"/>
                      </a:rPr>
                      <m:t>≥</m:t>
                    </m:r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		C. &gt; 		D.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宋体" pitchFamily="2" charset="-122"/>
                      </a:rPr>
                      <m:t>≤</m:t>
                    </m:r>
                  </m:oMath>
                </a14:m>
                <a:r>
                  <a:rPr lang="en-US" altLang="zh-CN" sz="2000" dirty="0" smtClean="0">
                    <a:ea typeface="宋体" pitchFamily="2" charset="-122"/>
                  </a:rPr>
                  <a:t> </a:t>
                </a:r>
                <a:endParaRPr lang="en-US" altLang="zh-CN" sz="2000" dirty="0">
                  <a:ea typeface="宋体" pitchFamily="2" charset="-122"/>
                </a:endParaRPr>
              </a:p>
              <a:p>
                <a:pPr marL="457200" indent="-457200">
                  <a:lnSpc>
                    <a:spcPct val="80000"/>
                  </a:lnSpc>
                  <a:buNone/>
                </a:pPr>
                <a:endParaRPr lang="en-US" altLang="zh-CN" sz="2000" dirty="0">
                  <a:ea typeface="宋体" pitchFamily="2" charset="-122"/>
                </a:endParaRP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>
                    <a:ea typeface="宋体" pitchFamily="2" charset="-122"/>
                  </a:rPr>
                  <a:t>3. If you wished to perform a hypothesis test with a simple null hypothesis, at a significance level of 5%, what value of alpha will be found in the right tail? 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 smtClean="0">
                    <a:ea typeface="宋体" pitchFamily="2" charset="-122"/>
                  </a:rPr>
                  <a:t>	A. 0.000</a:t>
                </a:r>
                <a:r>
                  <a:rPr lang="en-US" altLang="zh-CN" sz="2000" dirty="0">
                    <a:ea typeface="宋体" pitchFamily="2" charset="-122"/>
                  </a:rPr>
                  <a:t>	B.0.025		C.0.050	</a:t>
                </a:r>
                <a:r>
                  <a:rPr lang="en-US" altLang="zh-CN" sz="2000" dirty="0" smtClean="0">
                    <a:ea typeface="宋体" pitchFamily="2" charset="-122"/>
                  </a:rPr>
                  <a:t>          D</a:t>
                </a:r>
                <a:r>
                  <a:rPr lang="en-US" altLang="zh-CN" sz="2000" dirty="0">
                    <a:ea typeface="宋体" pitchFamily="2" charset="-122"/>
                  </a:rPr>
                  <a:t>.   Insufficient </a:t>
                </a:r>
                <a:r>
                  <a:rPr lang="en-US" altLang="zh-CN" sz="2000" dirty="0" smtClean="0">
                    <a:ea typeface="宋体" pitchFamily="2" charset="-122"/>
                  </a:rPr>
                  <a:t>information</a:t>
                </a:r>
                <a:endParaRPr lang="en-US" altLang="zh-CN" sz="2000" dirty="0">
                  <a:ea typeface="宋体" pitchFamily="2" charset="-122"/>
                </a:endParaRPr>
              </a:p>
              <a:p>
                <a:pPr marL="457200" indent="-457200">
                  <a:lnSpc>
                    <a:spcPct val="80000"/>
                  </a:lnSpc>
                  <a:buNone/>
                </a:pPr>
                <a:endParaRPr lang="en-US" altLang="zh-CN" sz="2000" dirty="0">
                  <a:ea typeface="宋体" pitchFamily="2" charset="-122"/>
                </a:endParaRP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>
                    <a:ea typeface="宋体" pitchFamily="2" charset="-122"/>
                  </a:rPr>
                  <a:t>4. Which of the following is a standardized test statistic? 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 smtClean="0">
                    <a:ea typeface="宋体" pitchFamily="2" charset="-122"/>
                  </a:rPr>
                  <a:t>	A</a:t>
                </a:r>
                <a:r>
                  <a:rPr lang="en-US" altLang="zh-CN" sz="2000" dirty="0">
                    <a:ea typeface="宋体" pitchFamily="2" charset="-122"/>
                  </a:rPr>
                  <a:t>. </a:t>
                </a:r>
                <a:r>
                  <a:rPr lang="en-US" altLang="zh-CN" sz="2000" dirty="0" err="1">
                    <a:ea typeface="宋体" pitchFamily="2" charset="-122"/>
                  </a:rPr>
                  <a:t>t</a:t>
                </a:r>
                <a:r>
                  <a:rPr lang="en-US" altLang="zh-CN" sz="2000" b="1" baseline="-10000" dirty="0" err="1" smtClean="0">
                    <a:ea typeface="宋体" pitchFamily="2" charset="-122"/>
                  </a:rPr>
                  <a:t>obs</a:t>
                </a:r>
                <a:r>
                  <a:rPr lang="en-US" altLang="zh-CN" sz="2000" b="1" baseline="-10000" dirty="0">
                    <a:ea typeface="宋体" pitchFamily="2" charset="-122"/>
                  </a:rPr>
                  <a:t>	</a:t>
                </a:r>
                <a:r>
                  <a:rPr lang="en-US" altLang="zh-CN" sz="2000" dirty="0">
                    <a:ea typeface="宋体" pitchFamily="2" charset="-122"/>
                  </a:rPr>
                  <a:t>	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/>
                                <a:ea typeface="宋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  <a:ea typeface="宋体" pitchFamily="2" charset="-122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	C.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/>
                            <a:ea typeface="宋体" pitchFamily="2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		D.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宋体" pitchFamily="2" charset="-122"/>
                      </a:rPr>
                      <m:t>𝜇</m:t>
                    </m:r>
                  </m:oMath>
                </a14:m>
                <a:endParaRPr lang="en-US" altLang="zh-CN" sz="2000" dirty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3"/>
                <a:stretch>
                  <a:fillRect l="-667" t="-1520" r="-1259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B711-1CCF-44DC-BC60-AFE4FA7A671C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9B4B728A-220E-43EE-8473-69A5B4FECBE8}" type="slidenum">
              <a:rPr lang="en-US" altLang="zh-CN"/>
              <a:pPr/>
              <a:t>45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>
                <a:normAutofit fontScale="92500"/>
              </a:bodyPr>
              <a:lstStyle/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 smtClean="0">
                    <a:ea typeface="宋体" pitchFamily="2" charset="-122"/>
                  </a:rPr>
                  <a:t>1. Which of the following significance levels will lead to the most frequent rejection of the null in repeated testing? 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 smtClean="0">
                    <a:ea typeface="宋体" pitchFamily="2" charset="-122"/>
                  </a:rPr>
                  <a:t>	A</a:t>
                </a:r>
                <a:r>
                  <a:rPr lang="en-US" altLang="zh-CN" sz="2000" dirty="0">
                    <a:ea typeface="宋体" pitchFamily="2" charset="-122"/>
                  </a:rPr>
                  <a:t>. </a:t>
                </a:r>
                <a:r>
                  <a:rPr lang="en-US" altLang="zh-CN" sz="2000" b="1" dirty="0">
                    <a:solidFill>
                      <a:srgbClr val="FF0000"/>
                    </a:solidFill>
                    <a:ea typeface="宋体" pitchFamily="2" charset="-122"/>
                  </a:rPr>
                  <a:t>0.10</a:t>
                </a:r>
                <a:r>
                  <a:rPr lang="en-US" altLang="zh-CN" sz="2000" dirty="0">
                    <a:ea typeface="宋体" pitchFamily="2" charset="-122"/>
                  </a:rPr>
                  <a:t>		B. 0.001		C. 0.05		D. 0.01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endParaRPr lang="en-US" altLang="zh-CN" sz="2000" dirty="0">
                  <a:ea typeface="宋体" pitchFamily="2" charset="-122"/>
                </a:endParaRP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>
                    <a:ea typeface="宋体" pitchFamily="2" charset="-122"/>
                  </a:rPr>
                  <a:t>2.  H0:  μ &gt;= 17 </a:t>
                </a:r>
                <a:r>
                  <a:rPr lang="en-US" altLang="zh-CN" sz="2000" dirty="0" err="1">
                    <a:ea typeface="宋体" pitchFamily="2" charset="-122"/>
                  </a:rPr>
                  <a:t>v.s</a:t>
                </a:r>
                <a:r>
                  <a:rPr lang="en-US" altLang="zh-CN" sz="2000" dirty="0">
                    <a:ea typeface="宋体" pitchFamily="2" charset="-122"/>
                  </a:rPr>
                  <a:t>. H1:  μ &lt; 17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 smtClean="0">
                    <a:ea typeface="宋体" pitchFamily="2" charset="-122"/>
                  </a:rPr>
                  <a:t>	a</a:t>
                </a:r>
                <a:r>
                  <a:rPr lang="en-US" altLang="zh-CN" sz="2000" dirty="0">
                    <a:ea typeface="宋体" pitchFamily="2" charset="-122"/>
                  </a:rPr>
                  <a:t>. What is the sample statistic used in this test?  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>
                    <a:ea typeface="宋体" pitchFamily="2" charset="-122"/>
                  </a:rPr>
                  <a:t>  </a:t>
                </a:r>
                <a:r>
                  <a:rPr lang="en-US" altLang="zh-CN" sz="2000" dirty="0" smtClean="0">
                    <a:ea typeface="宋体" pitchFamily="2" charset="-122"/>
                  </a:rPr>
                  <a:t>		A</a:t>
                </a:r>
                <a:r>
                  <a:rPr lang="en-US" altLang="zh-CN" sz="2000" dirty="0">
                    <a:ea typeface="宋体" pitchFamily="2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宋体" pitchFamily="2" charset="-122"/>
                      </a:rPr>
                      <m:t>𝜇</m:t>
                    </m:r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		B.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		C. p		D. 17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 smtClean="0">
                    <a:ea typeface="宋体" pitchFamily="2" charset="-122"/>
                  </a:rPr>
                  <a:t>	b</a:t>
                </a:r>
                <a:r>
                  <a:rPr lang="en-US" altLang="zh-CN" sz="2000" dirty="0">
                    <a:ea typeface="宋体" pitchFamily="2" charset="-122"/>
                  </a:rPr>
                  <a:t>. How many tails does the test </a:t>
                </a:r>
                <a:r>
                  <a:rPr lang="en-US" altLang="zh-CN" sz="2000" dirty="0" smtClean="0">
                    <a:ea typeface="宋体" pitchFamily="2" charset="-122"/>
                  </a:rPr>
                  <a:t>have</a:t>
                </a:r>
                <a:r>
                  <a:rPr lang="en-US" altLang="zh-CN" sz="2000" dirty="0">
                    <a:ea typeface="宋体" pitchFamily="2" charset="-122"/>
                  </a:rPr>
                  <a:t>? 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>
                    <a:ea typeface="宋体" pitchFamily="2" charset="-122"/>
                  </a:rPr>
                  <a:t>  </a:t>
                </a:r>
                <a:r>
                  <a:rPr lang="en-US" altLang="zh-CN" sz="2000" dirty="0" smtClean="0">
                    <a:ea typeface="宋体" pitchFamily="2" charset="-122"/>
                  </a:rPr>
                  <a:t>		A</a:t>
                </a:r>
                <a:r>
                  <a:rPr lang="en-US" altLang="zh-CN" sz="2000" dirty="0">
                    <a:ea typeface="宋体" pitchFamily="2" charset="-122"/>
                  </a:rPr>
                  <a:t>. </a:t>
                </a:r>
                <a:r>
                  <a:rPr lang="en-US" altLang="zh-CN" sz="2000" b="1" dirty="0">
                    <a:solidFill>
                      <a:srgbClr val="FF0000"/>
                    </a:solidFill>
                    <a:ea typeface="宋体" pitchFamily="2" charset="-122"/>
                  </a:rPr>
                  <a:t>1</a:t>
                </a:r>
                <a:r>
                  <a:rPr lang="en-US" altLang="zh-CN" sz="2000" dirty="0">
                    <a:ea typeface="宋体" pitchFamily="2" charset="-122"/>
                  </a:rPr>
                  <a:t>		B. 2		C. 3		D. 17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 smtClean="0">
                    <a:ea typeface="宋体" pitchFamily="2" charset="-122"/>
                  </a:rPr>
                  <a:t>	c</a:t>
                </a:r>
                <a:r>
                  <a:rPr lang="en-US" altLang="zh-CN" sz="2000" dirty="0">
                    <a:ea typeface="宋体" pitchFamily="2" charset="-122"/>
                  </a:rPr>
                  <a:t>. If this test was a </a:t>
                </a:r>
                <a:r>
                  <a:rPr lang="en-US" altLang="zh-CN" sz="2000" dirty="0" err="1">
                    <a:ea typeface="宋体" pitchFamily="2" charset="-122"/>
                  </a:rPr>
                  <a:t>right‑tailed</a:t>
                </a:r>
                <a:r>
                  <a:rPr lang="en-US" altLang="zh-CN" sz="2000" dirty="0">
                    <a:ea typeface="宋体" pitchFamily="2" charset="-122"/>
                  </a:rPr>
                  <a:t> test, what sign would be in the null hypothesis? 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>
                    <a:ea typeface="宋体" pitchFamily="2" charset="-122"/>
                  </a:rPr>
                  <a:t> </a:t>
                </a:r>
                <a:r>
                  <a:rPr lang="en-US" altLang="zh-CN" sz="2000" dirty="0" smtClean="0">
                    <a:ea typeface="宋体" pitchFamily="2" charset="-122"/>
                  </a:rPr>
                  <a:t>		 </a:t>
                </a:r>
                <a:r>
                  <a:rPr lang="en-US" altLang="zh-CN" sz="2000" dirty="0">
                    <a:ea typeface="宋体" pitchFamily="2" charset="-122"/>
                  </a:rPr>
                  <a:t>A. &lt;		B.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宋体" pitchFamily="2" charset="-122"/>
                      </a:rPr>
                      <m:t>≥</m:t>
                    </m:r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		C. &gt; 		D.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  <a:ea typeface="宋体" pitchFamily="2" charset="-122"/>
                      </a:rPr>
                      <m:t>≤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  <a:ea typeface="宋体" pitchFamily="2" charset="-122"/>
                  </a:rPr>
                  <a:t> </a:t>
                </a:r>
                <a:endParaRPr lang="en-US" altLang="zh-CN" sz="2000" b="1" dirty="0">
                  <a:solidFill>
                    <a:srgbClr val="FF0000"/>
                  </a:solidFill>
                  <a:ea typeface="宋体" pitchFamily="2" charset="-122"/>
                </a:endParaRPr>
              </a:p>
              <a:p>
                <a:pPr marL="457200" indent="-457200">
                  <a:lnSpc>
                    <a:spcPct val="80000"/>
                  </a:lnSpc>
                  <a:buNone/>
                </a:pPr>
                <a:endParaRPr lang="en-US" altLang="zh-CN" sz="2000" dirty="0">
                  <a:ea typeface="宋体" pitchFamily="2" charset="-122"/>
                </a:endParaRP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>
                    <a:ea typeface="宋体" pitchFamily="2" charset="-122"/>
                  </a:rPr>
                  <a:t>3. If you wished to perform a hypothesis test with a simple null hypothesis, at a significance level of 5%, what value of alpha will be found in the right tail? 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 smtClean="0">
                    <a:ea typeface="宋体" pitchFamily="2" charset="-122"/>
                  </a:rPr>
                  <a:t>	A. 0.000</a:t>
                </a:r>
                <a:r>
                  <a:rPr lang="en-US" altLang="zh-CN" sz="2000" dirty="0">
                    <a:ea typeface="宋体" pitchFamily="2" charset="-122"/>
                  </a:rPr>
                  <a:t>	B.</a:t>
                </a:r>
                <a:r>
                  <a:rPr lang="en-US" altLang="zh-CN" sz="2000" b="1" dirty="0">
                    <a:solidFill>
                      <a:srgbClr val="FF0000"/>
                    </a:solidFill>
                    <a:ea typeface="宋体" pitchFamily="2" charset="-122"/>
                  </a:rPr>
                  <a:t>0.025</a:t>
                </a:r>
                <a:r>
                  <a:rPr lang="en-US" altLang="zh-CN" sz="2000" dirty="0">
                    <a:ea typeface="宋体" pitchFamily="2" charset="-122"/>
                  </a:rPr>
                  <a:t>		C.0.050	</a:t>
                </a:r>
                <a:r>
                  <a:rPr lang="en-US" altLang="zh-CN" sz="2000" dirty="0" smtClean="0">
                    <a:ea typeface="宋体" pitchFamily="2" charset="-122"/>
                  </a:rPr>
                  <a:t>          D</a:t>
                </a:r>
                <a:r>
                  <a:rPr lang="en-US" altLang="zh-CN" sz="2000" dirty="0">
                    <a:ea typeface="宋体" pitchFamily="2" charset="-122"/>
                  </a:rPr>
                  <a:t>.   Insufficient </a:t>
                </a:r>
                <a:r>
                  <a:rPr lang="en-US" altLang="zh-CN" sz="2000" dirty="0" smtClean="0">
                    <a:ea typeface="宋体" pitchFamily="2" charset="-122"/>
                  </a:rPr>
                  <a:t>information</a:t>
                </a:r>
                <a:endParaRPr lang="en-US" altLang="zh-CN" sz="2000" dirty="0">
                  <a:ea typeface="宋体" pitchFamily="2" charset="-122"/>
                </a:endParaRPr>
              </a:p>
              <a:p>
                <a:pPr marL="457200" indent="-457200">
                  <a:lnSpc>
                    <a:spcPct val="80000"/>
                  </a:lnSpc>
                  <a:buNone/>
                </a:pPr>
                <a:endParaRPr lang="en-US" altLang="zh-CN" sz="2000" dirty="0">
                  <a:ea typeface="宋体" pitchFamily="2" charset="-122"/>
                </a:endParaRP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>
                    <a:ea typeface="宋体" pitchFamily="2" charset="-122"/>
                  </a:rPr>
                  <a:t>4. Which of the following is a standardized test statistic? </a:t>
                </a:r>
              </a:p>
              <a:p>
                <a:pPr marL="457200" indent="-457200">
                  <a:lnSpc>
                    <a:spcPct val="80000"/>
                  </a:lnSpc>
                  <a:buNone/>
                </a:pPr>
                <a:r>
                  <a:rPr lang="en-US" altLang="zh-CN" sz="2000" dirty="0" smtClean="0">
                    <a:ea typeface="宋体" pitchFamily="2" charset="-122"/>
                  </a:rPr>
                  <a:t>	A</a:t>
                </a:r>
                <a:r>
                  <a:rPr lang="en-US" altLang="zh-CN" sz="2000" dirty="0">
                    <a:ea typeface="宋体" pitchFamily="2" charset="-122"/>
                  </a:rPr>
                  <a:t>. </a:t>
                </a:r>
                <a:r>
                  <a:rPr lang="en-US" altLang="zh-CN" sz="2000" dirty="0" err="1" smtClean="0">
                    <a:ea typeface="宋体" pitchFamily="2" charset="-122"/>
                  </a:rPr>
                  <a:t>t</a:t>
                </a:r>
                <a:r>
                  <a:rPr lang="en-US" altLang="zh-CN" sz="2000" b="1" baseline="-10000" dirty="0" err="1" smtClean="0">
                    <a:solidFill>
                      <a:srgbClr val="FF0000"/>
                    </a:solidFill>
                    <a:ea typeface="宋体" pitchFamily="2" charset="-122"/>
                  </a:rPr>
                  <a:t>obs</a:t>
                </a:r>
                <a:r>
                  <a:rPr lang="en-US" altLang="zh-CN" sz="2000" b="1" baseline="-10000" dirty="0">
                    <a:ea typeface="宋体" pitchFamily="2" charset="-122"/>
                  </a:rPr>
                  <a:t>	</a:t>
                </a:r>
                <a:r>
                  <a:rPr lang="en-US" altLang="zh-CN" sz="2000" dirty="0" smtClean="0">
                    <a:ea typeface="宋体" pitchFamily="2" charset="-122"/>
                  </a:rPr>
                  <a:t>B</a:t>
                </a:r>
                <a:r>
                  <a:rPr lang="en-US" altLang="zh-CN" sz="2000" dirty="0">
                    <a:ea typeface="宋体" pitchFamily="2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/>
                                <a:ea typeface="宋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宋体" pitchFamily="2" charset="-12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  <a:ea typeface="宋体" pitchFamily="2" charset="-122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altLang="zh-CN" sz="2000" b="1" baseline="-10000" dirty="0">
                    <a:ea typeface="宋体" pitchFamily="2" charset="-122"/>
                  </a:rPr>
                  <a:t>	</a:t>
                </a:r>
                <a:r>
                  <a:rPr lang="en-US" altLang="zh-CN" sz="2000" dirty="0">
                    <a:ea typeface="宋体" pitchFamily="2" charset="-122"/>
                  </a:rPr>
                  <a:t>	C.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/>
                            <a:ea typeface="宋体" pitchFamily="2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	</a:t>
                </a:r>
                <a:r>
                  <a:rPr lang="en-US" altLang="zh-CN" sz="2000" dirty="0" smtClean="0">
                    <a:ea typeface="宋体" pitchFamily="2" charset="-122"/>
                  </a:rPr>
                  <a:t>          D</a:t>
                </a:r>
                <a:r>
                  <a:rPr lang="en-US" altLang="zh-CN" sz="2000" dirty="0">
                    <a:ea typeface="宋体" pitchFamily="2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宋体" pitchFamily="2" charset="-122"/>
                      </a:rPr>
                      <m:t>𝜇</m:t>
                    </m:r>
                  </m:oMath>
                </a14:m>
                <a:endParaRPr lang="en-US" altLang="zh-CN" sz="2000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3"/>
                <a:stretch>
                  <a:fillRect l="-667" t="-1520" r="-1259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8611-C8BC-41C6-899D-BFCC0E00B233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9B4B728A-220E-43EE-8473-69A5B4FECBE8}" type="slidenum">
              <a:rPr lang="en-US" altLang="zh-CN"/>
              <a:pPr/>
              <a:t>46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ea typeface="宋体" pitchFamily="2" charset="-122"/>
              </a:rPr>
              <a:t>Example 1: Using </a:t>
            </a:r>
            <a:r>
              <a:rPr lang="en-US" altLang="zh-CN" sz="4000" i="1" dirty="0">
                <a:ea typeface="宋体" pitchFamily="2" charset="-122"/>
              </a:rPr>
              <a:t>P-value</a:t>
            </a:r>
            <a:r>
              <a:rPr lang="en-US" altLang="zh-CN" sz="4000" dirty="0">
                <a:ea typeface="宋体" pitchFamily="2" charset="-122"/>
              </a:rPr>
              <a:t> method: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274320" indent="-274320">
              <a:buNone/>
            </a:pPr>
            <a:r>
              <a:rPr lang="en-US" altLang="zh-CN" sz="2400" dirty="0">
                <a:ea typeface="宋体" pitchFamily="2" charset="-122"/>
              </a:rPr>
              <a:t>X~N (μ, 5), a sample of 9 reveals a mean of 51. </a:t>
            </a:r>
            <a:r>
              <a:rPr lang="en-US" altLang="zh-CN" sz="2400" dirty="0" smtClean="0">
                <a:ea typeface="宋体" pitchFamily="2" charset="-122"/>
              </a:rPr>
              <a:t>At </a:t>
            </a:r>
            <a:r>
              <a:rPr lang="en-US" altLang="zh-CN" sz="2400" dirty="0">
                <a:ea typeface="宋体" pitchFamily="2" charset="-122"/>
              </a:rPr>
              <a:t>α=0.05,</a:t>
            </a:r>
          </a:p>
          <a:p>
            <a:pPr marL="274320" indent="-274320">
              <a:buNone/>
            </a:pPr>
            <a:r>
              <a:rPr lang="en-US" altLang="zh-CN" sz="2400" dirty="0">
                <a:ea typeface="宋体" pitchFamily="2" charset="-122"/>
              </a:rPr>
              <a:t>1</a:t>
            </a:r>
            <a:r>
              <a:rPr lang="en-US" altLang="zh-CN" sz="2400" dirty="0">
                <a:ea typeface="宋体" pitchFamily="2" charset="-122"/>
              </a:rPr>
              <a:t>. Test whether population mean </a:t>
            </a:r>
            <a:r>
              <a:rPr lang="en-US" altLang="zh-CN" sz="2400" b="1" dirty="0">
                <a:ea typeface="宋体" pitchFamily="2" charset="-122"/>
              </a:rPr>
              <a:t>is bigger </a:t>
            </a:r>
            <a:r>
              <a:rPr lang="en-US" altLang="zh-CN" sz="2400" dirty="0">
                <a:ea typeface="宋体" pitchFamily="2" charset="-122"/>
              </a:rPr>
              <a:t>than 50. </a:t>
            </a:r>
          </a:p>
          <a:p>
            <a:pPr marL="274320" indent="-274320">
              <a:buNone/>
            </a:pPr>
            <a:r>
              <a:rPr lang="en-US" altLang="zh-CN" sz="2400" dirty="0" smtClean="0">
                <a:ea typeface="宋体" pitchFamily="2" charset="-122"/>
              </a:rPr>
              <a:t>2. Test </a:t>
            </a:r>
            <a:r>
              <a:rPr lang="en-US" altLang="zh-CN" sz="2400" dirty="0">
                <a:ea typeface="宋体" pitchFamily="2" charset="-122"/>
              </a:rPr>
              <a:t>whether population mean </a:t>
            </a:r>
            <a:r>
              <a:rPr lang="en-US" altLang="zh-CN" sz="2400" b="1" dirty="0">
                <a:ea typeface="宋体" pitchFamily="2" charset="-122"/>
              </a:rPr>
              <a:t>is</a:t>
            </a:r>
            <a:r>
              <a:rPr lang="en-US" altLang="zh-CN" sz="2400" dirty="0">
                <a:ea typeface="宋体" pitchFamily="2" charset="-122"/>
              </a:rPr>
              <a:t> 50. </a:t>
            </a:r>
          </a:p>
          <a:p>
            <a:pPr marL="274320" indent="-274320">
              <a:buNone/>
            </a:pPr>
            <a:endParaRPr lang="en-US" altLang="zh-CN" sz="2400" dirty="0">
              <a:ea typeface="宋体" pitchFamily="2" charset="-122"/>
            </a:endParaRPr>
          </a:p>
          <a:p>
            <a:pPr marL="274320" indent="-274320">
              <a:buNone/>
            </a:pPr>
            <a:r>
              <a:rPr lang="en-US" altLang="zh-CN" sz="2400" dirty="0" smtClean="0">
                <a:ea typeface="宋体" pitchFamily="2" charset="-122"/>
              </a:rPr>
              <a:t>Step 1</a:t>
            </a:r>
            <a:r>
              <a:rPr lang="en-US" altLang="zh-CN" sz="2400" dirty="0">
                <a:ea typeface="宋体" pitchFamily="2" charset="-122"/>
              </a:rPr>
              <a:t>. </a:t>
            </a:r>
            <a:r>
              <a:rPr lang="en-US" altLang="zh-CN" sz="2400" dirty="0" smtClean="0">
                <a:ea typeface="宋体" pitchFamily="2" charset="-122"/>
              </a:rPr>
              <a:t>State </a:t>
            </a:r>
            <a:r>
              <a:rPr lang="en-US" altLang="zh-CN" sz="2400" dirty="0">
                <a:ea typeface="宋体" pitchFamily="2" charset="-122"/>
              </a:rPr>
              <a:t>hypotheses</a:t>
            </a:r>
            <a:r>
              <a:rPr lang="en-US" altLang="zh-CN" sz="2400" dirty="0" smtClean="0">
                <a:ea typeface="宋体" pitchFamily="2" charset="-122"/>
              </a:rPr>
              <a:t>:</a:t>
            </a:r>
            <a:endParaRPr lang="en-US" altLang="zh-CN" sz="2400" dirty="0">
              <a:ea typeface="宋体" pitchFamily="2" charset="-122"/>
            </a:endParaRPr>
          </a:p>
          <a:p>
            <a:pPr marL="274320" indent="-274320">
              <a:buNone/>
            </a:pPr>
            <a:r>
              <a:rPr lang="en-US" altLang="zh-CN" sz="2400" dirty="0" smtClean="0">
                <a:ea typeface="宋体" pitchFamily="2" charset="-122"/>
              </a:rPr>
              <a:t>Step 2</a:t>
            </a:r>
            <a:r>
              <a:rPr lang="en-US" altLang="zh-CN" sz="2400" dirty="0">
                <a:ea typeface="宋体" pitchFamily="2" charset="-122"/>
              </a:rPr>
              <a:t>. </a:t>
            </a:r>
            <a:r>
              <a:rPr lang="en-US" altLang="zh-CN" sz="2400" dirty="0" smtClean="0">
                <a:ea typeface="宋体" pitchFamily="2" charset="-122"/>
              </a:rPr>
              <a:t>Select </a:t>
            </a:r>
            <a:r>
              <a:rPr lang="en-US" altLang="zh-CN" sz="2400" dirty="0">
                <a:ea typeface="宋体" pitchFamily="2" charset="-122"/>
              </a:rPr>
              <a:t>a level of significance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  <a:endParaRPr lang="en-US" altLang="zh-CN" sz="2400" dirty="0">
              <a:ea typeface="宋体" pitchFamily="2" charset="-122"/>
            </a:endParaRPr>
          </a:p>
          <a:p>
            <a:pPr marL="274320" indent="-274320">
              <a:buNone/>
            </a:pPr>
            <a:r>
              <a:rPr lang="en-US" altLang="zh-CN" sz="2400" dirty="0" smtClean="0">
                <a:ea typeface="宋体" pitchFamily="2" charset="-122"/>
              </a:rPr>
              <a:t>Step 3</a:t>
            </a:r>
            <a:r>
              <a:rPr lang="en-US" altLang="zh-CN" sz="2400" dirty="0">
                <a:ea typeface="宋体" pitchFamily="2" charset="-122"/>
              </a:rPr>
              <a:t>. </a:t>
            </a:r>
            <a:r>
              <a:rPr lang="en-US" altLang="zh-CN" sz="2400" dirty="0" smtClean="0">
                <a:ea typeface="宋体" pitchFamily="2" charset="-122"/>
              </a:rPr>
              <a:t>Identify </a:t>
            </a:r>
            <a:r>
              <a:rPr lang="en-US" altLang="zh-CN" sz="2400" dirty="0">
                <a:ea typeface="宋体" pitchFamily="2" charset="-122"/>
              </a:rPr>
              <a:t>the test </a:t>
            </a:r>
            <a:r>
              <a:rPr lang="en-US" altLang="zh-CN" sz="2400" dirty="0" smtClean="0">
                <a:ea typeface="宋体" pitchFamily="2" charset="-122"/>
              </a:rPr>
              <a:t>statistic</a:t>
            </a:r>
            <a:endParaRPr lang="en-US" altLang="zh-CN" sz="2400" dirty="0">
              <a:ea typeface="宋体" pitchFamily="2" charset="-122"/>
            </a:endParaRPr>
          </a:p>
          <a:p>
            <a:pPr marL="274320" indent="-274320">
              <a:buNone/>
            </a:pPr>
            <a:r>
              <a:rPr lang="en-US" altLang="zh-CN" sz="2400" dirty="0" smtClean="0">
                <a:ea typeface="宋体" pitchFamily="2" charset="-122"/>
              </a:rPr>
              <a:t>Step 4</a:t>
            </a:r>
            <a:r>
              <a:rPr lang="en-US" altLang="zh-CN" sz="2400" dirty="0">
                <a:ea typeface="宋体" pitchFamily="2" charset="-122"/>
              </a:rPr>
              <a:t>. </a:t>
            </a:r>
            <a:r>
              <a:rPr lang="en-US" altLang="zh-CN" sz="2400" dirty="0" smtClean="0">
                <a:ea typeface="宋体" pitchFamily="2" charset="-122"/>
              </a:rPr>
              <a:t>Write </a:t>
            </a:r>
            <a:r>
              <a:rPr lang="en-US" altLang="zh-CN" sz="2400" dirty="0">
                <a:ea typeface="宋体" pitchFamily="2" charset="-122"/>
              </a:rPr>
              <a:t>a decision rule (and draw a picture</a:t>
            </a:r>
            <a:r>
              <a:rPr lang="en-US" altLang="zh-CN" sz="2400" dirty="0" smtClean="0">
                <a:ea typeface="宋体" pitchFamily="2" charset="-122"/>
              </a:rPr>
              <a:t>).</a:t>
            </a:r>
            <a:endParaRPr lang="en-US" altLang="zh-CN" sz="2400" dirty="0">
              <a:ea typeface="宋体" pitchFamily="2" charset="-122"/>
            </a:endParaRPr>
          </a:p>
          <a:p>
            <a:pPr marL="274320" indent="-274320">
              <a:buNone/>
            </a:pPr>
            <a:r>
              <a:rPr lang="en-US" altLang="zh-CN" sz="2400" dirty="0" smtClean="0">
                <a:ea typeface="宋体" pitchFamily="2" charset="-122"/>
              </a:rPr>
              <a:t>Step 5</a:t>
            </a:r>
            <a:r>
              <a:rPr lang="en-US" altLang="zh-CN" sz="2400" dirty="0">
                <a:ea typeface="宋体" pitchFamily="2" charset="-122"/>
              </a:rPr>
              <a:t>. </a:t>
            </a:r>
            <a:r>
              <a:rPr lang="en-US" altLang="zh-CN" sz="2400" dirty="0" smtClean="0">
                <a:ea typeface="宋体" pitchFamily="2" charset="-122"/>
              </a:rPr>
              <a:t>Select </a:t>
            </a:r>
            <a:r>
              <a:rPr lang="en-US" altLang="zh-CN" sz="2400" dirty="0">
                <a:ea typeface="宋体" pitchFamily="2" charset="-122"/>
              </a:rPr>
              <a:t>the sample, calculate the test statistic and apply the decision rule.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06B-D471-43D4-A042-DDC843F8E756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F5798151-024F-4C4E-AA10-0812D346B9C1}" type="slidenum">
              <a:rPr lang="en-US" altLang="zh-CN"/>
              <a:pPr/>
              <a:t>47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ea typeface="宋体" pitchFamily="2" charset="-122"/>
              </a:rPr>
              <a:t>Test whether </a:t>
            </a:r>
            <a:r>
              <a:rPr lang="en-US" altLang="zh-CN" sz="3600" dirty="0">
                <a:ea typeface="宋体" pitchFamily="2" charset="-122"/>
              </a:rPr>
              <a:t>μ</a:t>
            </a:r>
            <a:r>
              <a:rPr lang="en-US" altLang="zh-CN" sz="4000" dirty="0">
                <a:ea typeface="宋体" pitchFamily="2" charset="-122"/>
              </a:rPr>
              <a:t> &gt; 50</a:t>
            </a:r>
            <a:endParaRPr lang="zh-CN" altLang="en-US" sz="4000" dirty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914400"/>
            <a:ext cx="8902700" cy="5486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Step1. </a:t>
            </a:r>
            <a:r>
              <a:rPr lang="en-US" altLang="zh-CN" sz="2000" dirty="0" smtClean="0">
                <a:ea typeface="宋体" pitchFamily="2" charset="-122"/>
              </a:rPr>
              <a:t>	H0</a:t>
            </a:r>
            <a:r>
              <a:rPr lang="en-US" altLang="zh-CN" sz="2000" dirty="0">
                <a:ea typeface="宋体" pitchFamily="2" charset="-122"/>
              </a:rPr>
              <a:t>: μ ≤ 50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           </a:t>
            </a:r>
            <a:r>
              <a:rPr lang="en-US" altLang="zh-CN" sz="2000" dirty="0" smtClean="0">
                <a:ea typeface="宋体" pitchFamily="2" charset="-122"/>
              </a:rPr>
              <a:t>	H1</a:t>
            </a:r>
            <a:r>
              <a:rPr lang="en-US" altLang="zh-CN" sz="2000" dirty="0">
                <a:ea typeface="宋体" pitchFamily="2" charset="-122"/>
              </a:rPr>
              <a:t>: μ &gt;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50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ea typeface="宋体" pitchFamily="2" charset="-122"/>
              </a:rPr>
              <a:t>		(</a:t>
            </a:r>
            <a:r>
              <a:rPr lang="en-US" altLang="zh-CN" sz="2000" b="1" dirty="0">
                <a:ea typeface="宋体" pitchFamily="2" charset="-122"/>
              </a:rPr>
              <a:t>ONE</a:t>
            </a:r>
            <a:r>
              <a:rPr lang="en-US" altLang="zh-CN" sz="2000" dirty="0">
                <a:ea typeface="宋体" pitchFamily="2" charset="-122"/>
              </a:rPr>
              <a:t> tail test)	</a:t>
            </a: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Step2. </a:t>
            </a:r>
            <a:r>
              <a:rPr lang="en-US" altLang="zh-CN" sz="2000" dirty="0" smtClean="0">
                <a:ea typeface="宋体" pitchFamily="2" charset="-122"/>
              </a:rPr>
              <a:t>	α=0.05 </a:t>
            </a:r>
            <a:r>
              <a:rPr lang="en-US" altLang="zh-CN" sz="2000" dirty="0">
                <a:ea typeface="宋体" pitchFamily="2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Step3. </a:t>
            </a: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l-GR" altLang="zh-CN" sz="2000" dirty="0" smtClean="0"/>
              <a:t>σ</a:t>
            </a:r>
            <a:r>
              <a:rPr lang="en-US" altLang="zh-CN" sz="2000" dirty="0">
                <a:ea typeface="宋体" pitchFamily="2" charset="-122"/>
              </a:rPr>
              <a:t>=5 is known, use Z score, </a:t>
            </a:r>
            <a:r>
              <a:rPr lang="en-US" altLang="zh-CN" sz="2000" dirty="0" smtClean="0">
                <a:ea typeface="宋体" pitchFamily="2" charset="-122"/>
              </a:rPr>
              <a:t>called                                      </a:t>
            </a:r>
            <a:r>
              <a:rPr lang="en-US" altLang="zh-CN" sz="2000" dirty="0">
                <a:ea typeface="宋体" pitchFamily="2" charset="-122"/>
              </a:rPr>
              <a:t>. </a:t>
            </a: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Step4. </a:t>
            </a: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If </a:t>
            </a:r>
            <a:r>
              <a:rPr lang="en-US" altLang="zh-CN" sz="2000" b="1" i="1" dirty="0">
                <a:latin typeface="Times New Roman" pitchFamily="18" charset="0"/>
                <a:ea typeface="宋体" pitchFamily="2" charset="-122"/>
              </a:rPr>
              <a:t>P-value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000" baseline="-10000" dirty="0" err="1">
                <a:latin typeface="Times New Roman" pitchFamily="18" charset="0"/>
                <a:ea typeface="宋体" pitchFamily="2" charset="-122"/>
              </a:rPr>
              <a:t>obs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)&lt;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α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, reject H0; if not, FTR H0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Step5. </a:t>
            </a:r>
            <a:r>
              <a:rPr lang="en-US" altLang="zh-CN" sz="2000" dirty="0" smtClean="0">
                <a:ea typeface="宋体" pitchFamily="2" charset="-122"/>
              </a:rPr>
              <a:t>	Select </a:t>
            </a:r>
            <a:r>
              <a:rPr lang="en-US" altLang="zh-CN" sz="2000" dirty="0">
                <a:ea typeface="宋体" pitchFamily="2" charset="-122"/>
              </a:rPr>
              <a:t>the sample, calculate the test statistic and apply the decision rule.</a:t>
            </a:r>
          </a:p>
          <a:p>
            <a:pPr>
              <a:lnSpc>
                <a:spcPct val="90000"/>
              </a:lnSpc>
              <a:buNone/>
            </a:pPr>
            <a:endParaRPr lang="zh-CN" altLang="en-US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ea typeface="宋体" pitchFamily="2" charset="-122"/>
              </a:rPr>
              <a:t>		0.274&gt;0.05</a:t>
            </a:r>
            <a:r>
              <a:rPr lang="en-US" altLang="zh-CN" sz="2000" dirty="0">
                <a:ea typeface="宋体" pitchFamily="2" charset="-122"/>
              </a:rPr>
              <a:t>, FTR H0.</a:t>
            </a:r>
          </a:p>
        </p:txBody>
      </p:sp>
      <p:graphicFrame>
        <p:nvGraphicFramePr>
          <p:cNvPr id="62473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143000" y="4648200"/>
          <a:ext cx="55626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0" name="Equation" r:id="rId4" imgW="3352680" imgH="685800" progId="">
                  <p:embed/>
                </p:oleObj>
              </mc:Choice>
              <mc:Fallback>
                <p:oleObj name="Equation" r:id="rId4" imgW="3352680" imgH="6858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48200"/>
                        <a:ext cx="5562600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2F2A-8A88-42FB-972F-3DF048B24AD4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7B4D0202-0B88-46A5-8CF8-8AC3CA98BCB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4916488" y="2628900"/>
          <a:ext cx="17494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1" name="Equation" r:id="rId6" imgW="825480" imgH="444240" progId="Equation.3">
                  <p:embed/>
                </p:oleObj>
              </mc:Choice>
              <mc:Fallback>
                <p:oleObj name="Equation" r:id="rId6" imgW="82548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2628900"/>
                        <a:ext cx="1749425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609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ea typeface="宋体" pitchFamily="2" charset="-122"/>
              </a:rPr>
              <a:t>Test </a:t>
            </a:r>
            <a:r>
              <a:rPr lang="en-US" altLang="zh-CN" sz="4000" dirty="0" smtClean="0">
                <a:ea typeface="宋体" pitchFamily="2" charset="-122"/>
              </a:rPr>
              <a:t>whether </a:t>
            </a:r>
            <a:r>
              <a:rPr lang="en-US" altLang="zh-CN" sz="3600" dirty="0">
                <a:ea typeface="宋体" pitchFamily="2" charset="-122"/>
              </a:rPr>
              <a:t>μ</a:t>
            </a:r>
            <a:r>
              <a:rPr lang="en-US" altLang="zh-CN" sz="4000" dirty="0">
                <a:ea typeface="宋体" pitchFamily="2" charset="-122"/>
              </a:rPr>
              <a:t> = 50</a:t>
            </a:r>
            <a:endParaRPr lang="zh-CN" altLang="en-US" sz="4000" dirty="0">
              <a:ea typeface="宋体" pitchFamily="2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914400"/>
            <a:ext cx="8902700" cy="5486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Step1. 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	H0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: μ = 50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	H1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: μ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 50</a:t>
            </a:r>
            <a:endParaRPr lang="en-US" altLang="zh-CN" sz="20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		(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TWO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 tails test)	</a:t>
            </a: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Step2. 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</a:rPr>
              <a:t>α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=0.05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Step3. 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	</a:t>
            </a:r>
            <a:r>
              <a:rPr lang="el-GR" altLang="zh-CN" sz="2000" b="1" dirty="0" smtClean="0">
                <a:latin typeface="Times New Roman" pitchFamily="18" charset="0"/>
              </a:rPr>
              <a:t>σ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=5 is known, use Z score, 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called                                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. </a:t>
            </a: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Step4. 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	If </a:t>
            </a:r>
            <a:r>
              <a:rPr lang="en-US" altLang="zh-CN" sz="2000" b="1" i="1" dirty="0">
                <a:latin typeface="Times New Roman" pitchFamily="18" charset="0"/>
                <a:ea typeface="宋体" pitchFamily="2" charset="-122"/>
              </a:rPr>
              <a:t>P-value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000" baseline="-10000" dirty="0" err="1">
                <a:latin typeface="Times New Roman" pitchFamily="18" charset="0"/>
                <a:ea typeface="宋体" pitchFamily="2" charset="-122"/>
              </a:rPr>
              <a:t>obs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)&lt;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α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, reject H0; if not, FTR H0.</a:t>
            </a: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Step5. 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	Select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the sample, calculate the test statistic and apply the decision rule.</a:t>
            </a:r>
          </a:p>
          <a:p>
            <a:pPr>
              <a:lnSpc>
                <a:spcPct val="90000"/>
              </a:lnSpc>
              <a:buNone/>
            </a:pPr>
            <a:endParaRPr lang="zh-CN" altLang="en-US" sz="20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0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0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0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ea typeface="宋体" pitchFamily="2" charset="-122"/>
              </a:rPr>
              <a:t>		0.55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&gt; 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α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=0.05, FTR H0.</a:t>
            </a:r>
          </a:p>
        </p:txBody>
      </p:sp>
      <p:graphicFrame>
        <p:nvGraphicFramePr>
          <p:cNvPr id="6042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066801" y="4648200"/>
          <a:ext cx="6400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Equation" r:id="rId4" imgW="3606480" imgH="685800" progId="">
                  <p:embed/>
                </p:oleObj>
              </mc:Choice>
              <mc:Fallback>
                <p:oleObj name="Equation" r:id="rId4" imgW="3606480" imgH="6858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1" y="4648200"/>
                        <a:ext cx="64008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B76-44F1-48DF-9A3D-E1CE5B99287E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C1D6A4F1-E3AA-43D2-83F7-DE44ACE3CFE8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4876800" y="2667000"/>
          <a:ext cx="182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2" name="Equation" r:id="rId6" imgW="863225" imgH="457002" progId="Equation.3">
                  <p:embed/>
                </p:oleObj>
              </mc:Choice>
              <mc:Fallback>
                <p:oleObj name="Equation" r:id="rId6" imgW="863225" imgH="457002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667000"/>
                        <a:ext cx="1828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Chapter-Opening </a:t>
            </a:r>
            <a:r>
              <a:rPr lang="en-US" altLang="zh-CN" dirty="0" smtClean="0">
                <a:ea typeface="宋体" pitchFamily="2" charset="-122"/>
              </a:rPr>
              <a:t>Example 1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4096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381000" y="1752600"/>
          <a:ext cx="563403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6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5634037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9.</a:t>
            </a:r>
            <a:fld id="{6F2001A2-264B-44C8-A74D-6A0D7237D96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0973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1295400"/>
            <a:ext cx="8902700" cy="4876800"/>
          </a:xfrm>
        </p:spPr>
        <p:txBody>
          <a:bodyPr>
            <a:noAutofit/>
          </a:bodyPr>
          <a:lstStyle/>
          <a:p>
            <a:endParaRPr lang="zh-CN" altLang="en-US" sz="3600" dirty="0">
              <a:ea typeface="宋体" pitchFamily="2" charset="-122"/>
            </a:endParaRPr>
          </a:p>
          <a:p>
            <a:endParaRPr lang="zh-CN" altLang="en-US" sz="3600" dirty="0">
              <a:ea typeface="宋体" pitchFamily="2" charset="-122"/>
            </a:endParaRPr>
          </a:p>
          <a:p>
            <a:pPr>
              <a:buNone/>
            </a:pPr>
            <a:endParaRPr lang="zh-CN" altLang="en-US" sz="2800" dirty="0">
              <a:ea typeface="宋体" pitchFamily="2" charset="-122"/>
            </a:endParaRPr>
          </a:p>
          <a:p>
            <a:endParaRPr lang="en-US" altLang="zh-CN" sz="2800" dirty="0" smtClean="0">
              <a:ea typeface="宋体" pitchFamily="2" charset="-122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Conclusion: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The </a:t>
            </a:r>
            <a:r>
              <a:rPr lang="en-US" altLang="zh-CN" sz="2400" dirty="0">
                <a:ea typeface="宋体" pitchFamily="2" charset="-122"/>
              </a:rPr>
              <a:t>probability of observing a sample mean as low as $750 when the population mean is $800 is extremely </a:t>
            </a:r>
            <a:r>
              <a:rPr lang="en-US" altLang="zh-CN" sz="2400" dirty="0" smtClean="0">
                <a:ea typeface="宋体" pitchFamily="2" charset="-122"/>
              </a:rPr>
              <a:t>small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Because </a:t>
            </a:r>
            <a:r>
              <a:rPr lang="en-US" altLang="zh-CN" sz="2400" dirty="0">
                <a:ea typeface="宋体" pitchFamily="2" charset="-122"/>
              </a:rPr>
              <a:t>the event is </a:t>
            </a:r>
            <a:r>
              <a:rPr lang="en-US" altLang="zh-CN" sz="2400" b="1" dirty="0">
                <a:ea typeface="宋体" pitchFamily="2" charset="-122"/>
              </a:rPr>
              <a:t>quite unlikely</a:t>
            </a:r>
            <a:r>
              <a:rPr lang="en-US" altLang="zh-CN" sz="2400" dirty="0">
                <a:ea typeface="宋体" pitchFamily="2" charset="-122"/>
              </a:rPr>
              <a:t>, we would conclude that the dean’s claim is not </a:t>
            </a:r>
            <a:r>
              <a:rPr lang="en-US" altLang="zh-CN" sz="2400" dirty="0" smtClean="0">
                <a:ea typeface="宋体" pitchFamily="2" charset="-122"/>
              </a:rPr>
              <a:t>justified 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Hence, we </a:t>
            </a:r>
            <a:r>
              <a:rPr lang="en-US" altLang="zh-CN" sz="2400" b="1" dirty="0" smtClean="0">
                <a:ea typeface="宋体" pitchFamily="2" charset="-122"/>
              </a:rPr>
              <a:t>reject</a:t>
            </a:r>
            <a:r>
              <a:rPr lang="en-US" altLang="zh-CN" sz="2400" dirty="0" smtClean="0">
                <a:ea typeface="宋体" pitchFamily="2" charset="-122"/>
              </a:rPr>
              <a:t> the Dean’s statement (or Hypothesis)</a:t>
            </a:r>
            <a:endParaRPr lang="en-US" altLang="zh-CN" sz="2400" dirty="0">
              <a:ea typeface="宋体" pitchFamily="2" charset="-122"/>
            </a:endParaRPr>
          </a:p>
        </p:txBody>
      </p:sp>
      <p:graphicFrame>
        <p:nvGraphicFramePr>
          <p:cNvPr id="40968" name="Object 8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0206326"/>
              </p:ext>
            </p:extLst>
          </p:nvPr>
        </p:nvGraphicFramePr>
        <p:xfrm>
          <a:off x="2924175" y="2851150"/>
          <a:ext cx="3524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7" name="Equation" r:id="rId6" imgW="1409400" imgH="203040" progId="Equation.3">
                  <p:embed/>
                </p:oleObj>
              </mc:Choice>
              <mc:Fallback>
                <p:oleObj name="Equation" r:id="rId6" imgW="14094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2851150"/>
                        <a:ext cx="3524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503-04A7-498E-B1D6-9ED709CE86E6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Practice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5410200"/>
          </a:xfrm>
        </p:spPr>
        <p:txBody>
          <a:bodyPr>
            <a:normAutofit fontScale="92500" lnSpcReduction="10000"/>
          </a:bodyPr>
          <a:lstStyle/>
          <a:p>
            <a:pPr marL="0" indent="-457200">
              <a:lnSpc>
                <a:spcPct val="11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sz="2400" dirty="0">
                <a:ea typeface="宋体" pitchFamily="2" charset="-122"/>
              </a:rPr>
              <a:t>A television warranty claims that not more than 10% of its sets need repair during the first 2 years of operation.  A sample of 100 sets found 14 that required repair.  Is the claim valid?</a:t>
            </a:r>
          </a:p>
          <a:p>
            <a:pPr marL="0" indent="-457200">
              <a:lnSpc>
                <a:spcPct val="11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sz="2400" dirty="0">
                <a:ea typeface="宋体" pitchFamily="2" charset="-122"/>
              </a:rPr>
              <a:t>A plastics manufacturer wants to evaluate the durability of some blocks used in furniture production.  Is there evidence that the average hardness of the blocks exceeds 260 </a:t>
            </a:r>
            <a:r>
              <a:rPr lang="en-US" altLang="zh-CN" sz="2400" dirty="0" err="1">
                <a:ea typeface="宋体" pitchFamily="2" charset="-122"/>
              </a:rPr>
              <a:t>Brinell</a:t>
            </a:r>
            <a:r>
              <a:rPr lang="en-US" altLang="zh-CN" sz="2400" dirty="0">
                <a:ea typeface="宋体" pitchFamily="2" charset="-122"/>
              </a:rPr>
              <a:t> units?  A sample of 50 blocks has a mean of 267.6 units, s = 24.4.</a:t>
            </a:r>
          </a:p>
          <a:p>
            <a:pPr marL="0" indent="-457200">
              <a:lnSpc>
                <a:spcPct val="11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sz="2400" dirty="0">
                <a:ea typeface="宋体" pitchFamily="2" charset="-122"/>
              </a:rPr>
              <a:t>A new machine at a clothing factory is supposed to be producing cloth that has a mean breaking strength of 70 lbs with σ = 3.5 lbs. Management is concerned about lawsuits if the breaking strength is lower.  A sample of 49 pieces had a mean of 69.1 lbs.</a:t>
            </a:r>
          </a:p>
          <a:p>
            <a:pPr marL="0" indent="-457200">
              <a:lnSpc>
                <a:spcPct val="11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sz="2400" dirty="0">
                <a:ea typeface="宋体" pitchFamily="2" charset="-122"/>
              </a:rPr>
              <a:t>The purchase of a coin-operated laundry is being considered by a potential entrepreneur.  The present owner claims that over the past 5 years the average daily revenue has been $675, with σ = $75.  A sample of 30 days has a mean of $625.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9E17-FD63-4DB9-AE7E-0F256046B7DF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0450EB75-E2DD-4915-9CA2-E1F82D9E0564}" type="slidenum">
              <a:rPr lang="en-US" altLang="zh-CN"/>
              <a:pPr/>
              <a:t>50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Optional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II Error</a:t>
            </a:r>
          </a:p>
          <a:p>
            <a:r>
              <a:rPr lang="en-US" dirty="0" smtClean="0"/>
              <a:t>Power of a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3ABC-8F7A-4D0E-85C8-410F1DBDF2E5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 smtClean="0"/>
              <a:t>Probability of a Type II Error 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724400"/>
          </a:xfrm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</a:pPr>
            <a:r>
              <a:rPr lang="en-US" sz="2800" dirty="0" smtClean="0"/>
              <a:t>It is important that that we understand the relationship between Type I and Type II errors; that is, how the probability of a Type II error is calculated and its interpretation.</a:t>
            </a:r>
          </a:p>
          <a:p>
            <a:pPr marL="0" indent="0" eaLnBrk="1" hangingPunct="1">
              <a:buFontTx/>
              <a:buNone/>
            </a:pPr>
            <a:r>
              <a:rPr lang="en-US" sz="2800" dirty="0" smtClean="0"/>
              <a:t>Recall Example 11.1:</a:t>
            </a:r>
          </a:p>
          <a:p>
            <a:pPr marL="0" indent="0" eaLnBrk="1" hangingPunct="1">
              <a:buFontTx/>
              <a:buNone/>
            </a:pPr>
            <a:r>
              <a:rPr lang="en-US" sz="2800" dirty="0" smtClean="0"/>
              <a:t>	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: µ  &lt;= 170</a:t>
            </a:r>
          </a:p>
          <a:p>
            <a:pPr marL="0" indent="0" eaLnBrk="1" hangingPunct="1">
              <a:buFontTx/>
              <a:buNone/>
            </a:pPr>
            <a:r>
              <a:rPr lang="en-US" sz="2800" dirty="0" smtClean="0"/>
              <a:t>	H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: µ  &gt; 170</a:t>
            </a:r>
          </a:p>
          <a:p>
            <a:pPr marL="0" indent="0" eaLnBrk="1" hangingPunct="1">
              <a:buFontTx/>
              <a:buNone/>
            </a:pPr>
            <a:r>
              <a:rPr lang="en-US" sz="2800" dirty="0" smtClean="0"/>
              <a:t>At a significance level of 5% we rejected 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in favor of H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since our sample mean (178) was greater than the critical value of        (175.34).</a:t>
            </a:r>
          </a:p>
        </p:txBody>
      </p:sp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2900" y="5594350"/>
            <a:ext cx="3937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B1-B5BF-4E06-93D4-083D48FE3FF4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69300" cy="4876800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A Type II error occurs when a false null hypothesis is not rejected. 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In example 11.1, this means that if     is less than 175.34 (our critical value) we will </a:t>
            </a:r>
            <a:r>
              <a:rPr lang="en-US" b="1" dirty="0" smtClean="0"/>
              <a:t>not reject</a:t>
            </a:r>
            <a:r>
              <a:rPr lang="en-US" dirty="0" smtClean="0"/>
              <a:t> our null hypothesis, which means that we will not install the new billing system.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Thus, we can see that: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   </a:t>
            </a:r>
            <a:r>
              <a:rPr lang="el-GR" dirty="0" smtClean="0"/>
              <a:t>β</a:t>
            </a:r>
            <a:r>
              <a:rPr lang="en-US" dirty="0" smtClean="0"/>
              <a:t> = P(      &lt; 175.34 given that the null hypothesis is false)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590800"/>
            <a:ext cx="3937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of a Type II Error </a:t>
            </a:r>
            <a:r>
              <a:rPr lang="el-GR" smtClean="0">
                <a:cs typeface="Tahoma" pitchFamily="34" charset="0"/>
              </a:rPr>
              <a:t>β</a:t>
            </a:r>
          </a:p>
        </p:txBody>
      </p:sp>
      <p:pic>
        <p:nvPicPr>
          <p:cNvPr id="7987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00" y="5562600"/>
            <a:ext cx="3937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B747-15C0-499E-9B8A-4B8B07E8BCBF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267200"/>
            <a:ext cx="3937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447800"/>
            <a:ext cx="3937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11.1 (revisited)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3429000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buFontTx/>
              <a:buNone/>
            </a:pPr>
            <a:r>
              <a:rPr lang="el-GR" i="1" dirty="0" smtClean="0"/>
              <a:t>β</a:t>
            </a:r>
            <a:r>
              <a:rPr lang="en-US" dirty="0" smtClean="0"/>
              <a:t>  = P(    &lt; 175.34 given that the null hypothesis is false)</a:t>
            </a:r>
          </a:p>
          <a:p>
            <a:pPr marL="0" indent="0" eaLnBrk="1" hangingPunct="1">
              <a:buFontTx/>
              <a:buNone/>
            </a:pPr>
            <a:r>
              <a:rPr lang="en-US" dirty="0" smtClean="0"/>
              <a:t>The condition only tells us that the mean ≠ 170. We need to compute </a:t>
            </a:r>
            <a:r>
              <a:rPr lang="el-GR" i="1" dirty="0" smtClean="0"/>
              <a:t>β</a:t>
            </a:r>
            <a:r>
              <a:rPr lang="en-US" dirty="0" smtClean="0"/>
              <a:t> for some new value of µ. For example, suppose that if the mean account balance is  $180 the new billing system will be so profitable that we would hate to lose the opportunity to install it.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  </a:t>
            </a:r>
            <a:r>
              <a:rPr lang="el-GR" i="1" dirty="0" smtClean="0"/>
              <a:t>β</a:t>
            </a:r>
            <a:r>
              <a:rPr lang="en-US" i="1" dirty="0" smtClean="0"/>
              <a:t> </a:t>
            </a:r>
            <a:r>
              <a:rPr lang="en-US" dirty="0" smtClean="0"/>
              <a:t>= P(    &lt; 175.34, given that   µ = 180), thus…</a:t>
            </a:r>
          </a:p>
        </p:txBody>
      </p:sp>
      <p:pic>
        <p:nvPicPr>
          <p:cNvPr id="8090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268913"/>
            <a:ext cx="76200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153A-4875-48E2-8780-B240C1CC770D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dirty="0" smtClean="0"/>
              <a:t>Example 11.1 (revisited)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1588" y="1014413"/>
            <a:ext cx="6599237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504825" y="1066800"/>
            <a:ext cx="2695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ahoma" pitchFamily="34" charset="0"/>
              </a:rPr>
              <a:t>Our original hypothesis…</a:t>
            </a:r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3048000" y="2590800"/>
            <a:ext cx="685800" cy="6858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1447800" y="1447800"/>
            <a:ext cx="1676400" cy="1295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392863" y="3733800"/>
            <a:ext cx="24145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  <a:latin typeface="Tahoma" pitchFamily="34" charset="0"/>
              </a:rPr>
              <a:t>our new assumption…</a:t>
            </a:r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5143500" y="5181600"/>
            <a:ext cx="6858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 flipH="1">
            <a:off x="5791200" y="4038600"/>
            <a:ext cx="1905000" cy="1295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019800"/>
            <a:ext cx="5537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1" name="Line 11"/>
          <p:cNvSpPr>
            <a:spLocks noChangeShapeType="1"/>
          </p:cNvSpPr>
          <p:nvPr/>
        </p:nvSpPr>
        <p:spPr bwMode="auto">
          <a:xfrm flipV="1">
            <a:off x="2895600" y="5334000"/>
            <a:ext cx="13716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3200400"/>
            <a:ext cx="25908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Probability of failing to reject a false Null, given that 180 is really the true parameter.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2895600" y="4169896"/>
            <a:ext cx="457200" cy="402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E571-A500-43A1-9D95-3DCC550FBC76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800" dirty="0" smtClean="0"/>
              <a:t>Effects on </a:t>
            </a:r>
            <a:r>
              <a:rPr lang="el-GR" sz="4800" i="1" dirty="0" smtClean="0">
                <a:cs typeface="Tahoma" pitchFamily="34" charset="0"/>
              </a:rPr>
              <a:t>β</a:t>
            </a:r>
            <a:r>
              <a:rPr lang="en-US" sz="4800" dirty="0" smtClean="0"/>
              <a:t> of Changing </a:t>
            </a:r>
            <a:r>
              <a:rPr lang="el-GR" sz="4800" i="1" dirty="0" smtClean="0"/>
              <a:t>α</a:t>
            </a:r>
            <a:r>
              <a:rPr lang="en-US" sz="4800" dirty="0" smtClean="0"/>
              <a:t> 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914400"/>
            <a:ext cx="86741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Decreasing the significance level </a:t>
            </a:r>
            <a:r>
              <a:rPr lang="el-GR" dirty="0" smtClean="0"/>
              <a:t>α</a:t>
            </a:r>
            <a:r>
              <a:rPr lang="en-US" dirty="0" smtClean="0"/>
              <a:t>, increases the value of </a:t>
            </a:r>
            <a:r>
              <a:rPr lang="el-GR" dirty="0" smtClean="0"/>
              <a:t>β</a:t>
            </a:r>
            <a:r>
              <a:rPr lang="en-US" dirty="0" smtClean="0"/>
              <a:t> and vice versa. Change </a:t>
            </a:r>
            <a:r>
              <a:rPr lang="el-GR" i="1" dirty="0" smtClean="0"/>
              <a:t>α</a:t>
            </a:r>
            <a:r>
              <a:rPr lang="en-US" i="1" dirty="0" smtClean="0"/>
              <a:t> </a:t>
            </a:r>
            <a:r>
              <a:rPr lang="en-US" dirty="0" smtClean="0"/>
              <a:t>to .01 in Example 11.1.</a:t>
            </a:r>
          </a:p>
          <a:p>
            <a:pPr marL="0" indent="0" eaLnBrk="1" hangingPunct="1">
              <a:buFontTx/>
              <a:buNone/>
            </a:pPr>
            <a:r>
              <a:rPr lang="en-US" dirty="0" smtClean="0"/>
              <a:t>Stage 1: Rejection region</a:t>
            </a:r>
            <a:endParaRPr lang="el-GR" dirty="0" smtClean="0"/>
          </a:p>
          <a:p>
            <a:pPr marL="0" indent="0" eaLnBrk="1" hangingPunct="1">
              <a:buFontTx/>
              <a:buNone/>
            </a:pPr>
            <a:endParaRPr lang="en-US" sz="2400" dirty="0" smtClean="0"/>
          </a:p>
        </p:txBody>
      </p:sp>
      <p:graphicFrame>
        <p:nvGraphicFramePr>
          <p:cNvPr id="5122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2947988"/>
          <a:ext cx="4851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1" name="Equation" r:id="rId4" imgW="1866600" imgH="888840" progId="Equation.3">
                  <p:embed/>
                </p:oleObj>
              </mc:Choice>
              <mc:Fallback>
                <p:oleObj name="Equation" r:id="rId4" imgW="1866600" imgH="888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47988"/>
                        <a:ext cx="4851400" cy="230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6AD3-2473-4C3F-9C45-B3771508475A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C4FD4FB5-1D31-467B-B6FC-6CAB68671A78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Effects on </a:t>
            </a:r>
            <a:r>
              <a:rPr lang="el-GR" i="1" smtClean="0">
                <a:cs typeface="Tahoma" pitchFamily="34" charset="0"/>
              </a:rPr>
              <a:t>β</a:t>
            </a:r>
            <a:r>
              <a:rPr lang="en-US" smtClean="0"/>
              <a:t> of Changing </a:t>
            </a:r>
            <a:r>
              <a:rPr lang="el-GR" i="1" smtClean="0"/>
              <a:t>α</a:t>
            </a:r>
            <a:r>
              <a:rPr lang="en-US" smtClean="0"/>
              <a:t> </a:t>
            </a:r>
          </a:p>
        </p:txBody>
      </p:sp>
      <p:graphicFrame>
        <p:nvGraphicFramePr>
          <p:cNvPr id="6146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609600" y="2035175"/>
          <a:ext cx="4265613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5" name="Equation" r:id="rId4" imgW="1587240" imgH="977760" progId="Equation.3">
                  <p:embed/>
                </p:oleObj>
              </mc:Choice>
              <mc:Fallback>
                <p:oleObj name="Equation" r:id="rId4" imgW="1587240" imgH="977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35175"/>
                        <a:ext cx="4265613" cy="262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457200" y="1322725"/>
            <a:ext cx="77724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/>
              <a:t>Stage 2  Probability of a Type II </a:t>
            </a:r>
            <a:r>
              <a:rPr lang="en-US" sz="2800" dirty="0" smtClean="0"/>
              <a:t>error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C5EE-1F15-469C-82E1-25CC540B7F44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Effects on </a:t>
            </a:r>
            <a:r>
              <a:rPr lang="el-GR" i="1" smtClean="0">
                <a:cs typeface="Tahoma" pitchFamily="34" charset="0"/>
              </a:rPr>
              <a:t>β</a:t>
            </a:r>
            <a:r>
              <a:rPr lang="en-US" smtClean="0"/>
              <a:t> of Changing </a:t>
            </a:r>
            <a:r>
              <a:rPr lang="el-GR" i="1" smtClean="0"/>
              <a:t>α</a:t>
            </a:r>
            <a:r>
              <a:rPr lang="en-US" smtClean="0"/>
              <a:t>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69300" cy="3124200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Decreasing the significance level </a:t>
            </a:r>
            <a:r>
              <a:rPr lang="el-GR" sz="2800" i="1" dirty="0" smtClean="0"/>
              <a:t>α</a:t>
            </a:r>
            <a:r>
              <a:rPr lang="en-US" sz="2800" dirty="0" smtClean="0"/>
              <a:t>, increases the value of </a:t>
            </a:r>
            <a:r>
              <a:rPr lang="el-GR" sz="2800" i="1" dirty="0" smtClean="0"/>
              <a:t>β</a:t>
            </a:r>
            <a:r>
              <a:rPr lang="en-US" sz="2800" i="1" dirty="0" smtClean="0"/>
              <a:t> </a:t>
            </a:r>
            <a:r>
              <a:rPr lang="en-US" sz="2800" dirty="0" smtClean="0"/>
              <a:t>and vice versa.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Consider this diagram again. Shifting the critical value line to the right (to decrease </a:t>
            </a:r>
            <a:r>
              <a:rPr lang="el-GR" sz="2800" i="1" dirty="0" smtClean="0"/>
              <a:t>α</a:t>
            </a:r>
            <a:r>
              <a:rPr lang="en-US" sz="2800" dirty="0" smtClean="0"/>
              <a:t>) will mean a larger area under the lower curve for </a:t>
            </a:r>
            <a:r>
              <a:rPr lang="el-GR" sz="2800" i="1" dirty="0" smtClean="0"/>
              <a:t>β</a:t>
            </a:r>
            <a:r>
              <a:rPr lang="en-US" sz="2800" dirty="0" smtClean="0"/>
              <a:t>… (and vice versa).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0"/>
            <a:ext cx="3529013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3886200"/>
            <a:ext cx="3509963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1752600" y="4191000"/>
            <a:ext cx="381000" cy="22860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2133600" y="5334000"/>
            <a:ext cx="3276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647E-0E28-44F8-87AD-016514B5F1BF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Judging the Test</a:t>
            </a:r>
          </a:p>
        </p:txBody>
      </p:sp>
      <p:sp>
        <p:nvSpPr>
          <p:cNvPr id="839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16900" cy="47244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A statistical test of hypothesis is effectively defined by the significance level (</a:t>
            </a:r>
            <a:r>
              <a:rPr lang="el-GR" i="1" dirty="0" smtClean="0"/>
              <a:t>α</a:t>
            </a:r>
            <a:r>
              <a:rPr lang="en-US" dirty="0" smtClean="0"/>
              <a:t>) and the sample size (n), </a:t>
            </a:r>
            <a:r>
              <a:rPr lang="en-US" b="1" i="1" dirty="0" smtClean="0"/>
              <a:t>both of which are selected</a:t>
            </a:r>
            <a:r>
              <a:rPr lang="en-US" dirty="0" smtClean="0"/>
              <a:t> by the statistics practitioner.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Therefore, if the probability of a Type II error (</a:t>
            </a:r>
            <a:r>
              <a:rPr lang="el-GR" i="1" dirty="0" smtClean="0"/>
              <a:t>β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 is judged to be too large, we can reduce it by</a:t>
            </a:r>
          </a:p>
          <a:p>
            <a:pPr marL="0" indent="0" eaLnBrk="1" hangingPunct="1"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Increasing </a:t>
            </a:r>
            <a:r>
              <a:rPr lang="el-GR" b="1" i="1" dirty="0" smtClean="0">
                <a:solidFill>
                  <a:srgbClr val="FF0000"/>
                </a:solidFill>
              </a:rPr>
              <a:t>α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</a:p>
          <a:p>
            <a:pPr marL="0" indent="0" eaLnBrk="1" hangingPunct="1"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and/or</a:t>
            </a:r>
          </a:p>
          <a:p>
            <a:pPr marL="0" indent="0" eaLnBrk="1" hangingPunct="1"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increasing the sample size, n</a:t>
            </a:r>
            <a:r>
              <a:rPr lang="en-US" dirty="0" smtClean="0"/>
              <a:t>.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2B5B-227E-4129-8DBF-39B544FD10DF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Example 2: Hypothesis Testing</a:t>
            </a:r>
            <a:endParaRPr lang="en-US" altLang="zh-CN" sz="5400" dirty="0"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ea typeface="宋体" pitchFamily="2" charset="-122"/>
              </a:rPr>
              <a:t>Statement: </a:t>
            </a:r>
            <a:r>
              <a:rPr lang="en-US" altLang="zh-CN" dirty="0" smtClean="0">
                <a:ea typeface="宋体" pitchFamily="2" charset="-122"/>
              </a:rPr>
              <a:t>50</a:t>
            </a:r>
            <a:r>
              <a:rPr lang="en-US" altLang="zh-CN" dirty="0">
                <a:ea typeface="宋体" pitchFamily="2" charset="-122"/>
              </a:rPr>
              <a:t>% of citizens eligible for jury duty in the South between 1960 and 1980 were African American.</a:t>
            </a:r>
          </a:p>
          <a:p>
            <a:r>
              <a:rPr lang="en-US" altLang="zh-CN" dirty="0">
                <a:ea typeface="宋体" pitchFamily="2" charset="-122"/>
              </a:rPr>
              <a:t>On an 80-person panel of possible jurors, only 4 were African American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Could this just be the luck of the draw? 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dirty="0">
                <a:ea typeface="宋体" pitchFamily="2" charset="-122"/>
              </a:rPr>
              <a:t>result of pure chance</a:t>
            </a:r>
            <a:r>
              <a:rPr lang="en-US" altLang="zh-CN" dirty="0" smtClean="0">
                <a:ea typeface="宋体" pitchFamily="2" charset="-122"/>
              </a:rPr>
              <a:t>? 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Or is the original statement wrong?</a:t>
            </a:r>
            <a:endParaRPr lang="zh-CN" altLang="en-US" dirty="0">
              <a:ea typeface="宋体" pitchFamily="2" charset="-122"/>
            </a:endParaRPr>
          </a:p>
          <a:p>
            <a:pPr algn="r"/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6CE-7A62-4578-A610-4065C702FA27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B7797CC9-7DFE-4742-9A78-DEFF37F40439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87630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800" dirty="0" smtClean="0"/>
              <a:t>Judging the Test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1219200"/>
            <a:ext cx="8369300" cy="5181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For example, suppose we increased n from a sample size of 400 account balances to 1,000 in Example 11.1.</a:t>
            </a:r>
          </a:p>
          <a:p>
            <a:pPr marL="0" indent="0" eaLnBrk="1" hangingPunct="1">
              <a:buFontTx/>
              <a:buNone/>
            </a:pPr>
            <a:r>
              <a:rPr lang="en-US" dirty="0" smtClean="0"/>
              <a:t>Stage 1: Rejection region</a:t>
            </a:r>
          </a:p>
          <a:p>
            <a:pPr marL="0" indent="0" eaLnBrk="1" hangingPunct="1">
              <a:buFontTx/>
              <a:buNone/>
            </a:pPr>
            <a:endParaRPr lang="en-US" sz="2400" dirty="0" smtClean="0"/>
          </a:p>
          <a:p>
            <a:pPr marL="0" indent="0" eaLnBrk="1" hangingPunct="1">
              <a:buFontTx/>
              <a:buNone/>
            </a:pPr>
            <a:endParaRPr lang="en-US" sz="2400" dirty="0" smtClean="0"/>
          </a:p>
          <a:p>
            <a:pPr marL="0" indent="0" eaLnBrk="1" hangingPunct="1">
              <a:buFontTx/>
              <a:buNone/>
            </a:pPr>
            <a:endParaRPr lang="en-US" sz="2400" dirty="0" smtClean="0"/>
          </a:p>
        </p:txBody>
      </p:sp>
      <p:graphicFrame>
        <p:nvGraphicFramePr>
          <p:cNvPr id="7170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512763" y="3400425"/>
          <a:ext cx="4745037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9" name="Equation" r:id="rId4" imgW="2006280" imgH="914400" progId="Equation.3">
                  <p:embed/>
                </p:oleObj>
              </mc:Choice>
              <mc:Fallback>
                <p:oleObj name="Equation" r:id="rId4" imgW="200628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3400425"/>
                        <a:ext cx="4745037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9D1F-4B27-4A19-8184-94754F4218A2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C4FD4FB5-1D31-467B-B6FC-6CAB68671A78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Judging the Test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7500" y="914400"/>
            <a:ext cx="83693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Stage 2: Probability of a Type II error</a:t>
            </a:r>
          </a:p>
        </p:txBody>
      </p:sp>
      <p:graphicFrame>
        <p:nvGraphicFramePr>
          <p:cNvPr id="819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1628775"/>
          <a:ext cx="4579938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3" name="Equation" r:id="rId4" imgW="1866600" imgH="1168200" progId="Equation.3">
                  <p:embed/>
                </p:oleObj>
              </mc:Choice>
              <mc:Fallback>
                <p:oleObj name="Equation" r:id="rId4" imgW="1866600" imgH="116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28775"/>
                        <a:ext cx="4579938" cy="286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F2D9-CD98-49BF-9B34-99A413E5AFBA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C4FD4FB5-1D31-467B-B6FC-6CAB68671A78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2"/>
          <p:cNvSpPr>
            <a:spLocks noChangeArrowheads="1"/>
          </p:cNvSpPr>
          <p:nvPr/>
        </p:nvSpPr>
        <p:spPr bwMode="auto">
          <a:xfrm>
            <a:off x="3505200" y="6324600"/>
            <a:ext cx="4191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Compare </a:t>
            </a:r>
            <a:r>
              <a:rPr lang="el-GR" i="1" dirty="0" smtClean="0">
                <a:latin typeface="Lucida Grande" pitchFamily="1" charset="0"/>
                <a:cs typeface="Tahoma" pitchFamily="34" charset="0"/>
              </a:rPr>
              <a:t>β</a:t>
            </a:r>
            <a:r>
              <a:rPr lang="en-US" dirty="0" smtClean="0"/>
              <a:t> at n=400 and n=1,000…</a:t>
            </a:r>
          </a:p>
        </p:txBody>
      </p:sp>
      <p:pic>
        <p:nvPicPr>
          <p:cNvPr id="84996" name="Picture 5" descr="Fig11-9B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5700" y="2159000"/>
            <a:ext cx="384810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7" name="Picture 6" descr="Fig11-9T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1066800"/>
            <a:ext cx="384810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8" name="Line 7"/>
          <p:cNvSpPr>
            <a:spLocks noChangeShapeType="1"/>
          </p:cNvSpPr>
          <p:nvPr/>
        </p:nvSpPr>
        <p:spPr bwMode="auto">
          <a:xfrm>
            <a:off x="4762500" y="1295400"/>
            <a:ext cx="0" cy="2133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Text Box 8"/>
          <p:cNvSpPr txBox="1">
            <a:spLocks noChangeArrowheads="1"/>
          </p:cNvSpPr>
          <p:nvPr/>
        </p:nvSpPr>
        <p:spPr bwMode="auto">
          <a:xfrm>
            <a:off x="4298950" y="9906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175.35</a:t>
            </a:r>
          </a:p>
        </p:txBody>
      </p:sp>
      <p:sp>
        <p:nvSpPr>
          <p:cNvPr id="85000" name="Text Box 9"/>
          <p:cNvSpPr txBox="1">
            <a:spLocks noChangeArrowheads="1"/>
          </p:cNvSpPr>
          <p:nvPr/>
        </p:nvSpPr>
        <p:spPr bwMode="auto">
          <a:xfrm>
            <a:off x="1981200" y="1066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n=400</a:t>
            </a:r>
          </a:p>
        </p:txBody>
      </p:sp>
      <p:pic>
        <p:nvPicPr>
          <p:cNvPr id="85001" name="Picture 10" descr="Fig11-11To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429000"/>
            <a:ext cx="386715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2" name="Rectangle 16"/>
          <p:cNvSpPr>
            <a:spLocks noChangeArrowheads="1"/>
          </p:cNvSpPr>
          <p:nvPr/>
        </p:nvSpPr>
        <p:spPr bwMode="auto">
          <a:xfrm rot="-5400000">
            <a:off x="-2462212" y="3205162"/>
            <a:ext cx="5867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400">
                <a:latin typeface="Times" pitchFamily="1" charset="0"/>
              </a:rPr>
              <a:t>By increasing the sample size we reduce the probability of a Type II error:</a:t>
            </a:r>
          </a:p>
        </p:txBody>
      </p:sp>
      <p:sp>
        <p:nvSpPr>
          <p:cNvPr id="85003" name="Line 17"/>
          <p:cNvSpPr>
            <a:spLocks noChangeShapeType="1"/>
          </p:cNvSpPr>
          <p:nvPr/>
        </p:nvSpPr>
        <p:spPr bwMode="auto">
          <a:xfrm>
            <a:off x="762000" y="3429000"/>
            <a:ext cx="807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Text Box 18"/>
          <p:cNvSpPr txBox="1">
            <a:spLocks noChangeArrowheads="1"/>
          </p:cNvSpPr>
          <p:nvPr/>
        </p:nvSpPr>
        <p:spPr bwMode="auto">
          <a:xfrm>
            <a:off x="1981200" y="3733800"/>
            <a:ext cx="102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n=1,000</a:t>
            </a:r>
          </a:p>
        </p:txBody>
      </p:sp>
      <p:pic>
        <p:nvPicPr>
          <p:cNvPr id="85005" name="Picture 19" descr="Fig11-11Bo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7450" y="5105400"/>
            <a:ext cx="386715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6" name="Line 20"/>
          <p:cNvSpPr>
            <a:spLocks noChangeShapeType="1"/>
          </p:cNvSpPr>
          <p:nvPr/>
        </p:nvSpPr>
        <p:spPr bwMode="auto">
          <a:xfrm>
            <a:off x="4457700" y="3886200"/>
            <a:ext cx="0" cy="2514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Text Box 21"/>
          <p:cNvSpPr txBox="1">
            <a:spLocks noChangeArrowheads="1"/>
          </p:cNvSpPr>
          <p:nvPr/>
        </p:nvSpPr>
        <p:spPr bwMode="auto">
          <a:xfrm>
            <a:off x="4298950" y="35814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173.38</a:t>
            </a:r>
          </a:p>
        </p:txBody>
      </p:sp>
      <p:sp>
        <p:nvSpPr>
          <p:cNvPr id="85008" name="Line 23"/>
          <p:cNvSpPr>
            <a:spLocks noChangeShapeType="1"/>
          </p:cNvSpPr>
          <p:nvPr/>
        </p:nvSpPr>
        <p:spPr bwMode="auto">
          <a:xfrm>
            <a:off x="3810000" y="762000"/>
            <a:ext cx="0" cy="60960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AEB5-B270-46E2-A174-9367D4673236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Developing an Understanding of Statistical Concepts</a:t>
            </a:r>
            <a:endParaRPr lang="en-US" sz="3600" i="1" dirty="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The calculation of the probability of a Type II error for n = 400 and for n = 1,000 illustrates a concept whose importance cannot be overstated. 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By increasing the sample size we </a:t>
            </a:r>
            <a:r>
              <a:rPr lang="en-US" b="1" dirty="0" smtClean="0"/>
              <a:t>reduce</a:t>
            </a:r>
            <a:r>
              <a:rPr lang="en-US" dirty="0" smtClean="0"/>
              <a:t> the probability of a Type II error. By reducing the probability of a Type II error we make this type of error less frequently. 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And hence, we make better decisions in the long run. This finding lies at the heart of applied statistical analysis and reinforces the book's first sentence, "Statistics is a way to get information from data." 	</a:t>
            </a:r>
          </a:p>
          <a:p>
            <a:pPr marL="0" indent="0" eaLnBrk="1" hangingPunct="1">
              <a:buFontTx/>
              <a:buNone/>
            </a:pPr>
            <a:r>
              <a:rPr lang="en-US" dirty="0" smtClean="0"/>
              <a:t>		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5627-DE63-41A2-AD9C-3CC2EDF16DEB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600" dirty="0" smtClean="0"/>
              <a:t>Power of a Test</a:t>
            </a:r>
            <a:endParaRPr lang="en-US" sz="6600" i="1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Another way of expressing how well a test performs is to report its </a:t>
            </a:r>
            <a:r>
              <a:rPr lang="en-US" i="1" dirty="0" smtClean="0"/>
              <a:t>power</a:t>
            </a:r>
            <a:r>
              <a:rPr lang="en-US" dirty="0" smtClean="0"/>
              <a:t>: </a:t>
            </a:r>
            <a:r>
              <a:rPr lang="en-US" b="1" dirty="0" smtClean="0"/>
              <a:t>the probability of its leading us to reject the null hypothesis when it is false</a:t>
            </a:r>
            <a:r>
              <a:rPr lang="en-US" dirty="0" smtClean="0"/>
              <a:t>. Thus, the power of a test is: 1-</a:t>
            </a:r>
            <a:r>
              <a:rPr lang="el-GR" i="1" dirty="0" smtClean="0">
                <a:latin typeface="Lucida Grande" pitchFamily="1" charset="0"/>
                <a:cs typeface="Tahoma" pitchFamily="34" charset="0"/>
              </a:rPr>
              <a:t> β</a:t>
            </a:r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When more than one test can be performed in a given situation, we would naturally prefer to use the test that is correct more frequently. 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If (given the same alternative hypothesis, sample size, and significance level) one test has a higher power than a second test, the first test is said to be more powerful.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4BF8-824A-4750-AFF2-F3F7F0924F96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Calculating </a:t>
            </a:r>
            <a:r>
              <a:rPr lang="el-GR" i="1" dirty="0" smtClean="0">
                <a:cs typeface="Tahoma" pitchFamily="34" charset="0"/>
              </a:rPr>
              <a:t>β</a:t>
            </a:r>
            <a:endParaRPr lang="en-US" i="1" dirty="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buFontTx/>
              <a:buNone/>
            </a:pPr>
            <a:r>
              <a:rPr lang="en-US" sz="2400" dirty="0" smtClean="0"/>
              <a:t>Calculate the probability of a Type II error when the actual mean is 21.</a:t>
            </a:r>
          </a:p>
          <a:p>
            <a:pPr marL="0" indent="0" eaLnBrk="1" hangingPunct="1">
              <a:buFontTx/>
              <a:buNone/>
            </a:pPr>
            <a:endParaRPr lang="en-US" sz="2400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Recall that: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	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</a:t>
            </a:r>
            <a:r>
              <a:rPr lang="el-GR" sz="2400" dirty="0" smtClean="0"/>
              <a:t>μ</a:t>
            </a:r>
            <a:r>
              <a:rPr lang="en-US" sz="2400" dirty="0" smtClean="0"/>
              <a:t> = 22</a:t>
            </a:r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	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</a:t>
            </a:r>
            <a:r>
              <a:rPr lang="el-GR" sz="2400" dirty="0" smtClean="0"/>
              <a:t>μ</a:t>
            </a:r>
            <a:r>
              <a:rPr lang="en-US" sz="2400" dirty="0" smtClean="0"/>
              <a:t> &lt; 22</a:t>
            </a:r>
            <a:r>
              <a:rPr lang="en-US" sz="2400" baseline="-25000" dirty="0" smtClean="0"/>
              <a:t>	</a:t>
            </a:r>
            <a:endParaRPr lang="en-US" sz="2400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	n = 220</a:t>
            </a:r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l-GR" sz="2400" dirty="0" smtClean="0"/>
              <a:t>σ</a:t>
            </a:r>
            <a:r>
              <a:rPr lang="en-US" sz="2400" dirty="0" smtClean="0"/>
              <a:t> = 6</a:t>
            </a:r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l-GR" sz="2400" i="1" dirty="0" smtClean="0"/>
              <a:t>α</a:t>
            </a:r>
            <a:r>
              <a:rPr lang="en-US" sz="2400" i="1" dirty="0" smtClean="0"/>
              <a:t> </a:t>
            </a:r>
            <a:r>
              <a:rPr lang="en-US" sz="2400" dirty="0" smtClean="0"/>
              <a:t>= .10</a:t>
            </a:r>
            <a:endParaRPr lang="el-GR" sz="2400" i="1" dirty="0" smtClean="0"/>
          </a:p>
          <a:p>
            <a:pPr marL="0" indent="0" eaLnBrk="1" hangingPunct="1">
              <a:buFontTx/>
              <a:buNone/>
            </a:pPr>
            <a:endParaRPr lang="en-US" sz="1800" dirty="0" smtClean="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870A-89AD-444B-929C-B7B5741A4A77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Example Calculating </a:t>
            </a:r>
            <a:r>
              <a:rPr lang="el-GR" i="1" dirty="0" smtClean="0">
                <a:cs typeface="Tahoma" pitchFamily="34" charset="0"/>
              </a:rPr>
              <a:t>β</a:t>
            </a:r>
            <a:endParaRPr lang="en-US" i="1" dirty="0" smtClean="0"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914400"/>
            <a:ext cx="86741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Stage 1: Rejection region 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1673225"/>
          <a:ext cx="3886200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7" name="Equation" r:id="rId4" imgW="1460160" imgH="888840" progId="Equation.3">
                  <p:embed/>
                </p:oleObj>
              </mc:Choice>
              <mc:Fallback>
                <p:oleObj name="Equation" r:id="rId4" imgW="146016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3225"/>
                        <a:ext cx="3886200" cy="236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29A1-2E9E-4434-A825-B2E3AB487C29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C4FD4FB5-1D31-467B-B6FC-6CAB68671A78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 smtClean="0"/>
              <a:t>Example Calculating </a:t>
            </a:r>
            <a:r>
              <a:rPr lang="el-GR" sz="4800" i="1" dirty="0" smtClean="0">
                <a:cs typeface="Tahoma" pitchFamily="34" charset="0"/>
              </a:rPr>
              <a:t>β</a:t>
            </a:r>
            <a:endParaRPr lang="en-US" sz="4800" i="1" dirty="0" smtClean="0">
              <a:cs typeface="Tahoma" pitchFamily="34" charset="0"/>
            </a:endParaRPr>
          </a:p>
        </p:txBody>
      </p:sp>
      <p:graphicFrame>
        <p:nvGraphicFramePr>
          <p:cNvPr id="1024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163763" y="2470150"/>
          <a:ext cx="4084637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1" name="Equation" r:id="rId4" imgW="1473120" imgH="977760" progId="Equation.3">
                  <p:embed/>
                </p:oleObj>
              </mc:Choice>
              <mc:Fallback>
                <p:oleObj name="Equation" r:id="rId4" imgW="147312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2470150"/>
                        <a:ext cx="4084637" cy="271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1600199"/>
            <a:ext cx="77724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/>
              <a:t>Stage 2:  Probability of a Type II </a:t>
            </a:r>
            <a:r>
              <a:rPr lang="en-US" sz="2800" dirty="0" smtClean="0"/>
              <a:t>error: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B820-6526-4843-8C68-ADB13D1C763C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11.2 Calculating </a:t>
            </a:r>
            <a:r>
              <a:rPr lang="el-GR" i="1" smtClean="0">
                <a:cs typeface="Tahoma" pitchFamily="34" charset="0"/>
              </a:rPr>
              <a:t>β</a:t>
            </a:r>
            <a:endParaRPr lang="en-US" i="1" smtClean="0">
              <a:cs typeface="Tahoma" pitchFamily="34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eaLnBrk="1" hangingPunct="1">
              <a:buFontTx/>
              <a:buNone/>
            </a:pPr>
            <a:r>
              <a:rPr lang="en-US" smtClean="0"/>
              <a:t>Calculate the probability of a Type II error when the actual mean is 16.80.</a:t>
            </a:r>
          </a:p>
          <a:p>
            <a:pPr marL="0" indent="0" eaLnBrk="1" hangingPunct="1">
              <a:buFontTx/>
              <a:buNone/>
            </a:pPr>
            <a:endParaRPr lang="en-US" smtClean="0"/>
          </a:p>
          <a:p>
            <a:pPr marL="0" indent="0" eaLnBrk="1" hangingPunct="1">
              <a:buFontTx/>
              <a:buNone/>
            </a:pPr>
            <a:r>
              <a:rPr lang="en-US" smtClean="0"/>
              <a:t>Recall that </a:t>
            </a:r>
          </a:p>
          <a:p>
            <a:pPr marL="0" indent="0" eaLnBrk="1" hangingPunct="1">
              <a:buFontTx/>
              <a:buNone/>
            </a:pPr>
            <a:r>
              <a:rPr lang="en-US" smtClean="0"/>
              <a:t>	H</a:t>
            </a:r>
            <a:r>
              <a:rPr lang="en-US" baseline="-25000" smtClean="0"/>
              <a:t>0</a:t>
            </a:r>
            <a:r>
              <a:rPr lang="en-US" smtClean="0"/>
              <a:t>:</a:t>
            </a:r>
            <a:r>
              <a:rPr lang="el-GR" smtClean="0"/>
              <a:t>μ</a:t>
            </a:r>
            <a:r>
              <a:rPr lang="en-US" smtClean="0"/>
              <a:t> = 17.09</a:t>
            </a:r>
          </a:p>
          <a:p>
            <a:pPr marL="0" indent="0" eaLnBrk="1" hangingPunct="1">
              <a:buFontTx/>
              <a:buNone/>
            </a:pPr>
            <a:r>
              <a:rPr lang="en-US" smtClean="0"/>
              <a:t>	H</a:t>
            </a:r>
            <a:r>
              <a:rPr lang="en-US" baseline="-25000" smtClean="0"/>
              <a:t>1</a:t>
            </a:r>
            <a:r>
              <a:rPr lang="en-US" smtClean="0"/>
              <a:t>:</a:t>
            </a:r>
            <a:r>
              <a:rPr lang="el-GR" smtClean="0"/>
              <a:t>μ</a:t>
            </a:r>
            <a:r>
              <a:rPr lang="en-US" smtClean="0"/>
              <a:t> ≠ 17.09</a:t>
            </a:r>
            <a:r>
              <a:rPr lang="en-US" baseline="-25000" smtClean="0"/>
              <a:t>	</a:t>
            </a:r>
            <a:endParaRPr lang="en-US" smtClean="0"/>
          </a:p>
          <a:p>
            <a:pPr marL="0" indent="0" eaLnBrk="1" hangingPunct="1">
              <a:buFontTx/>
              <a:buNone/>
            </a:pPr>
            <a:r>
              <a:rPr lang="en-US" smtClean="0"/>
              <a:t>	n = 100</a:t>
            </a:r>
          </a:p>
          <a:p>
            <a:pPr marL="0" indent="0" eaLnBrk="1" hangingPunct="1">
              <a:buFontTx/>
              <a:buNone/>
            </a:pPr>
            <a:r>
              <a:rPr lang="en-US" smtClean="0"/>
              <a:t>	</a:t>
            </a:r>
            <a:r>
              <a:rPr lang="el-GR" smtClean="0"/>
              <a:t>σ</a:t>
            </a:r>
            <a:r>
              <a:rPr lang="en-US" smtClean="0"/>
              <a:t> = 3.87</a:t>
            </a:r>
          </a:p>
          <a:p>
            <a:pPr marL="0" indent="0" eaLnBrk="1" hangingPunct="1">
              <a:buFontTx/>
              <a:buNone/>
            </a:pPr>
            <a:r>
              <a:rPr lang="en-US" smtClean="0"/>
              <a:t>	</a:t>
            </a:r>
            <a:r>
              <a:rPr lang="el-GR" i="1" smtClean="0"/>
              <a:t>α</a:t>
            </a:r>
            <a:r>
              <a:rPr lang="en-US" i="1" smtClean="0"/>
              <a:t> </a:t>
            </a:r>
            <a:r>
              <a:rPr lang="en-US" smtClean="0"/>
              <a:t>= .05</a:t>
            </a:r>
            <a:endParaRPr lang="el-GR" i="1" smtClean="0"/>
          </a:p>
          <a:p>
            <a:pPr marL="0" indent="0" eaLnBrk="1" hangingPunct="1">
              <a:buFontTx/>
              <a:buNone/>
            </a:pP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	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		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417E-047D-4A36-B0BE-14F7AB95C0D1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11.2 Calculating </a:t>
            </a:r>
            <a:r>
              <a:rPr lang="el-GR" i="1" smtClean="0">
                <a:cs typeface="Tahoma" pitchFamily="34" charset="0"/>
              </a:rPr>
              <a:t>β</a:t>
            </a:r>
            <a:endParaRPr lang="en-US" i="1" smtClean="0"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914400"/>
            <a:ext cx="86741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Stage 1: Rejection region (two-tailed test)</a:t>
            </a:r>
            <a:endParaRPr lang="el-GR" smtClean="0"/>
          </a:p>
          <a:p>
            <a:pPr marL="0" indent="0" eaLnBrk="1" hangingPunct="1">
              <a:buFontTx/>
              <a:buNone/>
            </a:pPr>
            <a:endParaRPr lang="en-US" sz="2400" smtClean="0"/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1600200"/>
          <a:ext cx="559752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5" name="Equation" r:id="rId4" imgW="2197080" imgH="1346040" progId="Equation.3">
                  <p:embed/>
                </p:oleObj>
              </mc:Choice>
              <mc:Fallback>
                <p:oleObj name="Equation" r:id="rId4" imgW="2197080" imgH="1346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5597525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8917-057B-4272-A63E-6E12AFD49C1A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C4FD4FB5-1D31-467B-B6FC-6CAB68671A78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ea typeface="宋体" pitchFamily="2" charset="-122"/>
              </a:rPr>
              <a:t>Example 2: Hypothesis Testing</a:t>
            </a:r>
            <a:endParaRPr lang="en-US" altLang="zh-CN" sz="4800" dirty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>
                    <a:ea typeface="宋体" pitchFamily="2" charset="-122"/>
                  </a:rPr>
                  <a:t>Assume juror selection was random! </a:t>
                </a:r>
              </a:p>
              <a:p>
                <a:r>
                  <a:rPr lang="en-US" altLang="zh-CN" dirty="0" smtClean="0">
                    <a:ea typeface="宋体" pitchFamily="2" charset="-122"/>
                  </a:rPr>
                  <a:t>Using CLT, we know that the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of </a:t>
                </a:r>
                <a:r>
                  <a:rPr lang="en-US" altLang="zh-CN" dirty="0">
                    <a:ea typeface="宋体" pitchFamily="2" charset="-122"/>
                  </a:rPr>
                  <a:t>African American </a:t>
                </a:r>
                <a:r>
                  <a:rPr lang="en-US" altLang="zh-CN" dirty="0" smtClean="0">
                    <a:ea typeface="宋体" pitchFamily="2" charset="-122"/>
                  </a:rPr>
                  <a:t>jurors </a:t>
                </a:r>
                <a:r>
                  <a:rPr lang="en-US" altLang="zh-CN" dirty="0">
                    <a:ea typeface="宋体" pitchFamily="2" charset="-122"/>
                  </a:rPr>
                  <a:t>on a panel </a:t>
                </a:r>
                <a:r>
                  <a:rPr lang="en-US" altLang="zh-CN" dirty="0" smtClean="0">
                    <a:ea typeface="宋体" pitchFamily="2" charset="-122"/>
                  </a:rPr>
                  <a:t>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  <a:ea typeface="宋体" pitchFamily="2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smtClean="0">
                          <a:latin typeface="Cambria Math"/>
                          <a:ea typeface="宋体" pitchFamily="2" charset="-122"/>
                        </a:rPr>
                        <m:t>~</m:t>
                      </m:r>
                      <m:r>
                        <a:rPr lang="en-US" altLang="zh-CN" b="0" i="1" smtClean="0">
                          <a:latin typeface="Cambria Math"/>
                          <a:ea typeface="宋体" pitchFamily="2" charset="-122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宋体" pitchFamily="2" charset="-122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/>
                              <a:ea typeface="宋体" pitchFamily="2" charset="-122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/>
                              <a:ea typeface="宋体" pitchFamily="2" charset="-122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/>
                                  <a:ea typeface="宋体" pitchFamily="2" charset="-122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/>
                                      <a:ea typeface="宋体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/>
                                      <a:ea typeface="宋体" pitchFamily="2" charset="-122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/>
                                      <a:ea typeface="宋体" pitchFamily="2" charset="-122"/>
                                    </a:rPr>
                                    <m:t>(1−</m:t>
                                  </m:r>
                                  <m:r>
                                    <a:rPr lang="zh-CN" altLang="en-US" i="1">
                                      <a:latin typeface="Cambria Math"/>
                                      <a:ea typeface="宋体" pitchFamily="2" charset="-122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/>
                                      <a:ea typeface="宋体" pitchFamily="2" charset="-12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  <a:ea typeface="宋体" pitchFamily="2" charset="-122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m:rPr>
                              <m:nor/>
                            </m:rPr>
                            <a:rPr lang="en-US" altLang="zh-CN" dirty="0">
                              <a:ea typeface="宋体" pitchFamily="2" charset="-122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ea typeface="宋体" pitchFamily="2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  <a:ea typeface="宋体" pitchFamily="2" charset="-122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/>
                        <a:ea typeface="宋体" pitchFamily="2" charset="-122"/>
                      </a:rPr>
                      <m:t>~</m:t>
                    </m:r>
                    <m:r>
                      <a:rPr lang="en-US" altLang="zh-CN" i="1">
                        <a:latin typeface="Cambria Math"/>
                        <a:ea typeface="宋体" pitchFamily="2" charset="-122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0.5</m:t>
                        </m:r>
                        <m:r>
                          <a:rPr lang="en-US" altLang="zh-CN" i="1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/>
                                <a:ea typeface="宋体" pitchFamily="2" charset="-122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0.5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宋体" pitchFamily="2" charset="-122"/>
                                  </a:rPr>
                                  <m:t>(1−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0.5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宋体" pitchFamily="2" charset="-122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  <a:ea typeface="宋体" pitchFamily="2" charset="-122"/>
                                  </a:rPr>
                                  <m:t>80</m:t>
                                </m:r>
                              </m:den>
                            </m:f>
                          </m:e>
                        </m:rad>
                        <m:r>
                          <m:rPr>
                            <m:nor/>
                          </m:rPr>
                          <a:rPr lang="en-US" altLang="zh-CN" dirty="0">
                            <a:ea typeface="宋体" pitchFamily="2" charset="-122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altLang="zh-CN" dirty="0" smtClean="0">
                    <a:ea typeface="宋体" pitchFamily="2" charset="-122"/>
                  </a:rPr>
                  <a:t>= N(0.5</a:t>
                </a:r>
                <a:r>
                  <a:rPr lang="en-US" altLang="zh-CN" dirty="0">
                    <a:ea typeface="宋体" pitchFamily="2" charset="-122"/>
                  </a:rPr>
                  <a:t>, 0.056</a:t>
                </a:r>
                <a:r>
                  <a:rPr lang="en-US" altLang="zh-CN" dirty="0" smtClean="0">
                    <a:ea typeface="宋体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3"/>
                <a:stretch>
                  <a:fillRect l="-1481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51-DB84-4CAD-A217-133C25DDC5C4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224F41CB-D74B-494A-9751-96495B933B83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11.2 Calculating </a:t>
            </a:r>
            <a:r>
              <a:rPr lang="el-GR" i="1" smtClean="0">
                <a:cs typeface="Tahoma" pitchFamily="34" charset="0"/>
              </a:rPr>
              <a:t>β</a:t>
            </a:r>
            <a:endParaRPr lang="en-US" i="1" smtClean="0">
              <a:cs typeface="Tahoma" pitchFamily="34" charset="0"/>
            </a:endParaRPr>
          </a:p>
        </p:txBody>
      </p:sp>
      <p:graphicFrame>
        <p:nvGraphicFramePr>
          <p:cNvPr id="1229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346200" y="2667000"/>
          <a:ext cx="6426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9" name="Equation" r:id="rId4" imgW="2425680" imgH="977760" progId="Equation.3">
                  <p:embed/>
                </p:oleObj>
              </mc:Choice>
              <mc:Fallback>
                <p:oleObj name="Equation" r:id="rId4" imgW="242568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667000"/>
                        <a:ext cx="6426200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7772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/>
              <a:t>Stage 2:  Probability of a Type II </a:t>
            </a:r>
            <a:r>
              <a:rPr lang="en-US" sz="2800" dirty="0" smtClean="0"/>
              <a:t>error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B4C3-D272-4C2E-8F0C-754856F490CE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Example 2: Hypothesis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>
                    <a:ea typeface="宋体" pitchFamily="2" charset="-122"/>
                  </a:rPr>
                  <a:t>What is the probability of drawing a random sample of size 80 in which the sample proportion of African-Americans is smaller than 4/80?</a:t>
                </a:r>
                <a:br>
                  <a:rPr lang="en-US" altLang="zh-CN" dirty="0" smtClean="0">
                    <a:ea typeface="宋体" pitchFamily="2" charset="-122"/>
                  </a:rPr>
                </a:br>
                <a:endParaRPr lang="en-US" altLang="zh-CN" dirty="0" smtClean="0">
                  <a:ea typeface="宋体" pitchFamily="2" charset="-122"/>
                </a:endParaRPr>
              </a:p>
              <a:p>
                <a:r>
                  <a:rPr lang="en-US" altLang="zh-CN" dirty="0" smtClean="0">
                    <a:ea typeface="宋体" pitchFamily="2" charset="-122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  <a:ea typeface="宋体" pitchFamily="2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&lt;4/80) = </a:t>
                </a:r>
                <a:r>
                  <a:rPr lang="en-US" altLang="zh-CN" b="1" dirty="0" err="1" smtClean="0">
                    <a:ea typeface="宋体" pitchFamily="2" charset="-122"/>
                  </a:rPr>
                  <a:t>norm.s.dist</a:t>
                </a:r>
                <a:r>
                  <a:rPr lang="en-US" altLang="zh-CN" dirty="0" smtClean="0">
                    <a:ea typeface="宋体" pitchFamily="2" charset="-122"/>
                  </a:rPr>
                  <a:t>((4/80-0.5)/0.056, 1) </a:t>
                </a:r>
                <a:br>
                  <a:rPr lang="en-US" altLang="zh-CN" dirty="0" smtClean="0">
                    <a:ea typeface="宋体" pitchFamily="2" charset="-122"/>
                  </a:rPr>
                </a:br>
                <a:r>
                  <a:rPr lang="en-US" altLang="zh-CN" dirty="0" smtClean="0">
                    <a:ea typeface="宋体" pitchFamily="2" charset="-122"/>
                  </a:rPr>
                  <a:t>		        = 0.000000000000000465</a:t>
                </a:r>
              </a:p>
              <a:p>
                <a:r>
                  <a:rPr lang="en-US" altLang="zh-CN" dirty="0" smtClean="0">
                    <a:ea typeface="宋体" pitchFamily="2" charset="-122"/>
                  </a:rPr>
                  <a:t>Since this is such a small number, it is evidence </a:t>
                </a:r>
                <a:r>
                  <a:rPr lang="en-US" altLang="zh-CN" b="1" dirty="0" smtClean="0">
                    <a:ea typeface="宋体" pitchFamily="2" charset="-122"/>
                  </a:rPr>
                  <a:t>AGAINST </a:t>
                </a:r>
                <a:r>
                  <a:rPr lang="en-US" altLang="zh-CN" dirty="0" smtClean="0">
                    <a:ea typeface="宋体" pitchFamily="2" charset="-122"/>
                  </a:rPr>
                  <a:t>our assumption, that 50% of jurors are black.</a:t>
                </a:r>
              </a:p>
              <a:p>
                <a:r>
                  <a:rPr lang="en-US" altLang="zh-CN" dirty="0" smtClean="0">
                    <a:ea typeface="宋体" pitchFamily="2" charset="-122"/>
                  </a:rPr>
                  <a:t>We </a:t>
                </a:r>
                <a:r>
                  <a:rPr lang="en-US" altLang="zh-CN" b="1" dirty="0" smtClean="0">
                    <a:ea typeface="宋体" pitchFamily="2" charset="-122"/>
                  </a:rPr>
                  <a:t>reject</a:t>
                </a:r>
                <a:r>
                  <a:rPr lang="en-US" altLang="zh-CN" dirty="0" smtClean="0">
                    <a:ea typeface="宋体" pitchFamily="2" charset="-122"/>
                  </a:rPr>
                  <a:t> the original statement, or hypothesis.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333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7232-7859-4D01-88EC-CDF36B4C40BA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ideas about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7232-7859-4D01-88EC-CDF36B4C40BA}" type="datetime1">
              <a:rPr lang="en-US" altLang="zh-CN" smtClean="0"/>
              <a:pPr/>
              <a:t>5/7/2013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85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1"/>
  <p:tag name="NOPREFERENCE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59"/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60"/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61"/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62"/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63"/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63"/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63"/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64"/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65"/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65"/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2"/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38"/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38"/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38"/>
  <p:tag name="NOPREFERENC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63"/>
  <p:tag name="NOPREFERENC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63"/>
  <p:tag name="NOPREFERENC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38"/>
  <p:tag name="NOPREFERENC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63"/>
  <p:tag name="NOPREFERENC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63"/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3"/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4"/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6"/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30"/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31"/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32"/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34"/>
  <p:tag name="NOPREFERENCE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</TotalTime>
  <Words>3925</Words>
  <Application>Microsoft Office PowerPoint</Application>
  <PresentationFormat>On-screen Show (4:3)</PresentationFormat>
  <Paragraphs>786</Paragraphs>
  <Slides>70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Office Theme</vt:lpstr>
      <vt:lpstr>Equation</vt:lpstr>
      <vt:lpstr>Chapter 9</vt:lpstr>
      <vt:lpstr>Chapter-Opening Example 1</vt:lpstr>
      <vt:lpstr>Example 1</vt:lpstr>
      <vt:lpstr>Example 1</vt:lpstr>
      <vt:lpstr>Chapter-Opening Example 1</vt:lpstr>
      <vt:lpstr>Example 2: Hypothesis Testing</vt:lpstr>
      <vt:lpstr>Example 2: Hypothesis Testing</vt:lpstr>
      <vt:lpstr>Example 2: Hypothesis Testing</vt:lpstr>
      <vt:lpstr>General ideas about hypothesis testing</vt:lpstr>
      <vt:lpstr>Hypothesis Testing</vt:lpstr>
      <vt:lpstr>Hypothesis Testing</vt:lpstr>
      <vt:lpstr>Hypothesis Testing</vt:lpstr>
      <vt:lpstr>Steps in Hypothesis Testing</vt:lpstr>
      <vt:lpstr>Steps in Hypothesis Testing</vt:lpstr>
      <vt:lpstr>Errors in Hypothesis Testing</vt:lpstr>
      <vt:lpstr>Hypothesis Test Error</vt:lpstr>
      <vt:lpstr>Details of Hypothesis Testing</vt:lpstr>
      <vt:lpstr>The NULL Hypothesis</vt:lpstr>
      <vt:lpstr>The ALTERNATIVE Hypothesis</vt:lpstr>
      <vt:lpstr>Some Language</vt:lpstr>
      <vt:lpstr>Some Practice Problems</vt:lpstr>
      <vt:lpstr>Some Practice Problems: Answers</vt:lpstr>
      <vt:lpstr>Some Practice Problems:</vt:lpstr>
      <vt:lpstr>Some Practice Problems: Answers</vt:lpstr>
      <vt:lpstr>Example 3</vt:lpstr>
      <vt:lpstr>Example 3</vt:lpstr>
      <vt:lpstr>Example 3</vt:lpstr>
      <vt:lpstr>Example 3</vt:lpstr>
      <vt:lpstr>Example 3 Rejection Region</vt:lpstr>
      <vt:lpstr>Standardized Test Statistic</vt:lpstr>
      <vt:lpstr>Example 3… The Big Picture Again</vt:lpstr>
      <vt:lpstr>Example 11.1… The Big Picture Again</vt:lpstr>
      <vt:lpstr>p-Value of a Test</vt:lpstr>
      <vt:lpstr>P-Value of a Test</vt:lpstr>
      <vt:lpstr>Interpreting the p-value</vt:lpstr>
      <vt:lpstr>Interpreting the p-value</vt:lpstr>
      <vt:lpstr>Steps of Hypothesis Testing</vt:lpstr>
      <vt:lpstr>One Sided and Two Sided Tests</vt:lpstr>
      <vt:lpstr>Example 1: Using Critical Value Method</vt:lpstr>
      <vt:lpstr>Test whether μ = 50</vt:lpstr>
      <vt:lpstr>Test whether μ &gt; 50</vt:lpstr>
      <vt:lpstr>The “Trash Bag Advertisement” Case</vt:lpstr>
      <vt:lpstr>Test whether μ &gt; 50 when σ unknown</vt:lpstr>
      <vt:lpstr>Hypothesis about Population Proportion</vt:lpstr>
      <vt:lpstr>Practice</vt:lpstr>
      <vt:lpstr>Practice</vt:lpstr>
      <vt:lpstr>Example 1: Using P-value method:</vt:lpstr>
      <vt:lpstr>Test whether μ &gt; 50</vt:lpstr>
      <vt:lpstr>Test whether μ = 50</vt:lpstr>
      <vt:lpstr>Practice </vt:lpstr>
      <vt:lpstr>Optional</vt:lpstr>
      <vt:lpstr>Probability of a Type II Error  </vt:lpstr>
      <vt:lpstr>Probability of a Type II Error β</vt:lpstr>
      <vt:lpstr>Example 11.1 (revisited)</vt:lpstr>
      <vt:lpstr>Example 11.1 (revisited)</vt:lpstr>
      <vt:lpstr>Effects on β of Changing α </vt:lpstr>
      <vt:lpstr>Effects on β of Changing α </vt:lpstr>
      <vt:lpstr>Effects on β of Changing α </vt:lpstr>
      <vt:lpstr>Judging the Test</vt:lpstr>
      <vt:lpstr>Judging the Test</vt:lpstr>
      <vt:lpstr>Judging the Test</vt:lpstr>
      <vt:lpstr>Compare β at n=400 and n=1,000…</vt:lpstr>
      <vt:lpstr>Developing an Understanding of Statistical Concepts</vt:lpstr>
      <vt:lpstr>Power of a Test</vt:lpstr>
      <vt:lpstr>Example Calculating β</vt:lpstr>
      <vt:lpstr>Example Calculating β</vt:lpstr>
      <vt:lpstr>Example Calculating β</vt:lpstr>
      <vt:lpstr>Example 11.2 Calculating β</vt:lpstr>
      <vt:lpstr>Example 11.2 Calculating β</vt:lpstr>
      <vt:lpstr>Example 11.2 Calculating β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What is Statistics?</dc:title>
  <dc:subject>Keller's Statistics for Management &amp; Economics, 7th Ed.</dc:subject>
  <dc:creator>Trent Tucker, Wilfrid Laurier Univeristy</dc:creator>
  <cp:lastModifiedBy>Jung, Juergen</cp:lastModifiedBy>
  <cp:revision>155</cp:revision>
  <cp:lastPrinted>2004-06-22T18:52:57Z</cp:lastPrinted>
  <dcterms:created xsi:type="dcterms:W3CDTF">2004-06-22T18:17:40Z</dcterms:created>
  <dcterms:modified xsi:type="dcterms:W3CDTF">2013-05-07T15:10:08Z</dcterms:modified>
</cp:coreProperties>
</file>