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gif" ContentType="image/gi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61" r:id="rId1"/>
  </p:sldMasterIdLst>
  <p:sldIdLst>
    <p:sldId id="256" r:id="rId2"/>
  </p:sldIdLst>
  <p:sldSz cx="9144000" cy="6858000" type="screen4x3"/>
  <p:notesSz cx="7772400" cy="100584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108" d="100"/>
          <a:sy n="108" d="100"/>
        </p:scale>
        <p:origin x="-1740" y="-9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gif"/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gif"/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ounded Rectangle 5"/>
          <p:cNvSpPr/>
          <p:nvPr/>
        </p:nvSpPr>
        <p:spPr>
          <a:xfrm>
            <a:off x="381000" y="1295400"/>
            <a:ext cx="8229600" cy="2057400"/>
          </a:xfrm>
          <a:prstGeom prst="roundRect">
            <a:avLst/>
          </a:prstGeom>
          <a:solidFill>
            <a:srgbClr val="3333B2"/>
          </a:solidFill>
          <a:ln>
            <a:solidFill>
              <a:srgbClr val="3333B2"/>
            </a:solidFill>
          </a:ln>
          <a:effectLst>
            <a:outerShdw blurRad="114300" dist="152400" dir="27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09600" y="1447800"/>
            <a:ext cx="7772400" cy="838200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19200" y="2667000"/>
            <a:ext cx="6400800" cy="533400"/>
          </a:xfrm>
        </p:spPr>
        <p:txBody>
          <a:bodyPr/>
          <a:lstStyle>
            <a:lvl1pPr marL="0" indent="0" algn="ctr">
              <a:buNone/>
              <a:defRPr baseline="0">
                <a:solidFill>
                  <a:schemeClr val="bg1"/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endParaRPr lang="en-US" alt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4290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altLang="en-US" smtClean="0"/>
              <a:t>Introduction</a:t>
            </a:r>
            <a:endParaRPr lang="en-US" alt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01000" y="6492875"/>
            <a:ext cx="11430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fld id="{A2138DEF-ABF4-44FB-BBA3-0DA2DE6A461F}" type="slidenum">
              <a:rPr lang="en-US" altLang="en-US" smtClean="0"/>
              <a:pPr/>
              <a:t>‹#›</a:t>
            </a:fld>
            <a:r>
              <a:rPr lang="en-US" altLang="en-US" dirty="0" smtClean="0"/>
              <a:t>/</a:t>
            </a:r>
            <a:endParaRPr lang="en-US" altLang="en-US" dirty="0"/>
          </a:p>
        </p:txBody>
      </p:sp>
    </p:spTree>
    <p:extLst>
      <p:ext uri="{BB962C8B-B14F-4D97-AF65-F5344CB8AC3E}">
        <p14:creationId xmlns:p14="http://schemas.microsoft.com/office/powerpoint/2010/main" val="191198224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15891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94175787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>
  <p:cSld name="Blank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7" name="TextBox 6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Jung </a:t>
            </a:r>
            <a:r>
              <a:rPr lang="en-US" sz="1200" kern="1200" dirty="0" smtClean="0">
                <a:solidFill>
                  <a:schemeClr val="bg1"/>
                </a:solidFill>
                <a:latin typeface="Arial" charset="0"/>
                <a:ea typeface="+mn-ea"/>
                <a:cs typeface="Arial" charset="0"/>
              </a:rPr>
              <a:t>–</a:t>
            </a:r>
            <a:r>
              <a:rPr lang="en-US" sz="1200" baseline="0" dirty="0" smtClean="0">
                <a:solidFill>
                  <a:schemeClr val="bg1"/>
                </a:solidFill>
                <a:latin typeface="+mn-lt"/>
                <a:cs typeface="+mn-cs"/>
              </a:rPr>
              <a:t>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04800" y="1066800"/>
            <a:ext cx="83820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/>
            </a:lvl1pPr>
            <a:lvl2pPr>
              <a:buSzPct val="60000"/>
              <a:buFontTx/>
              <a:buBlip>
                <a:blip r:embed="rId3"/>
              </a:buBlip>
              <a:defRPr/>
            </a:lvl2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8" name="Date Placeholder 3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71563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9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0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0245106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212804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8" name="TextBox 7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286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066800"/>
            <a:ext cx="4267200" cy="50593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800"/>
            </a:lvl1pPr>
            <a:lvl2pPr>
              <a:buSzPct val="60000"/>
              <a:buFontTx/>
              <a:buBlip>
                <a:blip r:embed="rId2"/>
              </a:buBlip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9" name="Date Placeholder 4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0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1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3961329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8" name="Rectangle 7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9" name="Rectangle 8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10" name="TextBox 9"/>
          <p:cNvSpPr txBox="1"/>
          <p:nvPr/>
        </p:nvSpPr>
        <p:spPr>
          <a:xfrm>
            <a:off x="1071563" y="6488113"/>
            <a:ext cx="3500437" cy="369887"/>
          </a:xfrm>
          <a:prstGeom prst="rect">
            <a:avLst/>
          </a:prstGeom>
          <a:noFill/>
        </p:spPr>
        <p:txBody>
          <a:bodyPr anchor="ctr"/>
          <a:lstStyle/>
          <a:p>
            <a:pPr algn="r" fontAlgn="auto">
              <a:spcBef>
                <a:spcPts val="0"/>
              </a:spcBef>
              <a:spcAft>
                <a:spcPts val="0"/>
              </a:spcAft>
              <a:defRPr/>
            </a:pPr>
            <a:r>
              <a:rPr lang="en-US" sz="1200" dirty="0" smtClean="0">
                <a:solidFill>
                  <a:schemeClr val="bg1"/>
                </a:solidFill>
                <a:latin typeface="+mn-lt"/>
                <a:cs typeface="+mn-cs"/>
              </a:rPr>
              <a:t>Juergen Jung – Towson University</a:t>
            </a:r>
            <a:endParaRPr lang="en-US" sz="1200" dirty="0">
              <a:solidFill>
                <a:schemeClr val="bg1"/>
              </a:solidFill>
              <a:latin typeface="+mn-lt"/>
              <a:cs typeface="+mn-cs"/>
            </a:endParaRP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990600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76400"/>
            <a:ext cx="4040188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990600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1676400"/>
            <a:ext cx="4041775" cy="4449763"/>
          </a:xfrm>
        </p:spPr>
        <p:txBody>
          <a:bodyPr/>
          <a:lstStyle>
            <a:lvl1pPr>
              <a:buSzPct val="60000"/>
              <a:buFontTx/>
              <a:buBlip>
                <a:blip r:embed="rId2"/>
              </a:buBlip>
              <a:defRPr sz="2400"/>
            </a:lvl1pPr>
            <a:lvl2pPr>
              <a:buSzPct val="60000"/>
              <a:buFontTx/>
              <a:buBlip>
                <a:blip r:embed="rId2"/>
              </a:buBlip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8392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1" name="Date Placeholder 6"/>
          <p:cNvSpPr>
            <a:spLocks noGrp="1"/>
          </p:cNvSpPr>
          <p:nvPr>
            <p:ph type="dt" sz="half" idx="10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12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13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10785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ctangle 3"/>
          <p:cNvSpPr/>
          <p:nvPr/>
        </p:nvSpPr>
        <p:spPr>
          <a:xfrm>
            <a:off x="0" y="0"/>
            <a:ext cx="9144000" cy="762000"/>
          </a:xfrm>
          <a:prstGeom prst="rect">
            <a:avLst/>
          </a:prstGeom>
          <a:gradFill flip="none" rotWithShape="1">
            <a:gsLst>
              <a:gs pos="0">
                <a:schemeClr val="tx1"/>
              </a:gs>
              <a:gs pos="100000">
                <a:srgbClr val="3333B2"/>
              </a:gs>
            </a:gsLst>
            <a:lin ang="10800000" scaled="1"/>
            <a:tileRect/>
          </a:gradFill>
          <a:ln>
            <a:noFill/>
          </a:ln>
          <a:effectLst>
            <a:outerShdw blurRad="50800" dist="88900" dir="5400000" algn="tl" rotWithShape="0">
              <a:prstClr val="black">
                <a:alpha val="40000"/>
              </a:prstClr>
            </a:outerShdw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/>
          </a:p>
        </p:txBody>
      </p:sp>
      <p:sp>
        <p:nvSpPr>
          <p:cNvPr id="5" name="Rectangle 4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6" name="Rectangle 5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0" y="0"/>
            <a:ext cx="8915400" cy="762000"/>
          </a:xfrm>
        </p:spPr>
        <p:txBody>
          <a:bodyPr/>
          <a:lstStyle>
            <a:lvl1pPr marL="182880" algn="l">
              <a:defRPr baseline="0">
                <a:solidFill>
                  <a:schemeClr val="bg1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2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2587931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Rectangle 2"/>
          <p:cNvSpPr/>
          <p:nvPr/>
        </p:nvSpPr>
        <p:spPr>
          <a:xfrm>
            <a:off x="4572000" y="6477000"/>
            <a:ext cx="4572000" cy="381000"/>
          </a:xfrm>
          <a:prstGeom prst="rect">
            <a:avLst/>
          </a:prstGeom>
          <a:solidFill>
            <a:srgbClr val="3333B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0" y="6477000"/>
            <a:ext cx="4572000" cy="3810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anchor="ctr"/>
          <a:lstStyle/>
          <a:p>
            <a:pPr algn="ctr" fontAlgn="auto">
              <a:spcBef>
                <a:spcPts val="0"/>
              </a:spcBef>
              <a:spcAft>
                <a:spcPts val="0"/>
              </a:spcAft>
              <a:defRPr/>
            </a:pPr>
            <a:endParaRPr lang="en-US">
              <a:solidFill>
                <a:schemeClr val="bg1"/>
              </a:solidFill>
            </a:endParaRPr>
          </a:p>
        </p:txBody>
      </p:sp>
      <p:sp>
        <p:nvSpPr>
          <p:cNvPr id="10" name="Text Placeholder 10"/>
          <p:cNvSpPr>
            <a:spLocks noGrp="1"/>
          </p:cNvSpPr>
          <p:nvPr>
            <p:ph type="body" sz="quarter" idx="13" hasCustomPrompt="1"/>
          </p:nvPr>
        </p:nvSpPr>
        <p:spPr>
          <a:xfrm>
            <a:off x="1066800" y="6477000"/>
            <a:ext cx="3505200" cy="381000"/>
          </a:xfrm>
        </p:spPr>
        <p:txBody>
          <a:bodyPr anchor="ctr">
            <a:normAutofit/>
          </a:bodyPr>
          <a:lstStyle>
            <a:lvl1pPr algn="r">
              <a:buNone/>
              <a:defRPr lang="en-US" sz="1200" kern="1200" baseline="0" dirty="0">
                <a:solidFill>
                  <a:schemeClr val="bg1"/>
                </a:solidFill>
                <a:latin typeface="+mn-lt"/>
                <a:ea typeface="+mn-ea"/>
                <a:cs typeface="+mn-cs"/>
              </a:defRPr>
            </a:lvl1pPr>
            <a:lvl2pPr>
              <a:defRPr baseline="0">
                <a:solidFill>
                  <a:schemeClr val="bg1"/>
                </a:solidFill>
              </a:defRPr>
            </a:lvl2pPr>
            <a:lvl3pPr>
              <a:defRPr baseline="0">
                <a:solidFill>
                  <a:schemeClr val="bg1"/>
                </a:solidFill>
              </a:defRPr>
            </a:lvl3pPr>
            <a:lvl4pPr>
              <a:defRPr baseline="0">
                <a:solidFill>
                  <a:schemeClr val="bg1"/>
                </a:solidFill>
              </a:defRPr>
            </a:lvl4pPr>
            <a:lvl5pPr>
              <a:defRPr baseline="0">
                <a:solidFill>
                  <a:schemeClr val="bg1"/>
                </a:solidFill>
              </a:defRPr>
            </a:lvl5pPr>
          </a:lstStyle>
          <a:p>
            <a:pPr lvl="0"/>
            <a:r>
              <a:rPr lang="en-US" dirty="0" smtClean="0"/>
              <a:t>Juergen Jung – Towson University</a:t>
            </a:r>
          </a:p>
        </p:txBody>
      </p:sp>
      <p:sp>
        <p:nvSpPr>
          <p:cNvPr id="5" name="Date Placeholder 6"/>
          <p:cNvSpPr>
            <a:spLocks noGrp="1"/>
          </p:cNvSpPr>
          <p:nvPr>
            <p:ph type="dt" sz="half" idx="14"/>
          </p:nvPr>
        </p:nvSpPr>
        <p:spPr>
          <a:xfrm>
            <a:off x="0" y="6492875"/>
            <a:ext cx="1066800" cy="365125"/>
          </a:xfrm>
        </p:spPr>
        <p:txBody>
          <a:bodyPr/>
          <a:lstStyle>
            <a:lvl1pPr>
              <a:defRPr baseline="0" smtClean="0">
                <a:solidFill>
                  <a:schemeClr val="bg1"/>
                </a:solidFill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7"/>
          <p:cNvSpPr>
            <a:spLocks noGrp="1"/>
          </p:cNvSpPr>
          <p:nvPr>
            <p:ph type="ftr" sz="quarter" idx="15"/>
          </p:nvPr>
        </p:nvSpPr>
        <p:spPr>
          <a:xfrm>
            <a:off x="4572000" y="6492875"/>
            <a:ext cx="3505200" cy="365125"/>
          </a:xfrm>
        </p:spPr>
        <p:txBody>
          <a:bodyPr/>
          <a:lstStyle>
            <a:lvl1pPr algn="l">
              <a:defRPr baseline="0">
                <a:solidFill>
                  <a:schemeClr val="bg1"/>
                </a:solidFill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8"/>
          <p:cNvSpPr>
            <a:spLocks noGrp="1"/>
          </p:cNvSpPr>
          <p:nvPr>
            <p:ph type="sldNum" sz="quarter" idx="16"/>
          </p:nvPr>
        </p:nvSpPr>
        <p:spPr>
          <a:xfrm>
            <a:off x="8077200" y="6492875"/>
            <a:ext cx="1066800" cy="365125"/>
          </a:xfrm>
        </p:spPr>
        <p:txBody>
          <a:bodyPr/>
          <a:lstStyle>
            <a:lvl1pPr>
              <a:defRPr baseline="0">
                <a:solidFill>
                  <a:schemeClr val="bg1"/>
                </a:solidFill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947773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88231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 smtClean="0"/>
              <a:t>Click icon to add picture</a:t>
            </a:r>
            <a:endParaRPr lang="en-US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6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7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7309234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title style</a:t>
            </a:r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 smtClean="0"/>
              <a:t>Click to edit Master text styles</a:t>
            </a:r>
          </a:p>
          <a:p>
            <a:pPr lvl="1"/>
            <a:r>
              <a:rPr lang="en-US" altLang="en-US" smtClean="0"/>
              <a:t>Second level</a:t>
            </a:r>
          </a:p>
          <a:p>
            <a:pPr lvl="2"/>
            <a:r>
              <a:rPr lang="en-US" altLang="en-US" smtClean="0"/>
              <a:t>Third level</a:t>
            </a:r>
          </a:p>
          <a:p>
            <a:pPr lvl="3"/>
            <a:r>
              <a:rPr lang="en-US" altLang="en-US" smtClean="0"/>
              <a:t>Fourth level</a:t>
            </a:r>
          </a:p>
          <a:p>
            <a:pPr lvl="4"/>
            <a:r>
              <a:rPr lang="en-US" altLang="en-US" smtClean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 fontAlgn="auto">
              <a:spcBef>
                <a:spcPts val="0"/>
              </a:spcBef>
              <a:spcAft>
                <a:spcPts val="0"/>
              </a:spcAft>
              <a:defRPr sz="1200" smtClean="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12/7/15</a:t>
            </a:r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ctr">
              <a:lnSpc>
                <a:spcPct val="100000"/>
              </a:lnSpc>
            </a:pPr>
            <a:r>
              <a:rPr lang="en-US" sz="1200" smtClean="0">
                <a:solidFill>
                  <a:srgbClr val="8B8B8B"/>
                </a:solidFill>
                <a:latin typeface="Times New Roman"/>
              </a:rPr>
              <a:t>Towson University - J. Jung</a:t>
            </a:r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pPr algn="r">
              <a:lnSpc>
                <a:spcPct val="100000"/>
              </a:lnSpc>
            </a:pPr>
            <a:fld id="{24651C21-9545-4ADF-B74E-DA529003D8BF}" type="slidenum">
              <a:rPr lang="en-US" sz="1200" smtClean="0">
                <a:solidFill>
                  <a:srgbClr val="8B8B8B"/>
                </a:solidFill>
                <a:latin typeface="Times New Roman"/>
              </a:rPr>
              <a:t>‹#›</a:t>
            </a:fld>
            <a:r>
              <a:rPr lang="en-US" sz="1200" smtClean="0">
                <a:solidFill>
                  <a:srgbClr val="8B8B8B"/>
                </a:solidFill>
                <a:latin typeface="Times New Roman"/>
              </a:rPr>
              <a:t>/15</a:t>
            </a:r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2" r:id="rId1"/>
    <p:sldLayoutId id="2147483663" r:id="rId2"/>
    <p:sldLayoutId id="2147483664" r:id="rId3"/>
    <p:sldLayoutId id="2147483665" r:id="rId4"/>
    <p:sldLayoutId id="2147483666" r:id="rId5"/>
    <p:sldLayoutId id="2147483667" r:id="rId6"/>
    <p:sldLayoutId id="2147483668" r:id="rId7"/>
    <p:sldLayoutId id="2147483669" r:id="rId8"/>
    <p:sldLayoutId id="2147483670" r:id="rId9"/>
    <p:sldLayoutId id="2147483671" r:id="rId10"/>
    <p:sldLayoutId id="2147483672" r:id="rId11"/>
    <p:sldLayoutId id="2147483673" r:id="rId12"/>
  </p:sldLayoutIdLst>
  <p:txStyles>
    <p:titleStyle>
      <a:lvl1pPr algn="ctr" rtl="0" eaLnBrk="1" fontAlgn="base" hangingPunct="1">
        <a:spcBef>
          <a:spcPct val="0"/>
        </a:spcBef>
        <a:spcAft>
          <a:spcPct val="0"/>
        </a:spcAft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  <a:lvl2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2pPr>
      <a:lvl3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3pPr>
      <a:lvl4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4pPr>
      <a:lvl5pPr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5pPr>
      <a:lvl6pPr marL="4572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6pPr>
      <a:lvl7pPr marL="9144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7pPr>
      <a:lvl8pPr marL="13716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8pPr>
      <a:lvl9pPr marL="1828800" algn="ctr" rtl="0" eaLnBrk="1" fontAlgn="base" hangingPunct="1">
        <a:spcBef>
          <a:spcPct val="0"/>
        </a:spcBef>
        <a:spcAft>
          <a:spcPct val="0"/>
        </a:spcAft>
        <a:defRPr sz="4400">
          <a:solidFill>
            <a:schemeClr val="tx1"/>
          </a:solidFill>
          <a:latin typeface="Calibri" pitchFamily="34" charset="0"/>
        </a:defRPr>
      </a:lvl9pPr>
    </p:titleStyle>
    <p:bodyStyle>
      <a:lvl1pPr marL="342900" indent="-3429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spcBef>
          <a:spcPct val="20000"/>
        </a:spcBef>
        <a:spcAft>
          <a:spcPct val="0"/>
        </a:spcAft>
        <a:buFont typeface="Arial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TextShape 1"/>
          <p:cNvSpPr txBox="1"/>
          <p:nvPr/>
        </p:nvSpPr>
        <p:spPr>
          <a:xfrm>
            <a:off x="380880" y="76320"/>
            <a:ext cx="8229240" cy="487080"/>
          </a:xfrm>
          <a:prstGeom prst="rect">
            <a:avLst/>
          </a:prstGeom>
        </p:spPr>
        <p:txBody>
          <a:bodyPr anchor="ctr"/>
          <a:lstStyle/>
          <a:p>
            <a:pPr algn="ctr">
              <a:lnSpc>
                <a:spcPct val="100000"/>
              </a:lnSpc>
            </a:pPr>
            <a:r>
              <a:rPr lang="en-US" sz="4400" dirty="0">
                <a:solidFill>
                  <a:srgbClr val="FFFFFF"/>
                </a:solidFill>
                <a:latin typeface="Calibri"/>
              </a:rPr>
              <a:t>Econ </a:t>
            </a: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431</a:t>
            </a:r>
            <a:r>
              <a:rPr lang="en-US" sz="4400" dirty="0" smtClean="0">
                <a:solidFill>
                  <a:srgbClr val="FFFFFF"/>
                </a:solidFill>
                <a:latin typeface="Calibri"/>
              </a:rPr>
              <a:t> </a:t>
            </a:r>
            <a:r>
              <a:rPr lang="en-US" sz="4400" dirty="0">
                <a:solidFill>
                  <a:srgbClr val="FFFFFF"/>
                </a:solidFill>
                <a:latin typeface="Calibri"/>
              </a:rPr>
              <a:t>- Roadmap</a:t>
            </a:r>
            <a:endParaRPr dirty="0"/>
          </a:p>
        </p:txBody>
      </p:sp>
      <p:sp>
        <p:nvSpPr>
          <p:cNvPr id="43" name="CustomShape 5"/>
          <p:cNvSpPr/>
          <p:nvPr/>
        </p:nvSpPr>
        <p:spPr>
          <a:xfrm>
            <a:off x="85198" y="1519692"/>
            <a:ext cx="2742840" cy="114288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Intro</a:t>
            </a:r>
            <a:endParaRPr dirty="0"/>
          </a:p>
          <a:p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Chapter 1-2: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Intro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Basic Python Steps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Lists, tuples, dictionaries</a:t>
            </a:r>
            <a:endParaRPr lang="en-US" sz="1200" dirty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4" name="CustomShape 6"/>
          <p:cNvSpPr/>
          <p:nvPr/>
        </p:nvSpPr>
        <p:spPr>
          <a:xfrm>
            <a:off x="81850" y="4451409"/>
            <a:ext cx="2742840" cy="1061231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Numerical Basics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Chapter 5: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00000"/>
                </a:solidFill>
              </a:rPr>
              <a:t>Numpy</a:t>
            </a:r>
            <a:r>
              <a:rPr lang="en-US" sz="1200" dirty="0" smtClean="0">
                <a:solidFill>
                  <a:srgbClr val="000000"/>
                </a:solidFill>
              </a:rPr>
              <a:t> library</a:t>
            </a:r>
            <a:endParaRPr lang="en-US" sz="1200" dirty="0" smtClean="0">
              <a:solidFill>
                <a:srgbClr val="000000"/>
              </a:solidFill>
            </a:endParaRP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Vectors and matrices</a:t>
            </a: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Looping through vectors and matrices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endParaRPr lang="en-US" dirty="0"/>
          </a:p>
        </p:txBody>
      </p:sp>
      <p:sp>
        <p:nvSpPr>
          <p:cNvPr id="45" name="CustomShape 7"/>
          <p:cNvSpPr/>
          <p:nvPr/>
        </p:nvSpPr>
        <p:spPr>
          <a:xfrm>
            <a:off x="81850" y="3733800"/>
            <a:ext cx="2742840" cy="662796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Debugging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4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400" dirty="0" smtClean="0">
                <a:solidFill>
                  <a:srgbClr val="000000"/>
                </a:solidFill>
                <a:latin typeface="Calibri"/>
              </a:rPr>
              <a:t>4:</a:t>
            </a:r>
            <a:endParaRPr lang="en-US" sz="14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46" name="CustomShape 8"/>
          <p:cNvSpPr/>
          <p:nvPr/>
        </p:nvSpPr>
        <p:spPr>
          <a:xfrm>
            <a:off x="81850" y="2699148"/>
            <a:ext cx="2742840" cy="958452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Basic Techniques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3: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If-command</a:t>
            </a:r>
            <a:endParaRPr dirty="0"/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for-loops</a:t>
            </a:r>
            <a:endParaRPr dirty="0"/>
          </a:p>
        </p:txBody>
      </p:sp>
      <p:sp>
        <p:nvSpPr>
          <p:cNvPr id="47" name="CustomShape 9"/>
          <p:cNvSpPr/>
          <p:nvPr/>
        </p:nvSpPr>
        <p:spPr>
          <a:xfrm>
            <a:off x="76320" y="838200"/>
            <a:ext cx="2742840" cy="548640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Focus: Midterm 1</a:t>
            </a:r>
            <a:endParaRPr dirty="0"/>
          </a:p>
        </p:txBody>
      </p:sp>
      <p:sp>
        <p:nvSpPr>
          <p:cNvPr id="49" name="CustomShape 11"/>
          <p:cNvSpPr/>
          <p:nvPr/>
        </p:nvSpPr>
        <p:spPr>
          <a:xfrm>
            <a:off x="3042252" y="3229454"/>
            <a:ext cx="2895120" cy="1092792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000" dirty="0" smtClean="0">
                <a:solidFill>
                  <a:srgbClr val="000000"/>
                </a:solidFill>
                <a:latin typeface="Calibri"/>
              </a:rPr>
              <a:t>Data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9-10: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Pandas library - </a:t>
            </a:r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dataframes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Data cleaning</a:t>
            </a:r>
          </a:p>
          <a:p>
            <a:pPr marL="285750" indent="-2857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Basic econometric techniques</a:t>
            </a:r>
            <a:endParaRPr sz="1200" dirty="0"/>
          </a:p>
        </p:txBody>
      </p:sp>
      <p:sp>
        <p:nvSpPr>
          <p:cNvPr id="50" name="CustomShape 12"/>
          <p:cNvSpPr/>
          <p:nvPr/>
        </p:nvSpPr>
        <p:spPr>
          <a:xfrm>
            <a:off x="3036384" y="2298920"/>
            <a:ext cx="2895120" cy="879454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 smtClean="0">
                <a:solidFill>
                  <a:srgbClr val="000000"/>
                </a:solidFill>
                <a:latin typeface="Calibri"/>
              </a:rPr>
              <a:t>Object Oriented Programming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8: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Class definitions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Methods vs attributes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1" name="CustomShape 13"/>
          <p:cNvSpPr/>
          <p:nvPr/>
        </p:nvSpPr>
        <p:spPr>
          <a:xfrm>
            <a:off x="3042252" y="1559064"/>
            <a:ext cx="2895120" cy="581668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Functions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7:</a:t>
            </a:r>
            <a:endParaRPr dirty="0"/>
          </a:p>
        </p:txBody>
      </p:sp>
      <p:sp>
        <p:nvSpPr>
          <p:cNvPr id="52" name="CustomShape 14"/>
          <p:cNvSpPr/>
          <p:nvPr/>
        </p:nvSpPr>
        <p:spPr>
          <a:xfrm>
            <a:off x="3036384" y="838200"/>
            <a:ext cx="2906856" cy="548640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>
                <a:solidFill>
                  <a:srgbClr val="000000"/>
                </a:solidFill>
                <a:latin typeface="Calibri"/>
              </a:rPr>
              <a:t>Focus: </a:t>
            </a: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Rest</a:t>
            </a:r>
            <a:endParaRPr dirty="0"/>
          </a:p>
        </p:txBody>
      </p:sp>
      <p:sp>
        <p:nvSpPr>
          <p:cNvPr id="53" name="CustomShape 15"/>
          <p:cNvSpPr/>
          <p:nvPr/>
        </p:nvSpPr>
        <p:spPr>
          <a:xfrm>
            <a:off x="6083688" y="839280"/>
            <a:ext cx="2831352" cy="54756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2400" dirty="0" smtClean="0">
                <a:solidFill>
                  <a:srgbClr val="000000"/>
                </a:solidFill>
                <a:latin typeface="Calibri"/>
              </a:rPr>
              <a:t>Special Topics</a:t>
            </a:r>
            <a:endParaRPr dirty="0"/>
          </a:p>
        </p:txBody>
      </p:sp>
      <p:sp>
        <p:nvSpPr>
          <p:cNvPr id="54" name="CustomShape 16"/>
          <p:cNvSpPr/>
          <p:nvPr/>
        </p:nvSpPr>
        <p:spPr>
          <a:xfrm>
            <a:off x="6072668" y="2298920"/>
            <a:ext cx="2819160" cy="111230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Optimization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14-15: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Optimization library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Minimize a function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Constrained optimization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</p:txBody>
      </p:sp>
      <p:sp>
        <p:nvSpPr>
          <p:cNvPr id="56" name="CustomShape 18"/>
          <p:cNvSpPr/>
          <p:nvPr/>
        </p:nvSpPr>
        <p:spPr>
          <a:xfrm>
            <a:off x="6072668" y="1555910"/>
            <a:ext cx="2819160" cy="650500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sz="1600" dirty="0" smtClean="0"/>
              <a:t>Root finding</a:t>
            </a:r>
            <a:endParaRPr sz="1600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13: 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fsolve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57" name="CustomShape 19"/>
          <p:cNvSpPr/>
          <p:nvPr/>
        </p:nvSpPr>
        <p:spPr>
          <a:xfrm>
            <a:off x="6095880" y="3556698"/>
            <a:ext cx="2819160" cy="76554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Economic Model I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16: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Overlapping Generations Model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  <a:buFont typeface="Arial"/>
              <a:buChar char="•"/>
            </a:pPr>
            <a:endParaRPr dirty="0"/>
          </a:p>
        </p:txBody>
      </p:sp>
      <p:sp>
        <p:nvSpPr>
          <p:cNvPr id="58" name="CustomShape 20"/>
          <p:cNvSpPr/>
          <p:nvPr/>
        </p:nvSpPr>
        <p:spPr>
          <a:xfrm>
            <a:off x="6089784" y="4439402"/>
            <a:ext cx="2819160" cy="659778"/>
          </a:xfrm>
          <a:prstGeom prst="rect">
            <a:avLst/>
          </a:prstGeom>
          <a:gradFill>
            <a:gsLst>
              <a:gs pos="0">
                <a:srgbClr val="D0D0D0"/>
              </a:gs>
              <a:gs pos="100000">
                <a:srgbClr val="EDEDED"/>
              </a:gs>
            </a:gsLst>
            <a:lin ang="16200000"/>
          </a:gradFill>
          <a:ln w="9360">
            <a:solidFill>
              <a:srgbClr val="00000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  <a:latin typeface="Calibri"/>
              </a:rPr>
              <a:t>Economic Model II</a:t>
            </a:r>
            <a:endParaRPr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  <a:latin typeface="Calibri"/>
              </a:rPr>
              <a:t>Chapters 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17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Growth model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pPr>
              <a:lnSpc>
                <a:spcPct val="100000"/>
              </a:lnSpc>
            </a:pPr>
            <a:endParaRPr dirty="0"/>
          </a:p>
        </p:txBody>
      </p:sp>
      <p:sp>
        <p:nvSpPr>
          <p:cNvPr id="19" name="CustomShape 11"/>
          <p:cNvSpPr/>
          <p:nvPr/>
        </p:nvSpPr>
        <p:spPr>
          <a:xfrm>
            <a:off x="3036384" y="4408319"/>
            <a:ext cx="2895120" cy="890826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Data from the Web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</a:rPr>
              <a:t>Chapter 11:</a:t>
            </a: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smtClean="0">
                <a:solidFill>
                  <a:srgbClr val="000000"/>
                </a:solidFill>
              </a:rPr>
              <a:t>Web crawling</a:t>
            </a:r>
            <a:endParaRPr lang="en-US" sz="1200" dirty="0">
              <a:solidFill>
                <a:srgbClr val="000000"/>
              </a:solidFill>
            </a:endParaRPr>
          </a:p>
          <a:p>
            <a:pPr marL="171450" indent="-171450">
              <a:lnSpc>
                <a:spcPct val="100000"/>
              </a:lnSpc>
              <a:buFont typeface="Arial" panose="020B0604020202020204" pitchFamily="34" charset="0"/>
              <a:buChar char="•"/>
            </a:pPr>
            <a:r>
              <a:rPr lang="en-US" sz="1200" dirty="0" err="1" smtClean="0">
                <a:solidFill>
                  <a:srgbClr val="000000"/>
                </a:solidFill>
              </a:rPr>
              <a:t>BeautifulSoup</a:t>
            </a:r>
            <a:r>
              <a:rPr lang="en-US" sz="1200" dirty="0" smtClean="0">
                <a:solidFill>
                  <a:srgbClr val="000000"/>
                </a:solidFill>
              </a:rPr>
              <a:t> library</a:t>
            </a:r>
            <a:endParaRPr lang="en-US" sz="1200" dirty="0">
              <a:solidFill>
                <a:srgbClr val="000000"/>
              </a:solidFill>
            </a:endParaRPr>
          </a:p>
        </p:txBody>
      </p:sp>
      <p:sp>
        <p:nvSpPr>
          <p:cNvPr id="21" name="CustomShape 6"/>
          <p:cNvSpPr/>
          <p:nvPr/>
        </p:nvSpPr>
        <p:spPr>
          <a:xfrm>
            <a:off x="76200" y="5581068"/>
            <a:ext cx="2742840" cy="895932"/>
          </a:xfrm>
          <a:prstGeom prst="rect">
            <a:avLst/>
          </a:prstGeom>
          <a:gradFill>
            <a:gsLst>
              <a:gs pos="0">
                <a:srgbClr val="BFD4FE"/>
              </a:gs>
              <a:gs pos="100000">
                <a:srgbClr val="E5EFFF"/>
              </a:gs>
            </a:gsLst>
            <a:lin ang="16200000"/>
          </a:gradFill>
          <a:ln w="9360">
            <a:solidFill>
              <a:srgbClr val="4A7EBB"/>
            </a:solidFill>
            <a:round/>
          </a:ln>
        </p:spPr>
        <p:txBody>
          <a:bodyPr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Graphs</a:t>
            </a:r>
            <a:endParaRPr lang="en-US" dirty="0" smtClean="0"/>
          </a:p>
          <a:p>
            <a:pPr>
              <a:lnSpc>
                <a:spcPct val="100000"/>
              </a:lnSpc>
            </a:pPr>
            <a:r>
              <a:rPr lang="en-US" sz="1200" dirty="0" smtClean="0">
                <a:solidFill>
                  <a:srgbClr val="000000"/>
                </a:solidFill>
              </a:rPr>
              <a:t>Chapter 6:</a:t>
            </a:r>
            <a:endParaRPr lang="en-US" sz="1200" dirty="0" smtClean="0">
              <a:solidFill>
                <a:srgbClr val="000000"/>
              </a:solidFill>
            </a:endParaRPr>
          </a:p>
          <a:p>
            <a:pPr indent="-171450">
              <a:buFont typeface="Arial"/>
              <a:buChar char="•"/>
            </a:pPr>
            <a:r>
              <a:rPr lang="en-US" sz="1200" dirty="0" err="1" smtClean="0">
                <a:solidFill>
                  <a:srgbClr val="000000"/>
                </a:solidFill>
                <a:latin typeface="Calibri"/>
              </a:rPr>
              <a:t>Matplotlib</a:t>
            </a: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 library</a:t>
            </a:r>
          </a:p>
          <a:p>
            <a:pPr indent="-171450">
              <a:buFont typeface="Arial"/>
              <a:buChar char="•"/>
            </a:pPr>
            <a:r>
              <a:rPr lang="en-US" sz="1200" dirty="0" smtClean="0">
                <a:solidFill>
                  <a:srgbClr val="000000"/>
                </a:solidFill>
                <a:latin typeface="Calibri"/>
              </a:rPr>
              <a:t>Plot function</a:t>
            </a:r>
            <a:endParaRPr lang="en-US" sz="1200" dirty="0" smtClean="0">
              <a:solidFill>
                <a:srgbClr val="000000"/>
              </a:solidFill>
              <a:latin typeface="Calibri"/>
            </a:endParaRPr>
          </a:p>
          <a:p>
            <a:endParaRPr lang="en-US" dirty="0"/>
          </a:p>
        </p:txBody>
      </p:sp>
      <p:sp>
        <p:nvSpPr>
          <p:cNvPr id="22" name="CustomShape 11"/>
          <p:cNvSpPr/>
          <p:nvPr/>
        </p:nvSpPr>
        <p:spPr>
          <a:xfrm>
            <a:off x="3021730" y="5477086"/>
            <a:ext cx="2895120" cy="890826"/>
          </a:xfrm>
          <a:prstGeom prst="rect">
            <a:avLst/>
          </a:prstGeom>
          <a:gradFill>
            <a:gsLst>
              <a:gs pos="0">
                <a:srgbClr val="FFDED0"/>
              </a:gs>
              <a:gs pos="100000">
                <a:srgbClr val="FFF1EC"/>
              </a:gs>
            </a:gsLst>
            <a:lin ang="16200000"/>
          </a:gradFill>
          <a:ln w="9360">
            <a:solidFill>
              <a:srgbClr val="F59240"/>
            </a:solidFill>
            <a:round/>
          </a:ln>
        </p:spPr>
        <p:txBody>
          <a:bodyPr lIns="90000" tIns="45000" rIns="90000" bIns="45000"/>
          <a:lstStyle/>
          <a:p>
            <a:pPr algn="ctr">
              <a:lnSpc>
                <a:spcPct val="100000"/>
              </a:lnSpc>
            </a:pPr>
            <a:r>
              <a:rPr lang="en-US" dirty="0" smtClean="0">
                <a:solidFill>
                  <a:srgbClr val="000000"/>
                </a:solidFill>
              </a:rPr>
              <a:t>Random Numbers</a:t>
            </a:r>
            <a:endParaRPr lang="en-US" dirty="0"/>
          </a:p>
          <a:p>
            <a:pPr>
              <a:lnSpc>
                <a:spcPct val="100000"/>
              </a:lnSpc>
            </a:pPr>
            <a:r>
              <a:rPr lang="en-US" sz="1200" dirty="0">
                <a:solidFill>
                  <a:srgbClr val="000000"/>
                </a:solidFill>
              </a:rPr>
              <a:t>Chapter </a:t>
            </a:r>
            <a:r>
              <a:rPr lang="en-US" sz="1200" dirty="0" smtClean="0">
                <a:solidFill>
                  <a:srgbClr val="000000"/>
                </a:solidFill>
              </a:rPr>
              <a:t>12:</a:t>
            </a:r>
            <a:endParaRPr lang="en-US" sz="1200" dirty="0">
              <a:solidFill>
                <a:srgbClr val="0000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>
              <p:cTn id="2" nodeType="mainSeq"/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JuergenMacroBeamerTheme">
  <a:themeElements>
    <a:clrScheme name="Office">
      <a:dk1>
        <a:sysClr val="windowText" lastClr="000000"/>
      </a:dk1>
      <a:lt1>
        <a:sysClr val="window" lastClr="F0F0F0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JuergenMacroBeamerTheme</Template>
  <TotalTime>88</TotalTime>
  <Words>138</Words>
  <Application>Microsoft Office PowerPoint</Application>
  <PresentationFormat>On-screen Show (4:3)</PresentationFormat>
  <Paragraphs>55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JuergenMacroBeamerTheme</vt:lpstr>
      <vt:lpstr>PowerPoint Presentation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cp:lastModifiedBy>Jung, Juergen</cp:lastModifiedBy>
  <cp:revision>12</cp:revision>
  <dcterms:modified xsi:type="dcterms:W3CDTF">2016-02-03T20:25:54Z</dcterms:modified>
</cp:coreProperties>
</file>