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329" r:id="rId2"/>
    <p:sldId id="350" r:id="rId3"/>
    <p:sldId id="337" r:id="rId4"/>
    <p:sldId id="338" r:id="rId5"/>
    <p:sldId id="339" r:id="rId6"/>
    <p:sldId id="340" r:id="rId7"/>
    <p:sldId id="342" r:id="rId8"/>
    <p:sldId id="349" r:id="rId9"/>
    <p:sldId id="341" r:id="rId10"/>
    <p:sldId id="343" r:id="rId11"/>
    <p:sldId id="345" r:id="rId12"/>
    <p:sldId id="344" r:id="rId13"/>
    <p:sldId id="346" r:id="rId14"/>
    <p:sldId id="348" r:id="rId15"/>
    <p:sldId id="347" r:id="rId1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>
      <p:cViewPr>
        <p:scale>
          <a:sx n="95" d="100"/>
          <a:sy n="95" d="100"/>
        </p:scale>
        <p:origin x="-1112" y="-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11E213F-4A7D-41EB-ABFF-2AD86FFEED9A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FCAAC04-D950-4376-AA92-91938EA6404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2729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F3FC2C-F18A-4F87-992E-26A530A55D09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27AF3-6319-4685-8ED4-F501580083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58B407-70AD-4600-9787-F92814421EEB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3D5957-495F-44C3-9BA5-C1E754C525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402ED2-4679-4595-9332-19DC238141B4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8D606A-ADBB-4D72-9473-8ABBD4B2CC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082AD1-990B-4373-9CE3-725C9928AB4C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7F20E0-0AB2-4B75-9959-FEFE72E16F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FBEBD0-800D-40D6-8D1A-620006947F9B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CA5B0B-1373-48FF-877C-2F1B29E241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766772-395A-4A7A-AEC9-D532484D9D53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3DA6DE-D456-4138-9BE8-344B9B647B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EF6602-BCB6-48B8-8D22-66831E014EBC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CE100F-82C7-48F1-9ABD-D578972A41F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A5B30-FF9E-4CAB-9DCC-DEBB85C843F9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DF94FB-3A9D-4413-B018-89E1700248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7B0230-B638-4858-926A-E0BAB8E2C2F8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ED337-9C5A-4517-9711-8C69505EC0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D8BEFA-1287-44D6-AECC-C4DA99C601A8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DC0C49-0FD1-4F86-80DD-1BDA9F634B8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747817-8316-4B13-87C8-72DFFC53A0B2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633D13-21BB-46DB-B488-3ACF3E529B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614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AE873EE3-E829-4551-BC54-BC01DB40456A}" type="datetimeFigureOut">
              <a:rPr lang="en-US"/>
              <a:pPr>
                <a:defRPr/>
              </a:pPr>
              <a:t>10/31/17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fld id="{24E63CD4-919B-42B9-AB0C-BF9CE578BE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457200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52400" y="2590800"/>
            <a:ext cx="328083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u="sng" dirty="0" smtClean="0"/>
              <a:t>Analysis of the Exchange </a:t>
            </a:r>
            <a:r>
              <a:rPr lang="en-US" sz="3200" u="sng" dirty="0"/>
              <a:t>Rate Between US </a:t>
            </a:r>
            <a:r>
              <a:rPr lang="en-US" sz="3200" u="sng" dirty="0" smtClean="0"/>
              <a:t>Dollar </a:t>
            </a:r>
            <a:r>
              <a:rPr lang="en-US" sz="3200" u="sng" dirty="0"/>
              <a:t>and the Chinese Yuan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Econ 431 Data Presentation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0133" y="1066800"/>
            <a:ext cx="2904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Micah Torbert</a:t>
            </a:r>
          </a:p>
          <a:p>
            <a:r>
              <a:rPr lang="en-US" dirty="0" err="1" smtClean="0"/>
              <a:t>Souleymane</a:t>
            </a:r>
            <a:r>
              <a:rPr lang="en-US" dirty="0" smtClean="0"/>
              <a:t> </a:t>
            </a:r>
            <a:r>
              <a:rPr lang="en-US" dirty="0" err="1" smtClean="0"/>
              <a:t>Kabore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October 31</a:t>
            </a:r>
            <a:r>
              <a:rPr lang="en-US" baseline="30000" dirty="0" smtClean="0"/>
              <a:t>st</a:t>
            </a:r>
            <a:r>
              <a:rPr lang="en-US" dirty="0" smtClean="0"/>
              <a:t>, 2017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949721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Total:_________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691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Regression Results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863600" y="1799431"/>
          <a:ext cx="7416800" cy="4127500"/>
        </p:xfrm>
        <a:graphic>
          <a:graphicData uri="http://schemas.openxmlformats.org/drawingml/2006/table">
            <a:tbl>
              <a:tblPr/>
              <a:tblGrid>
                <a:gridCol w="1612900"/>
                <a:gridCol w="1409700"/>
                <a:gridCol w="901700"/>
                <a:gridCol w="825500"/>
                <a:gridCol w="825500"/>
                <a:gridCol w="927100"/>
                <a:gridCol w="914400"/>
              </a:tblGrid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Dependent Variable: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USD_CNY_ExRate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R-squared: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0.963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Adj. R-squared: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0.952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F-statistic: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87.25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Coef.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Error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P&gt;|t|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[0.025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0.975]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GDP_China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-1.05E-12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2.04E-13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-5.136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-1.48E-12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-6.23E-13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US_M1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2.43E-12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8.36E-13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6.82E-13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4.17E-12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US_CPI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-2.61E-02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-0.322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0.751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-0.195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0.143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China_Population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-0.520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0.609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-0.001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China_CPI 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0.014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0.736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0.470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-0.018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0.038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US_Assets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0.0877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0.017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5.239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0.000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0.053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0.123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7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US_Imports </a:t>
                      </a:r>
                    </a:p>
                  </a:txBody>
                  <a:tcPr marL="12700" marR="12700" marT="12700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1.42E-07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6.91E-07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0.205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0.840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-1.30E-06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1.58E-06</a:t>
                      </a:r>
                    </a:p>
                  </a:txBody>
                  <a:tcPr marL="12700" marR="12700" marT="1270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0753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Interpretation &amp; Further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Based on the P-test (the P&gt;|t| column) we were able to conclude that from the data we compiled thus far, the least statistically significant macro-economic variables were: </a:t>
            </a:r>
          </a:p>
          <a:p>
            <a:pPr lvl="1"/>
            <a:r>
              <a:rPr lang="en-US" dirty="0" smtClean="0"/>
              <a:t>The Rate of Inflation in the U.S. (CPI)</a:t>
            </a:r>
          </a:p>
          <a:p>
            <a:pPr lvl="1"/>
            <a:r>
              <a:rPr lang="en-US" dirty="0" smtClean="0"/>
              <a:t>China’s Population </a:t>
            </a:r>
            <a:endParaRPr lang="en-US" dirty="0"/>
          </a:p>
          <a:p>
            <a:pPr lvl="1"/>
            <a:r>
              <a:rPr lang="en-US" dirty="0"/>
              <a:t>The Rate of Inflation in the </a:t>
            </a:r>
            <a:r>
              <a:rPr lang="en-US" dirty="0" smtClean="0"/>
              <a:t>China </a:t>
            </a:r>
            <a:r>
              <a:rPr lang="en-US" dirty="0"/>
              <a:t>(CPI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The Net Amount of U.S. Imports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200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Statistics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2831099"/>
              </p:ext>
            </p:extLst>
          </p:nvPr>
        </p:nvGraphicFramePr>
        <p:xfrm>
          <a:off x="381000" y="2285996"/>
          <a:ext cx="8458200" cy="3048003"/>
        </p:xfrm>
        <a:graphic>
          <a:graphicData uri="http://schemas.openxmlformats.org/drawingml/2006/table">
            <a:tbl>
              <a:tblPr/>
              <a:tblGrid>
                <a:gridCol w="1730924"/>
                <a:gridCol w="1362642"/>
                <a:gridCol w="871600"/>
                <a:gridCol w="1031188"/>
                <a:gridCol w="797943"/>
                <a:gridCol w="896151"/>
                <a:gridCol w="883876"/>
                <a:gridCol w="883876"/>
              </a:tblGrid>
              <a:tr h="338667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Mean 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Std. Dev.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Min 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25%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50%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75%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Max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USD_CNY_ExRate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7.035552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1.481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3.731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6.1549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7.6058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8.27775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8.6397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GDP_China 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2.81E+12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3.09E+12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3.12354E+11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6.49E+11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1.34E+12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4.08E+12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1.05E+13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US_M1 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5.60E+11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7.87E+11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1.08E+12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1.18E+12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1.49E+12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2.93E+12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US_CPI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8.49E+01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13.785343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62.10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74.212559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83.210549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97.691414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107.335762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China_Population (mil.)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8257.89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1848.37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5479.70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6516.15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8499.13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9911.57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11045.23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China_CPI  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1267.09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71.78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1114.16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1221.95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1277.19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1323.16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1369.44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US_Assets (bil.)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78.561481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22.670879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36.28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71.83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80.55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93.355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113.7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8667">
                <a:tc>
                  <a:txBody>
                    <a:bodyPr/>
                    <a:lstStyle/>
                    <a:p>
                      <a:pPr algn="l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US_Imports </a:t>
                      </a:r>
                    </a:p>
                  </a:txBody>
                  <a:tcPr marL="11944" marR="11944" marT="1194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1.56E+06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7.93E+05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5.54E+05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8.58E+05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1.43E+06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2.31E+06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2.88E+06</a:t>
                      </a:r>
                    </a:p>
                  </a:txBody>
                  <a:tcPr marL="11944" marR="11944" marT="11944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398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Problems We Ran Into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Small values are mixed in with large values, could lead to scaling issues</a:t>
            </a:r>
          </a:p>
          <a:p>
            <a:endParaRPr lang="en-US" dirty="0" smtClean="0"/>
          </a:p>
          <a:p>
            <a:r>
              <a:rPr lang="en-US" dirty="0" smtClean="0"/>
              <a:t>Several independent variables that we collected data for were not compiled were not statistically significant </a:t>
            </a:r>
          </a:p>
          <a:p>
            <a:endParaRPr lang="en-US" dirty="0" smtClean="0"/>
          </a:p>
          <a:p>
            <a:r>
              <a:rPr lang="en-US" dirty="0" smtClean="0"/>
              <a:t>Limited number of observations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5307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Possible Solutions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Select new variables to extract from the FRED site and run a new </a:t>
            </a:r>
            <a:r>
              <a:rPr lang="en-US" dirty="0" smtClean="0"/>
              <a:t>regression (growth </a:t>
            </a:r>
            <a:r>
              <a:rPr lang="en-US" smtClean="0"/>
              <a:t>rate data)</a:t>
            </a:r>
            <a:endParaRPr lang="en-US" dirty="0" smtClean="0"/>
          </a:p>
          <a:p>
            <a:r>
              <a:rPr lang="en-US" dirty="0" smtClean="0"/>
              <a:t> Select a new time interval to view data from, thus increasing the number of samples in our dataset  </a:t>
            </a:r>
          </a:p>
          <a:p>
            <a:r>
              <a:rPr lang="en-US" dirty="0" smtClean="0"/>
              <a:t>Increase the size of the number(s) in certain statistics such as population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031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33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Review: What Is “Pegged” Currency?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pegged currency is a type of exchange rate regime where a currency’s value is fixed against the value of another single currency </a:t>
            </a:r>
          </a:p>
          <a:p>
            <a:endParaRPr lang="en-US" dirty="0" smtClean="0"/>
          </a:p>
          <a:p>
            <a:r>
              <a:rPr lang="en-US" dirty="0" smtClean="0"/>
              <a:t>Since the early 1970’s the Chinese </a:t>
            </a:r>
            <a:r>
              <a:rPr lang="en-US" dirty="0" err="1" smtClean="0"/>
              <a:t>yuan</a:t>
            </a:r>
            <a:r>
              <a:rPr lang="en-US" dirty="0" smtClean="0"/>
              <a:t> has been pegged to the U.S. dollar, but in 2005 it was taken off of this peg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945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Were We Trying to Find Out?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Our goal was to find whether or not there was a correlation between certain macroeconomic variables and the exchange rate between the USD and the CNY</a:t>
            </a:r>
          </a:p>
          <a:p>
            <a:endParaRPr lang="en-US" dirty="0" smtClean="0"/>
          </a:p>
          <a:p>
            <a:r>
              <a:rPr lang="en-US" dirty="0" smtClean="0"/>
              <a:t>More specifically we looked at the following variables: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458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Independent Variables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China’s Gross Domestic Product (GDP)</a:t>
            </a:r>
          </a:p>
          <a:p>
            <a:r>
              <a:rPr lang="en-US" sz="2800" dirty="0" smtClean="0"/>
              <a:t>The M1 Money Supply of the U.S. </a:t>
            </a:r>
          </a:p>
          <a:p>
            <a:pPr lvl="1"/>
            <a:r>
              <a:rPr lang="en-US" sz="1800" dirty="0" smtClean="0"/>
              <a:t>(M1: All physical money, checking accounts, demand deposits, &amp; negotiable order of withdrawal accounts)</a:t>
            </a:r>
          </a:p>
          <a:p>
            <a:r>
              <a:rPr lang="en-US" sz="2800" dirty="0" smtClean="0"/>
              <a:t>The Rate of Inflation in the U.S. (CPI)</a:t>
            </a:r>
          </a:p>
          <a:p>
            <a:r>
              <a:rPr lang="en-US" sz="2800" dirty="0" smtClean="0"/>
              <a:t>The Total Population of China </a:t>
            </a:r>
          </a:p>
          <a:p>
            <a:r>
              <a:rPr lang="en-US" sz="2800" dirty="0"/>
              <a:t>The Total Population of </a:t>
            </a:r>
            <a:r>
              <a:rPr lang="en-US" sz="2800" dirty="0" smtClean="0"/>
              <a:t>the U.S. </a:t>
            </a:r>
          </a:p>
          <a:p>
            <a:r>
              <a:rPr lang="en-US" sz="2800" dirty="0" smtClean="0"/>
              <a:t>The Net Amount of Itemized Assets in the U.S.</a:t>
            </a:r>
          </a:p>
          <a:p>
            <a:r>
              <a:rPr lang="en-US" sz="2800" dirty="0" smtClean="0"/>
              <a:t>Net U.S. Imports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8315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Dependent Variable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As stated previously, the dependent variable in our regression was the </a:t>
            </a:r>
            <a:r>
              <a:rPr lang="en-US" u="sng" dirty="0"/>
              <a:t>exchange rate between the USD and the CNY</a:t>
            </a:r>
          </a:p>
          <a:p>
            <a:r>
              <a:rPr lang="en-US" dirty="0" smtClean="0"/>
              <a:t> We examined the trend of this variable from 1988 to 2014 annually </a:t>
            </a:r>
          </a:p>
          <a:p>
            <a:r>
              <a:rPr lang="en-US" dirty="0" smtClean="0"/>
              <a:t>After examining the graph of this data, we observed a negative slope in the graph after the year 2005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98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 Representation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971800" y="1295400"/>
            <a:ext cx="3220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USD vs. CNY Exchange Rate </a:t>
            </a:r>
            <a:endParaRPr lang="en-US" dirty="0"/>
          </a:p>
        </p:txBody>
      </p:sp>
      <p:pic>
        <p:nvPicPr>
          <p:cNvPr id="4" name="Content Placeholder 3" descr="Screen Shot 2017-10-31 at 1.08.32 A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4" b="6854"/>
          <a:stretch>
            <a:fillRect/>
          </a:stretch>
        </p:blipFill>
        <p:spPr>
          <a:xfrm>
            <a:off x="152400" y="1676400"/>
            <a:ext cx="8506710" cy="4678363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07485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Trends From the Graph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exchange rate seemed to increase rapidly in favor of the U.S. dollar from 1984 to 1995 </a:t>
            </a:r>
          </a:p>
          <a:p>
            <a:r>
              <a:rPr lang="en-US" dirty="0" smtClean="0"/>
              <a:t>From 1995 to 2005 there was very little variation in the exchange rate</a:t>
            </a:r>
          </a:p>
          <a:p>
            <a:r>
              <a:rPr lang="en-US" dirty="0" smtClean="0"/>
              <a:t>After the year 2005 we noticed a significant decrease in the exchange rate, in favor of the Chinese </a:t>
            </a:r>
            <a:r>
              <a:rPr lang="en-US" dirty="0" err="1" smtClean="0"/>
              <a:t>yuan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614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Was Happening?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In the early 1990’s the </a:t>
            </a:r>
            <a:r>
              <a:rPr lang="en-US" sz="2800" dirty="0" err="1" smtClean="0"/>
              <a:t>yuan</a:t>
            </a:r>
            <a:r>
              <a:rPr lang="en-US" sz="2800" dirty="0" smtClean="0"/>
              <a:t> was systematically debased at a price ratio of roughly 3.7 CNY to 8.3 USD and left that way for a decade in order to make Chinese goods cheap in U.S. dollars</a:t>
            </a:r>
          </a:p>
          <a:p>
            <a:pPr lvl="1"/>
            <a:r>
              <a:rPr lang="en-US" sz="2400" dirty="0" smtClean="0"/>
              <a:t>This in turn rapidly increases China’s exporting industry 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In 2005 the Chinese was </a:t>
            </a:r>
            <a:r>
              <a:rPr lang="en-US" sz="2800" dirty="0" err="1" smtClean="0"/>
              <a:t>yuan</a:t>
            </a:r>
            <a:r>
              <a:rPr lang="en-US" sz="2800" dirty="0" smtClean="0"/>
              <a:t> was taken off of the U.S. peg due to political and economic pressures that were put on China by it’s trading partners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887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Method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Step One: Setup account with </a:t>
            </a:r>
            <a:r>
              <a:rPr lang="en-US" dirty="0" err="1" smtClean="0"/>
              <a:t>Quandl</a:t>
            </a:r>
            <a:r>
              <a:rPr lang="en-US" dirty="0" smtClean="0"/>
              <a:t> </a:t>
            </a:r>
          </a:p>
          <a:p>
            <a:r>
              <a:rPr lang="en-US" dirty="0" smtClean="0"/>
              <a:t>Step Two: Received an authorization token so that we could extract data from the FRED website</a:t>
            </a:r>
          </a:p>
          <a:p>
            <a:r>
              <a:rPr lang="en-US" dirty="0" smtClean="0"/>
              <a:t>Step Three: Drafted script that would extract the data we needed</a:t>
            </a:r>
          </a:p>
          <a:p>
            <a:r>
              <a:rPr lang="en-US" dirty="0" smtClean="0"/>
              <a:t>Step Four:  Ran script and extracted data</a:t>
            </a:r>
          </a:p>
          <a:p>
            <a:r>
              <a:rPr lang="en-US" dirty="0" smtClean="0"/>
              <a:t>Step Five: Ran regression on collected data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370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7767</TotalTime>
  <Words>884</Words>
  <Application>Microsoft Macintosh PowerPoint</Application>
  <PresentationFormat>On-screen Show (4:3)</PresentationFormat>
  <Paragraphs>198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Review: What Is “Pegged” Currency?</vt:lpstr>
      <vt:lpstr>What Were We Trying to Find Out?</vt:lpstr>
      <vt:lpstr>Our Independent Variables </vt:lpstr>
      <vt:lpstr>Our Dependent Variable</vt:lpstr>
      <vt:lpstr>Visual Representation </vt:lpstr>
      <vt:lpstr>Trends From the Graph</vt:lpstr>
      <vt:lpstr>What Was Happening? </vt:lpstr>
      <vt:lpstr>Our Method</vt:lpstr>
      <vt:lpstr>Our Regression Results</vt:lpstr>
      <vt:lpstr>Interpretation &amp; Further Analysis</vt:lpstr>
      <vt:lpstr>Summary Statistics</vt:lpstr>
      <vt:lpstr>Problems We Ran Into </vt:lpstr>
      <vt:lpstr>Possible Solutions</vt:lpstr>
      <vt:lpstr>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Civil Rights Movement and Black’s Motor Vehicle death rate</dc:title>
  <dc:creator>chao</dc:creator>
  <cp:lastModifiedBy>Micah Torbert</cp:lastModifiedBy>
  <cp:revision>374</cp:revision>
  <dcterms:created xsi:type="dcterms:W3CDTF">2007-11-05T19:25:40Z</dcterms:created>
  <dcterms:modified xsi:type="dcterms:W3CDTF">2017-10-31T07:02:52Z</dcterms:modified>
</cp:coreProperties>
</file>