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1217-16C1-4EA6-82D7-7FF849B1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444302"/>
            <a:ext cx="4114800" cy="3051589"/>
          </a:xfrm>
        </p:spPr>
        <p:txBody>
          <a:bodyPr>
            <a:normAutofit/>
          </a:bodyPr>
          <a:lstStyle/>
          <a:p>
            <a:r>
              <a:rPr lang="en-US" dirty="0"/>
              <a:t>Political Affiliation and per capita income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E7744-D249-448A-A078-F69D319CF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4900" y="3800094"/>
            <a:ext cx="2219706" cy="581406"/>
          </a:xfrm>
        </p:spPr>
        <p:txBody>
          <a:bodyPr/>
          <a:lstStyle/>
          <a:p>
            <a:r>
              <a:rPr lang="en-US" dirty="0"/>
              <a:t>Abby White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8376A-1B6E-4916-AAA1-C6BFBB2B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9" y="396677"/>
            <a:ext cx="6877526" cy="609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687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DE85-454C-409C-B551-3456C9E4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C053-A52A-4E2C-AD8B-DA417910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Is per capita income correlated to political party affiliation and how strong is this correlation?</a:t>
            </a:r>
          </a:p>
        </p:txBody>
      </p:sp>
    </p:spTree>
    <p:extLst>
      <p:ext uri="{BB962C8B-B14F-4D97-AF65-F5344CB8AC3E}">
        <p14:creationId xmlns:p14="http://schemas.microsoft.com/office/powerpoint/2010/main" val="16866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E052-3D7F-4E6F-9F0A-1900D9C2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2718-FA1D-417F-855E-E9708D23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 capita income</a:t>
            </a:r>
          </a:p>
          <a:p>
            <a:r>
              <a:rPr lang="en-US" sz="2000" dirty="0"/>
              <a:t>County</a:t>
            </a:r>
          </a:p>
          <a:p>
            <a:r>
              <a:rPr lang="en-US" sz="2000" dirty="0"/>
              <a:t>State</a:t>
            </a:r>
          </a:p>
          <a:p>
            <a:r>
              <a:rPr lang="en-US" sz="2000" dirty="0"/>
              <a:t>Rank in State</a:t>
            </a:r>
          </a:p>
          <a:p>
            <a:r>
              <a:rPr lang="en-US" sz="2000" dirty="0"/>
              <a:t>Political Party won in 2016 (Dependent)</a:t>
            </a:r>
          </a:p>
        </p:txBody>
      </p:sp>
    </p:spTree>
    <p:extLst>
      <p:ext uri="{BB962C8B-B14F-4D97-AF65-F5344CB8AC3E}">
        <p14:creationId xmlns:p14="http://schemas.microsoft.com/office/powerpoint/2010/main" val="53791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330E-4AD9-470E-B545-FB0F48B7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E5B0-D2D5-4BEF-A2C7-C92D4EEC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Public Assumptions</a:t>
            </a:r>
          </a:p>
          <a:p>
            <a:pPr lvl="1"/>
            <a:r>
              <a:rPr lang="en-US" sz="2200" dirty="0"/>
              <a:t>Republicans are more wealthy per capita</a:t>
            </a:r>
          </a:p>
          <a:p>
            <a:r>
              <a:rPr lang="en-US" sz="2400" dirty="0"/>
              <a:t>Regional</a:t>
            </a:r>
          </a:p>
          <a:p>
            <a:pPr lvl="1"/>
            <a:r>
              <a:rPr lang="en-US" sz="2200" dirty="0"/>
              <a:t>Stronger correlation to physical region rather than income</a:t>
            </a:r>
          </a:p>
        </p:txBody>
      </p:sp>
    </p:spTree>
    <p:extLst>
      <p:ext uri="{BB962C8B-B14F-4D97-AF65-F5344CB8AC3E}">
        <p14:creationId xmlns:p14="http://schemas.microsoft.com/office/powerpoint/2010/main" val="80718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1E47-FB5D-46F9-A673-E446D0F1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Findings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8393DA-6856-4287-A8D1-8DA16C439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578755"/>
              </p:ext>
            </p:extLst>
          </p:nvPr>
        </p:nvGraphicFramePr>
        <p:xfrm>
          <a:off x="704849" y="2638425"/>
          <a:ext cx="10829922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4987">
                  <a:extLst>
                    <a:ext uri="{9D8B030D-6E8A-4147-A177-3AD203B41FA5}">
                      <a16:colId xmlns:a16="http://schemas.microsoft.com/office/drawing/2014/main" val="3640715567"/>
                    </a:ext>
                  </a:extLst>
                </a:gridCol>
                <a:gridCol w="1804987">
                  <a:extLst>
                    <a:ext uri="{9D8B030D-6E8A-4147-A177-3AD203B41FA5}">
                      <a16:colId xmlns:a16="http://schemas.microsoft.com/office/drawing/2014/main" val="155605839"/>
                    </a:ext>
                  </a:extLst>
                </a:gridCol>
                <a:gridCol w="1804987">
                  <a:extLst>
                    <a:ext uri="{9D8B030D-6E8A-4147-A177-3AD203B41FA5}">
                      <a16:colId xmlns:a16="http://schemas.microsoft.com/office/drawing/2014/main" val="1213222061"/>
                    </a:ext>
                  </a:extLst>
                </a:gridCol>
                <a:gridCol w="1804987">
                  <a:extLst>
                    <a:ext uri="{9D8B030D-6E8A-4147-A177-3AD203B41FA5}">
                      <a16:colId xmlns:a16="http://schemas.microsoft.com/office/drawing/2014/main" val="3385721877"/>
                    </a:ext>
                  </a:extLst>
                </a:gridCol>
                <a:gridCol w="1804987">
                  <a:extLst>
                    <a:ext uri="{9D8B030D-6E8A-4147-A177-3AD203B41FA5}">
                      <a16:colId xmlns:a16="http://schemas.microsoft.com/office/drawing/2014/main" val="3911395442"/>
                    </a:ext>
                  </a:extLst>
                </a:gridCol>
                <a:gridCol w="1804987">
                  <a:extLst>
                    <a:ext uri="{9D8B030D-6E8A-4147-A177-3AD203B41FA5}">
                      <a16:colId xmlns:a16="http://schemas.microsoft.com/office/drawing/2014/main" val="60213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Republicans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40016.13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10291.1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18255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156708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133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E534AF-4C27-4AC2-8909-09697891F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80210"/>
              </p:ext>
            </p:extLst>
          </p:nvPr>
        </p:nvGraphicFramePr>
        <p:xfrm>
          <a:off x="704849" y="4134358"/>
          <a:ext cx="10829922" cy="1199287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804987">
                  <a:extLst>
                    <a:ext uri="{9D8B030D-6E8A-4147-A177-3AD203B41FA5}">
                      <a16:colId xmlns:a16="http://schemas.microsoft.com/office/drawing/2014/main" val="4068791411"/>
                    </a:ext>
                  </a:extLst>
                </a:gridCol>
                <a:gridCol w="1804987">
                  <a:extLst>
                    <a:ext uri="{9D8B030D-6E8A-4147-A177-3AD203B41FA5}">
                      <a16:colId xmlns:a16="http://schemas.microsoft.com/office/drawing/2014/main" val="2095015117"/>
                    </a:ext>
                  </a:extLst>
                </a:gridCol>
                <a:gridCol w="1804987">
                  <a:extLst>
                    <a:ext uri="{9D8B030D-6E8A-4147-A177-3AD203B41FA5}">
                      <a16:colId xmlns:a16="http://schemas.microsoft.com/office/drawing/2014/main" val="1704585178"/>
                    </a:ext>
                  </a:extLst>
                </a:gridCol>
                <a:gridCol w="1804987">
                  <a:extLst>
                    <a:ext uri="{9D8B030D-6E8A-4147-A177-3AD203B41FA5}">
                      <a16:colId xmlns:a16="http://schemas.microsoft.com/office/drawing/2014/main" val="238435202"/>
                    </a:ext>
                  </a:extLst>
                </a:gridCol>
                <a:gridCol w="1804987">
                  <a:extLst>
                    <a:ext uri="{9D8B030D-6E8A-4147-A177-3AD203B41FA5}">
                      <a16:colId xmlns:a16="http://schemas.microsoft.com/office/drawing/2014/main" val="2918010186"/>
                    </a:ext>
                  </a:extLst>
                </a:gridCol>
                <a:gridCol w="1804987">
                  <a:extLst>
                    <a:ext uri="{9D8B030D-6E8A-4147-A177-3AD203B41FA5}">
                      <a16:colId xmlns:a16="http://schemas.microsoft.com/office/drawing/2014/main" val="878977467"/>
                    </a:ext>
                  </a:extLst>
                </a:gridCol>
              </a:tblGrid>
              <a:tr h="573761">
                <a:tc>
                  <a:txBody>
                    <a:bodyPr/>
                    <a:lstStyle/>
                    <a:p>
                      <a:r>
                        <a:rPr lang="en-US" dirty="0"/>
                        <a:t>Democrats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92399"/>
                  </a:ext>
                </a:extLst>
              </a:tr>
              <a:tr h="559207">
                <a:tc>
                  <a:txBody>
                    <a:bodyPr/>
                    <a:lstStyle/>
                    <a:p>
                      <a:r>
                        <a:rPr lang="en-US" dirty="0"/>
                        <a:t>Per capita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42113.49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14692.12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16007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3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26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C573-F091-496F-BB92-7244165E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C9AF-04AB-4310-AEB1-31F0435B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￼￼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9840A-CC3A-4DC0-A97C-AF88F7BF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70" y="2415195"/>
            <a:ext cx="6446280" cy="3927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8B0F3E-9C2C-455A-BEFA-819B02B12C14}"/>
              </a:ext>
            </a:extLst>
          </p:cNvPr>
          <p:cNvSpPr txBox="1"/>
          <p:nvPr/>
        </p:nvSpPr>
        <p:spPr>
          <a:xfrm>
            <a:off x="7620000" y="2838450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3,080 counties</a:t>
            </a:r>
          </a:p>
          <a:p>
            <a:r>
              <a:rPr lang="en-US" dirty="0"/>
              <a:t>50 states plus D.C.</a:t>
            </a:r>
          </a:p>
        </p:txBody>
      </p:sp>
    </p:spTree>
    <p:extLst>
      <p:ext uri="{BB962C8B-B14F-4D97-AF65-F5344CB8AC3E}">
        <p14:creationId xmlns:p14="http://schemas.microsoft.com/office/powerpoint/2010/main" val="403765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A332-82C7-4DE8-A958-B0A375C4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78942"/>
            <a:ext cx="7729728" cy="1188720"/>
          </a:xfrm>
        </p:spPr>
        <p:txBody>
          <a:bodyPr/>
          <a:lstStyle/>
          <a:p>
            <a:r>
              <a:rPr lang="en-US" dirty="0"/>
              <a:t>Regression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9719E7-AF90-4A22-ABA5-784813E1B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80536"/>
              </p:ext>
            </p:extLst>
          </p:nvPr>
        </p:nvGraphicFramePr>
        <p:xfrm>
          <a:off x="411163" y="2247900"/>
          <a:ext cx="7731126" cy="165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785025347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2303468250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r>
                        <a:rPr lang="en-US" dirty="0"/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8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6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Adj. R 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9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491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88BAE5-87CA-4A92-81C6-0F33F6E9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92155"/>
              </p:ext>
            </p:extLst>
          </p:nvPr>
        </p:nvGraphicFramePr>
        <p:xfrm>
          <a:off x="1260475" y="4282948"/>
          <a:ext cx="9674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032">
                  <a:extLst>
                    <a:ext uri="{9D8B030D-6E8A-4147-A177-3AD203B41FA5}">
                      <a16:colId xmlns:a16="http://schemas.microsoft.com/office/drawing/2014/main" val="1306333647"/>
                    </a:ext>
                  </a:extLst>
                </a:gridCol>
                <a:gridCol w="1382032">
                  <a:extLst>
                    <a:ext uri="{9D8B030D-6E8A-4147-A177-3AD203B41FA5}">
                      <a16:colId xmlns:a16="http://schemas.microsoft.com/office/drawing/2014/main" val="2821089963"/>
                    </a:ext>
                  </a:extLst>
                </a:gridCol>
                <a:gridCol w="1382032">
                  <a:extLst>
                    <a:ext uri="{9D8B030D-6E8A-4147-A177-3AD203B41FA5}">
                      <a16:colId xmlns:a16="http://schemas.microsoft.com/office/drawing/2014/main" val="256355832"/>
                    </a:ext>
                  </a:extLst>
                </a:gridCol>
                <a:gridCol w="1382032">
                  <a:extLst>
                    <a:ext uri="{9D8B030D-6E8A-4147-A177-3AD203B41FA5}">
                      <a16:colId xmlns:a16="http://schemas.microsoft.com/office/drawing/2014/main" val="2132431861"/>
                    </a:ext>
                  </a:extLst>
                </a:gridCol>
                <a:gridCol w="1382032">
                  <a:extLst>
                    <a:ext uri="{9D8B030D-6E8A-4147-A177-3AD203B41FA5}">
                      <a16:colId xmlns:a16="http://schemas.microsoft.com/office/drawing/2014/main" val="3944468385"/>
                    </a:ext>
                  </a:extLst>
                </a:gridCol>
                <a:gridCol w="1382032">
                  <a:extLst>
                    <a:ext uri="{9D8B030D-6E8A-4147-A177-3AD203B41FA5}">
                      <a16:colId xmlns:a16="http://schemas.microsoft.com/office/drawing/2014/main" val="3555997580"/>
                    </a:ext>
                  </a:extLst>
                </a:gridCol>
                <a:gridCol w="1382032">
                  <a:extLst>
                    <a:ext uri="{9D8B030D-6E8A-4147-A177-3AD203B41FA5}">
                      <a16:colId xmlns:a16="http://schemas.microsoft.com/office/drawing/2014/main" val="366903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P&gt;|t|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4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percap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-2.82e-06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6.51e-07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-4.32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-4.09e-06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-1.54e-06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86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94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6189-91AB-4DF2-8AA5-7823F233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500D-9EA0-4606-A34F-8AC55FD8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correlation between income and political party</a:t>
            </a:r>
          </a:p>
          <a:p>
            <a:r>
              <a:rPr lang="en-US" dirty="0"/>
              <a:t>Strong ties to where someone lives (also related to income)</a:t>
            </a:r>
          </a:p>
          <a:p>
            <a:r>
              <a:rPr lang="en-US" dirty="0"/>
              <a:t>Future Considerations</a:t>
            </a:r>
          </a:p>
          <a:p>
            <a:pPr lvl="1"/>
            <a:r>
              <a:rPr lang="en-US" dirty="0"/>
              <a:t>Look at previous elections as well as the 2016</a:t>
            </a:r>
          </a:p>
          <a:p>
            <a:pPr lvl="1"/>
            <a:r>
              <a:rPr lang="en-US" dirty="0"/>
              <a:t>Compare standard of living instead of per capita income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004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68</TotalTime>
  <Words>193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Political Affiliation and per capita income</vt:lpstr>
      <vt:lpstr>Research question</vt:lpstr>
      <vt:lpstr>variables</vt:lpstr>
      <vt:lpstr>Literature Review</vt:lpstr>
      <vt:lpstr>Income Findings</vt:lpstr>
      <vt:lpstr>Party distributions</vt:lpstr>
      <vt:lpstr>Regression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Political Affiliation and per capita income</dc:title>
  <dc:creator>Abby White</dc:creator>
  <cp:lastModifiedBy>Abby White</cp:lastModifiedBy>
  <cp:revision>5</cp:revision>
  <dcterms:created xsi:type="dcterms:W3CDTF">2017-12-05T11:24:04Z</dcterms:created>
  <dcterms:modified xsi:type="dcterms:W3CDTF">2017-12-05T12:32:31Z</dcterms:modified>
</cp:coreProperties>
</file>