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329" r:id="rId2"/>
    <p:sldId id="350" r:id="rId3"/>
    <p:sldId id="359" r:id="rId4"/>
    <p:sldId id="360" r:id="rId5"/>
    <p:sldId id="337" r:id="rId6"/>
    <p:sldId id="338" r:id="rId7"/>
    <p:sldId id="351" r:id="rId8"/>
    <p:sldId id="352" r:id="rId9"/>
    <p:sldId id="339" r:id="rId10"/>
    <p:sldId id="340" r:id="rId11"/>
    <p:sldId id="342" r:id="rId12"/>
    <p:sldId id="349" r:id="rId13"/>
    <p:sldId id="361" r:id="rId14"/>
    <p:sldId id="341" r:id="rId15"/>
    <p:sldId id="344" r:id="rId16"/>
    <p:sldId id="357" r:id="rId17"/>
    <p:sldId id="343" r:id="rId18"/>
    <p:sldId id="353" r:id="rId19"/>
    <p:sldId id="354" r:id="rId20"/>
    <p:sldId id="355" r:id="rId21"/>
    <p:sldId id="356" r:id="rId22"/>
    <p:sldId id="346" r:id="rId23"/>
    <p:sldId id="345" r:id="rId24"/>
    <p:sldId id="348" r:id="rId25"/>
    <p:sldId id="35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>
      <p:cViewPr varScale="1">
        <p:scale>
          <a:sx n="94" d="100"/>
          <a:sy n="9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11E213F-4A7D-41EB-ABFF-2AD86FFEED9A}" type="datetimeFigureOut">
              <a:rPr lang="en-US"/>
              <a:pPr>
                <a:defRPr/>
              </a:pPr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FCAAC04-D950-4376-AA92-91938EA6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F3FC2C-F18A-4F87-992E-26A530A55D09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A27AF3-6319-4685-8ED4-F501580083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8B407-70AD-4600-9787-F92814421EEB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D5957-495F-44C3-9BA5-C1E754C525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02ED2-4679-4595-9332-19DC238141B4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D606A-ADBB-4D72-9473-8ABBD4B2CC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082AD1-990B-4373-9CE3-725C9928AB4C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7F20E0-0AB2-4B75-9959-FEFE72E16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FBEBD0-800D-40D6-8D1A-620006947F9B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A5B0B-1373-48FF-877C-2F1B29E241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766772-395A-4A7A-AEC9-D532484D9D53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3DA6DE-D456-4138-9BE8-344B9B647B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F6602-BCB6-48B8-8D22-66831E014EBC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E100F-82C7-48F1-9ABD-D578972A4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A5B30-FF9E-4CAB-9DCC-DEBB85C843F9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DF94FB-3A9D-4413-B018-89E1700248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7B0230-B638-4858-926A-E0BAB8E2C2F8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ED337-9C5A-4517-9711-8C69505EC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D8BEFA-1287-44D6-AECC-C4DA99C601A8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C0C49-0FD1-4F86-80DD-1BDA9F634B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47817-8316-4B13-87C8-72DFFC53A0B2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3633D13-21BB-46DB-B488-3ACF3E529B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73EE3-E829-4551-BC54-BC01DB40456A}" type="datetimeFigureOut">
              <a:rPr lang="en-US" smtClean="0"/>
              <a:pPr>
                <a:defRPr/>
              </a:pPr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4E63CD4-919B-42B9-AB0C-BF9CE578BE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0800"/>
            <a:ext cx="3280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Analysis of the Exchange </a:t>
            </a:r>
            <a:r>
              <a:rPr lang="en-US" sz="3200" u="sng" dirty="0"/>
              <a:t>Rate Between US </a:t>
            </a:r>
            <a:r>
              <a:rPr lang="en-US" sz="3200" u="sng" dirty="0" smtClean="0"/>
              <a:t>Dollar </a:t>
            </a:r>
            <a:r>
              <a:rPr lang="en-US" sz="3200" u="sng" dirty="0"/>
              <a:t>and the Chinese Yuan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 431 Data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Micah Torbert</a:t>
            </a:r>
          </a:p>
          <a:p>
            <a:r>
              <a:rPr lang="en-US" dirty="0" err="1" smtClean="0"/>
              <a:t>Souleymane</a:t>
            </a:r>
            <a:r>
              <a:rPr lang="en-US" dirty="0" smtClean="0"/>
              <a:t> </a:t>
            </a:r>
            <a:r>
              <a:rPr lang="en-US" dirty="0" err="1" smtClean="0"/>
              <a:t>Kabore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December 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06" r="-11706"/>
          <a:stretch>
            <a:fillRect/>
          </a:stretch>
        </p:blipFill>
        <p:spPr>
          <a:ln>
            <a:solidFill>
              <a:schemeClr val="tx1"/>
            </a:solidFill>
          </a:ln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5507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From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/>
              <a:t>The exchange rate increases rapidly in favor of the U.S. dollar from 1984 to 1995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/>
              <a:t>From 1995 to 2005 there was little variation in the exchange rate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400" dirty="0" smtClean="0"/>
              <a:t>After the year 2005 the exchange rate significantly decreases, in favor of the Chinese </a:t>
            </a:r>
            <a:r>
              <a:rPr lang="en-US" sz="2400" dirty="0" err="1" smtClean="0"/>
              <a:t>yuan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1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Happening?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In the early 1990’s the </a:t>
            </a:r>
            <a:r>
              <a:rPr lang="en-US" sz="2800" dirty="0" err="1" smtClean="0"/>
              <a:t>yuan</a:t>
            </a:r>
            <a:r>
              <a:rPr lang="en-US" sz="2800" dirty="0" smtClean="0"/>
              <a:t> was systematically debased at a price ratio of roughly 3.7 CNY to 8.3 USD 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apidly increases China’s exporting industry </a:t>
            </a:r>
          </a:p>
          <a:p>
            <a:pPr lvl="1"/>
            <a:endParaRPr lang="en-US" sz="24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2005 the Chinese was </a:t>
            </a:r>
            <a:r>
              <a:rPr lang="en-US" sz="2800" dirty="0" err="1" smtClean="0"/>
              <a:t>yuan</a:t>
            </a:r>
            <a:r>
              <a:rPr lang="en-US" sz="2800" dirty="0" smtClean="0"/>
              <a:t> was taken off of the U.S. peg due to political and economic pressures that were put on China by it’s trading partners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8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Happening?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 smtClean="0"/>
              <a:t>In 2006 the Chinese started buying US treasuries (a lot of them)</a:t>
            </a:r>
          </a:p>
          <a:p>
            <a:pPr marL="457200" indent="-457200">
              <a:buFont typeface="Arial"/>
              <a:buChar char="•"/>
            </a:pPr>
            <a:endParaRPr lang="en-US" sz="3200" dirty="0"/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For a while this seemed to help the value of their currency appreciate faster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087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Step One: Setup account with </a:t>
            </a:r>
            <a:r>
              <a:rPr lang="en-US" dirty="0" err="1" smtClean="0"/>
              <a:t>Quandl</a:t>
            </a:r>
            <a:r>
              <a:rPr lang="en-US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Step Two: Received an authorization token so that we could extract data from the FRED website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Step Three: Drafted script that would extract the data we needed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Step Four:  Ran script and extracted data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Step Five: Ran regression on collected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45175"/>
              </p:ext>
            </p:extLst>
          </p:nvPr>
        </p:nvGraphicFramePr>
        <p:xfrm>
          <a:off x="761998" y="1828797"/>
          <a:ext cx="7162802" cy="3810002"/>
        </p:xfrm>
        <a:graphic>
          <a:graphicData uri="http://schemas.openxmlformats.org/drawingml/2006/table">
            <a:tbl>
              <a:tblPr firstRow="1" firstCol="1" bandRow="1"/>
              <a:tblGrid>
                <a:gridCol w="2333112">
                  <a:extLst>
                    <a:ext uri="{9D8B030D-6E8A-4147-A177-3AD203B41FA5}">
                      <a16:colId xmlns="" xmlns:a16="http://schemas.microsoft.com/office/drawing/2014/main" val="796651577"/>
                    </a:ext>
                  </a:extLst>
                </a:gridCol>
                <a:gridCol w="965938">
                  <a:extLst>
                    <a:ext uri="{9D8B030D-6E8A-4147-A177-3AD203B41FA5}">
                      <a16:colId xmlns="" xmlns:a16="http://schemas.microsoft.com/office/drawing/2014/main" val="1424293686"/>
                    </a:ext>
                  </a:extLst>
                </a:gridCol>
                <a:gridCol w="965938">
                  <a:extLst>
                    <a:ext uri="{9D8B030D-6E8A-4147-A177-3AD203B41FA5}">
                      <a16:colId xmlns="" xmlns:a16="http://schemas.microsoft.com/office/drawing/2014/main" val="3339999048"/>
                    </a:ext>
                  </a:extLst>
                </a:gridCol>
                <a:gridCol w="965938">
                  <a:extLst>
                    <a:ext uri="{9D8B030D-6E8A-4147-A177-3AD203B41FA5}">
                      <a16:colId xmlns="" xmlns:a16="http://schemas.microsoft.com/office/drawing/2014/main" val="99049302"/>
                    </a:ext>
                  </a:extLst>
                </a:gridCol>
                <a:gridCol w="965938">
                  <a:extLst>
                    <a:ext uri="{9D8B030D-6E8A-4147-A177-3AD203B41FA5}">
                      <a16:colId xmlns="" xmlns:a16="http://schemas.microsoft.com/office/drawing/2014/main" val="353280853"/>
                    </a:ext>
                  </a:extLst>
                </a:gridCol>
                <a:gridCol w="965938">
                  <a:extLst>
                    <a:ext uri="{9D8B030D-6E8A-4147-A177-3AD203B41FA5}">
                      <a16:colId xmlns="" xmlns:a16="http://schemas.microsoft.com/office/drawing/2014/main" val="3475317652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Variable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Count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Mean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Std. Dev.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Min 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Max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857737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USD_CNY_ExRate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6.254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2.111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1.771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8.725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372508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Gold_China_2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873.853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1283.687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5.175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4010.834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826656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US_M1_2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12.720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6.313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4.419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30.910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624704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China_Value_of_Imports_2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44.967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54.178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1.388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183.013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6379475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US_M2_2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5.413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2.878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1.765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12.454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897845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Lead_Index_US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1.278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0.864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-2.770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3.360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0982714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China_Exports_2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5.268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64.903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1.250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227.513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812906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World_Oil_Prod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89.946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12.636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66.635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135.509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175199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US_CPI_Trans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151.147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37.543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94.100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223.543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936442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US_CPI_Energy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143.661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55.505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82.100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271.149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1659114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China_PPI_HH_Durables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175.221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40.361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97.800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246.800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167588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Korea_M2_2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7.490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6.686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1.777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2.263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8249345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Japan_M1_2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2.874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1.899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7.223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6.403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2519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9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48400" cy="1371600"/>
          </a:xfrm>
        </p:spPr>
        <p:txBody>
          <a:bodyPr/>
          <a:lstStyle/>
          <a:p>
            <a:r>
              <a:rPr lang="en-US" dirty="0" smtClean="0"/>
              <a:t>Regression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equation </a:t>
            </a:r>
            <a:r>
              <a:rPr lang="en-US" dirty="0" smtClean="0"/>
              <a:t>describing our regression was: 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 err="1" smtClean="0"/>
              <a:t>China_US_Ex_Rate</a:t>
            </a:r>
            <a:r>
              <a:rPr lang="en-US" i="1" dirty="0" smtClean="0"/>
              <a:t> </a:t>
            </a:r>
            <a:r>
              <a:rPr lang="en-US" b="0" i="1" dirty="0" smtClean="0"/>
              <a:t>= (B</a:t>
            </a:r>
            <a:r>
              <a:rPr lang="en-US" b="0" i="1" baseline="-25000" dirty="0" smtClean="0"/>
              <a:t>0 </a:t>
            </a:r>
            <a:r>
              <a:rPr lang="en-US" b="0" i="1" dirty="0" smtClean="0"/>
              <a:t>) </a:t>
            </a:r>
            <a:r>
              <a:rPr lang="en-US" b="0" i="1" dirty="0"/>
              <a:t>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1 </a:t>
            </a:r>
            <a:r>
              <a:rPr lang="en-US" b="0" i="1" dirty="0" smtClean="0"/>
              <a:t>)</a:t>
            </a:r>
            <a:r>
              <a:rPr lang="en-US" b="0" i="1" dirty="0"/>
              <a:t>*Gold_China_2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2 </a:t>
            </a:r>
            <a:r>
              <a:rPr lang="en-US" b="0" i="1" dirty="0" smtClean="0"/>
              <a:t>)</a:t>
            </a:r>
            <a:r>
              <a:rPr lang="en-US" b="0" i="1" dirty="0"/>
              <a:t>*US_M1_2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3 </a:t>
            </a:r>
            <a:r>
              <a:rPr lang="en-US" b="0" i="1" dirty="0" smtClean="0"/>
              <a:t>)</a:t>
            </a:r>
            <a:r>
              <a:rPr lang="en-US" b="0" i="1" dirty="0"/>
              <a:t>*China_Value_of_Imports_2+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4 </a:t>
            </a:r>
            <a:r>
              <a:rPr lang="en-US" b="0" i="1" dirty="0" smtClean="0"/>
              <a:t>)</a:t>
            </a:r>
            <a:r>
              <a:rPr lang="en-US" b="0" i="1" dirty="0"/>
              <a:t>*US_M2_2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5 </a:t>
            </a:r>
            <a:r>
              <a:rPr lang="en-US" b="0" i="1" dirty="0" smtClean="0"/>
              <a:t>)</a:t>
            </a:r>
            <a:r>
              <a:rPr lang="en-US" b="0" i="1" dirty="0"/>
              <a:t>*</a:t>
            </a:r>
            <a:r>
              <a:rPr lang="en-US" b="0" i="1" dirty="0" err="1"/>
              <a:t>Lead_Index_US</a:t>
            </a:r>
            <a:r>
              <a:rPr lang="en-US" b="0" i="1" dirty="0"/>
              <a:t>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6 </a:t>
            </a:r>
            <a:r>
              <a:rPr lang="en-US" b="0" i="1" dirty="0" smtClean="0"/>
              <a:t>)</a:t>
            </a:r>
            <a:r>
              <a:rPr lang="en-US" b="0" i="1" dirty="0"/>
              <a:t>*China_Exports_2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7 </a:t>
            </a:r>
            <a:r>
              <a:rPr lang="en-US" b="0" i="1" dirty="0" smtClean="0"/>
              <a:t>)</a:t>
            </a:r>
            <a:r>
              <a:rPr lang="en-US" b="0" i="1" dirty="0"/>
              <a:t>*</a:t>
            </a:r>
            <a:r>
              <a:rPr lang="en-US" b="0" i="1" dirty="0" err="1"/>
              <a:t>World_Oil_Prod</a:t>
            </a:r>
            <a:r>
              <a:rPr lang="en-US" b="0" i="1" dirty="0"/>
              <a:t>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8 </a:t>
            </a:r>
            <a:r>
              <a:rPr lang="en-US" b="0" i="1" dirty="0" smtClean="0"/>
              <a:t>)</a:t>
            </a:r>
            <a:r>
              <a:rPr lang="en-US" b="0" i="1" dirty="0"/>
              <a:t>* </a:t>
            </a:r>
            <a:r>
              <a:rPr lang="en-US" b="0" i="1" dirty="0" err="1"/>
              <a:t>US_CPI_Trans</a:t>
            </a:r>
            <a:r>
              <a:rPr lang="en-US" b="0" i="1" dirty="0"/>
              <a:t>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9 </a:t>
            </a:r>
            <a:r>
              <a:rPr lang="en-US" b="0" i="1" dirty="0" smtClean="0"/>
              <a:t>)</a:t>
            </a:r>
            <a:r>
              <a:rPr lang="en-US" b="0" i="1" dirty="0"/>
              <a:t>* </a:t>
            </a:r>
            <a:r>
              <a:rPr lang="en-US" b="0" i="1" dirty="0" err="1"/>
              <a:t>US_CPI_Energy</a:t>
            </a:r>
            <a:r>
              <a:rPr lang="en-US" b="0" i="1" dirty="0"/>
              <a:t>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10 </a:t>
            </a:r>
            <a:r>
              <a:rPr lang="en-US" b="0" i="1" dirty="0" smtClean="0"/>
              <a:t>)</a:t>
            </a:r>
            <a:r>
              <a:rPr lang="en-US" b="0" i="1" dirty="0"/>
              <a:t>* </a:t>
            </a:r>
            <a:r>
              <a:rPr lang="en-US" b="0" i="1" dirty="0" err="1"/>
              <a:t>China_PPI_HH_Durables</a:t>
            </a:r>
            <a:r>
              <a:rPr lang="en-US" b="0" i="1" dirty="0"/>
              <a:t>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11 </a:t>
            </a:r>
            <a:r>
              <a:rPr lang="en-US" b="0" i="1" dirty="0" smtClean="0"/>
              <a:t>)</a:t>
            </a:r>
            <a:r>
              <a:rPr lang="en-US" b="0" i="1" dirty="0"/>
              <a:t>* Korea_M2_2 + (</a:t>
            </a:r>
            <a:r>
              <a:rPr lang="en-US" b="0" i="1" dirty="0" smtClean="0"/>
              <a:t>B</a:t>
            </a:r>
            <a:r>
              <a:rPr lang="en-US" b="0" i="1" baseline="-25000" dirty="0" smtClean="0"/>
              <a:t>12 </a:t>
            </a:r>
            <a:r>
              <a:rPr lang="en-US" b="0" i="1" dirty="0" smtClean="0"/>
              <a:t>)</a:t>
            </a:r>
            <a:r>
              <a:rPr lang="en-US" b="0" i="1" dirty="0"/>
              <a:t>* Japan_M1_2.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Regression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55413"/>
              </p:ext>
            </p:extLst>
          </p:nvPr>
        </p:nvGraphicFramePr>
        <p:xfrm>
          <a:off x="2743200" y="1371600"/>
          <a:ext cx="4241800" cy="2208276"/>
        </p:xfrm>
        <a:graphic>
          <a:graphicData uri="http://schemas.openxmlformats.org/drawingml/2006/table">
            <a:tbl>
              <a:tblPr firstRow="1" firstCol="1" bandRow="1"/>
              <a:tblGrid>
                <a:gridCol w="3181350">
                  <a:extLst>
                    <a:ext uri="{9D8B030D-6E8A-4147-A177-3AD203B41FA5}">
                      <a16:colId xmlns="" xmlns:a16="http://schemas.microsoft.com/office/drawing/2014/main" val="599878978"/>
                    </a:ext>
                  </a:extLst>
                </a:gridCol>
                <a:gridCol w="1060450">
                  <a:extLst>
                    <a:ext uri="{9D8B030D-6E8A-4147-A177-3AD203B41FA5}">
                      <a16:colId xmlns="" xmlns:a16="http://schemas.microsoft.com/office/drawing/2014/main" val="3560308083"/>
                    </a:ext>
                  </a:extLst>
                </a:gridCol>
              </a:tblGrid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Number of Observations: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78130588"/>
                  </a:ext>
                </a:extLst>
              </a:tr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R-Squared: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0.966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7673482"/>
                  </a:ext>
                </a:extLst>
              </a:tr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Adj. R-squared: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0.965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7071688"/>
                  </a:ext>
                </a:extLst>
              </a:tr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F-statistic: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949.4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19611744"/>
                  </a:ext>
                </a:extLst>
              </a:tr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Degrees of Freedom (model):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46929561"/>
                  </a:ext>
                </a:extLst>
              </a:tr>
              <a:tr h="2187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Degrees of Freedom (resid):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396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4009814"/>
                  </a:ext>
                </a:extLst>
              </a:tr>
              <a:tr h="656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959493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40978"/>
              </p:ext>
            </p:extLst>
          </p:nvPr>
        </p:nvGraphicFramePr>
        <p:xfrm>
          <a:off x="762001" y="3124196"/>
          <a:ext cx="7467600" cy="2971800"/>
        </p:xfrm>
        <a:graphic>
          <a:graphicData uri="http://schemas.openxmlformats.org/drawingml/2006/table">
            <a:tbl>
              <a:tblPr firstRow="1" firstCol="1" bandRow="1"/>
              <a:tblGrid>
                <a:gridCol w="3250360">
                  <a:extLst>
                    <a:ext uri="{9D8B030D-6E8A-4147-A177-3AD203B41FA5}">
                      <a16:colId xmlns="" xmlns:a16="http://schemas.microsoft.com/office/drawing/2014/main" val="1231883259"/>
                    </a:ext>
                  </a:extLst>
                </a:gridCol>
                <a:gridCol w="1522321">
                  <a:extLst>
                    <a:ext uri="{9D8B030D-6E8A-4147-A177-3AD203B41FA5}">
                      <a16:colId xmlns="" xmlns:a16="http://schemas.microsoft.com/office/drawing/2014/main" val="3903358345"/>
                    </a:ext>
                  </a:extLst>
                </a:gridCol>
                <a:gridCol w="1357746">
                  <a:extLst>
                    <a:ext uri="{9D8B030D-6E8A-4147-A177-3AD203B41FA5}">
                      <a16:colId xmlns="" xmlns:a16="http://schemas.microsoft.com/office/drawing/2014/main" val="1713419370"/>
                    </a:ext>
                  </a:extLst>
                </a:gridCol>
                <a:gridCol w="1337173">
                  <a:extLst>
                    <a:ext uri="{9D8B030D-6E8A-4147-A177-3AD203B41FA5}">
                      <a16:colId xmlns="" xmlns:a16="http://schemas.microsoft.com/office/drawing/2014/main" val="347644561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Variable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Coefficient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Std Error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p-value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25803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Gold_China_2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-0.0009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60736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US_M1_2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0.4405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0.0320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164430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China_Value_of_Imports_2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0.7360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07236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US_M2_2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-2.4354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0.1640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651666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Lead_Index_US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-0.1452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0.0310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13210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China_Exports_2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-0.0004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0.0030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0.8700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36631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World_Oil_Prod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-0.0343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0.0060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947418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US_CPI_Trans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0.0187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0.0080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0.0170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26237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US_CPI_Energy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-0.0094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0.0040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0.0090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22203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China_PPI_HH_Durables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0.0794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0.0070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044572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Korea_M2_2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0.0036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41604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Japan_M1_2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0.4261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0.0950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0.0000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7622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5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4" name="Content Placeholder 3" descr="China_Exports_2_vs._USD_CNY_ExR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54" r="-11454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779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Content Placeholder 3" descr="China_Value_of_Imports_2_vs._USD_CNY_ExR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61" r="-12561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72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248400" cy="1371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Review: What Is “Pegged” Currency?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 pegged currency is a type of exchange rate regime where a currency’s value is fixed against the value of another single currency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Since the early 1970’s the Chinese </a:t>
            </a:r>
            <a:r>
              <a:rPr lang="en-US" dirty="0" err="1" smtClean="0"/>
              <a:t>yuan</a:t>
            </a:r>
            <a:r>
              <a:rPr lang="en-US" dirty="0" smtClean="0"/>
              <a:t> has been pegged to the U.S. dollar, but in 2005 it was taken off of this peg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45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5" name="Content Placeholder 4" descr="US_M2_2_vs._USD_CNY_ExRat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77" r="-12177"/>
          <a:stretch>
            <a:fillRect/>
          </a:stretch>
        </p:blipFill>
        <p:spPr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4144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Content Placeholder 3" descr="Japan_M1_2_vs._USD_CNY_ExRat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88" r="-18588" b="2435"/>
          <a:stretch/>
        </p:blipFill>
        <p:spPr>
          <a:xfrm>
            <a:off x="228600" y="1600200"/>
            <a:ext cx="8229600" cy="433067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4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Ran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37356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Trying to find data for the specified time interval proved to be rather difficult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Several independent variables that we sought out to collect data for did not correlate with the scope of our study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Limited variables to choose from via the </a:t>
            </a:r>
            <a:r>
              <a:rPr lang="en-US" dirty="0" err="1" smtClean="0"/>
              <a:t>Quandl</a:t>
            </a:r>
            <a:r>
              <a:rPr lang="en-US" dirty="0" smtClean="0"/>
              <a:t> platform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Could not remove 1995-2005 from data; may have caused collinearly among regression variables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 &amp; 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Based on the P-test (the P&gt;|t| column), the least statistically significant macro-economic variables were: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The net value of imports from China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net value of </a:t>
            </a:r>
            <a:r>
              <a:rPr lang="en-US" dirty="0" smtClean="0"/>
              <a:t>exports leaving China</a:t>
            </a:r>
          </a:p>
          <a:p>
            <a:pPr lvl="2">
              <a:lnSpc>
                <a:spcPct val="200000"/>
              </a:lnSpc>
            </a:pPr>
            <a:r>
              <a:rPr lang="en-US" dirty="0" smtClean="0"/>
              <a:t>(Basically China’s trade balance)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00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Conclusion(s):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variable with the greatest </a:t>
            </a:r>
            <a:r>
              <a:rPr lang="en-US" dirty="0"/>
              <a:t>impact on the dollar to </a:t>
            </a:r>
            <a:r>
              <a:rPr lang="en-US" dirty="0" err="1"/>
              <a:t>yuan</a:t>
            </a:r>
            <a:r>
              <a:rPr lang="en-US" dirty="0"/>
              <a:t> exchange </a:t>
            </a:r>
            <a:r>
              <a:rPr lang="en-US" dirty="0" smtClean="0"/>
              <a:t>rate, was the </a:t>
            </a:r>
            <a:r>
              <a:rPr lang="en-US" dirty="0"/>
              <a:t>US M2 metric </a:t>
            </a:r>
            <a:endParaRPr lang="en-US" dirty="0" smtClean="0"/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There does indeed seem to be a great deal of correlation between the exchange rate, and most of the macroeconomic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1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05800" cy="76168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3D Visualization </a:t>
            </a:r>
            <a:endParaRPr lang="en-US" dirty="0"/>
          </a:p>
        </p:txBody>
      </p:sp>
      <p:pic>
        <p:nvPicPr>
          <p:cNvPr id="4" name="Content Placeholder 3" descr="US_M2_2_USD_CNY_ExRate_Ti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89" r="-49389"/>
          <a:stretch>
            <a:fillRect/>
          </a:stretch>
        </p:blipFill>
        <p:spPr>
          <a:xfrm>
            <a:off x="-609600" y="914400"/>
            <a:ext cx="10089930" cy="5791200"/>
          </a:xfr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80614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467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What other Economists Have said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market value of the </a:t>
            </a:r>
            <a:r>
              <a:rPr lang="en-US" sz="2400" dirty="0" err="1"/>
              <a:t>yuan</a:t>
            </a:r>
            <a:r>
              <a:rPr lang="en-US" sz="2400" dirty="0"/>
              <a:t> was appraised much higher than it was actually worth </a:t>
            </a:r>
            <a:r>
              <a:rPr lang="en-US" sz="2400" dirty="0" smtClean="0"/>
              <a:t>(J. Frankel, 2006)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This assumption was based </a:t>
            </a:r>
            <a:r>
              <a:rPr lang="en-US" sz="2400" dirty="0"/>
              <a:t>on the </a:t>
            </a:r>
            <a:r>
              <a:rPr lang="en-US" sz="2400" dirty="0" err="1"/>
              <a:t>Balassa</a:t>
            </a:r>
            <a:r>
              <a:rPr lang="en-US" sz="2400" dirty="0"/>
              <a:t>–Samuelson </a:t>
            </a:r>
            <a:r>
              <a:rPr lang="en-US" sz="2400" dirty="0" smtClean="0"/>
              <a:t>relationship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Balassa</a:t>
            </a:r>
            <a:r>
              <a:rPr lang="en-US" sz="2400" dirty="0"/>
              <a:t>–Samuelson r</a:t>
            </a:r>
            <a:r>
              <a:rPr lang="en-US" sz="2400" dirty="0" smtClean="0"/>
              <a:t>elationship states: consumer </a:t>
            </a:r>
            <a:r>
              <a:rPr lang="en-US" sz="2400" dirty="0"/>
              <a:t>price levels in richer countries are systematically higher than in poorer </a:t>
            </a:r>
            <a:r>
              <a:rPr lang="en-US" sz="2400" dirty="0" smtClean="0"/>
              <a:t>ones, which in </a:t>
            </a:r>
            <a:r>
              <a:rPr lang="en-US" sz="2400" dirty="0"/>
              <a:t>turn creates the effect of productivity biased purchasing power parity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u="sng" dirty="0"/>
              <a:t>Purchasing power parity</a:t>
            </a:r>
            <a:r>
              <a:rPr lang="en-US" sz="2400" dirty="0"/>
              <a:t> is an economic theory that states that the exchange rate between two currencies is equal to the ratio of the currencies' respective purchasing </a:t>
            </a:r>
            <a:r>
              <a:rPr lang="en-US" sz="2400" dirty="0" smtClean="0"/>
              <a:t>power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Therefore, when </a:t>
            </a:r>
            <a:r>
              <a:rPr lang="en-US" sz="2400" dirty="0"/>
              <a:t>compared to not just the US dollar, but other rich countries as well, the </a:t>
            </a:r>
            <a:r>
              <a:rPr lang="en-US" sz="2400" dirty="0" err="1"/>
              <a:t>yuan</a:t>
            </a:r>
            <a:r>
              <a:rPr lang="en-US" sz="2400" dirty="0"/>
              <a:t> was estimated to be substantially below even the equilibrium value for a country at China’s stage of development </a:t>
            </a:r>
          </a:p>
        </p:txBody>
      </p:sp>
    </p:spTree>
    <p:extLst>
      <p:ext uri="{BB962C8B-B14F-4D97-AF65-F5344CB8AC3E}">
        <p14:creationId xmlns:p14="http://schemas.microsoft.com/office/powerpoint/2010/main" val="12942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086600" cy="1142682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Our goal was </a:t>
            </a:r>
            <a:r>
              <a:rPr lang="en-US" dirty="0"/>
              <a:t>to evaluate the statistical </a:t>
            </a:r>
            <a:r>
              <a:rPr lang="en-US" dirty="0" smtClean="0"/>
              <a:t>impact </a:t>
            </a:r>
            <a:r>
              <a:rPr lang="en-US" dirty="0"/>
              <a:t>of changes in macroeconomic variables on the exchange rate between the United States dollar and the Chinese </a:t>
            </a:r>
            <a:r>
              <a:rPr lang="en-US" dirty="0" err="1"/>
              <a:t>yuan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 specifically we looked at the following variables: 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dirty="0"/>
              <a:t>The M1 Money Supply of the U.S.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(M1: All physical money, checking accounts, demand deposits, &amp; negotiable order of withdrawal accounts)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Independent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United States M2 monetary </a:t>
            </a:r>
            <a:r>
              <a:rPr lang="en-US" dirty="0" smtClean="0"/>
              <a:t>metric</a:t>
            </a:r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(M2: All </a:t>
            </a:r>
            <a:r>
              <a:rPr lang="en-US" sz="1600" dirty="0"/>
              <a:t>of M1 as well as all savings deposits, money market securities, mutual funds and other time </a:t>
            </a:r>
            <a:r>
              <a:rPr lang="en-US" sz="1600" dirty="0" smtClean="0"/>
              <a:t>deposits)</a:t>
            </a:r>
            <a:r>
              <a:rPr lang="en-US" dirty="0" smtClean="0"/>
              <a:t> 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/>
              <a:t>The total value of all items being imported into China 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lead index of the United </a:t>
            </a:r>
            <a:r>
              <a:rPr lang="en-US" dirty="0" smtClean="0"/>
              <a:t>States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/>
              <a:t>The net gold reserves of China </a:t>
            </a:r>
          </a:p>
          <a:p>
            <a:pPr marL="342900" lvl="0" indent="-342900">
              <a:lnSpc>
                <a:spcPct val="150000"/>
              </a:lnSpc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1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Independent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dirty="0"/>
              <a:t>The </a:t>
            </a:r>
            <a:r>
              <a:rPr lang="en-US" dirty="0" smtClean="0"/>
              <a:t>total value </a:t>
            </a:r>
            <a:r>
              <a:rPr lang="en-US" dirty="0"/>
              <a:t>of all items being exported out of China </a:t>
            </a:r>
            <a:endParaRPr lang="en-US" dirty="0" smtClean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Consumer Price Index (CPI) of transportation within the United </a:t>
            </a:r>
            <a:r>
              <a:rPr lang="en-US" dirty="0" smtClean="0"/>
              <a:t>States</a:t>
            </a:r>
            <a:endParaRPr lang="en-US" dirty="0"/>
          </a:p>
          <a:p>
            <a:pPr marL="342900" lvl="0" indent="-342900">
              <a:lnSpc>
                <a:spcPct val="200000"/>
              </a:lnSpc>
              <a:buFont typeface="Arial"/>
              <a:buChar char="•"/>
            </a:pPr>
            <a:r>
              <a:rPr lang="en-US" dirty="0"/>
              <a:t>The Consumer Price Index (CPI) of energy within the United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0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Independent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/>
          <a:lstStyle/>
          <a:p>
            <a:pPr marL="342900" lvl="0" indent="-342900">
              <a:buFont typeface="Arial"/>
              <a:buChar char="•"/>
            </a:pPr>
            <a:r>
              <a:rPr lang="en-US" dirty="0" smtClean="0"/>
              <a:t>China’s </a:t>
            </a:r>
            <a:r>
              <a:rPr lang="en-US" dirty="0"/>
              <a:t>Purchasing Power Parity (PPP</a:t>
            </a:r>
            <a:r>
              <a:rPr lang="en-US" dirty="0" smtClean="0"/>
              <a:t>)</a:t>
            </a:r>
          </a:p>
          <a:p>
            <a:pPr marL="342900" lvl="0" indent="-342900">
              <a:buFont typeface="Arial"/>
              <a:buChar char="•"/>
            </a:pPr>
            <a:endParaRPr lang="en-US" dirty="0"/>
          </a:p>
          <a:p>
            <a:pPr marL="342900" lvl="0" indent="-342900">
              <a:buFont typeface="Arial"/>
              <a:buChar char="•"/>
            </a:pPr>
            <a:r>
              <a:rPr lang="en-US" dirty="0"/>
              <a:t>The Korean M2 monetary metric </a:t>
            </a:r>
            <a:endParaRPr lang="en-US" dirty="0" smtClean="0"/>
          </a:p>
          <a:p>
            <a:pPr marL="342900" lvl="0" indent="-342900">
              <a:buFont typeface="Arial"/>
              <a:buChar char="•"/>
            </a:pPr>
            <a:endParaRPr lang="en-US" dirty="0"/>
          </a:p>
          <a:p>
            <a:pPr marL="342900" lvl="0" indent="-342900">
              <a:buFont typeface="Arial"/>
              <a:buChar char="•"/>
            </a:pPr>
            <a:r>
              <a:rPr lang="en-US" dirty="0"/>
              <a:t>The Japanese M1 monetary </a:t>
            </a:r>
            <a:r>
              <a:rPr lang="en-US" dirty="0" smtClean="0"/>
              <a:t>metric</a:t>
            </a:r>
          </a:p>
          <a:p>
            <a:pPr marL="342900" lvl="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The net amount of oil production in the world 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0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As stated previously, the dependent variable in our regression was the </a:t>
            </a:r>
            <a:r>
              <a:rPr lang="en-US" u="sng" dirty="0"/>
              <a:t>exchange rate between the USD and the CNY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We examined the monthly trends of this variable from 1982 to 2016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Also observed a negative slope in the graph after the year 2005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9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8111</TotalTime>
  <Words>1032</Words>
  <Application>Microsoft Macintosh PowerPoint</Application>
  <PresentationFormat>On-screen Show (4:3)</PresentationFormat>
  <Paragraphs>245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PowerPoint Presentation</vt:lpstr>
      <vt:lpstr>Review: What Is “Pegged” Currency?</vt:lpstr>
      <vt:lpstr>What other Economists Have said</vt:lpstr>
      <vt:lpstr>What is PPP?</vt:lpstr>
      <vt:lpstr>The primary objective</vt:lpstr>
      <vt:lpstr>Our Independent Variables </vt:lpstr>
      <vt:lpstr>Our Independent Variables </vt:lpstr>
      <vt:lpstr>Our Independent Variables </vt:lpstr>
      <vt:lpstr>Our Dependent Variable</vt:lpstr>
      <vt:lpstr>Visual Representation </vt:lpstr>
      <vt:lpstr>Trends From the Graph</vt:lpstr>
      <vt:lpstr>What Was Happening? </vt:lpstr>
      <vt:lpstr>What Was Happening? </vt:lpstr>
      <vt:lpstr>Our Method</vt:lpstr>
      <vt:lpstr>Summary Statistics</vt:lpstr>
      <vt:lpstr>Regression Equation</vt:lpstr>
      <vt:lpstr>Our Regression Results</vt:lpstr>
      <vt:lpstr>Regression Analysis</vt:lpstr>
      <vt:lpstr>Regression Analysis</vt:lpstr>
      <vt:lpstr>Regression Analysis</vt:lpstr>
      <vt:lpstr>Regression Analysis</vt:lpstr>
      <vt:lpstr>Problems We Ran Into </vt:lpstr>
      <vt:lpstr>Interpretation &amp; Further Analysis</vt:lpstr>
      <vt:lpstr>Conclusion(s):</vt:lpstr>
      <vt:lpstr>3D Visualization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Movement and Black’s Motor Vehicle death rate</dc:title>
  <dc:creator>chao</dc:creator>
  <cp:lastModifiedBy>Micah Torbert</cp:lastModifiedBy>
  <cp:revision>431</cp:revision>
  <dcterms:created xsi:type="dcterms:W3CDTF">2007-11-05T19:25:40Z</dcterms:created>
  <dcterms:modified xsi:type="dcterms:W3CDTF">2017-12-05T12:41:46Z</dcterms:modified>
</cp:coreProperties>
</file>