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576474F-408B-4F96-87D9-F2C5E3328DF9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1633F9-0C8A-4E6A-A06B-D6E30F1BE5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Lunch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Shaneka</a:t>
            </a:r>
            <a:r>
              <a:rPr lang="en-US" dirty="0" smtClean="0"/>
              <a:t> </a:t>
            </a:r>
            <a:r>
              <a:rPr lang="en-US" dirty="0" err="1" smtClean="0"/>
              <a:t>Vickerie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Glaeser</a:t>
            </a:r>
            <a:r>
              <a:rPr lang="en-US" dirty="0" smtClean="0"/>
              <a:t>, Edward L., et al. "</a:t>
            </a:r>
            <a:r>
              <a:rPr lang="en-US" dirty="0" err="1" smtClean="0"/>
              <a:t>Nowcasting</a:t>
            </a:r>
            <a:r>
              <a:rPr lang="en-US" dirty="0" smtClean="0"/>
              <a:t> the Local Economy: Using Yelp Data to Measure    Economic Activity." NBER Working Papers, 13 Nov. 2017, p. 2. </a:t>
            </a:r>
            <a:r>
              <a:rPr lang="en-US" dirty="0" err="1" smtClean="0"/>
              <a:t>EBSCOhost</a:t>
            </a:r>
            <a:r>
              <a:rPr lang="en-US" dirty="0" smtClean="0"/>
              <a:t>, proxy-tu.researchport.umd.edu/</a:t>
            </a:r>
            <a:r>
              <a:rPr lang="en-US" dirty="0" err="1" smtClean="0"/>
              <a:t>login?ins</a:t>
            </a:r>
            <a:r>
              <a:rPr lang="en-US" dirty="0" smtClean="0"/>
              <a:t>=</a:t>
            </a:r>
            <a:r>
              <a:rPr lang="en-US" dirty="0" err="1" smtClean="0"/>
              <a:t>tu&amp;url</a:t>
            </a:r>
            <a:r>
              <a:rPr lang="en-US" dirty="0" smtClean="0"/>
              <a:t>=http://search.ebscohost.com/login.aspx?direct=true&amp;db=edb&amp;AN=126398887&amp;site=eds-live&amp;scope=site.</a:t>
            </a:r>
          </a:p>
          <a:p>
            <a:r>
              <a:rPr lang="en-US" dirty="0" err="1" smtClean="0"/>
              <a:t>Orso</a:t>
            </a:r>
            <a:r>
              <a:rPr lang="en-US" dirty="0" smtClean="0"/>
              <a:t>, Valeria, et al. "Overlaying Social Information: The Effects on Users’ Search and Information-Selection Behavior." Information Processing and Management, vol. 53, 01 Nov. 2017, pp. 1269-1286. </a:t>
            </a:r>
            <a:r>
              <a:rPr lang="en-US" dirty="0" err="1" smtClean="0"/>
              <a:t>EBSCOhost</a:t>
            </a:r>
            <a:r>
              <a:rPr lang="en-US" dirty="0" smtClean="0"/>
              <a:t>, doi:10.1016/j.ipm.2017.06.001.</a:t>
            </a:r>
          </a:p>
          <a:p>
            <a:r>
              <a:rPr lang="en-US" dirty="0" err="1" smtClean="0"/>
              <a:t>Pantano</a:t>
            </a:r>
            <a:r>
              <a:rPr lang="en-US" dirty="0" smtClean="0"/>
              <a:t>, </a:t>
            </a:r>
            <a:r>
              <a:rPr lang="en-US" dirty="0" err="1" smtClean="0"/>
              <a:t>Eleonora</a:t>
            </a:r>
            <a:r>
              <a:rPr lang="en-US" dirty="0" smtClean="0"/>
              <a:t>, et al. "‘You Will Like It!’ Using Open Data to Predict Tourists' Response to a Tourist Attraction." Tourism Management, vol. 60, 01 June 2017, pp. 430-438. </a:t>
            </a:r>
            <a:r>
              <a:rPr lang="en-US" dirty="0" err="1" smtClean="0"/>
              <a:t>EBSCOhost</a:t>
            </a:r>
            <a:r>
              <a:rPr lang="en-US" dirty="0" smtClean="0"/>
              <a:t>, doi:10.1016/j.tourman.2016.12.020.</a:t>
            </a:r>
          </a:p>
          <a:p>
            <a:r>
              <a:rPr lang="en-US" dirty="0" err="1" smtClean="0"/>
              <a:t>Sabharwal</a:t>
            </a:r>
            <a:r>
              <a:rPr lang="en-US" dirty="0" smtClean="0"/>
              <a:t>, </a:t>
            </a:r>
            <a:r>
              <a:rPr lang="en-US" dirty="0" err="1" smtClean="0"/>
              <a:t>Chaman</a:t>
            </a:r>
            <a:r>
              <a:rPr lang="en-US" dirty="0" smtClean="0"/>
              <a:t> </a:t>
            </a:r>
            <a:r>
              <a:rPr lang="en-US" dirty="0" err="1" smtClean="0"/>
              <a:t>Lal</a:t>
            </a:r>
            <a:r>
              <a:rPr lang="en-US" dirty="0" smtClean="0"/>
              <a:t> and </a:t>
            </a:r>
            <a:r>
              <a:rPr lang="en-US" dirty="0" err="1" smtClean="0"/>
              <a:t>Bushra</a:t>
            </a:r>
            <a:r>
              <a:rPr lang="en-US" dirty="0" smtClean="0"/>
              <a:t> </a:t>
            </a:r>
            <a:r>
              <a:rPr lang="en-US" dirty="0" err="1" smtClean="0"/>
              <a:t>Anjum</a:t>
            </a:r>
            <a:r>
              <a:rPr lang="en-US" dirty="0" smtClean="0"/>
              <a:t>. "An SVD-Entropy and </a:t>
            </a:r>
            <a:r>
              <a:rPr lang="en-US" dirty="0" err="1" smtClean="0"/>
              <a:t>Bilinearity</a:t>
            </a:r>
            <a:r>
              <a:rPr lang="en-US" dirty="0" smtClean="0"/>
              <a:t> Based Product Ranking Algorithm Using Heterogeneous Data." Journal of Visual Languages and Computing, vol. 41, 01 Aug. 2017, pp. 133-141. </a:t>
            </a:r>
            <a:r>
              <a:rPr lang="en-US" dirty="0" err="1" smtClean="0"/>
              <a:t>EBSCOhost</a:t>
            </a:r>
            <a:r>
              <a:rPr lang="en-US" dirty="0" smtClean="0"/>
              <a:t>, doi:10.1016/j.jvlc.2017.06.001.</a:t>
            </a:r>
          </a:p>
          <a:p>
            <a:r>
              <a:rPr lang="en-US" dirty="0" err="1" smtClean="0"/>
              <a:t>Weijia</a:t>
            </a:r>
            <a:r>
              <a:rPr lang="en-US" dirty="0" smtClean="0"/>
              <a:t>, Dai, et al. "Optimal Aggregation of Consumer Ratings: An Application to </a:t>
            </a:r>
            <a:r>
              <a:rPr lang="en-US" dirty="0" err="1" smtClean="0"/>
              <a:t>Yelp.Com</a:t>
            </a:r>
            <a:r>
              <a:rPr lang="en-US" dirty="0" smtClean="0"/>
              <a:t>." New This Week, 03 Dec. 2012, p. 1. </a:t>
            </a:r>
            <a:r>
              <a:rPr lang="en-US" dirty="0" err="1" smtClean="0"/>
              <a:t>EBSCOhost</a:t>
            </a:r>
            <a:r>
              <a:rPr lang="en-US" dirty="0" smtClean="0"/>
              <a:t>, proxy-tu.researchport.umd.edu/</a:t>
            </a:r>
            <a:r>
              <a:rPr lang="en-US" dirty="0" err="1" smtClean="0"/>
              <a:t>login?ins</a:t>
            </a:r>
            <a:r>
              <a:rPr lang="en-US" dirty="0" smtClean="0"/>
              <a:t>=</a:t>
            </a:r>
            <a:r>
              <a:rPr lang="en-US" dirty="0" err="1" smtClean="0"/>
              <a:t>tu&amp;url</a:t>
            </a:r>
            <a:r>
              <a:rPr lang="en-US" dirty="0" smtClean="0"/>
              <a:t>=http://search.ebscohost.com/login.aspx?direct=true&amp;db=edb&amp;AN=85331117&amp;site=eds-live&amp;scope=site.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be using categories, price, and ratings to determine the best lunch options.</a:t>
            </a:r>
          </a:p>
          <a:p>
            <a:endParaRPr lang="en-US" dirty="0" smtClean="0"/>
          </a:p>
          <a:p>
            <a:r>
              <a:rPr lang="en-US" dirty="0" smtClean="0"/>
              <a:t>Categories range between 1and 3.</a:t>
            </a:r>
          </a:p>
          <a:p>
            <a:endParaRPr lang="en-US" dirty="0" smtClean="0"/>
          </a:p>
          <a:p>
            <a:r>
              <a:rPr lang="en-US" dirty="0" smtClean="0"/>
              <a:t>Price symbol “$” is changed to a numerical number.</a:t>
            </a:r>
          </a:p>
          <a:p>
            <a:endParaRPr lang="en-US" dirty="0" smtClean="0"/>
          </a:p>
          <a:p>
            <a:r>
              <a:rPr lang="en-US" dirty="0" smtClean="0"/>
              <a:t>Ratings is between 1 and 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Yelp Fusion to scrape data.</a:t>
            </a:r>
          </a:p>
          <a:p>
            <a:endParaRPr lang="en-US" dirty="0" smtClean="0"/>
          </a:p>
          <a:p>
            <a:r>
              <a:rPr lang="en-US" dirty="0" smtClean="0"/>
              <a:t>I observed 200 restaurants.</a:t>
            </a:r>
          </a:p>
          <a:p>
            <a:endParaRPr lang="en-US" dirty="0" smtClean="0"/>
          </a:p>
          <a:p>
            <a:r>
              <a:rPr lang="en-US" dirty="0" smtClean="0"/>
              <a:t>I initially had technical issues will getting 200 observations.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cleaned the data to find all the ratings, categories, </a:t>
            </a:r>
            <a:r>
              <a:rPr lang="en-US" smtClean="0"/>
              <a:t>and prices.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00200"/>
            <a:ext cx="3352800" cy="318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524000"/>
            <a:ext cx="36131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40386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76400"/>
            <a:ext cx="43307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1" y="2133600"/>
            <a:ext cx="4038600" cy="3187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343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best restaurants with lunch I used the average of ratings, price, and categories since it might be hard to find it manually.</a:t>
            </a:r>
          </a:p>
          <a:p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 smtClean="0"/>
              <a:t>Ground</a:t>
            </a:r>
          </a:p>
          <a:p>
            <a:r>
              <a:rPr lang="en-US" dirty="0" smtClean="0"/>
              <a:t>McFaul’s </a:t>
            </a:r>
            <a:r>
              <a:rPr lang="en-US" dirty="0" smtClean="0"/>
              <a:t>Iron Horse </a:t>
            </a:r>
            <a:r>
              <a:rPr lang="en-US" dirty="0" smtClean="0"/>
              <a:t>Tavern</a:t>
            </a:r>
          </a:p>
          <a:p>
            <a:r>
              <a:rPr lang="en-US" dirty="0" smtClean="0"/>
              <a:t>Uncle </a:t>
            </a:r>
            <a:r>
              <a:rPr lang="en-US" dirty="0" err="1" smtClean="0"/>
              <a:t>Wiggly’s</a:t>
            </a:r>
            <a:r>
              <a:rPr lang="en-US" dirty="0" smtClean="0"/>
              <a:t> Deli &amp; Ice </a:t>
            </a:r>
            <a:r>
              <a:rPr lang="en-US" dirty="0" smtClean="0"/>
              <a:t>Cream</a:t>
            </a:r>
          </a:p>
          <a:p>
            <a:r>
              <a:rPr lang="en-US" dirty="0" smtClean="0"/>
              <a:t>Atwater’s Belvedere</a:t>
            </a:r>
          </a:p>
          <a:p>
            <a:r>
              <a:rPr lang="en-US" dirty="0" smtClean="0"/>
              <a:t>Falafel </a:t>
            </a:r>
            <a:r>
              <a:rPr lang="en-US" dirty="0" smtClean="0"/>
              <a:t>House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good because it will increase competition.</a:t>
            </a:r>
          </a:p>
          <a:p>
            <a:r>
              <a:rPr lang="en-US" dirty="0" smtClean="0"/>
              <a:t> If I can do something better I would find a better way to determine the best lunch options.</a:t>
            </a:r>
          </a:p>
          <a:p>
            <a:r>
              <a:rPr lang="en-US" dirty="0" smtClean="0"/>
              <a:t>If I were to use Yelp Fusion again I would try to find the best travel destination based on hotels around the world.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</TotalTime>
  <Words>429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Best Lunch Options</vt:lpstr>
      <vt:lpstr>Introduction</vt:lpstr>
      <vt:lpstr>Data</vt:lpstr>
      <vt:lpstr>Results</vt:lpstr>
      <vt:lpstr>Results</vt:lpstr>
      <vt:lpstr>Results</vt:lpstr>
      <vt:lpstr>Results</vt:lpstr>
      <vt:lpstr>Conclusion</vt:lpstr>
      <vt:lpstr>Conclusion</vt:lpstr>
      <vt:lpstr>Refrences</vt:lpstr>
    </vt:vector>
  </TitlesOfParts>
  <Company>Booz Allen Hamilton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Lunch Options</dc:title>
  <dc:creator>R51-Thinkpad</dc:creator>
  <cp:lastModifiedBy>R51-Thinkpad</cp:lastModifiedBy>
  <cp:revision>6</cp:revision>
  <dcterms:created xsi:type="dcterms:W3CDTF">2017-12-07T03:28:27Z</dcterms:created>
  <dcterms:modified xsi:type="dcterms:W3CDTF">2017-12-07T04:09:45Z</dcterms:modified>
</cp:coreProperties>
</file>