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0" y="6477120"/>
            <a:ext cx="4570920" cy="3798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477120"/>
            <a:ext cx="4570920" cy="37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2920" cy="76104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333b2"/>
              </a:gs>
            </a:gsLst>
            <a:lin ang="10800000"/>
          </a:gradFill>
          <a:ln>
            <a:noFill/>
          </a:ln>
          <a:effectLst>
            <a:outerShdw algn="tl" blurRad="50800" dir="5400000" dist="889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71720" y="6488280"/>
            <a:ext cx="349920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Juergen Jung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–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 Towson University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80880" y="76320"/>
            <a:ext cx="8228160" cy="48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Econ 202 - Roadmap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5320" y="1447560"/>
            <a:ext cx="2741760" cy="106992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Intro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1-4: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Basic Econ Concepts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Demand and supply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Equilibrium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680" y="4789440"/>
            <a:ext cx="2741760" cy="9871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Unemployment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Chapter 6:</a:t>
            </a:r>
            <a:endParaRPr b="0" lang="en-US" sz="11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Unemployment definitions</a:t>
            </a:r>
            <a:endParaRPr b="0" lang="en-US" sz="105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Inflation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1720" y="2554560"/>
            <a:ext cx="2741760" cy="10335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Measuring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5: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GDP, GNP, Inflation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Measurements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Accounting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76320" y="838080"/>
            <a:ext cx="2741760" cy="5475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Focus: Midterm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3045600" y="4511520"/>
            <a:ext cx="2894040" cy="8654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Fiscal Policy</a:t>
            </a:r>
            <a:endParaRPr b="0" lang="en-US" sz="14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Chapter 10:</a:t>
            </a:r>
            <a:endParaRPr b="0" lang="en-US" sz="1200" spc="-1" strike="noStrike"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latin typeface="Arial"/>
              </a:rPr>
              <a:t>Fiscal multiplier</a:t>
            </a:r>
            <a:endParaRPr b="0" lang="en-US" sz="1050" spc="-1" strike="noStrike">
              <a:latin typeface="Arial"/>
              <a:ea typeface="Microsoft YaHei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latin typeface="Arial"/>
              </a:rPr>
              <a:t>Federal budget </a:t>
            </a:r>
            <a:endParaRPr b="0" lang="en-US" sz="1050" spc="-1" strike="noStrike">
              <a:latin typeface="Arial"/>
              <a:ea typeface="Microsoft YaHei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3045600" y="3552120"/>
            <a:ext cx="2894040" cy="91368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Aggregate D &amp; 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9: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Sticky prices (short-run)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Shifts in AD and 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3039480" y="2509560"/>
            <a:ext cx="2894040" cy="10040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Growth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8:</a:t>
            </a:r>
            <a:endParaRPr b="0" lang="en-U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Growth rates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Capital deepening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Solow growth model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3036240" y="838080"/>
            <a:ext cx="2905920" cy="5475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Focus: Midterm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6083640" y="839160"/>
            <a:ext cx="2830320" cy="54648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Focus: Final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6093000" y="2658600"/>
            <a:ext cx="2818080" cy="104688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Money and Banking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Chapters 13-14:</a:t>
            </a:r>
            <a:endParaRPr b="0" lang="en-U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Money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Federal Reserve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Money market: Interest rates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6093000" y="1446120"/>
            <a:ext cx="2818080" cy="11757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Investments/Financial Markets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12: </a:t>
            </a:r>
            <a:endParaRPr b="0" lang="en-U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Expectations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Financial intermediaries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6100920" y="3734640"/>
            <a:ext cx="2818080" cy="9252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Short to Long-Run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Chapters 15:</a:t>
            </a:r>
            <a:endParaRPr b="0" lang="en-US" sz="12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Wage and price changes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Keynesian vs. Classical debate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6102000" y="4846320"/>
            <a:ext cx="2818080" cy="155412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Optional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Chapters 16-17: </a:t>
            </a:r>
            <a:endParaRPr b="0" lang="en-US" sz="13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Inflation &amp; Policy Debates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Money growth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19:</a:t>
            </a:r>
            <a:endParaRPr b="0" lang="en-US" sz="13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International Finance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Phillips curve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3045600" y="5413680"/>
            <a:ext cx="2894040" cy="9864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latin typeface="Arial"/>
              </a:rPr>
              <a:t>Income Expenditure Model</a:t>
            </a:r>
            <a:endParaRPr b="0" lang="en-US" sz="1400" spc="-1" strike="noStrike">
              <a:latin typeface="Arial"/>
              <a:ea typeface="Microsoft YaHei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Chapter 11:</a:t>
            </a:r>
            <a:endParaRPr b="0" lang="en-US" sz="1200" spc="-1" strike="noStrike">
              <a:latin typeface="Arial"/>
              <a:ea typeface="Microsoft YaHe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Consumption function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Gov’t spending and multiplier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Exports and Imports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76320" y="3615840"/>
            <a:ext cx="2741760" cy="103824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18: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Exports, Imports, Trade Balance</a:t>
            </a:r>
            <a:endParaRPr b="0" lang="en-US" sz="1100" spc="-1" strike="noStrike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Benefits of Trade and Trade Policies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3039480" y="1460520"/>
            <a:ext cx="2894040" cy="10040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Long-Run Economy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7:</a:t>
            </a:r>
            <a:endParaRPr b="0" lang="en-US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Price flexibility</a:t>
            </a:r>
            <a:endParaRPr b="0" lang="en-US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Full employment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JuergenMacroBeamerTheme</Template>
  <TotalTime>140</TotalTime>
  <Application>LibreOffice/5.4.1.2$Windows_X86_64 LibreOffice_project/ea7cb86e6eeb2bf3a5af73a8f7777ac570321527</Application>
  <Words>175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2017-10-31T16:39:21Z</dcterms:modified>
  <cp:revision>28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