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2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0" y="6477120"/>
            <a:ext cx="4571280" cy="38016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6477120"/>
            <a:ext cx="4571280" cy="38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280" cy="7614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3333B2"/>
              </a:gs>
            </a:gsLst>
            <a:lin ang="10800000"/>
          </a:gradFill>
          <a:ln>
            <a:noFill/>
          </a:ln>
          <a:effectLst>
            <a:outerShdw blurRad="50800" dist="889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71720" y="6488280"/>
            <a:ext cx="349956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Juergen Jung </a:t>
            </a:r>
            <a:r>
              <a:rPr lang="en-US" sz="1200" b="0" strike="noStrike" spc="-1">
                <a:solidFill>
                  <a:srgbClr val="FFFFFF"/>
                </a:solidFill>
                <a:latin typeface="Arial"/>
                <a:ea typeface="DejaVu Sans"/>
              </a:rPr>
              <a:t>–</a:t>
            </a: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 Towson University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80880" y="76320"/>
            <a:ext cx="8228520" cy="48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Econ 202 - Roadmap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5320" y="1447560"/>
            <a:ext cx="2742120" cy="10702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Chapter 1-4:</a:t>
            </a:r>
            <a:endParaRPr lang="en-US" sz="11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Basic Econ Concepts</a:t>
            </a:r>
            <a:endParaRPr lang="en-US" sz="11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Demand and supply</a:t>
            </a:r>
            <a:endParaRPr lang="en-US" sz="11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Equilibrium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680" y="4789440"/>
            <a:ext cx="2742120" cy="98748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Unemployment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Chapter 6:</a:t>
            </a:r>
            <a:endParaRPr lang="en-US" sz="12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Unemployment definitions</a:t>
            </a:r>
            <a:endParaRPr lang="en-US" sz="12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Inflation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81720" y="2554560"/>
            <a:ext cx="2742120" cy="103392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Measuring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Chapter 5:</a:t>
            </a:r>
            <a:endParaRPr lang="en-US" sz="11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GDP, GNP, Inflation</a:t>
            </a:r>
            <a:endParaRPr lang="en-US" sz="11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Measurements</a:t>
            </a:r>
            <a:endParaRPr lang="en-US" sz="11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Accounting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76320" y="838080"/>
            <a:ext cx="2742120" cy="54792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Focus: Midterm 1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3045600" y="4511520"/>
            <a:ext cx="2894400" cy="86580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Fiscal Policy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Chapter 10:</a:t>
            </a:r>
            <a:endParaRPr lang="en-US" sz="11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Fiscal multiplier</a:t>
            </a:r>
            <a:endParaRPr lang="en-US" sz="12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Federal budget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3045600" y="3552120"/>
            <a:ext cx="2894400" cy="91404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Aggregate D &amp; S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Chapter 9:</a:t>
            </a:r>
            <a:endParaRPr lang="en-US" sz="11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Sticky prices (short-run)</a:t>
            </a:r>
            <a:endParaRPr lang="en-US" sz="11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Shifts in AD and AS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3042360" y="2509560"/>
            <a:ext cx="2894400" cy="100440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Growth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Chapter 8:</a:t>
            </a:r>
            <a:endParaRPr lang="en-US" sz="11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Growth rates</a:t>
            </a:r>
            <a:endParaRPr lang="en-US" sz="11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Capital deepening</a:t>
            </a:r>
            <a:endParaRPr lang="en-US" sz="11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Solow growth model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3036240" y="838080"/>
            <a:ext cx="2906280" cy="54792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Focus: Midterm 2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6083640" y="839160"/>
            <a:ext cx="2830680" cy="5468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Focus: Final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6093000" y="2658600"/>
            <a:ext cx="2818440" cy="10472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Money and Banking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Chapters 13-14:</a:t>
            </a:r>
            <a:endParaRPr lang="en-U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Money</a:t>
            </a:r>
            <a:endParaRPr lang="en-U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Federal Reserve</a:t>
            </a:r>
            <a:endParaRPr lang="en-U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Money market: Interest rates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6093000" y="1446120"/>
            <a:ext cx="2818440" cy="117612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Investments/Financial Markets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Chapter 12: </a:t>
            </a:r>
            <a:endParaRPr lang="en-US" sz="12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Expectations</a:t>
            </a:r>
            <a:endParaRPr lang="en-US" sz="12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Financial intermediaries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6100920" y="3734640"/>
            <a:ext cx="2818440" cy="9255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Short to Long-Run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Chapters 15:</a:t>
            </a:r>
            <a:endParaRPr lang="en-U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Wage and price changes</a:t>
            </a:r>
            <a:endParaRPr lang="en-U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Keynesian vs. Classical debate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6102000" y="4682880"/>
            <a:ext cx="2818440" cy="171792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Optional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Chapters 16-17: </a:t>
            </a:r>
            <a:endParaRPr lang="en-US" sz="12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Inflation &amp; Policy Debates</a:t>
            </a:r>
            <a:endParaRPr lang="en-US" sz="12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Money growth</a:t>
            </a:r>
            <a:endParaRPr lang="en-US" sz="12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Chapter 19:</a:t>
            </a:r>
            <a:endParaRPr lang="en-US" sz="12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International Finance</a:t>
            </a:r>
            <a:endParaRPr lang="en-US" sz="1200" b="0" strike="noStrike" spc="-1" dirty="0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Phillips curve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3045600" y="5413680"/>
            <a:ext cx="2894400" cy="98676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Income Expenditure Model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Chapter 11:</a:t>
            </a:r>
            <a:endParaRPr lang="en-US" sz="11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Consumption function</a:t>
            </a:r>
            <a:endParaRPr lang="en-US" sz="11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Gov’t spending and multiplier</a:t>
            </a:r>
            <a:endParaRPr lang="en-US" sz="11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Exports and Imports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76320" y="3615840"/>
            <a:ext cx="2742120" cy="103860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Trade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Chapter 18:</a:t>
            </a:r>
            <a:endParaRPr lang="en-US" sz="11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Exports, Imports, Trade Balance</a:t>
            </a:r>
            <a:endParaRPr lang="en-US" sz="11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Benefits of Trade and Trade Policies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3039480" y="1460520"/>
            <a:ext cx="2894400" cy="100440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Long-Run Economy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Chapter 7: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Price flexibility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Full employment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JuergenMacroBeamerTheme</Template>
  <TotalTime>136</TotalTime>
  <Words>175</Words>
  <Application>Microsoft Office PowerPoint</Application>
  <PresentationFormat>On-screen Show (4:3)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Jung, Juergen</cp:lastModifiedBy>
  <cp:revision>24</cp:revision>
  <dcterms:modified xsi:type="dcterms:W3CDTF">2017-10-03T15:25:07Z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