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media/image3.png" ContentType="image/png"/>
  <Override PartName="/ppt/media/image2.png" ContentType="image/png"/>
  <Override PartName="/ppt/media/image1.png" ContentType="image/png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.xml.rels" ContentType="application/vnd.openxmlformats-package.relationships+xml"/>
  <Override PartName="/ppt/slides/_rels/slide8.xml.rels" ContentType="application/vnd.openxmlformats-package.relationships+xml"/>
  <Override PartName="/ppt/slides/_rels/slide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9144000" cy="51435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70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851976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311760" y="2991600"/>
            <a:ext cx="851976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70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28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677120" y="1266480"/>
            <a:ext cx="415728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4677120" y="2991600"/>
            <a:ext cx="415728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91600"/>
            <a:ext cx="415728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70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274320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3192480" y="1266480"/>
            <a:ext cx="274320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073200" y="1266480"/>
            <a:ext cx="274320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073200" y="2991600"/>
            <a:ext cx="274320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3192480" y="2991600"/>
            <a:ext cx="274320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body"/>
          </p:nvPr>
        </p:nvSpPr>
        <p:spPr>
          <a:xfrm>
            <a:off x="311760" y="2991600"/>
            <a:ext cx="274320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70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311760" y="1266480"/>
            <a:ext cx="8519760" cy="330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70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8519760" cy="330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70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280" cy="330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120" y="1266480"/>
            <a:ext cx="4157280" cy="330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70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3277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70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28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311760" y="2991600"/>
            <a:ext cx="415728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677120" y="1266480"/>
            <a:ext cx="4157280" cy="330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70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311760" y="1266480"/>
            <a:ext cx="8519760" cy="330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70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280" cy="330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7120" y="1266480"/>
            <a:ext cx="415728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7120" y="2991600"/>
            <a:ext cx="415728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70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28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7120" y="1266480"/>
            <a:ext cx="415728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311760" y="2991600"/>
            <a:ext cx="851976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70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851976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311760" y="2991600"/>
            <a:ext cx="851976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70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28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7120" y="1266480"/>
            <a:ext cx="415728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677120" y="2991600"/>
            <a:ext cx="415728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11760" y="2991600"/>
            <a:ext cx="415728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70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274320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192480" y="1266480"/>
            <a:ext cx="274320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73200" y="1266480"/>
            <a:ext cx="274320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6073200" y="2991600"/>
            <a:ext cx="274320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192480" y="2991600"/>
            <a:ext cx="274320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311760" y="2991600"/>
            <a:ext cx="274320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70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ubTitle"/>
          </p:nvPr>
        </p:nvSpPr>
        <p:spPr>
          <a:xfrm>
            <a:off x="311760" y="1266480"/>
            <a:ext cx="8519760" cy="33019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70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8519760" cy="330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70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280" cy="330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4677120" y="1266480"/>
            <a:ext cx="4157280" cy="330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70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70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8519760" cy="330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3277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70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28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311760" y="2991600"/>
            <a:ext cx="415728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4677120" y="1266480"/>
            <a:ext cx="4157280" cy="330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70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280" cy="330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7120" y="1266480"/>
            <a:ext cx="415728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677120" y="2991600"/>
            <a:ext cx="415728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70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28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7120" y="1266480"/>
            <a:ext cx="415728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311760" y="2991600"/>
            <a:ext cx="851976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70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851976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311760" y="2991600"/>
            <a:ext cx="851976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70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28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7120" y="1266480"/>
            <a:ext cx="415728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677120" y="2991600"/>
            <a:ext cx="415728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5"/>
          <p:cNvSpPr>
            <a:spLocks noGrp="1"/>
          </p:cNvSpPr>
          <p:nvPr>
            <p:ph type="body"/>
          </p:nvPr>
        </p:nvSpPr>
        <p:spPr>
          <a:xfrm>
            <a:off x="311760" y="2991600"/>
            <a:ext cx="415728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70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274320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body"/>
          </p:nvPr>
        </p:nvSpPr>
        <p:spPr>
          <a:xfrm>
            <a:off x="3192480" y="1266480"/>
            <a:ext cx="274320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body"/>
          </p:nvPr>
        </p:nvSpPr>
        <p:spPr>
          <a:xfrm>
            <a:off x="6073200" y="1266480"/>
            <a:ext cx="274320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body"/>
          </p:nvPr>
        </p:nvSpPr>
        <p:spPr>
          <a:xfrm>
            <a:off x="6073200" y="2991600"/>
            <a:ext cx="274320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body"/>
          </p:nvPr>
        </p:nvSpPr>
        <p:spPr>
          <a:xfrm>
            <a:off x="3192480" y="2991600"/>
            <a:ext cx="274320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7"/>
          <p:cNvSpPr>
            <a:spLocks noGrp="1"/>
          </p:cNvSpPr>
          <p:nvPr>
            <p:ph type="body"/>
          </p:nvPr>
        </p:nvSpPr>
        <p:spPr>
          <a:xfrm>
            <a:off x="311760" y="2991600"/>
            <a:ext cx="274320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70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280" cy="330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120" y="1266480"/>
            <a:ext cx="4157280" cy="330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70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3277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70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28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311760" y="2991600"/>
            <a:ext cx="415728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7120" y="1266480"/>
            <a:ext cx="4157280" cy="330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70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280" cy="330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7120" y="1266480"/>
            <a:ext cx="415728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677120" y="2991600"/>
            <a:ext cx="415728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7066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11760" y="1266480"/>
            <a:ext cx="415728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7120" y="1266480"/>
            <a:ext cx="415728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311760" y="2991600"/>
            <a:ext cx="8519760" cy="1575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7007760" y="3177000"/>
            <a:ext cx="561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575000" y="3158280"/>
            <a:ext cx="56160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 rot="10800000">
            <a:off x="15276960" y="1022400"/>
            <a:ext cx="7135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 rot="10800000">
            <a:off x="15276960" y="1174680"/>
            <a:ext cx="7135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1004040" y="4121640"/>
            <a:ext cx="7135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76320">
            <a:solidFill>
              <a:schemeClr val="accent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1004040" y="3969000"/>
            <a:ext cx="713592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360">
            <a:solidFill>
              <a:schemeClr val="accent3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PlaceHolder 7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7066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</a:t>
            </a:r>
            <a:r>
              <a:rPr b="0" lang="en-US" sz="1800" spc="-1" strike="noStrike">
                <a:latin typeface="Arial"/>
              </a:rPr>
              <a:t>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" name="PlaceHolder 8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CustomShape 1"/>
          <p:cNvSpPr/>
          <p:nvPr/>
        </p:nvSpPr>
        <p:spPr>
          <a:xfrm>
            <a:off x="0" y="5045760"/>
            <a:ext cx="9143280" cy="9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70668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311760" y="1266480"/>
            <a:ext cx="8519760" cy="3301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1004040" y="1751760"/>
            <a:ext cx="7135920" cy="1021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/>
          <a:p>
            <a:pPr algn="ctr">
              <a:lnSpc>
                <a:spcPct val="100000"/>
              </a:lnSpc>
            </a:pPr>
            <a:r>
              <a:rPr b="1" lang="en-US" sz="54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Graduation Rates and Rate My Professors</a:t>
            </a:r>
            <a:endParaRPr b="0" lang="en-US" sz="54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2137320" y="2850120"/>
            <a:ext cx="4869720" cy="792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algn="ctr">
              <a:lnSpc>
                <a:spcPct val="100000"/>
              </a:lnSpc>
            </a:pPr>
            <a:r>
              <a:rPr b="0" lang="en-US" sz="2400" spc="-1" strike="noStrike">
                <a:solidFill>
                  <a:srgbClr val="695d46"/>
                </a:solidFill>
                <a:latin typeface="Open Sans"/>
                <a:ea typeface="Open Sans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11760" y="444960"/>
            <a:ext cx="8519760" cy="70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Rate My Professors Statistics</a:t>
            </a:r>
            <a:endParaRPr b="0" lang="en-US" sz="3600" spc="-1" strike="noStrike">
              <a:latin typeface="Arial"/>
            </a:endParaRPr>
          </a:p>
        </p:txBody>
      </p:sp>
      <p:graphicFrame>
        <p:nvGraphicFramePr>
          <p:cNvPr id="144" name="Table 2"/>
          <p:cNvGraphicFramePr/>
          <p:nvPr/>
        </p:nvGraphicFramePr>
        <p:xfrm>
          <a:off x="952560" y="1238400"/>
          <a:ext cx="7238160" cy="2675880"/>
        </p:xfrm>
        <a:graphic>
          <a:graphicData uri="http://schemas.openxmlformats.org/drawingml/2006/table">
            <a:tbl>
              <a:tblPr/>
              <a:tblGrid>
                <a:gridCol w="2412720"/>
                <a:gridCol w="2412720"/>
                <a:gridCol w="2413080"/>
              </a:tblGrid>
              <a:tr h="382320">
                <a:tc>
                  <a:txBody>
                    <a:bodyPr lIns="68400" rIns="68400"/>
                    <a:p>
                      <a:pPr marL="88920">
                        <a:lnSpc>
                          <a:spcPct val="115000"/>
                        </a:lnSpc>
                      </a:pPr>
                      <a:r>
                        <a:rPr b="0" lang="en-US" sz="1400" spc="-1" strike="noStrike">
                          <a:solidFill>
                            <a:srgbClr val="695d46"/>
                          </a:solidFill>
                          <a:latin typeface="Arial"/>
                          <a:ea typeface="Arial"/>
                        </a:rPr>
                        <a:t>Variables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 marL="88920">
                        <a:lnSpc>
                          <a:spcPct val="115000"/>
                        </a:lnSpc>
                      </a:pPr>
                      <a:r>
                        <a:rPr b="0" lang="en-US" sz="1400" spc="-1" strike="noStrike">
                          <a:solidFill>
                            <a:srgbClr val="695d46"/>
                          </a:solidFill>
                          <a:latin typeface="Arial"/>
                          <a:ea typeface="Arial"/>
                        </a:rPr>
                        <a:t>Mean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 marL="88920">
                        <a:lnSpc>
                          <a:spcPct val="115000"/>
                        </a:lnSpc>
                      </a:pPr>
                      <a:r>
                        <a:rPr b="0" lang="en-US" sz="1400" spc="-1" strike="noStrike">
                          <a:solidFill>
                            <a:srgbClr val="695d46"/>
                          </a:solidFill>
                          <a:latin typeface="Arial"/>
                          <a:ea typeface="Arial"/>
                        </a:rPr>
                        <a:t>Median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68400" rIns="68400"/>
                    <a:p>
                      <a:pPr marL="88920">
                        <a:lnSpc>
                          <a:spcPct val="115000"/>
                        </a:lnSpc>
                      </a:pPr>
                      <a:r>
                        <a:rPr b="0" lang="en-US" sz="1400" spc="-1" strike="noStrike">
                          <a:solidFill>
                            <a:srgbClr val="695d46"/>
                          </a:solidFill>
                          <a:latin typeface="Arial"/>
                          <a:ea typeface="Arial"/>
                        </a:rPr>
                        <a:t>Average Professor Rating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 marL="88920">
                        <a:lnSpc>
                          <a:spcPct val="115000"/>
                        </a:lnSpc>
                      </a:pPr>
                      <a:r>
                        <a:rPr b="0" lang="en-US" sz="1400" spc="-1" strike="noStrike">
                          <a:solidFill>
                            <a:srgbClr val="695d46"/>
                          </a:solidFill>
                          <a:latin typeface="Arial"/>
                          <a:ea typeface="Arial"/>
                        </a:rPr>
                        <a:t>3.529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 marL="88920">
                        <a:lnSpc>
                          <a:spcPct val="115000"/>
                        </a:lnSpc>
                      </a:pPr>
                      <a:r>
                        <a:rPr b="0" lang="en-US" sz="1400" spc="-1" strike="noStrike">
                          <a:solidFill>
                            <a:srgbClr val="695d46"/>
                          </a:solidFill>
                          <a:latin typeface="Arial"/>
                          <a:ea typeface="Arial"/>
                        </a:rPr>
                        <a:t>3.83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68400" rIns="68400"/>
                    <a:p>
                      <a:pPr marL="88920">
                        <a:lnSpc>
                          <a:spcPct val="115000"/>
                        </a:lnSpc>
                      </a:pPr>
                      <a:r>
                        <a:rPr b="0" lang="en-US" sz="1400" spc="-1" strike="noStrike">
                          <a:solidFill>
                            <a:srgbClr val="695d46"/>
                          </a:solidFill>
                          <a:latin typeface="Arial"/>
                          <a:ea typeface="Arial"/>
                        </a:rPr>
                        <a:t>Overall Rating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 marL="88920">
                        <a:lnSpc>
                          <a:spcPct val="115000"/>
                        </a:lnSpc>
                      </a:pPr>
                      <a:r>
                        <a:rPr b="0" lang="en-US" sz="1400" spc="-1" strike="noStrike">
                          <a:solidFill>
                            <a:srgbClr val="695d46"/>
                          </a:solidFill>
                          <a:latin typeface="Arial"/>
                          <a:ea typeface="Arial"/>
                        </a:rPr>
                        <a:t>2.647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 marL="88920">
                        <a:lnSpc>
                          <a:spcPct val="115000"/>
                        </a:lnSpc>
                      </a:pPr>
                      <a:r>
                        <a:rPr b="0" lang="en-US" sz="1400" spc="-1" strike="noStrike">
                          <a:solidFill>
                            <a:srgbClr val="695d46"/>
                          </a:solidFill>
                          <a:latin typeface="Arial"/>
                          <a:ea typeface="Arial"/>
                        </a:rPr>
                        <a:t>3.2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68400" rIns="68400"/>
                    <a:p>
                      <a:pPr marL="88920">
                        <a:lnSpc>
                          <a:spcPct val="115000"/>
                        </a:lnSpc>
                      </a:pPr>
                      <a:r>
                        <a:rPr b="0" lang="en-US" sz="1400" spc="-1" strike="noStrike">
                          <a:solidFill>
                            <a:srgbClr val="695d46"/>
                          </a:solidFill>
                          <a:latin typeface="Arial"/>
                          <a:ea typeface="Arial"/>
                        </a:rPr>
                        <a:t>Reputation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 marL="88920">
                        <a:lnSpc>
                          <a:spcPct val="115000"/>
                        </a:lnSpc>
                      </a:pPr>
                      <a:r>
                        <a:rPr b="0" lang="en-US" sz="1400" spc="-1" strike="noStrike">
                          <a:solidFill>
                            <a:srgbClr val="695d46"/>
                          </a:solidFill>
                          <a:latin typeface="Arial"/>
                          <a:ea typeface="Arial"/>
                        </a:rPr>
                        <a:t>2.842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 marL="88920">
                        <a:lnSpc>
                          <a:spcPct val="115000"/>
                        </a:lnSpc>
                      </a:pPr>
                      <a:r>
                        <a:rPr b="0" lang="en-US" sz="1400" spc="-1" strike="noStrike">
                          <a:solidFill>
                            <a:srgbClr val="695d46"/>
                          </a:solidFill>
                          <a:latin typeface="Arial"/>
                          <a:ea typeface="Arial"/>
                        </a:rPr>
                        <a:t>3.2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68400" rIns="68400"/>
                    <a:p>
                      <a:pPr marL="88920">
                        <a:lnSpc>
                          <a:spcPct val="115000"/>
                        </a:lnSpc>
                      </a:pPr>
                      <a:r>
                        <a:rPr b="0" lang="en-US" sz="1400" spc="-1" strike="noStrike">
                          <a:solidFill>
                            <a:srgbClr val="695d46"/>
                          </a:solidFill>
                          <a:latin typeface="Arial"/>
                          <a:ea typeface="Arial"/>
                        </a:rPr>
                        <a:t>Location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 marL="88920">
                        <a:lnSpc>
                          <a:spcPct val="115000"/>
                        </a:lnSpc>
                      </a:pPr>
                      <a:r>
                        <a:rPr b="0" lang="en-US" sz="1400" spc="-1" strike="noStrike">
                          <a:solidFill>
                            <a:srgbClr val="695d46"/>
                          </a:solidFill>
                          <a:latin typeface="Arial"/>
                          <a:ea typeface="Arial"/>
                        </a:rPr>
                        <a:t>2.856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 marL="88920">
                        <a:lnSpc>
                          <a:spcPct val="115000"/>
                        </a:lnSpc>
                      </a:pPr>
                      <a:r>
                        <a:rPr b="0" lang="en-US" sz="1400" spc="-1" strike="noStrike">
                          <a:solidFill>
                            <a:srgbClr val="695d46"/>
                          </a:solidFill>
                          <a:latin typeface="Arial"/>
                          <a:ea typeface="Arial"/>
                        </a:rPr>
                        <a:t>3.5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68400" rIns="68400"/>
                    <a:p>
                      <a:pPr marL="88920">
                        <a:lnSpc>
                          <a:spcPct val="115000"/>
                        </a:lnSpc>
                      </a:pPr>
                      <a:r>
                        <a:rPr b="0" lang="en-US" sz="1400" spc="-1" strike="noStrike">
                          <a:solidFill>
                            <a:srgbClr val="695d46"/>
                          </a:solidFill>
                          <a:latin typeface="Arial"/>
                          <a:ea typeface="Arial"/>
                        </a:rPr>
                        <a:t>Internet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 marL="88920">
                        <a:lnSpc>
                          <a:spcPct val="115000"/>
                        </a:lnSpc>
                      </a:pPr>
                      <a:r>
                        <a:rPr b="0" lang="en-US" sz="1400" spc="-1" strike="noStrike">
                          <a:solidFill>
                            <a:srgbClr val="695d46"/>
                          </a:solidFill>
                          <a:latin typeface="Arial"/>
                          <a:ea typeface="Arial"/>
                        </a:rPr>
                        <a:t>2.63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 marL="88920">
                        <a:lnSpc>
                          <a:spcPct val="115000"/>
                        </a:lnSpc>
                      </a:pPr>
                      <a:r>
                        <a:rPr b="0" lang="en-US" sz="1400" spc="-1" strike="noStrike">
                          <a:solidFill>
                            <a:srgbClr val="695d46"/>
                          </a:solidFill>
                          <a:latin typeface="Arial"/>
                          <a:ea typeface="Arial"/>
                        </a:rPr>
                        <a:t>3.1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1960">
                <a:tc>
                  <a:txBody>
                    <a:bodyPr lIns="68400" rIns="68400"/>
                    <a:p>
                      <a:pPr marL="88920">
                        <a:lnSpc>
                          <a:spcPct val="115000"/>
                        </a:lnSpc>
                      </a:pPr>
                      <a:r>
                        <a:rPr b="0" lang="en-US" sz="1400" spc="-1" strike="noStrike">
                          <a:solidFill>
                            <a:srgbClr val="695d46"/>
                          </a:solidFill>
                          <a:latin typeface="Arial"/>
                          <a:ea typeface="Arial"/>
                        </a:rPr>
                        <a:t>Food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 marL="88920">
                        <a:lnSpc>
                          <a:spcPct val="115000"/>
                        </a:lnSpc>
                      </a:pPr>
                      <a:r>
                        <a:rPr b="0" lang="en-US" sz="1400" spc="-1" strike="noStrike">
                          <a:solidFill>
                            <a:srgbClr val="695d46"/>
                          </a:solidFill>
                          <a:latin typeface="Arial"/>
                          <a:ea typeface="Arial"/>
                        </a:rPr>
                        <a:t>2.237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 marL="88920">
                        <a:lnSpc>
                          <a:spcPct val="115000"/>
                        </a:lnSpc>
                      </a:pPr>
                      <a:r>
                        <a:rPr b="0" lang="en-US" sz="1400" spc="-1" strike="noStrike">
                          <a:solidFill>
                            <a:srgbClr val="695d46"/>
                          </a:solidFill>
                          <a:latin typeface="Arial"/>
                          <a:ea typeface="Arial"/>
                        </a:rPr>
                        <a:t>2.6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311760" y="444960"/>
            <a:ext cx="8519760" cy="70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Rate My Professor Statistics Continued </a:t>
            </a:r>
            <a:endParaRPr b="0" lang="en-US" sz="3600" spc="-1" strike="noStrike">
              <a:latin typeface="Arial"/>
            </a:endParaRPr>
          </a:p>
        </p:txBody>
      </p:sp>
      <p:graphicFrame>
        <p:nvGraphicFramePr>
          <p:cNvPr id="146" name="Table 2"/>
          <p:cNvGraphicFramePr/>
          <p:nvPr/>
        </p:nvGraphicFramePr>
        <p:xfrm>
          <a:off x="952560" y="1238400"/>
          <a:ext cx="7238160" cy="2675880"/>
        </p:xfrm>
        <a:graphic>
          <a:graphicData uri="http://schemas.openxmlformats.org/drawingml/2006/table">
            <a:tbl>
              <a:tblPr/>
              <a:tblGrid>
                <a:gridCol w="2412720"/>
                <a:gridCol w="2412720"/>
                <a:gridCol w="2413080"/>
              </a:tblGrid>
              <a:tr h="382320">
                <a:tc>
                  <a:txBody>
                    <a:bodyPr lIns="68400" rIns="68400"/>
                    <a:p>
                      <a:pPr marL="88920">
                        <a:lnSpc>
                          <a:spcPct val="115000"/>
                        </a:lnSpc>
                      </a:pPr>
                      <a:r>
                        <a:rPr b="0" lang="en-US" sz="1400" spc="-1" strike="noStrike">
                          <a:solidFill>
                            <a:srgbClr val="695d46"/>
                          </a:solidFill>
                          <a:latin typeface="Arial"/>
                          <a:ea typeface="Arial"/>
                        </a:rPr>
                        <a:t>Variables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 marL="88920">
                        <a:lnSpc>
                          <a:spcPct val="115000"/>
                        </a:lnSpc>
                      </a:pPr>
                      <a:r>
                        <a:rPr b="0" lang="en-US" sz="1400" spc="-1" strike="noStrike">
                          <a:solidFill>
                            <a:srgbClr val="695d46"/>
                          </a:solidFill>
                          <a:latin typeface="Arial"/>
                          <a:ea typeface="Arial"/>
                        </a:rPr>
                        <a:t>Mean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 marL="88920">
                        <a:lnSpc>
                          <a:spcPct val="115000"/>
                        </a:lnSpc>
                      </a:pPr>
                      <a:r>
                        <a:rPr b="0" lang="en-US" sz="1400" spc="-1" strike="noStrike">
                          <a:solidFill>
                            <a:srgbClr val="695d46"/>
                          </a:solidFill>
                          <a:latin typeface="Arial"/>
                          <a:ea typeface="Arial"/>
                        </a:rPr>
                        <a:t>Median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68400" rIns="68400"/>
                    <a:p>
                      <a:pPr marL="88920">
                        <a:lnSpc>
                          <a:spcPct val="115000"/>
                        </a:lnSpc>
                      </a:pPr>
                      <a:r>
                        <a:rPr b="0" lang="en-US" sz="1400" spc="-1" strike="noStrike">
                          <a:solidFill>
                            <a:srgbClr val="695d46"/>
                          </a:solidFill>
                          <a:latin typeface="Arial"/>
                          <a:ea typeface="Arial"/>
                        </a:rPr>
                        <a:t>Library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 marL="88920">
                        <a:lnSpc>
                          <a:spcPct val="115000"/>
                        </a:lnSpc>
                      </a:pPr>
                      <a:r>
                        <a:rPr b="0" lang="en-US" sz="1400" spc="-1" strike="noStrike">
                          <a:solidFill>
                            <a:srgbClr val="695d46"/>
                          </a:solidFill>
                          <a:latin typeface="Arial"/>
                          <a:ea typeface="Arial"/>
                        </a:rPr>
                        <a:t>2.7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 marL="88920">
                        <a:lnSpc>
                          <a:spcPct val="115000"/>
                        </a:lnSpc>
                      </a:pPr>
                      <a:r>
                        <a:rPr b="0" lang="en-US" sz="1400" spc="-1" strike="noStrike">
                          <a:solidFill>
                            <a:srgbClr val="695d46"/>
                          </a:solidFill>
                          <a:latin typeface="Arial"/>
                          <a:ea typeface="Arial"/>
                        </a:rPr>
                        <a:t>3.3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68400" rIns="68400"/>
                    <a:p>
                      <a:pPr marL="88920">
                        <a:lnSpc>
                          <a:spcPct val="115000"/>
                        </a:lnSpc>
                      </a:pPr>
                      <a:r>
                        <a:rPr b="0" lang="en-US" sz="1400" spc="-1" strike="noStrike">
                          <a:solidFill>
                            <a:srgbClr val="695d46"/>
                          </a:solidFill>
                          <a:latin typeface="Arial"/>
                          <a:ea typeface="Arial"/>
                        </a:rPr>
                        <a:t>Campus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 marL="88920">
                        <a:lnSpc>
                          <a:spcPct val="115000"/>
                        </a:lnSpc>
                      </a:pPr>
                      <a:r>
                        <a:rPr b="0" lang="en-US" sz="1400" spc="-1" strike="noStrike">
                          <a:solidFill>
                            <a:srgbClr val="695d46"/>
                          </a:solidFill>
                          <a:latin typeface="Arial"/>
                          <a:ea typeface="Arial"/>
                        </a:rPr>
                        <a:t>2.729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 marL="88920">
                        <a:lnSpc>
                          <a:spcPct val="115000"/>
                        </a:lnSpc>
                      </a:pPr>
                      <a:r>
                        <a:rPr b="0" lang="en-US" sz="1400" spc="-1" strike="noStrike">
                          <a:solidFill>
                            <a:srgbClr val="695d46"/>
                          </a:solidFill>
                          <a:latin typeface="Arial"/>
                          <a:ea typeface="Arial"/>
                        </a:rPr>
                        <a:t>3.3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68400" rIns="68400"/>
                    <a:p>
                      <a:pPr marL="88920">
                        <a:lnSpc>
                          <a:spcPct val="115000"/>
                        </a:lnSpc>
                      </a:pPr>
                      <a:r>
                        <a:rPr b="0" lang="en-US" sz="1400" spc="-1" strike="noStrike">
                          <a:solidFill>
                            <a:srgbClr val="695d46"/>
                          </a:solidFill>
                          <a:latin typeface="Arial"/>
                          <a:ea typeface="Arial"/>
                        </a:rPr>
                        <a:t>Social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 marL="88920">
                        <a:lnSpc>
                          <a:spcPct val="115000"/>
                        </a:lnSpc>
                      </a:pPr>
                      <a:r>
                        <a:rPr b="0" lang="en-US" sz="1400" spc="-1" strike="noStrike">
                          <a:solidFill>
                            <a:srgbClr val="695d46"/>
                          </a:solidFill>
                          <a:latin typeface="Arial"/>
                          <a:ea typeface="Arial"/>
                        </a:rPr>
                        <a:t>2.839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 marL="88920">
                        <a:lnSpc>
                          <a:spcPct val="115000"/>
                        </a:lnSpc>
                      </a:pPr>
                      <a:r>
                        <a:rPr b="0" lang="en-US" sz="1400" spc="-1" strike="noStrike">
                          <a:solidFill>
                            <a:srgbClr val="695d46"/>
                          </a:solidFill>
                          <a:latin typeface="Arial"/>
                          <a:ea typeface="Arial"/>
                        </a:rPr>
                        <a:t>3.5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68400" rIns="68400"/>
                    <a:p>
                      <a:pPr marL="88920">
                        <a:lnSpc>
                          <a:spcPct val="115000"/>
                        </a:lnSpc>
                      </a:pPr>
                      <a:r>
                        <a:rPr b="0" lang="en-US" sz="1400" spc="-1" strike="noStrike">
                          <a:solidFill>
                            <a:srgbClr val="695d46"/>
                          </a:solidFill>
                          <a:latin typeface="Arial"/>
                          <a:ea typeface="Arial"/>
                        </a:rPr>
                        <a:t>Happiness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 marL="88920">
                        <a:lnSpc>
                          <a:spcPct val="115000"/>
                        </a:lnSpc>
                      </a:pPr>
                      <a:r>
                        <a:rPr b="0" lang="en-US" sz="1400" spc="-1" strike="noStrike">
                          <a:solidFill>
                            <a:srgbClr val="695d46"/>
                          </a:solidFill>
                          <a:latin typeface="Arial"/>
                          <a:ea typeface="Arial"/>
                        </a:rPr>
                        <a:t>2.325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 marL="88920">
                        <a:lnSpc>
                          <a:spcPct val="115000"/>
                        </a:lnSpc>
                      </a:pPr>
                      <a:r>
                        <a:rPr b="0" lang="en-US" sz="1400" spc="-1" strike="noStrike">
                          <a:solidFill>
                            <a:srgbClr val="695d46"/>
                          </a:solidFill>
                          <a:latin typeface="Arial"/>
                          <a:ea typeface="Arial"/>
                        </a:rPr>
                        <a:t>2.8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2320">
                <a:tc>
                  <a:txBody>
                    <a:bodyPr lIns="68400" rIns="68400"/>
                    <a:p>
                      <a:pPr marL="88920">
                        <a:lnSpc>
                          <a:spcPct val="115000"/>
                        </a:lnSpc>
                      </a:pPr>
                      <a:r>
                        <a:rPr b="0" lang="en-US" sz="1400" spc="-1" strike="noStrike">
                          <a:solidFill>
                            <a:srgbClr val="695d46"/>
                          </a:solidFill>
                          <a:latin typeface="Arial"/>
                          <a:ea typeface="Arial"/>
                        </a:rPr>
                        <a:t>Opportunity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 marL="88920">
                        <a:lnSpc>
                          <a:spcPct val="115000"/>
                        </a:lnSpc>
                      </a:pPr>
                      <a:r>
                        <a:rPr b="0" lang="en-US" sz="1400" spc="-1" strike="noStrike">
                          <a:solidFill>
                            <a:srgbClr val="695d46"/>
                          </a:solidFill>
                          <a:latin typeface="Arial"/>
                          <a:ea typeface="Arial"/>
                        </a:rPr>
                        <a:t>2.359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 marL="88920">
                        <a:lnSpc>
                          <a:spcPct val="115000"/>
                        </a:lnSpc>
                      </a:pPr>
                      <a:r>
                        <a:rPr b="0" lang="en-US" sz="1400" spc="-1" strike="noStrike">
                          <a:solidFill>
                            <a:srgbClr val="695d46"/>
                          </a:solidFill>
                          <a:latin typeface="Arial"/>
                          <a:ea typeface="Arial"/>
                        </a:rPr>
                        <a:t>2.8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81960">
                <a:tc>
                  <a:txBody>
                    <a:bodyPr lIns="68400" rIns="68400"/>
                    <a:p>
                      <a:pPr marL="88920">
                        <a:lnSpc>
                          <a:spcPct val="115000"/>
                        </a:lnSpc>
                      </a:pPr>
                      <a:r>
                        <a:rPr b="0" lang="en-US" sz="1400" spc="-1" strike="noStrike">
                          <a:solidFill>
                            <a:srgbClr val="695d46"/>
                          </a:solidFill>
                          <a:latin typeface="Arial"/>
                          <a:ea typeface="Arial"/>
                        </a:rPr>
                        <a:t>Clubs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 marL="88920">
                        <a:lnSpc>
                          <a:spcPct val="115000"/>
                        </a:lnSpc>
                      </a:pPr>
                      <a:r>
                        <a:rPr b="0" lang="en-US" sz="1400" spc="-1" strike="noStrike">
                          <a:solidFill>
                            <a:srgbClr val="695d46"/>
                          </a:solidFill>
                          <a:latin typeface="Arial"/>
                          <a:ea typeface="Arial"/>
                        </a:rPr>
                        <a:t>2.946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 marL="88920">
                        <a:lnSpc>
                          <a:spcPct val="115000"/>
                        </a:lnSpc>
                      </a:pPr>
                      <a:r>
                        <a:rPr b="0" lang="en-US" sz="1400" spc="-1" strike="noStrike">
                          <a:solidFill>
                            <a:srgbClr val="695d46"/>
                          </a:solidFill>
                          <a:latin typeface="Arial"/>
                          <a:ea typeface="Arial"/>
                        </a:rPr>
                        <a:t>3.7</a:t>
                      </a:r>
                      <a:endParaRPr b="0" lang="en-US" sz="14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311760" y="444960"/>
            <a:ext cx="8519760" cy="70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Regression Analysis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311760" y="1266480"/>
            <a:ext cx="8519760" cy="33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514440" indent="-285120">
              <a:lnSpc>
                <a:spcPct val="100000"/>
              </a:lnSpc>
              <a:spcAft>
                <a:spcPts val="1599"/>
              </a:spcAft>
              <a:buClr>
                <a:srgbClr val="695d46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Positive correlation: social, library, and happiness</a:t>
            </a:r>
            <a:endParaRPr b="0" lang="en-US" sz="1800" spc="-1" strike="noStrike">
              <a:latin typeface="Arial"/>
            </a:endParaRPr>
          </a:p>
          <a:p>
            <a:pPr marL="514440" indent="-285120">
              <a:lnSpc>
                <a:spcPct val="100000"/>
              </a:lnSpc>
              <a:spcAft>
                <a:spcPts val="1599"/>
              </a:spcAft>
              <a:buClr>
                <a:srgbClr val="695d46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Negative correlation: internet, campus, location, and clubs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311760" y="444960"/>
            <a:ext cx="8519760" cy="70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Conclusion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311760" y="1266480"/>
            <a:ext cx="8519760" cy="33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514440" indent="-285120">
              <a:lnSpc>
                <a:spcPct val="100000"/>
              </a:lnSpc>
              <a:spcAft>
                <a:spcPts val="1599"/>
              </a:spcAft>
              <a:buClr>
                <a:srgbClr val="695d46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Importance of research </a:t>
            </a:r>
            <a:endParaRPr b="0" lang="en-US" sz="1800" spc="-1" strike="noStrike">
              <a:latin typeface="Arial"/>
            </a:endParaRPr>
          </a:p>
          <a:p>
            <a:pPr marL="514440" indent="-285120">
              <a:lnSpc>
                <a:spcPct val="100000"/>
              </a:lnSpc>
              <a:spcAft>
                <a:spcPts val="1599"/>
              </a:spcAft>
              <a:buClr>
                <a:srgbClr val="695d46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Future research and applications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311760" y="444960"/>
            <a:ext cx="8519760" cy="70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Why we are doing this project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468360" y="1152360"/>
            <a:ext cx="8519760" cy="33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514440" indent="-285120">
              <a:lnSpc>
                <a:spcPct val="100000"/>
              </a:lnSpc>
              <a:spcAft>
                <a:spcPts val="1599"/>
              </a:spcAft>
              <a:buClr>
                <a:srgbClr val="695d46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Graduation rates are important for higher education institutions and students</a:t>
            </a:r>
            <a:endParaRPr b="0" lang="en-US" sz="1800" spc="-1" strike="noStrike">
              <a:latin typeface="Arial"/>
            </a:endParaRPr>
          </a:p>
          <a:p>
            <a:pPr marL="514440" indent="-285120">
              <a:lnSpc>
                <a:spcPct val="100000"/>
              </a:lnSpc>
              <a:spcAft>
                <a:spcPts val="1599"/>
              </a:spcAft>
              <a:buClr>
                <a:srgbClr val="695d46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Research has been done regressing resource allocation and graduation rates </a:t>
            </a:r>
            <a:endParaRPr b="0" lang="en-US" sz="1800" spc="-1" strike="noStrike">
              <a:latin typeface="Arial"/>
            </a:endParaRPr>
          </a:p>
          <a:p>
            <a:pPr marL="514440" indent="-285120">
              <a:lnSpc>
                <a:spcPct val="100000"/>
              </a:lnSpc>
              <a:spcAft>
                <a:spcPts val="1599"/>
              </a:spcAft>
              <a:buClr>
                <a:srgbClr val="695d46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Other variables that have been shown to affect graduation rates:</a:t>
            </a:r>
            <a:endParaRPr b="0" lang="en-US" sz="1800" spc="-1" strike="noStrike">
              <a:latin typeface="Arial"/>
            </a:endParaRPr>
          </a:p>
          <a:p>
            <a:pPr lvl="1" marL="971640" indent="-285120">
              <a:lnSpc>
                <a:spcPct val="100000"/>
              </a:lnSpc>
              <a:spcAft>
                <a:spcPts val="1599"/>
              </a:spcAft>
              <a:buClr>
                <a:srgbClr val="695d46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Mental health</a:t>
            </a:r>
            <a:endParaRPr b="0" lang="en-US" sz="1400" spc="-1" strike="noStrike">
              <a:latin typeface="Arial"/>
            </a:endParaRPr>
          </a:p>
          <a:p>
            <a:pPr lvl="1" marL="971640" indent="-285120">
              <a:lnSpc>
                <a:spcPct val="100000"/>
              </a:lnSpc>
              <a:spcAft>
                <a:spcPts val="1599"/>
              </a:spcAft>
              <a:buClr>
                <a:srgbClr val="695d46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Percent of Pell grant recipients</a:t>
            </a:r>
            <a:endParaRPr b="0" lang="en-US" sz="1400" spc="-1" strike="noStrike">
              <a:latin typeface="Arial"/>
            </a:endParaRPr>
          </a:p>
          <a:p>
            <a:pPr lvl="1" marL="971640" indent="-285120">
              <a:lnSpc>
                <a:spcPct val="100000"/>
              </a:lnSpc>
              <a:spcAft>
                <a:spcPts val="1599"/>
              </a:spcAft>
              <a:buClr>
                <a:srgbClr val="695d46"/>
              </a:buClr>
              <a:buFont typeface="Arial"/>
              <a:buChar char="•"/>
            </a:pPr>
            <a:r>
              <a:rPr b="0" lang="en-US" sz="1400" spc="-1" strike="noStrike">
                <a:solidFill>
                  <a:srgbClr val="695d46"/>
                </a:solidFill>
                <a:latin typeface="Open Sans"/>
                <a:ea typeface="Open Sans"/>
              </a:rPr>
              <a:t>Student population 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11760" y="444960"/>
            <a:ext cx="8519760" cy="70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How our project is different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11760" y="1266480"/>
            <a:ext cx="8519760" cy="33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514440" indent="-285120">
              <a:lnSpc>
                <a:spcPct val="100000"/>
              </a:lnSpc>
              <a:spcAft>
                <a:spcPts val="1599"/>
              </a:spcAft>
              <a:buClr>
                <a:srgbClr val="695d46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There has been no data relating what the student thinks about their institution and how they are treated and graduation rates </a:t>
            </a:r>
            <a:endParaRPr b="0" lang="en-US" sz="1800" spc="-1" strike="noStrike">
              <a:latin typeface="Arial"/>
            </a:endParaRPr>
          </a:p>
          <a:p>
            <a:pPr marL="514440" indent="-285120">
              <a:lnSpc>
                <a:spcPct val="100000"/>
              </a:lnSpc>
              <a:spcAft>
                <a:spcPts val="1599"/>
              </a:spcAft>
              <a:buClr>
                <a:srgbClr val="695d46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Used ratemyproffessors.com to find what students really think about their insitution 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599"/>
              </a:spcAft>
            </a:pP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11760" y="444960"/>
            <a:ext cx="8519760" cy="70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Rate My Professor Quality Rating System</a:t>
            </a:r>
            <a:endParaRPr b="0" lang="en-US" sz="3600" spc="-1" strike="noStrike">
              <a:latin typeface="Arial"/>
            </a:endParaRPr>
          </a:p>
        </p:txBody>
      </p:sp>
      <p:graphicFrame>
        <p:nvGraphicFramePr>
          <p:cNvPr id="128" name="Table 2"/>
          <p:cNvGraphicFramePr/>
          <p:nvPr/>
        </p:nvGraphicFramePr>
        <p:xfrm>
          <a:off x="952560" y="1428840"/>
          <a:ext cx="7238520" cy="3081960"/>
        </p:xfrm>
        <a:graphic>
          <a:graphicData uri="http://schemas.openxmlformats.org/drawingml/2006/table">
            <a:tbl>
              <a:tblPr/>
              <a:tblGrid>
                <a:gridCol w="3619440"/>
                <a:gridCol w="3619440"/>
              </a:tblGrid>
              <a:tr h="351720"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US" sz="1200" spc="-1" strike="noStrike">
                          <a:solidFill>
                            <a:srgbClr val="695d46"/>
                          </a:solidFill>
                          <a:latin typeface="Times New Roman"/>
                          <a:ea typeface="Times New Roman"/>
                        </a:rPr>
                        <a:t>Quality Rating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1" lang="en-US" sz="1200" spc="-1" strike="noStrike">
                          <a:solidFill>
                            <a:srgbClr val="695d46"/>
                          </a:solidFill>
                          <a:latin typeface="Times New Roman"/>
                          <a:ea typeface="Times New Roman"/>
                        </a:rPr>
                        <a:t>Definition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51720"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200" spc="-1" strike="noStrike">
                          <a:solidFill>
                            <a:srgbClr val="695d46"/>
                          </a:solidFill>
                          <a:latin typeface="Times New Roman"/>
                          <a:ea typeface="Times New Roman"/>
                        </a:rPr>
                        <a:t>Reputation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200" spc="-1" strike="noStrike">
                          <a:solidFill>
                            <a:srgbClr val="695d46"/>
                          </a:solidFill>
                          <a:latin typeface="Times New Roman"/>
                          <a:ea typeface="Times New Roman"/>
                        </a:rPr>
                        <a:t>How your school is viewed by the world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51720"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200" spc="-1" strike="noStrike">
                          <a:solidFill>
                            <a:srgbClr val="695d46"/>
                          </a:solidFill>
                          <a:latin typeface="Times New Roman"/>
                          <a:ea typeface="Times New Roman"/>
                        </a:rPr>
                        <a:t>Internet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200" spc="-1" strike="noStrike">
                          <a:solidFill>
                            <a:srgbClr val="695d46"/>
                          </a:solidFill>
                          <a:latin typeface="Times New Roman"/>
                          <a:ea typeface="Times New Roman"/>
                        </a:rPr>
                        <a:t>How is the internet at your school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934920"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200" spc="-1" strike="noStrike">
                          <a:solidFill>
                            <a:srgbClr val="695d46"/>
                          </a:solidFill>
                          <a:latin typeface="Times New Roman"/>
                          <a:ea typeface="Times New Roman"/>
                        </a:rPr>
                        <a:t>Opportunity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200" spc="-1" strike="noStrike">
                          <a:solidFill>
                            <a:srgbClr val="695d46"/>
                          </a:solidFill>
                          <a:latin typeface="Times New Roman"/>
                          <a:ea typeface="Times New Roman"/>
                        </a:rPr>
                        <a:t>If your school has the “hook-up”. If they have a powerful alumni network. How much has the college/university helped you take advantage of career opportunities.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51720"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200" spc="-1" strike="noStrike">
                          <a:solidFill>
                            <a:srgbClr val="695d46"/>
                          </a:solidFill>
                          <a:latin typeface="Times New Roman"/>
                          <a:ea typeface="Times New Roman"/>
                        </a:rPr>
                        <a:t>Campus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200" spc="-1" strike="noStrike">
                          <a:solidFill>
                            <a:srgbClr val="695d46"/>
                          </a:solidFill>
                          <a:latin typeface="Times New Roman"/>
                          <a:ea typeface="Times New Roman"/>
                        </a:rPr>
                        <a:t>How does your campus look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740160"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200" spc="-1" strike="noStrike">
                          <a:solidFill>
                            <a:srgbClr val="695d46"/>
                          </a:solidFill>
                          <a:latin typeface="Times New Roman"/>
                          <a:ea typeface="Times New Roman"/>
                        </a:rPr>
                        <a:t>Social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200" spc="-1" strike="noStrike">
                          <a:solidFill>
                            <a:srgbClr val="695d46"/>
                          </a:solidFill>
                          <a:latin typeface="Times New Roman"/>
                          <a:ea typeface="Times New Roman"/>
                        </a:rPr>
                        <a:t>What is the social scene like on campus. If there are lots of different events like concerts, lectures, rallies and sporting events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311760" y="444960"/>
            <a:ext cx="8519760" cy="70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Quality Rating System Cont.</a:t>
            </a:r>
            <a:endParaRPr b="0" lang="en-US" sz="3600" spc="-1" strike="noStrike">
              <a:latin typeface="Arial"/>
            </a:endParaRPr>
          </a:p>
        </p:txBody>
      </p:sp>
      <p:graphicFrame>
        <p:nvGraphicFramePr>
          <p:cNvPr id="130" name="Table 2"/>
          <p:cNvGraphicFramePr/>
          <p:nvPr/>
        </p:nvGraphicFramePr>
        <p:xfrm>
          <a:off x="952560" y="1428840"/>
          <a:ext cx="7238520" cy="3081960"/>
        </p:xfrm>
        <a:graphic>
          <a:graphicData uri="http://schemas.openxmlformats.org/drawingml/2006/table">
            <a:tbl>
              <a:tblPr/>
              <a:tblGrid>
                <a:gridCol w="3619440"/>
                <a:gridCol w="3619440"/>
              </a:tblGrid>
              <a:tr h="546120"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200" spc="-1" strike="noStrike">
                          <a:solidFill>
                            <a:srgbClr val="695d46"/>
                          </a:solidFill>
                          <a:latin typeface="Times New Roman"/>
                          <a:ea typeface="Times New Roman"/>
                        </a:rPr>
                        <a:t>Location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200" spc="-1" strike="noStrike">
                          <a:solidFill>
                            <a:srgbClr val="695d46"/>
                          </a:solidFill>
                          <a:latin typeface="Times New Roman"/>
                          <a:ea typeface="Times New Roman"/>
                        </a:rPr>
                        <a:t>How is the campus location relative to other key areas. If getting around is easy around your school.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740520"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200" spc="-1" strike="noStrike">
                          <a:solidFill>
                            <a:srgbClr val="695d46"/>
                          </a:solidFill>
                          <a:latin typeface="Times New Roman"/>
                          <a:ea typeface="Times New Roman"/>
                        </a:rPr>
                        <a:t>Food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200" spc="-1" strike="noStrike">
                          <a:solidFill>
                            <a:srgbClr val="695d46"/>
                          </a:solidFill>
                          <a:latin typeface="Times New Roman"/>
                          <a:ea typeface="Times New Roman"/>
                        </a:rPr>
                        <a:t>How are the dining halls and other public eating places at your school in terms of looks and actual taste of the food.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46120"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200" spc="-1" strike="noStrike">
                          <a:solidFill>
                            <a:srgbClr val="695d46"/>
                          </a:solidFill>
                          <a:latin typeface="Times New Roman"/>
                          <a:ea typeface="Times New Roman"/>
                        </a:rPr>
                        <a:t>Library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200" spc="-1" strike="noStrike">
                          <a:solidFill>
                            <a:srgbClr val="695d46"/>
                          </a:solidFill>
                          <a:latin typeface="Times New Roman"/>
                          <a:ea typeface="Times New Roman"/>
                        </a:rPr>
                        <a:t>Does your library have convent hours, good technology, and a quiet place to study.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51720"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200" spc="-1" strike="noStrike">
                          <a:solidFill>
                            <a:srgbClr val="695d46"/>
                          </a:solidFill>
                          <a:latin typeface="Times New Roman"/>
                          <a:ea typeface="Times New Roman"/>
                        </a:rPr>
                        <a:t>Clubs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200" spc="-1" strike="noStrike">
                          <a:solidFill>
                            <a:srgbClr val="695d46"/>
                          </a:solidFill>
                          <a:latin typeface="Times New Roman"/>
                          <a:ea typeface="Times New Roman"/>
                        </a:rPr>
                        <a:t>What is the extracurricular scene like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351720"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200" spc="-1" strike="noStrike">
                          <a:solidFill>
                            <a:srgbClr val="695d46"/>
                          </a:solidFill>
                          <a:latin typeface="Times New Roman"/>
                          <a:ea typeface="Times New Roman"/>
                        </a:rPr>
                        <a:t>Happiness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200" spc="-1" strike="noStrike">
                          <a:solidFill>
                            <a:srgbClr val="695d46"/>
                          </a:solidFill>
                          <a:latin typeface="Times New Roman"/>
                          <a:ea typeface="Times New Roman"/>
                        </a:rPr>
                        <a:t>If you are happy with the school overall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546120"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200" spc="-1" strike="noStrike">
                          <a:solidFill>
                            <a:srgbClr val="695d46"/>
                          </a:solidFill>
                          <a:latin typeface="Times New Roman"/>
                          <a:ea typeface="Times New Roman"/>
                        </a:rPr>
                        <a:t>Average Professor Score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68400" rIns="68400"/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n-US" sz="1200" spc="-1" strike="noStrike">
                          <a:solidFill>
                            <a:srgbClr val="695d46"/>
                          </a:solidFill>
                          <a:latin typeface="Times New Roman"/>
                          <a:ea typeface="Times New Roman"/>
                        </a:rPr>
                        <a:t>The average score of all the professors who have been rated on ratemyproffessor.com for that institution</a:t>
                      </a:r>
                      <a:endParaRPr b="0" lang="en-US" sz="1200" spc="-1" strike="noStrike">
                        <a:latin typeface="Arial"/>
                      </a:endParaRPr>
                    </a:p>
                  </a:txBody>
                  <a:tcPr marL="68400" marR="6840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11760" y="444960"/>
            <a:ext cx="8519760" cy="70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Graduation Rate data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11760" y="1266480"/>
            <a:ext cx="8519760" cy="33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514440" indent="-285120">
              <a:lnSpc>
                <a:spcPct val="100000"/>
              </a:lnSpc>
              <a:spcAft>
                <a:spcPts val="1599"/>
              </a:spcAft>
              <a:buClr>
                <a:srgbClr val="695d46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Chronicle of Higher Education’s College Completion Research</a:t>
            </a:r>
            <a:endParaRPr b="0" lang="en-US" sz="1800" spc="-1" strike="noStrike">
              <a:latin typeface="Arial"/>
            </a:endParaRPr>
          </a:p>
          <a:p>
            <a:pPr marL="514440" indent="-285120">
              <a:lnSpc>
                <a:spcPct val="100000"/>
              </a:lnSpc>
              <a:spcAft>
                <a:spcPts val="1599"/>
              </a:spcAft>
              <a:buClr>
                <a:srgbClr val="695d46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Deleted all two year institutions and those who reported no four-year graduation rate</a:t>
            </a:r>
            <a:endParaRPr b="0" lang="en-US" sz="1800" spc="-1" strike="noStrike">
              <a:latin typeface="Arial"/>
            </a:endParaRPr>
          </a:p>
          <a:p>
            <a:pPr marL="514440" indent="-285120">
              <a:lnSpc>
                <a:spcPct val="100000"/>
              </a:lnSpc>
              <a:spcAft>
                <a:spcPts val="1599"/>
              </a:spcAft>
              <a:buClr>
                <a:srgbClr val="695d46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Measuring only six-year graduation data</a:t>
            </a:r>
            <a:endParaRPr b="0" lang="en-US" sz="1800" spc="-1" strike="noStrike">
              <a:latin typeface="Arial"/>
            </a:endParaRPr>
          </a:p>
          <a:p>
            <a:pPr marL="514440" indent="-285120">
              <a:lnSpc>
                <a:spcPct val="100000"/>
              </a:lnSpc>
              <a:spcAft>
                <a:spcPts val="1599"/>
              </a:spcAft>
              <a:buClr>
                <a:srgbClr val="695d46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Data now composes 1849 schools 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311760" y="444960"/>
            <a:ext cx="8519760" cy="70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Graduation Rate Data Cont.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34" name="Shape 103" descr=""/>
          <p:cNvPicPr/>
          <p:nvPr/>
        </p:nvPicPr>
        <p:blipFill>
          <a:blip r:embed="rId1"/>
          <a:stretch/>
        </p:blipFill>
        <p:spPr>
          <a:xfrm>
            <a:off x="811440" y="1801800"/>
            <a:ext cx="1800720" cy="1706400"/>
          </a:xfrm>
          <a:prstGeom prst="rect">
            <a:avLst/>
          </a:prstGeom>
          <a:ln>
            <a:noFill/>
          </a:ln>
        </p:spPr>
      </p:pic>
      <p:pic>
        <p:nvPicPr>
          <p:cNvPr id="135" name="Shape 104" descr=""/>
          <p:cNvPicPr/>
          <p:nvPr/>
        </p:nvPicPr>
        <p:blipFill>
          <a:blip r:embed="rId2"/>
          <a:stretch/>
        </p:blipFill>
        <p:spPr>
          <a:xfrm>
            <a:off x="5786640" y="1854720"/>
            <a:ext cx="1698840" cy="1653120"/>
          </a:xfrm>
          <a:prstGeom prst="rect">
            <a:avLst/>
          </a:prstGeom>
          <a:ln>
            <a:noFill/>
          </a:ln>
        </p:spPr>
      </p:pic>
      <p:sp>
        <p:nvSpPr>
          <p:cNvPr id="136" name="CustomShape 2"/>
          <p:cNvSpPr/>
          <p:nvPr/>
        </p:nvSpPr>
        <p:spPr>
          <a:xfrm>
            <a:off x="372600" y="1387080"/>
            <a:ext cx="2766240" cy="466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Four-year Graduation Rates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5330880" y="1440000"/>
            <a:ext cx="2495160" cy="361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   </a:t>
            </a: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Six-Year Graduation Rates</a:t>
            </a: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11760" y="444960"/>
            <a:ext cx="8519760" cy="70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Six-Year Graduation Rates Per State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39" name="Shape 112" descr=""/>
          <p:cNvPicPr/>
          <p:nvPr/>
        </p:nvPicPr>
        <p:blipFill>
          <a:blip r:embed="rId1"/>
          <a:stretch/>
        </p:blipFill>
        <p:spPr>
          <a:xfrm>
            <a:off x="2243160" y="1112760"/>
            <a:ext cx="3775320" cy="3806280"/>
          </a:xfrm>
          <a:prstGeom prst="rect">
            <a:avLst/>
          </a:prstGeom>
          <a:ln>
            <a:noFill/>
          </a:ln>
        </p:spPr>
      </p:pic>
      <p:sp>
        <p:nvSpPr>
          <p:cNvPr id="140" name="CustomShape 2"/>
          <p:cNvSpPr/>
          <p:nvPr/>
        </p:nvSpPr>
        <p:spPr>
          <a:xfrm>
            <a:off x="6390000" y="1426680"/>
            <a:ext cx="2183760" cy="1958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-Lowest in New Mexico &amp; Alaska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-Highest in Rhode Island </a:t>
            </a:r>
            <a:endParaRPr b="0" lang="en-US" sz="1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4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311760" y="444960"/>
            <a:ext cx="8519760" cy="70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ef6c00"/>
                </a:solidFill>
                <a:latin typeface="PT Sans Narrow"/>
                <a:ea typeface="PT Sans Narrow"/>
              </a:rPr>
              <a:t>Web Scraping 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311760" y="1266480"/>
            <a:ext cx="8519760" cy="33019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/>
          <a:p>
            <a:pPr marL="514440" indent="-285120">
              <a:lnSpc>
                <a:spcPct val="100000"/>
              </a:lnSpc>
              <a:spcAft>
                <a:spcPts val="1599"/>
              </a:spcAft>
              <a:buClr>
                <a:srgbClr val="695d46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Our goal was to webscrape Rate My Professor to get the data we wanted from all 50 states. </a:t>
            </a:r>
            <a:endParaRPr b="0" lang="en-US" sz="1800" spc="-1" strike="noStrike">
              <a:latin typeface="Arial"/>
            </a:endParaRPr>
          </a:p>
          <a:p>
            <a:pPr marL="514440" indent="-285120">
              <a:lnSpc>
                <a:spcPct val="100000"/>
              </a:lnSpc>
              <a:spcAft>
                <a:spcPts val="1599"/>
              </a:spcAft>
              <a:buClr>
                <a:srgbClr val="695d46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695d46"/>
                </a:solidFill>
                <a:latin typeface="Open Sans"/>
                <a:ea typeface="Open Sans"/>
              </a:rPr>
              <a:t>We started with just Maryland universities and then expanded it to include all states</a:t>
            </a:r>
            <a:endParaRPr b="0" lang="en-US" sz="18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LibreOffice/5.4.2.2$Linux_X86_64 LibreOffice_project/40m0$Build-2</Application>
  <Words>490</Words>
  <Paragraphs>111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Virginia Amerman</dc:creator>
  <dc:description/>
  <dc:language>en-US</dc:language>
  <cp:lastModifiedBy/>
  <dcterms:modified xsi:type="dcterms:W3CDTF">2017-10-13T11:36:05Z</dcterms:modified>
  <cp:revision>4</cp:revision>
  <dc:subject/>
  <dc:title>Graduation Rates and Rate My Professors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18</vt:i4>
  </property>
  <property fmtid="{D5CDD505-2E9C-101B-9397-08002B2CF9AE}" pid="8" name="PresentationFormat">
    <vt:lpwstr>On-screen Show (16:9)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18</vt:i4>
  </property>
</Properties>
</file>