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4572000" y="6477120"/>
            <a:ext cx="4570560" cy="37944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0" y="6477120"/>
            <a:ext cx="4570560" cy="379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2560" cy="76068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rgbClr val="3333b2"/>
              </a:gs>
            </a:gsLst>
            <a:lin ang="10800000"/>
          </a:gradFill>
          <a:ln>
            <a:noFill/>
          </a:ln>
          <a:effectLst>
            <a:outerShdw algn="tl" blurRad="50800" dir="5400000" dist="88900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071720" y="6488280"/>
            <a:ext cx="3498840" cy="36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Juergen Jung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–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 Towson University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380880" y="76320"/>
            <a:ext cx="8227800" cy="48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Calibri"/>
                <a:ea typeface="DejaVu Sans"/>
              </a:rPr>
              <a:t>Econ 202 - Roadmap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85320" y="1447560"/>
            <a:ext cx="2741400" cy="106956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Intro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Chapter 1-4:</a:t>
            </a:r>
            <a:endParaRPr b="0" lang="en-US" sz="11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Basic Econ Concepts</a:t>
            </a:r>
            <a:endParaRPr b="0" lang="en-US" sz="11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Demand and supply</a:t>
            </a:r>
            <a:endParaRPr b="0" lang="en-US" sz="11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Equilibrium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76680" y="4789440"/>
            <a:ext cx="2741400" cy="98676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Unemployment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Chapter 6:</a:t>
            </a:r>
            <a:endParaRPr b="0" lang="en-US" sz="110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Unemployment definitions</a:t>
            </a:r>
            <a:endParaRPr b="0" lang="en-US" sz="1050" spc="-1" strike="noStrike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Inflation</a:t>
            </a:r>
            <a:endParaRPr b="0" lang="en-US" sz="105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5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81720" y="2554560"/>
            <a:ext cx="2741400" cy="103320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Measuring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Chapter 5:</a:t>
            </a:r>
            <a:endParaRPr b="0" lang="en-US" sz="11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GDP, GNP, Inflation</a:t>
            </a:r>
            <a:endParaRPr b="0" lang="en-US" sz="11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Measurements</a:t>
            </a:r>
            <a:endParaRPr b="0" lang="en-US" sz="11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Accounting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76320" y="838080"/>
            <a:ext cx="2741400" cy="54720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Focus: Midterm 1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3045600" y="4511520"/>
            <a:ext cx="2893680" cy="86508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Fiscal Policy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Chapter 10: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Fiscal multiplier</a:t>
            </a:r>
            <a:endParaRPr b="0" lang="en-US" sz="105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50" spc="-1" strike="noStrike">
                <a:solidFill>
                  <a:srgbClr val="000000"/>
                </a:solidFill>
                <a:latin typeface="Arial"/>
                <a:ea typeface="DejaVu Sans"/>
              </a:rPr>
              <a:t>Federal budget </a:t>
            </a:r>
            <a:endParaRPr b="0" lang="en-US" sz="1050" spc="-1" strike="noStrike">
              <a:latin typeface="Arial"/>
            </a:endParaRPr>
          </a:p>
        </p:txBody>
      </p:sp>
      <p:sp>
        <p:nvSpPr>
          <p:cNvPr id="48" name="CustomShape 7"/>
          <p:cNvSpPr/>
          <p:nvPr/>
        </p:nvSpPr>
        <p:spPr>
          <a:xfrm>
            <a:off x="3045600" y="3552120"/>
            <a:ext cx="2893680" cy="91332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Aggregate D &amp; 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Chapter 9:</a:t>
            </a:r>
            <a:endParaRPr b="0" lang="en-US" sz="11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Sticky prices (short-run)</a:t>
            </a:r>
            <a:endParaRPr b="0" lang="en-US" sz="11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Shifts in AD and AS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3039480" y="2509560"/>
            <a:ext cx="2893680" cy="100368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Growth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Chapter 8:</a:t>
            </a:r>
            <a:endParaRPr b="0" lang="en-US" sz="12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Growth rates</a:t>
            </a:r>
            <a:endParaRPr b="0" lang="en-US" sz="11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Capital deepening</a:t>
            </a:r>
            <a:endParaRPr b="0" lang="en-US" sz="11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Solow growth model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0" name="CustomShape 9"/>
          <p:cNvSpPr/>
          <p:nvPr/>
        </p:nvSpPr>
        <p:spPr>
          <a:xfrm>
            <a:off x="3036240" y="838080"/>
            <a:ext cx="2905560" cy="54720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Focus: Midterm 2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6083640" y="839160"/>
            <a:ext cx="2829960" cy="54612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Calibri"/>
                <a:ea typeface="DejaVu Sans"/>
              </a:rPr>
              <a:t>Final is Cumulative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6093000" y="2658600"/>
            <a:ext cx="2817720" cy="104652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Money and Banking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Chapters 13-14:</a:t>
            </a:r>
            <a:endParaRPr b="0" lang="en-US" sz="12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Money</a:t>
            </a:r>
            <a:endParaRPr b="0" lang="en-US" sz="11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Federal Reserve</a:t>
            </a:r>
            <a:endParaRPr b="0" lang="en-US" sz="11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Money market: Interest rates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6093000" y="1446120"/>
            <a:ext cx="2817720" cy="11754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Investments/Financial Markets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Chapter 12: </a:t>
            </a:r>
            <a:endParaRPr b="0" lang="en-US" sz="12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Expectations</a:t>
            </a:r>
            <a:endParaRPr b="0" lang="en-US" sz="11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Financial intermediaries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6100920" y="3734640"/>
            <a:ext cx="2817720" cy="9248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Short to Long-Run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Chapters 15:</a:t>
            </a:r>
            <a:endParaRPr b="0" lang="en-US" sz="12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Wage and price changes</a:t>
            </a:r>
            <a:endParaRPr b="0" lang="en-US" sz="11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Keynesian vs. Classical debate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55" name="CustomShape 14"/>
          <p:cNvSpPr/>
          <p:nvPr/>
        </p:nvSpPr>
        <p:spPr>
          <a:xfrm>
            <a:off x="6102000" y="4846320"/>
            <a:ext cx="2817720" cy="155376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Optional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Chapters 16-17: </a:t>
            </a:r>
            <a:endParaRPr b="0" lang="en-US" sz="13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Inflation &amp; Policy Debates</a:t>
            </a:r>
            <a:endParaRPr b="0" lang="en-US" sz="11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Money growth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  <a:ea typeface="DejaVu Sans"/>
              </a:rPr>
              <a:t>Chapter 19:</a:t>
            </a:r>
            <a:endParaRPr b="0" lang="en-US" sz="13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International Finance</a:t>
            </a:r>
            <a:endParaRPr b="0" lang="en-US" sz="11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Phillips curve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>
            <a:off x="3045600" y="5413680"/>
            <a:ext cx="2893680" cy="98604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Income Expenditure Model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Chapter 11: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Consumption function</a:t>
            </a:r>
            <a:endParaRPr b="0" lang="en-US" sz="11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Gov’t spending and multiplier</a:t>
            </a:r>
            <a:endParaRPr b="0" lang="en-US" sz="11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Exports and Imports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76320" y="3615840"/>
            <a:ext cx="2741400" cy="103788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Trade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Chapter 18:</a:t>
            </a:r>
            <a:endParaRPr b="0" lang="en-US" sz="11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Exports, Imports, Trade Balance</a:t>
            </a:r>
            <a:endParaRPr b="0" lang="en-US" sz="1100" spc="-1" strike="noStrike">
              <a:latin typeface="Arial"/>
            </a:endParaRPr>
          </a:p>
          <a:p>
            <a:pPr marL="171360" indent="-1699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Benefits of Trade and Trade Policies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8" name="CustomShape 17"/>
          <p:cNvSpPr/>
          <p:nvPr/>
        </p:nvSpPr>
        <p:spPr>
          <a:xfrm>
            <a:off x="3039480" y="1460520"/>
            <a:ext cx="2893680" cy="100368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Long-Run Economy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Chapter 7:</a:t>
            </a:r>
            <a:endParaRPr b="0" lang="en-US" sz="1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Price flexibility</a:t>
            </a:r>
            <a:endParaRPr b="0" lang="en-US" sz="11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Full employment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JuergenMacroBeamerTheme</Template>
  <TotalTime>145</TotalTime>
  <Application>LibreOffice/5.4.3.2$Linux_X86_64 LibreOffice_project/40m0$Build-2</Application>
  <Words>175</Words>
  <Paragraphs>65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2017-12-09T09:54:58Z</dcterms:modified>
  <cp:revision>30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