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6EAF1-B47E-4B74-923F-F51E3E5BF57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F120B-4DFA-4D90-BC8B-03EBC568E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9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Alaska in 2011. Revenue 997.45</a:t>
            </a:r>
          </a:p>
          <a:p>
            <a:r>
              <a:rPr lang="en-US" dirty="0" smtClean="0"/>
              <a:t>South Carolina in 2010. Revenue 32.03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120B-4DFA-4D90-BC8B-03EBC568E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Area with Highest Revenue: California in 2011. Revenue 9613594</a:t>
            </a:r>
          </a:p>
          <a:p>
            <a:r>
              <a:rPr lang="en-US" dirty="0" smtClean="0"/>
              <a:t>Area with Lowest Revenue: Hawaii in 2011. Revenue 67859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120B-4DFA-4D90-BC8B-03EBC568E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Max: Alaska in 2011. Revenue 997.45</a:t>
            </a:r>
          </a:p>
          <a:p>
            <a:r>
              <a:rPr lang="en-US" dirty="0" smtClean="0"/>
              <a:t>Min: South Carolina in 2010. Revenue 32.03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120B-4DFA-4D90-BC8B-03EBC568E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Max: IOWA</a:t>
            </a:r>
          </a:p>
          <a:p>
            <a:r>
              <a:rPr lang="en-US" dirty="0" smtClean="0"/>
              <a:t>Min:</a:t>
            </a:r>
            <a:r>
              <a:rPr lang="en-US" baseline="0" dirty="0" smtClean="0"/>
              <a:t> North Dakota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120B-4DFA-4D90-BC8B-03EBC568ED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F120B-4DFA-4D90-BC8B-03EBC568ED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F6FE-2924-45A1-A3E4-73392A44953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C190-7EA1-47C0-96DC-546365206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axfoundation.org/article/state-corporate-income-tax-rates" TargetMode="External"/><Relationship Id="rId2" Type="http://schemas.openxmlformats.org/officeDocument/2006/relationships/hyperlink" Target="https://www.census.gov/govs/stateta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tc.gov/getattachment/The-Commission/News/Trends-in-State-Corporate-Income-Taxes-Revisited-(/Trends-in-State-Corporate-Income-Taxes-Revisited-Again-(JMT-March-April).pdf.aspx" TargetMode="External"/><Relationship Id="rId4" Type="http://schemas.openxmlformats.org/officeDocument/2006/relationships/hyperlink" Target="http://www.bea.gov/itab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axfoundation.org/article/state-corporate-income-tax-rates" TargetMode="External"/><Relationship Id="rId2" Type="http://schemas.openxmlformats.org/officeDocument/2006/relationships/hyperlink" Target="https://www.census.gov/govs/stateta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a.gov/itab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44080"/>
            <a:ext cx="6641969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5229" y="2209800"/>
            <a:ext cx="3887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Maryland Corporate Tax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 431 Final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953" y="1161068"/>
            <a:ext cx="290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 Nguyen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4/13/2016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7889" y="6318465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55" y="27085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755" y="1521005"/>
            <a:ext cx="11481847" cy="1410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Revenue/Capita) = </a:t>
            </a:r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*(T) + </a:t>
            </a:r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*(T)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*(GSP/Capita)</a:t>
            </a:r>
          </a:p>
          <a:p>
            <a:pPr marL="0" indent="0">
              <a:buNone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: Corp. Income Tax rate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70818"/>
              </p:ext>
            </p:extLst>
          </p:nvPr>
        </p:nvGraphicFramePr>
        <p:xfrm>
          <a:off x="1796329" y="2887830"/>
          <a:ext cx="8592008" cy="315832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03951"/>
                <a:gridCol w="2931737"/>
                <a:gridCol w="2856320"/>
              </a:tblGrid>
              <a:tr h="80181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Coefficient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Estimate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p_value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Intercept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-409.82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Beta1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3994.62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240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Beta2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-17598.99</a:t>
                      </a:r>
                      <a:endParaRPr 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3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Beta3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0.0081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3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07104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843" y="1288287"/>
            <a:ext cx="10515600" cy="1058977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and T</a:t>
            </a:r>
            <a:r>
              <a:rPr lang="en-US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insignificant.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R</a:t>
            </a:r>
            <a:r>
              <a:rPr lang="en-US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39.24%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368744"/>
            <a:ext cx="10515600" cy="95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78843" y="3252236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isn’t big enough.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choices.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378524"/>
            <a:ext cx="10515600" cy="100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78843" y="5327330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data: 2000-2014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more variables (For example: T</a:t>
            </a:r>
            <a:r>
              <a:rPr lang="en-US" sz="3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https://www.census.gov/govs/statetax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http://taxfoundation.org/article/state-corporate-income-tax-rates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http://www.bea.gov/itable/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http://www.mtc.gov/getattachment/The-Commission/News/Trends-in-State-Corporate-Income-Taxes-Revisited-(/Trends-in-State-Corporate-Income-Taxes-Revisited-Again-(JMT-March-April).pdf.aspx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7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297"/>
            <a:ext cx="10935878" cy="506833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 revenue data: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https://www.census.gov/govs/statetax/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 rate data: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http://taxfoundation.org/article/state-corporate-income-tax-rates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data: GDP, GDP/Capita, Population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http://www.bea.gov/itable/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6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696955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2010 – 2014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219 Observations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SCIT Revenue, Top SCIT Rate, GSP, GSP/Capita, Population.</a:t>
            </a: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=&gt; (SCIT Rate)</a:t>
            </a:r>
            <a:r>
              <a:rPr lang="en-US" sz="3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SCIT Revenue/Capita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831"/>
            <a:ext cx="10515600" cy="102551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226"/>
            <a:ext cx="8786567" cy="5782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Corporate Income Tax Revenue (in thousand $$$):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6450" y="2365570"/>
            <a:ext cx="4704761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	960197.67</a:t>
            </a:r>
          </a:p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    	1480294.27</a:t>
            </a:r>
          </a:p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     	67859.00</a:t>
            </a:r>
          </a:p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   	250355.00</a:t>
            </a:r>
          </a:p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50%    	459744.00</a:t>
            </a:r>
          </a:p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75%    	901142.00</a:t>
            </a:r>
          </a:p>
          <a:p>
            <a:pPr>
              <a:tabLst>
                <a:tab pos="137636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   	9613594.00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27" y="1811558"/>
            <a:ext cx="5849124" cy="43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5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442"/>
            <a:ext cx="8352934" cy="124685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SCIT Revenue/Capita (in $)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1" y="1442301"/>
            <a:ext cx="5977133" cy="4419932"/>
          </a:xfrm>
        </p:spPr>
      </p:pic>
      <p:sp>
        <p:nvSpPr>
          <p:cNvPr id="5" name="Rectangle 4"/>
          <p:cNvSpPr/>
          <p:nvPr/>
        </p:nvSpPr>
        <p:spPr>
          <a:xfrm>
            <a:off x="7516305" y="2083399"/>
            <a:ext cx="4342615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  	162.52</a:t>
            </a:r>
          </a:p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     	131.72</a:t>
            </a:r>
          </a:p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   	32.03</a:t>
            </a:r>
          </a:p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     	93.80</a:t>
            </a:r>
          </a:p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50%     	130.79</a:t>
            </a:r>
          </a:p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75%   	173.38</a:t>
            </a:r>
          </a:p>
          <a:p>
            <a:pPr>
              <a:tabLst>
                <a:tab pos="1433513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	997.45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8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Income Tax Rate (%):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90880" cy="4007748"/>
          </a:xfrm>
        </p:spPr>
      </p:pic>
      <p:sp>
        <p:nvSpPr>
          <p:cNvPr id="5" name="Rectangle 4"/>
          <p:cNvSpPr/>
          <p:nvPr/>
        </p:nvSpPr>
        <p:spPr>
          <a:xfrm>
            <a:off x="8072488" y="2150122"/>
            <a:ext cx="287203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	7.41</a:t>
            </a:r>
          </a:p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     	1.58</a:t>
            </a:r>
          </a:p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  	4.53</a:t>
            </a:r>
          </a:p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   	6.25</a:t>
            </a:r>
          </a:p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50%   	7.40</a:t>
            </a:r>
          </a:p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75%     	8.50</a:t>
            </a:r>
          </a:p>
          <a:p>
            <a:pPr>
              <a:tabLst>
                <a:tab pos="12541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  	12.00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1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88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GSP/Capita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9110" y="1810022"/>
            <a:ext cx="327738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 	46347.74</a:t>
            </a:r>
          </a:p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      	8857.50</a:t>
            </a:r>
          </a:p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    	31227.00</a:t>
            </a:r>
          </a:p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     	38874.50</a:t>
            </a:r>
          </a:p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50%     	45101.00</a:t>
            </a:r>
          </a:p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75%     	51524.50</a:t>
            </a:r>
          </a:p>
          <a:p>
            <a:pPr>
              <a:tabLst>
                <a:tab pos="1546225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    	70804.00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1" y="1480008"/>
            <a:ext cx="6269782" cy="45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2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27" y="1178352"/>
            <a:ext cx="7771921" cy="5314476"/>
          </a:xfrm>
        </p:spPr>
      </p:pic>
    </p:spTree>
    <p:extLst>
      <p:ext uri="{BB962C8B-B14F-4D97-AF65-F5344CB8AC3E}">
        <p14:creationId xmlns:p14="http://schemas.microsoft.com/office/powerpoint/2010/main" val="231537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63" y="700874"/>
            <a:ext cx="7912153" cy="5341708"/>
          </a:xfrm>
        </p:spPr>
      </p:pic>
    </p:spTree>
    <p:extLst>
      <p:ext uri="{BB962C8B-B14F-4D97-AF65-F5344CB8AC3E}">
        <p14:creationId xmlns:p14="http://schemas.microsoft.com/office/powerpoint/2010/main" val="5977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237</Words>
  <Application>Microsoft Office PowerPoint</Application>
  <PresentationFormat>Widescreen</PresentationFormat>
  <Paragraphs>104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Data Collection</vt:lpstr>
      <vt:lpstr>Data</vt:lpstr>
      <vt:lpstr>Summary Stats</vt:lpstr>
      <vt:lpstr>SCIT Revenue/Capita (in $)</vt:lpstr>
      <vt:lpstr>Corporate Income Tax Rate (%):</vt:lpstr>
      <vt:lpstr>GSP/Capita</vt:lpstr>
      <vt:lpstr>Scatter Plot</vt:lpstr>
      <vt:lpstr>PowerPoint Presentation</vt:lpstr>
      <vt:lpstr>Regression</vt:lpstr>
      <vt:lpstr>Problems: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Tra</dc:creator>
  <cp:lastModifiedBy>Nguyen, Tra</cp:lastModifiedBy>
  <cp:revision>17</cp:revision>
  <dcterms:created xsi:type="dcterms:W3CDTF">2016-04-12T21:06:26Z</dcterms:created>
  <dcterms:modified xsi:type="dcterms:W3CDTF">2016-04-13T00:07:26Z</dcterms:modified>
</cp:coreProperties>
</file>