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Lato" panose="020B0604020202020204" charset="0"/>
      <p:regular r:id="rId11"/>
      <p:bold r:id="rId12"/>
      <p:italic r:id="rId13"/>
      <p:boldItalic r:id="rId14"/>
    </p:embeddedFont>
    <p:embeddedFont>
      <p:font typeface="Raleway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8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6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SzPct val="1000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1000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1150" y="152400"/>
            <a:ext cx="429582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Shape 87"/>
          <p:cNvSpPr txBox="1"/>
          <p:nvPr/>
        </p:nvSpPr>
        <p:spPr>
          <a:xfrm>
            <a:off x="391350" y="1667900"/>
            <a:ext cx="3843600" cy="1174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>
                <a:solidFill>
                  <a:srgbClr val="351C75"/>
                </a:solidFill>
              </a:rPr>
              <a:t>Political Affiliation vs Household Income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656925" y="3596725"/>
            <a:ext cx="3047100" cy="47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By: Annie Maras and Abby White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Specified Topic</a:t>
            </a:r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rgbClr val="351C75"/>
              </a:buClr>
              <a:buSzPct val="100000"/>
              <a:buChar char="-"/>
            </a:pPr>
            <a:r>
              <a:rPr lang="en" sz="1800">
                <a:solidFill>
                  <a:srgbClr val="351C75"/>
                </a:solidFill>
              </a:rPr>
              <a:t>Correlation between political party and household income</a:t>
            </a:r>
          </a:p>
          <a:p>
            <a:pPr marL="457200" lvl="0" indent="-342900" rtl="0">
              <a:spcBef>
                <a:spcPts val="0"/>
              </a:spcBef>
              <a:buClr>
                <a:srgbClr val="351C75"/>
              </a:buClr>
              <a:buSzPct val="100000"/>
              <a:buChar char="-"/>
            </a:pPr>
            <a:r>
              <a:rPr lang="en" sz="1800">
                <a:solidFill>
                  <a:srgbClr val="351C75"/>
                </a:solidFill>
              </a:rPr>
              <a:t>Districts of Maryland</a:t>
            </a:r>
          </a:p>
          <a:p>
            <a:pPr marL="457200" lvl="0" indent="-342900" rtl="0">
              <a:spcBef>
                <a:spcPts val="0"/>
              </a:spcBef>
              <a:buClr>
                <a:srgbClr val="351C75"/>
              </a:buClr>
              <a:buSzPct val="100000"/>
              <a:buChar char="-"/>
            </a:pPr>
            <a:r>
              <a:rPr lang="en" sz="1800">
                <a:solidFill>
                  <a:srgbClr val="351C75"/>
                </a:solidFill>
              </a:rPr>
              <a:t>Gerrymandering</a:t>
            </a:r>
          </a:p>
          <a:p>
            <a:pPr marL="457200" lvl="0" indent="-342900">
              <a:spcBef>
                <a:spcPts val="0"/>
              </a:spcBef>
              <a:buClr>
                <a:srgbClr val="351C75"/>
              </a:buClr>
              <a:buSzPct val="100000"/>
              <a:buChar char="-"/>
            </a:pPr>
            <a:r>
              <a:rPr lang="en" sz="1800">
                <a:solidFill>
                  <a:srgbClr val="351C75"/>
                </a:solidFill>
              </a:rPr>
              <a:t>Bias in media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Literature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Differences between Obama/Romney election and Clinton/Trump election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Liberal leanings vs conservative leanings in media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/>
              <a:t>Initial findings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3000"/>
              <a:t>Democratic Households are wealthier than Conservative Households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150" y="382050"/>
            <a:ext cx="8246375" cy="444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en" sz="1800"/>
              <a:t>Political party results by county</a:t>
            </a:r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en" sz="1800"/>
              <a:t>Characteristics of voters</a:t>
            </a:r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buSzPct val="100000"/>
              <a:buChar char="-"/>
            </a:pPr>
            <a:r>
              <a:rPr lang="en" sz="1800"/>
              <a:t>Maryland wealthiest citizens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Richest Counties</a:t>
            </a:r>
          </a:p>
        </p:txBody>
      </p:sp>
      <p:pic>
        <p:nvPicPr>
          <p:cNvPr id="117" name="Shape 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4050" y="443200"/>
            <a:ext cx="3409950" cy="47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727650" y="675725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Sources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43775" y="1210925"/>
            <a:ext cx="7688700" cy="3867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06400" marR="215900" lvl="0" indent="-203200" rtl="0">
              <a:lnSpc>
                <a:spcPct val="200000"/>
              </a:lnSpc>
              <a:spcBef>
                <a:spcPts val="1700"/>
              </a:spcBef>
              <a:spcAft>
                <a:spcPts val="1500"/>
              </a:spcAft>
              <a:buNone/>
            </a:pPr>
            <a:r>
              <a:rPr lang="en" sz="1100" b="1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Exner, R. R. (2015, September 18). Blue states, red states; rich states, poor states; politics and household income. Retrieved from http://www.cleveland.com/datacentral/index.ssf/2015/09/blue_states_red_states_rich_st.html</a:t>
            </a:r>
          </a:p>
          <a:p>
            <a:pPr marL="406400" marR="215900" lvl="0" indent="-203200" rtl="0">
              <a:lnSpc>
                <a:spcPct val="200000"/>
              </a:lnSpc>
              <a:spcBef>
                <a:spcPts val="1700"/>
              </a:spcBef>
              <a:spcAft>
                <a:spcPts val="1500"/>
              </a:spcAft>
              <a:buNone/>
            </a:pPr>
            <a:r>
              <a:rPr lang="en" sz="1100" b="1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October 2016 Political Survey. (2017, May 12). Retrieved from http://www.people-press.org/dataset/october-2016-political-survey/</a:t>
            </a:r>
          </a:p>
          <a:p>
            <a:pPr marL="406400" marR="215900" lvl="0" indent="-203200" rtl="0">
              <a:lnSpc>
                <a:spcPct val="200000"/>
              </a:lnSpc>
              <a:spcBef>
                <a:spcPts val="1700"/>
              </a:spcBef>
              <a:spcAft>
                <a:spcPts val="1500"/>
              </a:spcAft>
              <a:buNone/>
            </a:pPr>
            <a:r>
              <a:rPr lang="en" sz="1100" b="1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Savchuk, K. (2015, July 01). Are America's Richest Families Republicans or Democrats? Retrieved from https://www.forbes.com/sites/katiasavchuk/2014/07/09/are-americas-richest-families-republicans-or-democrats/#48ddf31d3e83</a:t>
            </a:r>
          </a:p>
          <a:p>
            <a:pPr marL="406400" marR="215900" lvl="0" indent="-203200" rtl="0">
              <a:lnSpc>
                <a:spcPct val="200000"/>
              </a:lnSpc>
              <a:spcBef>
                <a:spcPts val="1700"/>
              </a:spcBef>
              <a:spcAft>
                <a:spcPts val="1500"/>
              </a:spcAft>
              <a:buNone/>
            </a:pPr>
            <a:r>
              <a:rPr lang="en" sz="1100" b="1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Thompson, D. (2012, November 05). Does Your Wage Predict Your Vote? Retrieved from https://www.theatlantic.com/business/archive/2012/11/does-your-wage-predict-your-vote/264541/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Sources continued.</a:t>
            </a:r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100"/>
              <a:t>Household Income in Maryland (State). (n.d.). Retrieved October 04, 2017, Retrieved from: </a:t>
            </a:r>
          </a:p>
          <a:p>
            <a:pPr marL="0" lvl="0" indent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100"/>
              <a:t>https://statisticalatlas.com/state/Maryland/Household-Income#figure/state-in-united-states/six-figure-incomes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endParaRPr sz="1100"/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100"/>
              <a:t>Elections, M. S. (2016, October 26). By County. Retrieved October 04, 2017, from </a:t>
            </a:r>
          </a:p>
          <a:p>
            <a:pPr marL="0" lvl="0" indent="45720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100"/>
              <a:t>http://www.elections.state.md.us/voter_registration/stats.html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</Words>
  <Application>Microsoft Office PowerPoint</Application>
  <PresentationFormat>On-screen Show (16:9)</PresentationFormat>
  <Paragraphs>28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Times New Roman</vt:lpstr>
      <vt:lpstr>Lato</vt:lpstr>
      <vt:lpstr>Raleway</vt:lpstr>
      <vt:lpstr>Arial</vt:lpstr>
      <vt:lpstr>Streamline</vt:lpstr>
      <vt:lpstr>PowerPoint Presentation</vt:lpstr>
      <vt:lpstr>Specified Topic</vt:lpstr>
      <vt:lpstr>Literature</vt:lpstr>
      <vt:lpstr>PowerPoint Presentation</vt:lpstr>
      <vt:lpstr>Data</vt:lpstr>
      <vt:lpstr>Richest Counties</vt:lpstr>
      <vt:lpstr>Sources</vt:lpstr>
      <vt:lpstr>Sources continued.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Annie Maras</dc:creator>
  <cp:lastModifiedBy>Annie Maras</cp:lastModifiedBy>
  <cp:revision>1</cp:revision>
  <dcterms:modified xsi:type="dcterms:W3CDTF">2017-10-05T03:37:12Z</dcterms:modified>
</cp:coreProperties>
</file>