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14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5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8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4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8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7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0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403DC-8883-F540-A8A3-3152AF19C8E4}" type="datetimeFigureOut">
              <a:rPr lang="en-US" smtClean="0"/>
              <a:t>10/4/17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6FC3D-6F61-C940-A220-BD62CB6A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0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.proxy-tu.researchport.umd.edu/science/article/pii/S0268401216301049?_rdoc=1&amp;_fmt=high&amp;_origin=gateway&amp;_docanchor=&amp;md5=b8429449ccfc9c30159a5f9aeaa92ffb" TargetMode="External"/><Relationship Id="rId4" Type="http://schemas.openxmlformats.org/officeDocument/2006/relationships/hyperlink" Target="https://www-sciencedirect-com.proxy-tu.researchport.umd.edu/science/article/pii/S2211973617300387" TargetMode="External"/><Relationship Id="rId5" Type="http://schemas.openxmlformats.org/officeDocument/2006/relationships/hyperlink" Target="https://www-sciencedirect-com.proxy-tu.researchport.umd.edu/science/article/pii/S0278431915001127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c-els-cdn-com.proxy-tu.researchport.umd.edu/S0268401215301845/1-s2.0-S0268401215301845-main.pdf?_tid=e99bdd20-a967-11e7-a1eb-00000aab0f6c&amp;acdnat=1507165122_d9e68dcf9384a94cb6c20173a04445e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Hotels and Events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Are reviews of hotels more favorable after a large scale event?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098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Title of presentation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 431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names</a:t>
            </a:r>
          </a:p>
          <a:p>
            <a:endParaRPr lang="en-US" dirty="0" smtClean="0"/>
          </a:p>
          <a:p>
            <a:r>
              <a:rPr lang="en-US" dirty="0" smtClean="0"/>
              <a:t>Date of presentation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2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Reviews of hotels determine who stays there.</a:t>
            </a:r>
          </a:p>
          <a:p>
            <a:endParaRPr lang="en-US" dirty="0"/>
          </a:p>
          <a:p>
            <a:r>
              <a:rPr lang="en-US" dirty="0" smtClean="0"/>
              <a:t>Cities have large scale events all the time.</a:t>
            </a:r>
          </a:p>
          <a:p>
            <a:endParaRPr lang="en-US" dirty="0"/>
          </a:p>
          <a:p>
            <a:r>
              <a:rPr lang="en-US" dirty="0" smtClean="0"/>
              <a:t>Do people staying in a hotel write a good review after an event?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1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Torres, Singh, and Robertson-Ring (2015)</a:t>
            </a:r>
          </a:p>
          <a:p>
            <a:endParaRPr lang="en-US" dirty="0" smtClean="0"/>
          </a:p>
          <a:p>
            <a:r>
              <a:rPr lang="en-US" dirty="0" smtClean="0"/>
              <a:t> found reviews played a role in hotel performance.</a:t>
            </a:r>
          </a:p>
          <a:p>
            <a:pPr lvl="1"/>
            <a:r>
              <a:rPr lang="en-US" dirty="0" smtClean="0"/>
              <a:t>Even over traditional business tactic's.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More online reviews were found to impact profitability as well.</a:t>
            </a:r>
          </a:p>
          <a:p>
            <a:pPr lvl="1"/>
            <a:r>
              <a:rPr lang="en-US" dirty="0" smtClean="0"/>
              <a:t>Getting people to write reviews helps.</a:t>
            </a:r>
            <a:endParaRPr lang="en-US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99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Hospitality Online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Neirotti</a:t>
            </a:r>
            <a:r>
              <a:rPr lang="en-US" dirty="0" smtClean="0"/>
              <a:t>, </a:t>
            </a:r>
            <a:r>
              <a:rPr lang="en-US" dirty="0" err="1" smtClean="0"/>
              <a:t>Ragueseo</a:t>
            </a:r>
            <a:r>
              <a:rPr lang="en-US" dirty="0" smtClean="0"/>
              <a:t>, and </a:t>
            </a:r>
            <a:r>
              <a:rPr lang="en-US" dirty="0" err="1" smtClean="0"/>
              <a:t>Paolucci</a:t>
            </a:r>
            <a:r>
              <a:rPr lang="en-US" dirty="0" smtClean="0"/>
              <a:t> (2016)</a:t>
            </a:r>
          </a:p>
          <a:p>
            <a:endParaRPr lang="en-US" dirty="0"/>
          </a:p>
          <a:p>
            <a:r>
              <a:rPr lang="en-US" dirty="0" smtClean="0"/>
              <a:t>Customer reviews help small and medium sized hotels.</a:t>
            </a:r>
          </a:p>
          <a:p>
            <a:pPr lvl="1"/>
            <a:r>
              <a:rPr lang="en-US" dirty="0" smtClean="0"/>
              <a:t>No impact on revenue margins.</a:t>
            </a:r>
          </a:p>
          <a:p>
            <a:endParaRPr lang="en-US" dirty="0"/>
          </a:p>
          <a:p>
            <a:r>
              <a:rPr lang="en-US" dirty="0" smtClean="0"/>
              <a:t>Reviews have a significant impact and are changing the hotel industry.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7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 and Chen (2016)</a:t>
            </a:r>
          </a:p>
          <a:p>
            <a:endParaRPr lang="en-US" dirty="0"/>
          </a:p>
          <a:p>
            <a:r>
              <a:rPr lang="en-US" dirty="0" smtClean="0"/>
              <a:t>Used Data mining techniques to evaluate reviews.</a:t>
            </a:r>
          </a:p>
          <a:p>
            <a:pPr lvl="1"/>
            <a:r>
              <a:rPr lang="en-US" dirty="0" smtClean="0"/>
              <a:t>Determined good reviews and models for them.</a:t>
            </a:r>
          </a:p>
          <a:p>
            <a:pPr lvl="1"/>
            <a:endParaRPr lang="en-US" dirty="0"/>
          </a:p>
          <a:p>
            <a:r>
              <a:rPr lang="en-US" dirty="0" smtClean="0"/>
              <a:t>Applied this to two different cities with different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07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Tang (2017)</a:t>
            </a:r>
          </a:p>
          <a:p>
            <a:endParaRPr lang="en-US" dirty="0"/>
          </a:p>
          <a:p>
            <a:r>
              <a:rPr lang="en-US" dirty="0" smtClean="0"/>
              <a:t>People use online sites for products of all kinds.</a:t>
            </a:r>
          </a:p>
          <a:p>
            <a:pPr lvl="1"/>
            <a:r>
              <a:rPr lang="en-US" dirty="0" smtClean="0"/>
              <a:t>Information gathering phase.</a:t>
            </a:r>
          </a:p>
          <a:p>
            <a:endParaRPr lang="en-US" dirty="0" smtClean="0"/>
          </a:p>
          <a:p>
            <a:r>
              <a:rPr lang="en-US" dirty="0" smtClean="0"/>
              <a:t>Managers should look to maintaining an online image.</a:t>
            </a:r>
          </a:p>
          <a:p>
            <a:pPr lvl="1"/>
            <a:r>
              <a:rPr lang="en-US" dirty="0" smtClean="0"/>
              <a:t>Through their site and other third-party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70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Moro, Rita, Coelho (2017)</a:t>
            </a:r>
          </a:p>
          <a:p>
            <a:endParaRPr lang="en-US" dirty="0"/>
          </a:p>
          <a:p>
            <a:r>
              <a:rPr lang="en-US" dirty="0" smtClean="0"/>
              <a:t>Used a similar methodology to create a model</a:t>
            </a:r>
          </a:p>
          <a:p>
            <a:endParaRPr lang="en-US" dirty="0"/>
          </a:p>
          <a:p>
            <a:r>
              <a:rPr lang="en-US" dirty="0" smtClean="0"/>
              <a:t>Seasons were included in the model.</a:t>
            </a:r>
          </a:p>
          <a:p>
            <a:endParaRPr lang="en-US" dirty="0"/>
          </a:p>
          <a:p>
            <a:r>
              <a:rPr lang="en-US" dirty="0" smtClean="0"/>
              <a:t>Accurately predicted hotel performance on the Las Vegas Strip.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Furthering the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using similar techniques to determine if timing impacts reviews.</a:t>
            </a:r>
          </a:p>
          <a:p>
            <a:endParaRPr lang="en-US" dirty="0"/>
          </a:p>
          <a:p>
            <a:r>
              <a:rPr lang="en-US" dirty="0" smtClean="0"/>
              <a:t>If more reviews are written does that mean more business?</a:t>
            </a:r>
          </a:p>
          <a:p>
            <a:endParaRPr lang="en-US" dirty="0"/>
          </a:p>
          <a:p>
            <a:r>
              <a:rPr lang="en-US" dirty="0" smtClean="0"/>
              <a:t>When are these reviews written?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2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Cited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-347472"/>
            <a:r>
              <a:rPr lang="en-US" sz="1400" dirty="0" smtClean="0"/>
              <a:t>Hu, </a:t>
            </a:r>
            <a:r>
              <a:rPr lang="en-US" sz="1400" dirty="0" err="1" smtClean="0"/>
              <a:t>Ya</a:t>
            </a:r>
            <a:r>
              <a:rPr lang="en-US" sz="1400" dirty="0" smtClean="0"/>
              <a:t>-Han and </a:t>
            </a:r>
            <a:r>
              <a:rPr lang="en-US" sz="1400" dirty="0" err="1" smtClean="0"/>
              <a:t>Kuanchin</a:t>
            </a:r>
            <a:r>
              <a:rPr lang="en-US" sz="1400" dirty="0" smtClean="0"/>
              <a:t> Chen. “Predicting hotel review helpfulness: the impact of review visibility and interactions between hotel stars and review ratings.” </a:t>
            </a:r>
            <a:r>
              <a:rPr lang="en-US" sz="1400" i="1" dirty="0" smtClean="0"/>
              <a:t>International Journal of Information Management. </a:t>
            </a:r>
            <a:r>
              <a:rPr lang="en-US" sz="1400" dirty="0" err="1" smtClean="0"/>
              <a:t>Vol</a:t>
            </a:r>
            <a:r>
              <a:rPr lang="en-US" sz="1400" dirty="0" smtClean="0"/>
              <a:t> 36, 2016. 929-944. </a:t>
            </a:r>
            <a:r>
              <a:rPr lang="en-US" sz="1400" dirty="0" smtClean="0">
                <a:hlinkClick r:id="rId2"/>
              </a:rPr>
              <a:t>https://ac-els-cdn-com.proxy-tu.researchport.umd.edu/S0268401215301845/1-s2.0-S0268401215301845-main.pdf?_tid=e99bdd20-a967-11e7-a1eb-00000aab0f6c&amp;acdnat=1507165122_d9e68dcf9384a94cb6c20173a04445e5</a:t>
            </a:r>
            <a:r>
              <a:rPr lang="en-US" sz="1400" dirty="0" smtClean="0"/>
              <a:t>.</a:t>
            </a:r>
          </a:p>
          <a:p>
            <a:pPr indent="-347472"/>
            <a:r>
              <a:rPr lang="en-US" sz="1400" dirty="0" err="1" smtClean="0"/>
              <a:t>Neirotti</a:t>
            </a:r>
            <a:r>
              <a:rPr lang="en-US" sz="1400" dirty="0" smtClean="0"/>
              <a:t>, Paolo,  </a:t>
            </a:r>
            <a:r>
              <a:rPr lang="en-US" sz="1400" dirty="0" err="1" smtClean="0"/>
              <a:t>Elisibetta</a:t>
            </a:r>
            <a:r>
              <a:rPr lang="en-US" sz="1400" dirty="0" smtClean="0"/>
              <a:t> </a:t>
            </a:r>
            <a:r>
              <a:rPr lang="en-US" sz="1400" dirty="0" err="1" smtClean="0"/>
              <a:t>Raguseo</a:t>
            </a:r>
            <a:r>
              <a:rPr lang="en-US" sz="1400" dirty="0" smtClean="0"/>
              <a:t>, and Emilio </a:t>
            </a:r>
            <a:r>
              <a:rPr lang="en-US" sz="1400" dirty="0" err="1" smtClean="0"/>
              <a:t>Paolucci</a:t>
            </a:r>
            <a:r>
              <a:rPr lang="en-US" sz="1400" dirty="0" smtClean="0"/>
              <a:t> . </a:t>
            </a:r>
            <a:r>
              <a:rPr lang="en-US" sz="1400" dirty="0" smtClean="0"/>
              <a:t>“Are customers’ reviews creating value in the hospitality industry?</a:t>
            </a:r>
            <a:r>
              <a:rPr lang="en-US" sz="1400" dirty="0" smtClean="0"/>
              <a:t>” </a:t>
            </a:r>
            <a:r>
              <a:rPr lang="en-US" sz="1400" i="1" dirty="0" smtClean="0"/>
              <a:t>International Journal of Information Management. </a:t>
            </a:r>
            <a:r>
              <a:rPr lang="en-US" sz="1400" dirty="0" err="1" smtClean="0"/>
              <a:t>Vol</a:t>
            </a:r>
            <a:r>
              <a:rPr lang="en-US" sz="1400" dirty="0" smtClean="0"/>
              <a:t> 36, 2016. </a:t>
            </a:r>
            <a:r>
              <a:rPr lang="en-US" sz="1400" dirty="0" smtClean="0"/>
              <a:t>1133-1143</a:t>
            </a:r>
            <a:r>
              <a:rPr lang="en-US" sz="1400" dirty="0" smtClean="0"/>
              <a:t>. </a:t>
            </a:r>
            <a:r>
              <a:rPr lang="en-US" sz="1400" dirty="0" smtClean="0">
                <a:hlinkClick r:id="rId3"/>
              </a:rPr>
              <a:t>http://www.sciencedirect.com.proxy-tu.researchport.umd.edu/science/article/pii/S0268401216301049?_rdoc=1&amp;_fmt=high&amp;_origin=gateway&amp;_docanchor=&amp;md5=b8429449ccfc9c30159a5f9aeaa92ffb</a:t>
            </a:r>
            <a:endParaRPr lang="en-US" sz="1400" dirty="0" smtClean="0"/>
          </a:p>
          <a:p>
            <a:pPr indent="-347472"/>
            <a:r>
              <a:rPr lang="en-US" sz="1400" dirty="0" smtClean="0"/>
              <a:t>Moro, Sergio,  Paulo Rita, and Joanna Coelho. “Stripping customers’ feedback on hotels through data mining: The case of the Las Vegas Strip.” </a:t>
            </a:r>
            <a:r>
              <a:rPr lang="en-US" sz="1400" i="1" dirty="0" smtClean="0"/>
              <a:t>Tourism Management Perspectives. </a:t>
            </a:r>
            <a:r>
              <a:rPr lang="en-US" sz="1400" dirty="0" err="1" smtClean="0"/>
              <a:t>Vol</a:t>
            </a:r>
            <a:r>
              <a:rPr lang="en-US" sz="1400" dirty="0" smtClean="0"/>
              <a:t> 23, 2017. 41-52. </a:t>
            </a:r>
            <a:r>
              <a:rPr lang="en-US" sz="1400" dirty="0" smtClean="0">
                <a:hlinkClick r:id="rId4"/>
              </a:rPr>
              <a:t>https://www-sciencedirect-com.proxy-tu.researchport.umd.edu/science/article/pii/S2211973617300387</a:t>
            </a:r>
            <a:endParaRPr lang="en-US" sz="1400" dirty="0" smtClean="0"/>
          </a:p>
          <a:p>
            <a:pPr indent="-347472"/>
            <a:r>
              <a:rPr lang="en-US" sz="1400" dirty="0" smtClean="0"/>
              <a:t>Torres, Edwin,  </a:t>
            </a:r>
            <a:r>
              <a:rPr lang="en-US" sz="1400" dirty="0" err="1" smtClean="0"/>
              <a:t>Dipendra</a:t>
            </a:r>
            <a:r>
              <a:rPr lang="en-US" sz="1400" dirty="0" smtClean="0"/>
              <a:t> Singh, and April Robertson-Ring. “Booking reviews and the creation of hotel transactional value: Lessons from the hotel industry.” </a:t>
            </a:r>
            <a:r>
              <a:rPr lang="en-US" sz="1400" i="1" dirty="0" smtClean="0"/>
              <a:t>International Journal of Hospitality Management. </a:t>
            </a:r>
            <a:r>
              <a:rPr lang="en-US" sz="1400" dirty="0" err="1" smtClean="0"/>
              <a:t>Vol</a:t>
            </a:r>
            <a:r>
              <a:rPr lang="en-US" sz="1400" dirty="0" smtClean="0"/>
              <a:t> 50, 2015. </a:t>
            </a:r>
            <a:r>
              <a:rPr lang="en-US" sz="1400" dirty="0" smtClean="0"/>
              <a:t>77-83</a:t>
            </a:r>
            <a:r>
              <a:rPr lang="en-US" sz="1400" dirty="0" smtClean="0"/>
              <a:t>. </a:t>
            </a:r>
            <a:r>
              <a:rPr lang="en-US" sz="1400" dirty="0" smtClean="0">
                <a:hlinkClick r:id="rId5"/>
              </a:rPr>
              <a:t>https://www-sciencedirect-com.proxy-tu.researchport.umd.edu/science/article/pii/S0278431915001127</a:t>
            </a:r>
            <a:endParaRPr lang="en-US" sz="1400" dirty="0" smtClean="0"/>
          </a:p>
          <a:p>
            <a:pPr indent="-347472"/>
            <a:r>
              <a:rPr lang="en-US" sz="1400" dirty="0" err="1"/>
              <a:t>Linghui</a:t>
            </a:r>
            <a:r>
              <a:rPr lang="en-US" sz="1400" dirty="0"/>
              <a:t>, Tang. "Mine Your Customers or Mine Your Business: The Moderating Role of Culture in Online Word-Of-Mouth Reviews." Journal of International Marketing, vol. 25, no. 2, June 2017, pp. 88-110</a:t>
            </a:r>
            <a:r>
              <a:rPr lang="en-US" sz="1400" dirty="0" smtClean="0"/>
              <a:t>.EBSCOhost</a:t>
            </a:r>
            <a:r>
              <a:rPr lang="en-US" sz="1400" dirty="0"/>
              <a:t>, proxy-</a:t>
            </a:r>
            <a:r>
              <a:rPr lang="en-US" sz="1400" dirty="0" err="1"/>
              <a:t>tu.researchport.umd.edu</a:t>
            </a:r>
            <a:r>
              <a:rPr lang="en-US" sz="1400" dirty="0"/>
              <a:t>/</a:t>
            </a:r>
            <a:r>
              <a:rPr lang="en-US" sz="1400" dirty="0" err="1"/>
              <a:t>login?ins</a:t>
            </a:r>
            <a:r>
              <a:rPr lang="en-US" sz="1400" dirty="0"/>
              <a:t>=</a:t>
            </a:r>
            <a:r>
              <a:rPr lang="en-US" sz="1400" dirty="0" err="1"/>
              <a:t>tu&amp;url</a:t>
            </a:r>
            <a:r>
              <a:rPr lang="en-US" sz="1400" dirty="0"/>
              <a:t>=http://</a:t>
            </a:r>
            <a:r>
              <a:rPr lang="en-US" sz="1400" dirty="0" err="1"/>
              <a:t>search.ebscohost.com</a:t>
            </a:r>
            <a:r>
              <a:rPr lang="en-US" sz="1400" dirty="0"/>
              <a:t>/</a:t>
            </a:r>
            <a:r>
              <a:rPr lang="en-US" sz="1400" dirty="0" err="1"/>
              <a:t>login.aspx?direct</a:t>
            </a:r>
            <a:r>
              <a:rPr lang="en-US" sz="1400" dirty="0"/>
              <a:t>=</a:t>
            </a:r>
            <a:r>
              <a:rPr lang="en-US" sz="1400" dirty="0" err="1"/>
              <a:t>true&amp;db</a:t>
            </a:r>
            <a:r>
              <a:rPr lang="en-US" sz="1400" dirty="0"/>
              <a:t>=</a:t>
            </a:r>
            <a:r>
              <a:rPr lang="en-US" sz="1400" dirty="0" err="1"/>
              <a:t>buh&amp;AN</a:t>
            </a:r>
            <a:r>
              <a:rPr lang="en-US" sz="1400" dirty="0"/>
              <a:t>=123750247&amp;site=</a:t>
            </a:r>
            <a:r>
              <a:rPr lang="en-US" sz="1400" dirty="0" err="1"/>
              <a:t>eds-live&amp;scope</a:t>
            </a:r>
            <a:r>
              <a:rPr lang="en-US" sz="1400" dirty="0"/>
              <a:t>=site</a:t>
            </a:r>
            <a:r>
              <a:rPr lang="en-US" sz="1400" dirty="0" smtClean="0"/>
              <a:t>.</a:t>
            </a:r>
          </a:p>
          <a:p>
            <a:pPr indent="-347472"/>
            <a:endParaRPr lang="en-US" sz="1400" dirty="0"/>
          </a:p>
          <a:p>
            <a:pPr indent="-347472"/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031670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668</Words>
  <Application>Microsoft Macintosh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Hotels and Events</vt:lpstr>
      <vt:lpstr>Introduction</vt:lpstr>
      <vt:lpstr>Online Reviews</vt:lpstr>
      <vt:lpstr>Hospitality Online Reviews</vt:lpstr>
      <vt:lpstr>Online Reviews</vt:lpstr>
      <vt:lpstr>Performance</vt:lpstr>
      <vt:lpstr>Predictability</vt:lpstr>
      <vt:lpstr>Furthering the Literature</vt:lpstr>
      <vt:lpstr>Works Cited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Hotels and Events</dc:title>
  <dc:creator>Chris Wilson</dc:creator>
  <cp:lastModifiedBy>Chris Wilson</cp:lastModifiedBy>
  <cp:revision>12</cp:revision>
  <dcterms:created xsi:type="dcterms:W3CDTF">2017-10-04T23:42:19Z</dcterms:created>
  <dcterms:modified xsi:type="dcterms:W3CDTF">2017-10-05T02:15:50Z</dcterms:modified>
</cp:coreProperties>
</file>