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9" r:id="rId2"/>
    <p:sldId id="337" r:id="rId3"/>
    <p:sldId id="338" r:id="rId4"/>
    <p:sldId id="331" r:id="rId5"/>
    <p:sldId id="335" r:id="rId6"/>
    <p:sldId id="336" r:id="rId7"/>
    <p:sldId id="330" r:id="rId8"/>
    <p:sldId id="341" r:id="rId9"/>
    <p:sldId id="339" r:id="rId10"/>
    <p:sldId id="340" r:id="rId11"/>
    <p:sldId id="333" r:id="rId12"/>
    <p:sldId id="33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34" autoAdjust="0"/>
  </p:normalViewPr>
  <p:slideViewPr>
    <p:cSldViewPr>
      <p:cViewPr>
        <p:scale>
          <a:sx n="95" d="100"/>
          <a:sy n="95" d="100"/>
        </p:scale>
        <p:origin x="-156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11E213F-4A7D-41EB-ABFF-2AD86FFEED9A}" type="datetimeFigureOut">
              <a:rPr lang="en-US"/>
              <a:pPr>
                <a:defRPr/>
              </a:pPr>
              <a:t>10/3/17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FCAAC04-D950-4376-AA92-91938EA64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27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3FC2C-F18A-4F87-992E-26A530A55D09}" type="datetimeFigureOut">
              <a:rPr lang="en-US"/>
              <a:pPr>
                <a:defRPr/>
              </a:pPr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27AF3-6319-4685-8ED4-F50158008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8B407-70AD-4600-9787-F92814421EEB}" type="datetimeFigureOut">
              <a:rPr lang="en-US"/>
              <a:pPr>
                <a:defRPr/>
              </a:pPr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D5957-495F-44C3-9BA5-C1E754C52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02ED2-4679-4595-9332-19DC238141B4}" type="datetimeFigureOut">
              <a:rPr lang="en-US"/>
              <a:pPr>
                <a:defRPr/>
              </a:pPr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D606A-ADBB-4D72-9473-8ABBD4B2C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82AD1-990B-4373-9CE3-725C9928AB4C}" type="datetimeFigureOut">
              <a:rPr lang="en-US"/>
              <a:pPr>
                <a:defRPr/>
              </a:pPr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F20E0-0AB2-4B75-9959-FEFE72E16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BEBD0-800D-40D6-8D1A-620006947F9B}" type="datetimeFigureOut">
              <a:rPr lang="en-US"/>
              <a:pPr>
                <a:defRPr/>
              </a:pPr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A5B0B-1373-48FF-877C-2F1B29E24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66772-395A-4A7A-AEC9-D532484D9D53}" type="datetimeFigureOut">
              <a:rPr lang="en-US"/>
              <a:pPr>
                <a:defRPr/>
              </a:pPr>
              <a:t>10/3/17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DA6DE-D456-4138-9BE8-344B9B647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F6602-BCB6-48B8-8D22-66831E014EBC}" type="datetimeFigureOut">
              <a:rPr lang="en-US"/>
              <a:pPr>
                <a:defRPr/>
              </a:pPr>
              <a:t>10/3/17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E100F-82C7-48F1-9ABD-D578972A4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A5B30-FF9E-4CAB-9DCC-DEBB85C843F9}" type="datetimeFigureOut">
              <a:rPr lang="en-US"/>
              <a:pPr>
                <a:defRPr/>
              </a:pPr>
              <a:t>10/3/17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F94FB-3A9D-4413-B018-89E170024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B0230-B638-4858-926A-E0BAB8E2C2F8}" type="datetimeFigureOut">
              <a:rPr lang="en-US"/>
              <a:pPr>
                <a:defRPr/>
              </a:pPr>
              <a:t>10/3/17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ED337-9C5A-4517-9711-8C69505EC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8BEFA-1287-44D6-AECC-C4DA99C601A8}" type="datetimeFigureOut">
              <a:rPr lang="en-US"/>
              <a:pPr>
                <a:defRPr/>
              </a:pPr>
              <a:t>10/3/17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C0C49-0FD1-4F86-80DD-1BDA9F634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47817-8316-4B13-87C8-72DFFC53A0B2}" type="datetimeFigureOut">
              <a:rPr lang="en-US"/>
              <a:pPr>
                <a:defRPr/>
              </a:pPr>
              <a:t>10/3/17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33D13-21BB-46DB-B488-3ACF3E529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E873EE3-E829-4551-BC54-BC01DB40456A}" type="datetimeFigureOut">
              <a:rPr lang="en-US"/>
              <a:pPr>
                <a:defRPr/>
              </a:pPr>
              <a:t>10/3/17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4E63CD4-919B-42B9-AB0C-BF9CE578BE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"/>
            <a:ext cx="5205412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0800"/>
            <a:ext cx="32808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Analysis of the Exchange </a:t>
            </a:r>
            <a:r>
              <a:rPr lang="en-US" sz="3200" u="sng" dirty="0"/>
              <a:t>Rate Between US </a:t>
            </a:r>
            <a:r>
              <a:rPr lang="en-US" sz="3200" u="sng" dirty="0" smtClean="0"/>
              <a:t>Dollar </a:t>
            </a:r>
            <a:r>
              <a:rPr lang="en-US" sz="3200" u="sng" dirty="0"/>
              <a:t>and the Chinese Yuan </a:t>
            </a:r>
            <a:endParaRPr lang="en-US" sz="32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28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Econ 431 Final Presentation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133" y="1066800"/>
            <a:ext cx="2904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Micah Torbert</a:t>
            </a:r>
          </a:p>
          <a:p>
            <a:r>
              <a:rPr lang="en-US" dirty="0" err="1" smtClean="0"/>
              <a:t>Souleymane</a:t>
            </a:r>
            <a:r>
              <a:rPr lang="en-US" dirty="0" smtClean="0"/>
              <a:t> </a:t>
            </a:r>
            <a:r>
              <a:rPr lang="en-US" dirty="0" err="1" smtClean="0"/>
              <a:t>Kabore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October 5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9721" y="6324600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9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Proposed </a:t>
            </a:r>
            <a:r>
              <a:rPr lang="en-US" dirty="0" smtClean="0"/>
              <a:t>Method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addition to these visual aids, we will use the correlate function in the </a:t>
            </a:r>
            <a:r>
              <a:rPr lang="en-US" sz="2800" dirty="0" err="1" smtClean="0"/>
              <a:t>numpy</a:t>
            </a:r>
            <a:r>
              <a:rPr lang="en-US" sz="2800" dirty="0" smtClean="0"/>
              <a:t> library to compute the correlation coefficients between various sets of vectors holding the data we have imported</a:t>
            </a:r>
          </a:p>
          <a:p>
            <a:endParaRPr lang="en-US" sz="2800" dirty="0" smtClean="0"/>
          </a:p>
          <a:p>
            <a:r>
              <a:rPr lang="en-US" sz="2800" dirty="0" smtClean="0"/>
              <a:t>We will then use these coefficients to draw a conclusion in regards to which exogenous variables have the most significant impact on the USD/CNY exchange rate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289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Works </a:t>
            </a:r>
            <a:r>
              <a:rPr lang="en-US" b="1" dirty="0" smtClean="0"/>
              <a:t>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sz="2000" dirty="0"/>
              <a:t>Barros, C.P., Gil-Alana, L.A. &amp; Chen, Z. </a:t>
            </a:r>
            <a:r>
              <a:rPr lang="en-US" sz="2000" dirty="0" err="1"/>
              <a:t>Empir</a:t>
            </a:r>
            <a:r>
              <a:rPr lang="en-US" sz="2000" dirty="0"/>
              <a:t> Econ (2016) 51: 1399. doi:10.1007/s00181-015-1063-3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000" dirty="0" err="1"/>
              <a:t>Bauwens</a:t>
            </a:r>
            <a:r>
              <a:rPr lang="en-US" sz="2000" dirty="0"/>
              <a:t>, L., Koop, G., </a:t>
            </a:r>
            <a:r>
              <a:rPr lang="en-US" sz="2000" dirty="0" err="1"/>
              <a:t>Korobilis</a:t>
            </a:r>
            <a:r>
              <a:rPr lang="en-US" sz="2000" dirty="0"/>
              <a:t>, D., &amp; </a:t>
            </a:r>
            <a:r>
              <a:rPr lang="en-US" sz="2000" dirty="0" err="1"/>
              <a:t>Rombouts</a:t>
            </a:r>
            <a:r>
              <a:rPr lang="en-US" sz="2000" dirty="0"/>
              <a:t>, J. (2014). The contribution of structural break models to forecasting macroeconomic series. Journal of Applied Econometrics, 30, 596–620</a:t>
            </a:r>
            <a:r>
              <a:rPr lang="en-US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Cline, William and John Williamson, “Estimates of the Equilibrium Exchange Rate of the </a:t>
            </a:r>
            <a:r>
              <a:rPr lang="en-US" sz="2000" dirty="0" err="1"/>
              <a:t>Renminbi</a:t>
            </a:r>
            <a:r>
              <a:rPr lang="en-US" sz="2000" dirty="0"/>
              <a:t>: Is There a Consensus and, If </a:t>
            </a:r>
            <a:r>
              <a:rPr lang="en-US" sz="2000" dirty="0" err="1"/>
              <a:t>Not,Why</a:t>
            </a:r>
            <a:r>
              <a:rPr lang="en-US" sz="2000" dirty="0"/>
              <a:t> Not?” in Morris Goldstein and Nicholas Lardy (</a:t>
            </a:r>
            <a:r>
              <a:rPr lang="en-US" sz="2000" dirty="0" err="1"/>
              <a:t>eds</a:t>
            </a:r>
            <a:r>
              <a:rPr lang="en-US" sz="2000" dirty="0"/>
              <a:t>), </a:t>
            </a:r>
            <a:r>
              <a:rPr lang="en-US" sz="2000" i="1" dirty="0"/>
              <a:t>Debating China’s Exchange Rate Policy</a:t>
            </a:r>
            <a:r>
              <a:rPr lang="en-US" sz="2000" dirty="0"/>
              <a:t>, Washington: Peterson Institute for International Economics Policy (2008). “Notes on Equilibrium Exchange Rates: January 2010,” Peterson Institute for International Economics policy brief 10-2 (2010).</a:t>
            </a:r>
          </a:p>
          <a:p>
            <a:pPr marL="514350" lvl="0" indent="-514350">
              <a:buFont typeface="+mj-lt"/>
              <a:buAutoNum type="arabicPeriod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81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4"/>
            </a:pPr>
            <a:r>
              <a:rPr lang="en-US" sz="2000" dirty="0" err="1"/>
              <a:t>Coudert</a:t>
            </a:r>
            <a:r>
              <a:rPr lang="en-US" sz="2000" dirty="0"/>
              <a:t>, </a:t>
            </a:r>
            <a:r>
              <a:rPr lang="en-US" sz="2000" dirty="0" err="1"/>
              <a:t>Virginie</a:t>
            </a:r>
            <a:r>
              <a:rPr lang="en-US" sz="2000" dirty="0"/>
              <a:t> and Cécile </a:t>
            </a:r>
            <a:r>
              <a:rPr lang="en-US" sz="2000" dirty="0" err="1"/>
              <a:t>Couharde</a:t>
            </a:r>
            <a:r>
              <a:rPr lang="en-US" sz="2000" dirty="0"/>
              <a:t>, “Real Equilibrium Exchange Rate in China: Is the </a:t>
            </a:r>
            <a:r>
              <a:rPr lang="en-US" sz="2000" dirty="0" err="1"/>
              <a:t>Renminbi</a:t>
            </a:r>
            <a:r>
              <a:rPr lang="en-US" sz="2000" dirty="0"/>
              <a:t> Undervalued?” </a:t>
            </a:r>
            <a:r>
              <a:rPr lang="en-US" sz="2000" i="1" dirty="0"/>
              <a:t>Journal of Asian Economics </a:t>
            </a:r>
            <a:r>
              <a:rPr lang="en-US" sz="2000" dirty="0"/>
              <a:t>18 (2007):568–94.Jeong, Se-</a:t>
            </a:r>
            <a:r>
              <a:rPr lang="en-US" sz="2000" dirty="0" err="1"/>
              <a:t>Eun</a:t>
            </a:r>
            <a:r>
              <a:rPr lang="en-US" sz="2000" dirty="0"/>
              <a:t> and Jacques </a:t>
            </a:r>
            <a:r>
              <a:rPr lang="en-US" sz="2000" dirty="0" err="1"/>
              <a:t>Mazier</a:t>
            </a:r>
            <a:r>
              <a:rPr lang="en-US" sz="2000" dirty="0"/>
              <a:t>, “Exchange Rate Regimes and Equilibrium Exchange Rates in East Asia,” </a:t>
            </a:r>
            <a:r>
              <a:rPr lang="en-US" sz="2000" i="1" dirty="0"/>
              <a:t>Revue </a:t>
            </a:r>
            <a:r>
              <a:rPr lang="en-US" sz="2000" i="1" dirty="0" err="1"/>
              <a:t>Économique</a:t>
            </a:r>
            <a:r>
              <a:rPr lang="en-US" sz="2000" i="1" dirty="0"/>
              <a:t> </a:t>
            </a:r>
            <a:r>
              <a:rPr lang="en-US" sz="2000" dirty="0"/>
              <a:t>54 (2003):1161–82. </a:t>
            </a:r>
            <a:endParaRPr lang="en-US" sz="2000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Frankel J. On the Yuan: The Choice between Adjustment under a Fixed Exchange Rate and Adjustment under a Flexible Rate. </a:t>
            </a:r>
            <a:r>
              <a:rPr lang="en-US" sz="2000" dirty="0" err="1"/>
              <a:t>Cesifo</a:t>
            </a:r>
            <a:r>
              <a:rPr lang="en-US" sz="2000" dirty="0"/>
              <a:t> Economic Studies [serial online]. June 2006; 52(2):246-275. Available from: </a:t>
            </a:r>
            <a:r>
              <a:rPr lang="en-US" sz="2000" dirty="0" err="1"/>
              <a:t>SocINDEX</a:t>
            </a:r>
            <a:r>
              <a:rPr lang="en-US" sz="2000" dirty="0"/>
              <a:t> with Full Text, Ipswich, MA. Accessed April 23, 2017.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Frankel, J. A. (2009). New estimation of China’s exchange rate regime. Pacific Economic Review, 14(3), 346–360</a:t>
            </a:r>
            <a:r>
              <a:rPr lang="en-US" sz="2000" dirty="0" smtClean="0"/>
              <a:t>.</a:t>
            </a:r>
          </a:p>
          <a:p>
            <a:pPr marL="457200" lvl="0" indent="-457200">
              <a:buFont typeface="+mj-lt"/>
              <a:buAutoNum type="arabicPeriod" startAt="4"/>
            </a:pPr>
            <a:r>
              <a:rPr lang="en-US" sz="2000" dirty="0"/>
              <a:t>Goldberg, L. S. (2011). The international role of the dollar: Does it matter if this changes? FRB of New York Staff Report522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000" dirty="0"/>
          </a:p>
          <a:p>
            <a:pPr marL="457200" lvl="0" indent="-457200">
              <a:buFont typeface="+mj-lt"/>
              <a:buAutoNum type="arabicPeriod" startAt="4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7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“Pegged” Currency?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pegged currency is a type of exchange rate regime where a currency’s value is fixed against the value of another single currency </a:t>
            </a:r>
          </a:p>
          <a:p>
            <a:endParaRPr lang="en-US" dirty="0" smtClean="0"/>
          </a:p>
          <a:p>
            <a:r>
              <a:rPr lang="en-US" dirty="0" smtClean="0"/>
              <a:t>Since the early 1970’s the Chinese </a:t>
            </a:r>
            <a:r>
              <a:rPr lang="en-US" dirty="0" err="1" smtClean="0"/>
              <a:t>yuan</a:t>
            </a:r>
            <a:r>
              <a:rPr lang="en-US" dirty="0" smtClean="0"/>
              <a:t> has been pegged to the U.S. dollar, but in 2005 it was taken off of this peg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5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USD vs. CNY (1980-2015)</a:t>
            </a:r>
            <a:endParaRPr lang="en-US" dirty="0"/>
          </a:p>
        </p:txBody>
      </p:sp>
      <p:pic>
        <p:nvPicPr>
          <p:cNvPr id="4" name="Content Placeholder 3" descr="Screen Shot 2017-10-04 at 11.16.35 PM.png" title="USD vs. CNY (1980-2015)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" t="1581" r="28" b="1207"/>
          <a:stretch/>
        </p:blipFill>
        <p:spPr>
          <a:xfrm>
            <a:off x="0" y="1671053"/>
            <a:ext cx="8983579" cy="4358106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-6684" y="6019800"/>
            <a:ext cx="8998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1						Source</a:t>
            </a:r>
            <a:r>
              <a:rPr lang="en-US" sz="1400" dirty="0"/>
              <a:t>: https://</a:t>
            </a:r>
            <a:r>
              <a:rPr lang="en-US" sz="1400" dirty="0" err="1"/>
              <a:t>www.federalreserve.gov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831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</a:t>
            </a:r>
            <a:r>
              <a:rPr lang="en-US" sz="2800" dirty="0" smtClean="0"/>
              <a:t>ccording </a:t>
            </a:r>
            <a:r>
              <a:rPr lang="en-US" sz="2800" dirty="0"/>
              <a:t>to economists such as Jerry </a:t>
            </a:r>
            <a:r>
              <a:rPr lang="en-US" sz="2800" dirty="0" smtClean="0"/>
              <a:t>Frankel, </a:t>
            </a:r>
            <a:r>
              <a:rPr lang="en-US" sz="2800" dirty="0"/>
              <a:t>there are arguments that support the view that the </a:t>
            </a:r>
            <a:r>
              <a:rPr lang="en-US" sz="2800" dirty="0" smtClean="0"/>
              <a:t>dollar peg had long outlived </a:t>
            </a:r>
            <a:r>
              <a:rPr lang="en-US" sz="2800" dirty="0"/>
              <a:t>its usefulness for </a:t>
            </a:r>
            <a:r>
              <a:rPr lang="en-US" sz="2800" dirty="0" smtClean="0"/>
              <a:t>China before 2005</a:t>
            </a:r>
          </a:p>
          <a:p>
            <a:endParaRPr lang="en-US" sz="2800" dirty="0"/>
          </a:p>
          <a:p>
            <a:r>
              <a:rPr lang="en-US" sz="2800" dirty="0"/>
              <a:t>F</a:t>
            </a:r>
            <a:r>
              <a:rPr lang="en-US" sz="2800" dirty="0" smtClean="0"/>
              <a:t>oreign </a:t>
            </a:r>
            <a:r>
              <a:rPr lang="en-US" sz="2800" dirty="0"/>
              <a:t>exchange reserves are a useful shield against currency crises </a:t>
            </a:r>
            <a:r>
              <a:rPr lang="en-US" sz="2800" dirty="0" smtClean="0"/>
              <a:t>however;</a:t>
            </a:r>
            <a:endParaRPr lang="en-US" sz="2800" dirty="0"/>
          </a:p>
          <a:p>
            <a:pPr lvl="1"/>
            <a:r>
              <a:rPr lang="en-US" sz="2400" dirty="0" smtClean="0"/>
              <a:t>China’s </a:t>
            </a:r>
            <a:r>
              <a:rPr lang="en-US" sz="2400" dirty="0"/>
              <a:t>monetary system </a:t>
            </a:r>
            <a:r>
              <a:rPr lang="en-US" sz="2400" dirty="0" smtClean="0"/>
              <a:t>has been growing at a steady pace</a:t>
            </a:r>
          </a:p>
          <a:p>
            <a:pPr lvl="1"/>
            <a:r>
              <a:rPr lang="en-US" sz="2400" dirty="0"/>
              <a:t>US treasury securities do not pay a high return </a:t>
            </a:r>
            <a:endParaRPr lang="en-US" sz="2400" dirty="0"/>
          </a:p>
          <a:p>
            <a:pPr lvl="1"/>
            <a:endParaRPr lang="en-US" sz="24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70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Studies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Kang, </a:t>
            </a:r>
            <a:r>
              <a:rPr lang="en-US" dirty="0" err="1" smtClean="0"/>
              <a:t>Ratti</a:t>
            </a:r>
            <a:r>
              <a:rPr lang="en-US" dirty="0" smtClean="0"/>
              <a:t>, and </a:t>
            </a:r>
            <a:r>
              <a:rPr lang="en-US" dirty="0" err="1" smtClean="0"/>
              <a:t>Vespignani</a:t>
            </a:r>
            <a:r>
              <a:rPr lang="en-US" dirty="0" smtClean="0"/>
              <a:t>, rolling sample </a:t>
            </a:r>
            <a:r>
              <a:rPr lang="en-US" dirty="0"/>
              <a:t>analysis </a:t>
            </a:r>
            <a:r>
              <a:rPr lang="en-US" dirty="0" smtClean="0"/>
              <a:t>indicated </a:t>
            </a:r>
            <a:r>
              <a:rPr lang="en-US" dirty="0"/>
              <a:t>that rapid money growth in China would increase the demand for dollars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However, forecasts </a:t>
            </a:r>
            <a:r>
              <a:rPr lang="en-US" dirty="0"/>
              <a:t>are to the contrary for the mid </a:t>
            </a:r>
            <a:r>
              <a:rPr lang="en-US" dirty="0" smtClean="0"/>
              <a:t>2000’s (before the </a:t>
            </a:r>
            <a:r>
              <a:rPr lang="en-US" dirty="0" err="1"/>
              <a:t>renminbi</a:t>
            </a:r>
            <a:r>
              <a:rPr lang="en-US" dirty="0"/>
              <a:t> </a:t>
            </a:r>
            <a:r>
              <a:rPr lang="en-US" dirty="0" smtClean="0"/>
              <a:t>left the dollar peg)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8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Studies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break from a dollar peg in 2005 and subsequent currency appreciation, the distortion was </a:t>
            </a:r>
            <a:r>
              <a:rPr lang="en-US" dirty="0" smtClean="0"/>
              <a:t>eased </a:t>
            </a:r>
            <a:r>
              <a:rPr lang="en-US" dirty="0"/>
              <a:t>and the forecast direction for the dollar became as </a:t>
            </a:r>
            <a:r>
              <a:rPr lang="en-US" dirty="0" smtClean="0"/>
              <a:t>expected</a:t>
            </a:r>
          </a:p>
          <a:p>
            <a:endParaRPr lang="en-US" dirty="0" smtClean="0"/>
          </a:p>
          <a:p>
            <a:r>
              <a:rPr lang="en-US" dirty="0" smtClean="0"/>
              <a:t>This was where we saw the negative slope depicted in figure 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3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Are Trying to Find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correlation between certain exogenous macro-economic variables and the exchange rate of the US Dollar to the Chinese Yuan, more specifically the M1 money supply of China </a:t>
            </a:r>
          </a:p>
          <a:p>
            <a:endParaRPr lang="en-US" sz="2800" dirty="0" smtClean="0"/>
          </a:p>
          <a:p>
            <a:r>
              <a:rPr lang="en-US" sz="2800" dirty="0" smtClean="0"/>
              <a:t>We will also attempt to conclude whether or not these exogenous variables impact this relationship either negatively</a:t>
            </a:r>
            <a:r>
              <a:rPr lang="en-US" sz="2800" dirty="0"/>
              <a:t> </a:t>
            </a:r>
            <a:r>
              <a:rPr lang="en-US" sz="2800" dirty="0" smtClean="0"/>
              <a:t>or positively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66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Also Want to Find Out..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Kang</a:t>
            </a:r>
            <a:r>
              <a:rPr lang="en-US" dirty="0"/>
              <a:t>, </a:t>
            </a:r>
            <a:r>
              <a:rPr lang="en-US" dirty="0" err="1"/>
              <a:t>Ratti</a:t>
            </a:r>
            <a:r>
              <a:rPr lang="en-US" dirty="0"/>
              <a:t>, and </a:t>
            </a:r>
            <a:r>
              <a:rPr lang="en-US" dirty="0" err="1" smtClean="0"/>
              <a:t>Vespignani</a:t>
            </a:r>
            <a:r>
              <a:rPr lang="en-US" dirty="0" smtClean="0"/>
              <a:t> insinuated, did money </a:t>
            </a:r>
            <a:r>
              <a:rPr lang="en-US" dirty="0"/>
              <a:t>growth in </a:t>
            </a:r>
            <a:r>
              <a:rPr lang="en-US" dirty="0" smtClean="0"/>
              <a:t>China’s currency increase </a:t>
            </a:r>
            <a:r>
              <a:rPr lang="en-US" dirty="0"/>
              <a:t>the demand for </a:t>
            </a:r>
            <a:r>
              <a:rPr lang="en-US" dirty="0" smtClean="0"/>
              <a:t>U.S. dollars? Or were there other factors that lead to this increase in demand?</a:t>
            </a:r>
          </a:p>
          <a:p>
            <a:endParaRPr lang="en-US" dirty="0" smtClean="0"/>
          </a:p>
          <a:p>
            <a:r>
              <a:rPr lang="en-US" dirty="0" smtClean="0"/>
              <a:t>If so, what were they?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4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Proposed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Quandl</a:t>
            </a:r>
            <a:r>
              <a:rPr lang="en-US" dirty="0" smtClean="0"/>
              <a:t> package that we will download into our Python library we will extract data from the FRED website </a:t>
            </a:r>
          </a:p>
          <a:p>
            <a:endParaRPr lang="en-US" dirty="0" smtClean="0"/>
          </a:p>
          <a:p>
            <a:r>
              <a:rPr lang="en-US" dirty="0" smtClean="0"/>
              <a:t>We will then import this data into </a:t>
            </a:r>
            <a:r>
              <a:rPr lang="en-US" dirty="0" err="1" smtClean="0"/>
              <a:t>spyder</a:t>
            </a:r>
            <a:r>
              <a:rPr lang="en-US" dirty="0" smtClean="0"/>
              <a:t> and plot it accordingly using the math plot library </a:t>
            </a:r>
          </a:p>
        </p:txBody>
      </p:sp>
    </p:spTree>
    <p:extLst>
      <p:ext uri="{BB962C8B-B14F-4D97-AF65-F5344CB8AC3E}">
        <p14:creationId xmlns:p14="http://schemas.microsoft.com/office/powerpoint/2010/main" val="22977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7168</TotalTime>
  <Words>826</Words>
  <Application>Microsoft Macintosh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What Is “Pegged” Currency?</vt:lpstr>
      <vt:lpstr>USD vs. CNY (1980-2015)</vt:lpstr>
      <vt:lpstr>Previous Studies</vt:lpstr>
      <vt:lpstr>Previous Studies (cont’d)</vt:lpstr>
      <vt:lpstr>Previous Studies (cont’d)</vt:lpstr>
      <vt:lpstr>What We Are Trying to Find</vt:lpstr>
      <vt:lpstr>We Also Want to Find Out..</vt:lpstr>
      <vt:lpstr>Our Proposed Method</vt:lpstr>
      <vt:lpstr>Our Proposed Method (cont’d)</vt:lpstr>
      <vt:lpstr>Works Cited</vt:lpstr>
      <vt:lpstr>Works Cited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 Rights Movement and Black’s Motor Vehicle death rate</dc:title>
  <dc:creator>chao</dc:creator>
  <cp:lastModifiedBy>Micah Torbert</cp:lastModifiedBy>
  <cp:revision>339</cp:revision>
  <dcterms:created xsi:type="dcterms:W3CDTF">2007-11-05T19:25:40Z</dcterms:created>
  <dcterms:modified xsi:type="dcterms:W3CDTF">2017-10-05T03:51:02Z</dcterms:modified>
</cp:coreProperties>
</file>