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9" r:id="rId2"/>
    <p:sldId id="326" r:id="rId3"/>
    <p:sldId id="327" r:id="rId4"/>
    <p:sldId id="328" r:id="rId5"/>
    <p:sldId id="330" r:id="rId6"/>
    <p:sldId id="307" r:id="rId7"/>
    <p:sldId id="319" r:id="rId8"/>
    <p:sldId id="325" r:id="rId9"/>
    <p:sldId id="296" r:id="rId10"/>
    <p:sldId id="312" r:id="rId11"/>
    <p:sldId id="320" r:id="rId12"/>
    <p:sldId id="293" r:id="rId13"/>
    <p:sldId id="321" r:id="rId14"/>
    <p:sldId id="322" r:id="rId15"/>
    <p:sldId id="317" r:id="rId16"/>
    <p:sldId id="324" r:id="rId17"/>
    <p:sldId id="302" r:id="rId18"/>
    <p:sldId id="28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34" autoAdjust="0"/>
  </p:normalViewPr>
  <p:slideViewPr>
    <p:cSldViewPr>
      <p:cViewPr>
        <p:scale>
          <a:sx n="66" d="100"/>
          <a:sy n="66" d="100"/>
        </p:scale>
        <p:origin x="-4836" y="-19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11E213F-4A7D-41EB-ABFF-2AD86FFEED9A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FCAAC04-D950-4376-AA92-91938EA64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7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4973C6-47C5-487E-BB96-C0CF5B5EEA7A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3196801-05D5-493F-9288-B42A073C69D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6FC9A8-4BA5-45B4-AFD6-6301F43A461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we expect that the decline should be greater in regions where segregation and restricted access were pervasive. 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CF8CF24-8659-42CF-AA33-6F40D09925D4}" type="slidenum">
              <a:rPr lang="zh-CN" altLang="en-US" sz="1200">
                <a:latin typeface="Calibri" pitchFamily="34" charset="0"/>
              </a:rPr>
              <a:pPr algn="r"/>
              <a:t>10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607C95-A2F4-4C4F-BAAE-C1C25A851020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B33F45-18A4-4D41-9206-82318EE7981C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93C59A-8767-4DFD-9D52-021533006169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C1975D4-021C-46CE-A64E-0B32D881CD63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3FC2C-F18A-4F87-992E-26A530A55D09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27AF3-6319-4685-8ED4-F50158008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8B407-70AD-4600-9787-F92814421EEB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D5957-495F-44C3-9BA5-C1E754C52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2ED2-4679-4595-9332-19DC238141B4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606A-ADBB-4D72-9473-8ABBD4B2C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2AD1-990B-4373-9CE3-725C9928AB4C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F20E0-0AB2-4B75-9959-FEFE72E16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BEBD0-800D-40D6-8D1A-620006947F9B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A5B0B-1373-48FF-877C-2F1B29E24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66772-395A-4A7A-AEC9-D532484D9D53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DA6DE-D456-4138-9BE8-344B9B647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F6602-BCB6-48B8-8D22-66831E014EBC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100F-82C7-48F1-9ABD-D578972A4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A5B30-FF9E-4CAB-9DCC-DEBB85C843F9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F94FB-3A9D-4413-B018-89E170024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B0230-B638-4858-926A-E0BAB8E2C2F8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ED337-9C5A-4517-9711-8C69505EC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8BEFA-1287-44D6-AECC-C4DA99C601A8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C0C49-0FD1-4F86-80DD-1BDA9F634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47817-8316-4B13-87C8-72DFFC53A0B2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33D13-21BB-46DB-B488-3ACF3E529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E873EE3-E829-4551-BC54-BC01DB40456A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4E63CD4-919B-42B9-AB0C-BF9CE578B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Microsoft_Excel_97-2003_Worksheet1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Excel_97-2003_Worksheet2.xls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2209800"/>
            <a:ext cx="3280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Title of presentation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Econ 431 </a:t>
            </a:r>
            <a:r>
              <a:rPr lang="en-US" dirty="0" smtClean="0"/>
              <a:t>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</a:t>
            </a:r>
            <a:r>
              <a:rPr lang="en-US" dirty="0" smtClean="0"/>
              <a:t>names</a:t>
            </a:r>
          </a:p>
          <a:p>
            <a:endParaRPr lang="en-US" dirty="0" smtClean="0"/>
          </a:p>
          <a:p>
            <a:r>
              <a:rPr lang="en-US" dirty="0" smtClean="0"/>
              <a:t>Date of presentation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 smtClean="0"/>
              <a:t>This one looks better!</a:t>
            </a:r>
          </a:p>
        </p:txBody>
      </p:sp>
      <p:graphicFrame>
        <p:nvGraphicFramePr>
          <p:cNvPr id="2050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457200" y="1600200"/>
          <a:ext cx="82296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4" imgW="8230313" imgH="4523624" progId="Excel.Sheet.8">
                  <p:embed/>
                </p:oleObj>
              </mc:Choice>
              <mc:Fallback>
                <p:oleObj r:id="rId4" imgW="8230313" imgH="4523624" progId="Excel.Sheet.8">
                  <p:embed/>
                  <p:pic>
                    <p:nvPicPr>
                      <p:cNvPr id="0" name="Content Placeholder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229600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 good graph as well</a:t>
            </a:r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09600" y="1905000"/>
          <a:ext cx="4038600" cy="432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Chart" r:id="rId4" imgW="4038617" imgH="4324320" progId="MSGraph.Chart.8">
                  <p:embed followColorScheme="full"/>
                </p:oleObj>
              </mc:Choice>
              <mc:Fallback>
                <p:oleObj name="Chart" r:id="rId4" imgW="4038617" imgH="4324320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4038600" cy="432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572000" y="1905000"/>
          <a:ext cx="428942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r:id="rId6" imgW="4291956" imgH="4188315" progId="Excel.Sheet.8">
                  <p:embed/>
                </p:oleObj>
              </mc:Choice>
              <mc:Fallback>
                <p:oleObj r:id="rId6" imgW="4291956" imgH="4188315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05000"/>
                        <a:ext cx="4289425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228600" y="1676400"/>
            <a:ext cx="3641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1959-61 Vehicle Mortality</a:t>
            </a:r>
          </a:p>
        </p:txBody>
      </p:sp>
      <p:sp>
        <p:nvSpPr>
          <p:cNvPr id="5126" name="Text Box 11"/>
          <p:cNvSpPr txBox="1">
            <a:spLocks noChangeArrowheads="1"/>
          </p:cNvSpPr>
          <p:nvPr/>
        </p:nvSpPr>
        <p:spPr bwMode="auto">
          <a:xfrm>
            <a:off x="4724400" y="1676400"/>
            <a:ext cx="3697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1968-70 Vehicle Mortality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990600"/>
            <a:ext cx="17033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457200" y="38100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1400" b="1"/>
              <a:t>1963                         1966                               1967                             1971</a:t>
            </a:r>
          </a:p>
          <a:p>
            <a:pPr marL="342900" indent="-342900">
              <a:spcBef>
                <a:spcPct val="50000"/>
              </a:spcBef>
            </a:pPr>
            <a:r>
              <a:rPr lang="en-US" sz="1200" b="1"/>
              <a:t>White: </a:t>
            </a:r>
          </a:p>
        </p:txBody>
      </p:sp>
      <p:pic>
        <p:nvPicPr>
          <p:cNvPr id="225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657600"/>
            <a:ext cx="16478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990600"/>
            <a:ext cx="16478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657600"/>
            <a:ext cx="15922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990600"/>
            <a:ext cx="16478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67400" y="3657600"/>
            <a:ext cx="15938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533400" y="3429000"/>
            <a:ext cx="1752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Black</a:t>
            </a:r>
          </a:p>
        </p:txBody>
      </p:sp>
      <p:pic>
        <p:nvPicPr>
          <p:cNvPr id="22538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96200" y="3657600"/>
            <a:ext cx="1050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1000" y="990600"/>
            <a:ext cx="16494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57200" y="3657600"/>
            <a:ext cx="16494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239000" y="381000"/>
            <a:ext cx="14414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Cool graph!!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an example with really bad graphs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853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0"/>
            <a:ext cx="86106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some examples of good and bad tables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05000"/>
            <a:ext cx="9144000" cy="236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219200" y="533400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Bad table  - nobody can read this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 bad table</a:t>
            </a:r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1"/>
            <a:ext cx="8382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Good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474541"/>
              </p:ext>
            </p:extLst>
          </p:nvPr>
        </p:nvGraphicFramePr>
        <p:xfrm>
          <a:off x="228601" y="1409700"/>
          <a:ext cx="8686798" cy="415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599"/>
                <a:gridCol w="1003302"/>
                <a:gridCol w="965200"/>
                <a:gridCol w="1206500"/>
                <a:gridCol w="1126066"/>
                <a:gridCol w="1367366"/>
                <a:gridCol w="884765"/>
              </a:tblGrid>
              <a:tr h="45749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North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South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SimSun"/>
                          <a:cs typeface="Times New Roman"/>
                        </a:rPr>
                        <a:t>Mississippi</a:t>
                      </a:r>
                      <a:endParaRPr lang="en-US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9758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1960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1970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1960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1970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1960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1970</a:t>
                      </a:r>
                    </a:p>
                  </a:txBody>
                  <a:tcPr marL="68580" marR="68580" marT="0" marB="0"/>
                </a:tc>
              </a:tr>
              <a:tr h="55552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Percent of Motor vehicle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97583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Whites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86.1%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92.4%</a:t>
                      </a:r>
                    </a:p>
                  </a:txBody>
                  <a:tcPr marL="68580" marR="68580" marT="0" marB="0"/>
                </a:tc>
              </a:tr>
              <a:tr h="3975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- In </a:t>
                      </a:r>
                      <a:r>
                        <a:rPr lang="en-US" sz="1600" b="1" dirty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Metro area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77.7%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87.9%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86.9%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93.5%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975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- In </a:t>
                      </a:r>
                      <a:r>
                        <a:rPr lang="en-US" sz="1600" b="1" dirty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Non-metro area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90.7%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92.8%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86.2%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91.6%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4574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Blacks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43.3%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61.5%</a:t>
                      </a:r>
                    </a:p>
                  </a:txBody>
                  <a:tcPr marL="68580" marR="68580" marT="0" marB="0"/>
                </a:tc>
              </a:tr>
              <a:tr h="4574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- In </a:t>
                      </a:r>
                      <a:r>
                        <a:rPr lang="en-US" sz="1600" b="1" dirty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Metro area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47.7%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55.7%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50.0%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SimSun"/>
                          <a:cs typeface="Times New Roman"/>
                        </a:rPr>
                        <a:t>64.3%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749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- In </a:t>
                      </a:r>
                      <a:r>
                        <a:rPr lang="en-US" sz="1600" b="1" dirty="0">
                          <a:latin typeface="Times New Roman" pitchFamily="18" charset="0"/>
                          <a:ea typeface="SimSun"/>
                          <a:cs typeface="Times New Roman" pitchFamily="18" charset="0"/>
                        </a:rPr>
                        <a:t>Non-metro area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68.9%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74.1%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51.7%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SimSun"/>
                          <a:cs typeface="Times New Roman"/>
                        </a:rPr>
                        <a:t>64.4%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Have a conclusion - example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zh-CN" b="1" dirty="0" smtClean="0"/>
              <a:t>Mississippi:  </a:t>
            </a:r>
            <a:r>
              <a:rPr lang="en-US" altLang="zh-CN" dirty="0" smtClean="0"/>
              <a:t>In 1960s a black motorist seeking medical attention after a car accident might have to travel 50-60 miles to get to a hospital</a:t>
            </a:r>
          </a:p>
          <a:p>
            <a:r>
              <a:rPr lang="en-US" altLang="zh-CN" dirty="0" smtClean="0"/>
              <a:t>Racial integration substantially lowered distance to the nearest hospital for black motorists</a:t>
            </a:r>
          </a:p>
          <a:p>
            <a:r>
              <a:rPr lang="en-US" altLang="zh-CN" b="1" dirty="0" smtClean="0"/>
              <a:t>Distance mattered: </a:t>
            </a:r>
            <a:r>
              <a:rPr lang="en-US" altLang="zh-CN" dirty="0" smtClean="0"/>
              <a:t>motor vehicle fatalities were lower if a hospital was close by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Copy the first page of this PowerPoint file into your presentation, so that it starts with the grading rubric!!</a:t>
            </a:r>
          </a:p>
          <a:p>
            <a:endParaRPr lang="en-US" sz="2400" dirty="0" smtClean="0"/>
          </a:p>
          <a:p>
            <a:r>
              <a:rPr lang="en-US" sz="2400" dirty="0" smtClean="0"/>
              <a:t>You have </a:t>
            </a:r>
            <a:r>
              <a:rPr lang="en-US" sz="2400" dirty="0" smtClean="0"/>
              <a:t>12 </a:t>
            </a:r>
            <a:r>
              <a:rPr lang="en-US" sz="2400" dirty="0" smtClean="0"/>
              <a:t>minutes to present followed by 3 minutes for discussion. </a:t>
            </a:r>
          </a:p>
          <a:p>
            <a:r>
              <a:rPr lang="en-US" sz="2400" dirty="0" smtClean="0"/>
              <a:t>The maximum number of slides you’ll be able to cover is around 7 to </a:t>
            </a:r>
            <a:r>
              <a:rPr lang="en-US" sz="2400" dirty="0" smtClean="0"/>
              <a:t>10.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 smtClean="0"/>
              <a:t>will have to hand in the slide presentation to get full credits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Check the grading rubric on the first page</a:t>
            </a:r>
          </a:p>
          <a:p>
            <a:r>
              <a:rPr lang="en-US" dirty="0" smtClean="0"/>
              <a:t>Don’t read off the slides! Use note cards if necessary</a:t>
            </a:r>
          </a:p>
          <a:p>
            <a:r>
              <a:rPr lang="en-US" dirty="0" smtClean="0"/>
              <a:t>Speak loud and clearly and not too fast</a:t>
            </a:r>
          </a:p>
          <a:p>
            <a:r>
              <a:rPr lang="en-US" dirty="0" smtClean="0"/>
              <a:t>Take it serious</a:t>
            </a:r>
          </a:p>
          <a:p>
            <a:r>
              <a:rPr lang="en-US" dirty="0" smtClean="0"/>
              <a:t>Be careful making jokes. It is very easy to come across as insincere etc. if your presentation is “too funny”.  You want to avoid that in a professional setting where you do not know the audience (most of the times)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follows are some tips/suggestions about how to make “good” slides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Do not use dark backgrounds! It’s hard to read in a bright room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>
              <a:solidFill>
                <a:schemeClr val="bg1"/>
              </a:solidFill>
              <a:latin typeface="Andalus" panose="02020603050405020304" pitchFamily="18" charset="-78"/>
            </a:endParaRPr>
          </a:p>
          <a:p>
            <a:r>
              <a:rPr lang="en-US" sz="2800" dirty="0" smtClean="0">
                <a:solidFill>
                  <a:schemeClr val="bg1"/>
                </a:solidFill>
                <a:latin typeface="Andalus" panose="02020603050405020304" pitchFamily="18" charset="-78"/>
              </a:rPr>
              <a:t>Many themes are difficult to read in a bright room. </a:t>
            </a:r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</a:rPr>
              <a:t>Many themes are difficult to read in a bright room</a:t>
            </a:r>
          </a:p>
          <a:p>
            <a:endParaRPr lang="en-US" sz="2800" dirty="0" smtClean="0">
              <a:solidFill>
                <a:schemeClr val="bg1"/>
              </a:solidFill>
              <a:latin typeface="Andalus" panose="02020603050405020304" pitchFamily="18" charset="-78"/>
            </a:endParaRPr>
          </a:p>
          <a:p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</a:rPr>
              <a:t>Many themes are difficult to </a:t>
            </a:r>
            <a:r>
              <a:rPr lang="en-US" sz="2800" dirty="0" smtClean="0">
                <a:solidFill>
                  <a:schemeClr val="bg1"/>
                </a:solidFill>
                <a:latin typeface="Andalus" panose="02020603050405020304" pitchFamily="18" charset="-78"/>
              </a:rPr>
              <a:t>read in </a:t>
            </a:r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</a:rPr>
              <a:t>a bright </a:t>
            </a:r>
            <a:r>
              <a:rPr lang="en-US" sz="2800" dirty="0" smtClean="0">
                <a:solidFill>
                  <a:schemeClr val="bg1"/>
                </a:solidFill>
                <a:latin typeface="Andalus" panose="02020603050405020304" pitchFamily="18" charset="-78"/>
              </a:rPr>
              <a:t>room.</a:t>
            </a:r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</a:rPr>
              <a:t> Many themes are difficult to read in a bright </a:t>
            </a:r>
            <a:r>
              <a:rPr lang="en-US" sz="2800" dirty="0" smtClean="0">
                <a:solidFill>
                  <a:schemeClr val="bg1"/>
                </a:solidFill>
                <a:latin typeface="Andalus" panose="02020603050405020304" pitchFamily="18" charset="-78"/>
              </a:rPr>
              <a:t>room</a:t>
            </a:r>
          </a:p>
          <a:p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</a:rPr>
              <a:t>Many themes are difficult to </a:t>
            </a:r>
            <a:r>
              <a:rPr lang="en-US" sz="2800" dirty="0" smtClean="0">
                <a:solidFill>
                  <a:schemeClr val="bg1"/>
                </a:solidFill>
                <a:latin typeface="Andalus" panose="02020603050405020304" pitchFamily="18" charset="-78"/>
              </a:rPr>
              <a:t>read in </a:t>
            </a:r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</a:rPr>
              <a:t>a bright </a:t>
            </a:r>
            <a:r>
              <a:rPr lang="en-US" sz="2800" dirty="0" smtClean="0">
                <a:solidFill>
                  <a:schemeClr val="bg1"/>
                </a:solidFill>
                <a:latin typeface="Andalus" panose="02020603050405020304" pitchFamily="18" charset="-78"/>
              </a:rPr>
              <a:t>room.</a:t>
            </a:r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</a:rPr>
              <a:t> Many themes are difficult to read in a bright room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  <a:latin typeface="Andalus" panose="02020603050405020304" pitchFamily="18" charset="-78"/>
            </a:endParaRPr>
          </a:p>
          <a:p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</a:rPr>
              <a:t>Many themes are difficult to </a:t>
            </a:r>
            <a:r>
              <a:rPr lang="en-US" sz="2800" dirty="0" smtClean="0">
                <a:solidFill>
                  <a:schemeClr val="bg1"/>
                </a:solidFill>
                <a:latin typeface="Andalus" panose="02020603050405020304" pitchFamily="18" charset="-78"/>
              </a:rPr>
              <a:t>read </a:t>
            </a:r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</a:rPr>
              <a:t>in a bright room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7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This is too much – it looks crowded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Use of contemporary data is problematic because many factors are correlated with housing segregation along with distance to medical facilities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It is better to examine a historical “natural experiment”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Racial integration of hospitals in the American South in the 1960s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Integration was mandated by the federal government as a condition of accepting Medicare funding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/>
              <a:t>Chay</a:t>
            </a:r>
            <a:r>
              <a:rPr lang="en-US" sz="2800" dirty="0" smtClean="0"/>
              <a:t>, Almond and Greenstone (2007) show that hospital integration lowered the black-white infant mortality gap in Mississippi</a:t>
            </a:r>
          </a:p>
          <a:p>
            <a:pPr>
              <a:lnSpc>
                <a:spcPct val="8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dirty="0" smtClean="0"/>
              <a:t>Better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33400" indent="-533400">
              <a:spcBef>
                <a:spcPct val="70000"/>
              </a:spcBef>
            </a:pPr>
            <a:r>
              <a:rPr lang="en-US" sz="3000" dirty="0" smtClean="0">
                <a:latin typeface="Times New Roman" pitchFamily="18" charset="0"/>
              </a:rPr>
              <a:t>Eligibility expansions have not achieved universal coverage for low-income </a:t>
            </a:r>
            <a:r>
              <a:rPr lang="en-US" sz="3000" dirty="0" smtClean="0">
                <a:latin typeface="Times New Roman" pitchFamily="18" charset="0"/>
              </a:rPr>
              <a:t>teens</a:t>
            </a:r>
          </a:p>
          <a:p>
            <a:pPr marL="533400" indent="-533400">
              <a:spcBef>
                <a:spcPct val="70000"/>
              </a:spcBef>
            </a:pPr>
            <a:endParaRPr lang="en-US" sz="3000" dirty="0" smtClean="0">
              <a:latin typeface="Times New Roman" pitchFamily="18" charset="0"/>
            </a:endParaRPr>
          </a:p>
          <a:p>
            <a:pPr marL="533400" indent="-533400">
              <a:spcBef>
                <a:spcPct val="25000"/>
              </a:spcBef>
            </a:pPr>
            <a:r>
              <a:rPr lang="en-US" sz="3000" dirty="0" smtClean="0">
                <a:latin typeface="Times New Roman" pitchFamily="18" charset="0"/>
              </a:rPr>
              <a:t>Individual mandate could potentially make a large </a:t>
            </a:r>
            <a:r>
              <a:rPr lang="en-US" sz="3000" dirty="0" smtClean="0">
                <a:latin typeface="Times New Roman" pitchFamily="18" charset="0"/>
              </a:rPr>
              <a:t>difference</a:t>
            </a:r>
          </a:p>
          <a:p>
            <a:pPr marL="533400" indent="-533400">
              <a:spcBef>
                <a:spcPct val="25000"/>
              </a:spcBef>
            </a:pPr>
            <a:endParaRPr lang="en-US" sz="3000" dirty="0" smtClean="0">
              <a:latin typeface="Times New Roman" pitchFamily="18" charset="0"/>
            </a:endParaRPr>
          </a:p>
          <a:p>
            <a:pPr marL="533400" indent="-533400">
              <a:spcBef>
                <a:spcPct val="25000"/>
              </a:spcBef>
            </a:pPr>
            <a:r>
              <a:rPr lang="en-US" sz="2800" dirty="0" smtClean="0">
                <a:latin typeface="Times New Roman" pitchFamily="18" charset="0"/>
              </a:rPr>
              <a:t>Other </a:t>
            </a:r>
            <a:r>
              <a:rPr lang="en-US" sz="2800" dirty="0" smtClean="0">
                <a:latin typeface="Times New Roman" pitchFamily="18" charset="0"/>
              </a:rPr>
              <a:t>policy options: </a:t>
            </a:r>
          </a:p>
          <a:p>
            <a:pPr marL="933450" lvl="1" indent="-533400">
              <a:spcBef>
                <a:spcPct val="25000"/>
              </a:spcBef>
            </a:pPr>
            <a:r>
              <a:rPr lang="en-US" sz="2400" dirty="0" smtClean="0">
                <a:latin typeface="Times New Roman" pitchFamily="18" charset="0"/>
              </a:rPr>
              <a:t>outreach efforts targeting schools; </a:t>
            </a:r>
          </a:p>
          <a:p>
            <a:pPr marL="933450" lvl="1" indent="-533400">
              <a:spcBef>
                <a:spcPct val="25000"/>
              </a:spcBef>
            </a:pPr>
            <a:r>
              <a:rPr lang="en-US" sz="2400" dirty="0" smtClean="0">
                <a:latin typeface="Times New Roman" pitchFamily="18" charset="0"/>
              </a:rPr>
              <a:t>engage community partners who work with teens;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Figures and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are some examples of good and bad graphs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sz="3200" dirty="0" smtClean="0"/>
              <a:t>Use Figures and Graphs when possible. This one looks a bit boring though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102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762000" y="1219200"/>
          <a:ext cx="7543800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icrosoft Graph Chart" r:id="rId4" imgW="5753160" imgH="3743325" progId="MSGraph.Chart.8">
                  <p:embed/>
                </p:oleObj>
              </mc:Choice>
              <mc:Fallback>
                <p:oleObj name="Microsoft Graph Chart" r:id="rId4" imgW="5753160" imgH="3743325" progId="MSGraph.Char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7543800" cy="490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5005</TotalTime>
  <Words>616</Words>
  <Application>Microsoft Office PowerPoint</Application>
  <PresentationFormat>On-screen Show (4:3)</PresentationFormat>
  <Paragraphs>109</Paragraphs>
  <Slides>18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Office Theme</vt:lpstr>
      <vt:lpstr>Microsoft Graph Chart</vt:lpstr>
      <vt:lpstr>Microsoft Excel 97-2003 Worksheet</vt:lpstr>
      <vt:lpstr>Chart</vt:lpstr>
      <vt:lpstr>PowerPoint Presentation</vt:lpstr>
      <vt:lpstr>Requirements</vt:lpstr>
      <vt:lpstr>Tips</vt:lpstr>
      <vt:lpstr>More Tips</vt:lpstr>
      <vt:lpstr>Do not use dark backgrounds! It’s hard to read in a bright room</vt:lpstr>
      <vt:lpstr>This is too much – it looks crowded</vt:lpstr>
      <vt:lpstr>This is Better</vt:lpstr>
      <vt:lpstr>Figures and Graphs</vt:lpstr>
      <vt:lpstr>Use Figures and Graphs when possible. This one looks a bit boring though</vt:lpstr>
      <vt:lpstr>This one looks better!</vt:lpstr>
      <vt:lpstr>This is a good graph as well</vt:lpstr>
      <vt:lpstr>PowerPoint Presentation</vt:lpstr>
      <vt:lpstr>This is an example with really bad graphs</vt:lpstr>
      <vt:lpstr>Tables</vt:lpstr>
      <vt:lpstr>PowerPoint Presentation</vt:lpstr>
      <vt:lpstr>Really bad table</vt:lpstr>
      <vt:lpstr>Good table</vt:lpstr>
      <vt:lpstr>Have a conclusion -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Rights Movement and Black’s Motor Vehicle death rate</dc:title>
  <dc:creator>chao</dc:creator>
  <cp:lastModifiedBy>Jung, Juergen</cp:lastModifiedBy>
  <cp:revision>318</cp:revision>
  <dcterms:created xsi:type="dcterms:W3CDTF">2007-11-05T19:25:40Z</dcterms:created>
  <dcterms:modified xsi:type="dcterms:W3CDTF">2016-03-23T14:20:00Z</dcterms:modified>
</cp:coreProperties>
</file>