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29DC5-09A8-42D2-954B-2FA09BD5B80B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3A0B6-5546-4216-AAAA-61692EABD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3A0B6-5546-4216-AAAA-61692EABD6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1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Society's expectations that institutions increase access to postsecondary education and degree attainment, while improving learning outcomes, are formidable as institutional revenues and funding diminish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Skyrocketing tuition costs have earned inclusion on the national agenda, challenging institutions to contain costs (Obama, 2012)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3A0B6-5546-4216-AAAA-61692EABD6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6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0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1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4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8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4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7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8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8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6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9207FC9-518C-4A83-AE31-7E657C68438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6C9C020-3BCE-4C8A-97BE-60D89CB31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7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Graduation Rates and Rate My Professor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Virginia </a:t>
            </a:r>
            <a:r>
              <a:rPr lang="en-US" dirty="0" err="1" smtClean="0"/>
              <a:t>Amerman</a:t>
            </a:r>
            <a:r>
              <a:rPr lang="en-US" dirty="0" smtClean="0"/>
              <a:t> &amp; Claudia Gomes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2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800" dirty="0" err="1" smtClean="0"/>
              <a:t>Promades</a:t>
            </a:r>
            <a:r>
              <a:rPr lang="en-US" sz="1800" dirty="0" smtClean="0"/>
              <a:t>, F. C. (2012, January 1). Influencing Graduation Rates through Resource Allocation: A Correlation Analysis of Institutional Expenditures and Six-Year Graduation Rates at Private Colleges and Universities in New England. ProQuest LLC</a:t>
            </a:r>
          </a:p>
          <a:p>
            <a:r>
              <a:rPr lang="en-US" sz="1800" dirty="0"/>
              <a:t>Morrison, M. C. (2013). Graduation Odds and Probabilities among Baccalaureate Colleges and Universities. </a:t>
            </a:r>
            <a:r>
              <a:rPr lang="en-US" sz="1800" i="1" dirty="0"/>
              <a:t>Journal Of College Student Retention: Research, Theory &amp; Practice</a:t>
            </a:r>
            <a:r>
              <a:rPr lang="en-US" sz="1800" dirty="0"/>
              <a:t>, </a:t>
            </a:r>
            <a:r>
              <a:rPr lang="en-US" sz="1800" i="1" dirty="0"/>
              <a:t>14</a:t>
            </a:r>
            <a:r>
              <a:rPr lang="en-US" sz="1800" dirty="0"/>
              <a:t>(2), 157-179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Scott, M., Bailey, T., &amp; </a:t>
            </a:r>
            <a:r>
              <a:rPr lang="en-US" sz="1800" dirty="0" err="1"/>
              <a:t>Kienzl</a:t>
            </a:r>
            <a:r>
              <a:rPr lang="en-US" sz="1800" dirty="0"/>
              <a:t>, G. (2006). Relative Success? Determinants of College Graduation Rates in Public and Private Colleges in the </a:t>
            </a:r>
            <a:r>
              <a:rPr lang="en-US" sz="1800" dirty="0" err="1"/>
              <a:t>U.S.</a:t>
            </a:r>
            <a:r>
              <a:rPr lang="en-US" sz="1800" i="1" dirty="0" err="1"/>
              <a:t>Research</a:t>
            </a:r>
            <a:r>
              <a:rPr lang="en-US" sz="1800" i="1" dirty="0"/>
              <a:t> In Higher Education</a:t>
            </a:r>
            <a:r>
              <a:rPr lang="en-US" sz="1800" dirty="0"/>
              <a:t>, </a:t>
            </a:r>
            <a:r>
              <a:rPr lang="en-US" sz="1800" i="1" dirty="0"/>
              <a:t>47</a:t>
            </a:r>
            <a:r>
              <a:rPr lang="en-US" sz="1800" dirty="0"/>
              <a:t>(3), 249-279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Ketchen</a:t>
            </a:r>
            <a:r>
              <a:rPr lang="en-US" sz="1800" dirty="0"/>
              <a:t> Lipson, S., Gaddis, S. M., </a:t>
            </a:r>
            <a:r>
              <a:rPr lang="en-US" sz="1800" dirty="0" err="1"/>
              <a:t>Heinze</a:t>
            </a:r>
            <a:r>
              <a:rPr lang="en-US" sz="1800" dirty="0"/>
              <a:t>, J., Beck, K., &amp; Eisenberg, D. (2015). Variations in Student Mental Health and Treatment Utilization Across US Colleges and Universities. </a:t>
            </a:r>
            <a:r>
              <a:rPr lang="en-US" sz="1800" i="1" dirty="0"/>
              <a:t>Journal Of American College Health</a:t>
            </a:r>
            <a:r>
              <a:rPr lang="en-US" sz="1800" dirty="0"/>
              <a:t>, </a:t>
            </a:r>
            <a:r>
              <a:rPr lang="en-US" sz="1800" i="1" dirty="0" smtClean="0"/>
              <a:t>63</a:t>
            </a:r>
            <a:r>
              <a:rPr lang="en-US" sz="1800" dirty="0" smtClean="0"/>
              <a:t>(6), </a:t>
            </a:r>
            <a:r>
              <a:rPr lang="en-US" sz="1800" dirty="0"/>
              <a:t>388-396 9p. </a:t>
            </a:r>
            <a:r>
              <a:rPr lang="en-US" sz="1800" dirty="0" smtClean="0"/>
              <a:t>doi:10.1080/07448481.2015.1040411</a:t>
            </a:r>
            <a:endParaRPr lang="en-US" sz="1800" dirty="0"/>
          </a:p>
          <a:p>
            <a:r>
              <a:rPr lang="en-US" sz="1800" dirty="0" smtClean="0"/>
              <a:t>Retention of first-time degree-seeking undergraduates at degree-granting postsecondary institutions, by attendance status, level and control of institution, and percentage of applications accepted: 2006 to 2013. (</a:t>
            </a:r>
            <a:r>
              <a:rPr lang="en-US" sz="1800" dirty="0" err="1" smtClean="0"/>
              <a:t>n.d.</a:t>
            </a:r>
            <a:r>
              <a:rPr lang="en-US" sz="1800" dirty="0" smtClean="0"/>
              <a:t>). Retrieved March 21, 2016, from https://nces.ed.gov/programs/digest/d14/tables/dt14_326.30.asp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426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Description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2506662"/>
            <a:ext cx="10515600" cy="4351338"/>
          </a:xfrm>
        </p:spPr>
        <p:txBody>
          <a:bodyPr/>
          <a:lstStyle/>
          <a:p>
            <a:r>
              <a:rPr lang="en-US" dirty="0" smtClean="0"/>
              <a:t>We wanted to find out if there is a correlation between rate my professor’s general rating for MD colleges and their graduation rate</a:t>
            </a:r>
          </a:p>
          <a:p>
            <a:r>
              <a:rPr lang="en-US" dirty="0" smtClean="0"/>
              <a:t>What determines Rate my Professor scores: Reputation, Internet, Opportunity, Campus, Social, Location, Food, Library, Clubs, Happiness</a:t>
            </a:r>
          </a:p>
          <a:p>
            <a:r>
              <a:rPr lang="en-US" dirty="0" smtClean="0"/>
              <a:t>14 Public 4 year Institutions, 14 Private non-Profit Institutions, 4 private, religious, non-profit Institutions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1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GRADUATION ODDS AND PROBABILITIES AMONG BACCALAUREATE COLLEGES AND UNIVERSITIES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Wanted to determine the effect of instructional characteristics that effected graduation rates </a:t>
            </a:r>
          </a:p>
          <a:p>
            <a:r>
              <a:rPr lang="en-US" dirty="0" smtClean="0"/>
              <a:t>They used a logistic regression with the variables: percent of Federal Pell grants, SAT scores, size of university, how much they spent on full time students, percentage of minorities, if it was private or public, if grads received a general BA or a Liberal Arts BA ( they found the percent minorities and BA classification to be insignificant so they removed)</a:t>
            </a:r>
          </a:p>
          <a:p>
            <a:r>
              <a:rPr lang="en-US" dirty="0"/>
              <a:t>L</a:t>
            </a:r>
            <a:r>
              <a:rPr lang="en-US" dirty="0" smtClean="0"/>
              <a:t>argest effect= percent Pell recipients, private college status, and SAT scores. </a:t>
            </a:r>
          </a:p>
          <a:p>
            <a:r>
              <a:rPr lang="en-US" dirty="0" smtClean="0"/>
              <a:t>Moderate Effect=College size and expenditures per </a:t>
            </a:r>
            <a:r>
              <a:rPr lang="en-US" smtClean="0"/>
              <a:t>FTE </a:t>
            </a:r>
            <a:r>
              <a:rPr lang="en-US" smtClean="0"/>
              <a:t>student have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3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Variations in Student Mental Health and Treatment Utilization Across US Colleges and Universities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logistic regressions focus on associations between institutional characteristics and student mental health and treatment utilization</a:t>
            </a:r>
          </a:p>
          <a:p>
            <a:r>
              <a:rPr lang="en-US" dirty="0" smtClean="0"/>
              <a:t>worse mental health: doctoral-granting, public, large enrollment, nonresidential, less competitive, and lower graduation rates. </a:t>
            </a:r>
          </a:p>
          <a:p>
            <a:r>
              <a:rPr lang="en-US" dirty="0" smtClean="0"/>
              <a:t>treatment utilization is higher at doctorate-granting institutions, baccalaureate colleges, institutions with small enrollments, and schools with strong residential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5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RELATIVE SUCCESS? DETERMINANTS OF COLLEGE GRADUATION RATES IN PUBLIC AND PRIVATE COLLEGES IN THE U.S.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to evaluate the different populations in public and private institutions and their graduation rate</a:t>
            </a:r>
          </a:p>
          <a:p>
            <a:r>
              <a:rPr lang="en-US" dirty="0"/>
              <a:t>M</a:t>
            </a:r>
            <a:r>
              <a:rPr lang="en-US" dirty="0" smtClean="0"/>
              <a:t>uch of the gap between the average graduation rates of public and private institutions can be explained by the different characteristics of their students</a:t>
            </a:r>
          </a:p>
          <a:p>
            <a:r>
              <a:rPr lang="en-US" dirty="0" smtClean="0"/>
              <a:t>Public colleges apparently use their inputs more effectively than the private institutions</a:t>
            </a:r>
          </a:p>
          <a:p>
            <a:r>
              <a:rPr lang="en-US" dirty="0" smtClean="0"/>
              <a:t>Missing data due to lack of teacher quality and salary information </a:t>
            </a:r>
          </a:p>
          <a:p>
            <a:r>
              <a:rPr lang="en-US" dirty="0"/>
              <a:t>F</a:t>
            </a:r>
            <a:r>
              <a:rPr lang="en-US" dirty="0" smtClean="0"/>
              <a:t>indings strongly suggest that evaluation of public colleges based on raw graduation rates is inappropriate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Retention of first-time degree-seeking undergraduates at degree-granting postsecondary institutions, by attendance status, level and control of institution, and percentage of applications accepted: 2006 to 2013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institutions overall graduation rate from 2012 to 2013 is: 71.4</a:t>
            </a:r>
          </a:p>
          <a:p>
            <a:r>
              <a:rPr lang="en-US" dirty="0" smtClean="0"/>
              <a:t>Private, non-Profit institutions : 80.3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9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390525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b="1" dirty="0"/>
              <a:t>Influencing Graduation Rates through Resource Allocation: A Correlation Analysis of Institutional Expenditures and Six-Year Graduation Rates at Private Colleges </a:t>
            </a:r>
            <a:r>
              <a:rPr lang="en-US" sz="2000" b="1" dirty="0" smtClean="0"/>
              <a:t>and Universities</a:t>
            </a:r>
            <a:r>
              <a:rPr lang="en-US" sz="2000" b="1" dirty="0"/>
              <a:t> in New England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695" y="2506662"/>
            <a:ext cx="10515600" cy="4351338"/>
          </a:xfrm>
        </p:spPr>
        <p:txBody>
          <a:bodyPr/>
          <a:lstStyle/>
          <a:p>
            <a:r>
              <a:rPr lang="en-US" dirty="0" smtClean="0"/>
              <a:t>Used multiple regression to find a correlation between expenditures and graduation rates, using expenditures per student and total expenditures</a:t>
            </a:r>
          </a:p>
          <a:p>
            <a:r>
              <a:rPr lang="en-US" dirty="0" smtClean="0"/>
              <a:t> </a:t>
            </a:r>
            <a:r>
              <a:rPr lang="en-US" dirty="0"/>
              <a:t>significant positive relationships between expenditures per student for both instruction (non-personnel) and student services (personnel) variables and graduation rate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8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project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rate my professor total ratings for MD Universities</a:t>
            </a:r>
          </a:p>
          <a:p>
            <a:r>
              <a:rPr lang="en-US" dirty="0" smtClean="0"/>
              <a:t>Use Collegescorecard.com for graduation rates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804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Future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plan to find: a strong correlation between rate my professor and grad rates</a:t>
            </a:r>
          </a:p>
          <a:p>
            <a:r>
              <a:rPr lang="en-US" dirty="0" smtClean="0"/>
              <a:t>From our lit review the colleges that provided more money per student, private college status and happier students had higher graduation rates</a:t>
            </a:r>
          </a:p>
        </p:txBody>
      </p:sp>
    </p:spTree>
    <p:extLst>
      <p:ext uri="{BB962C8B-B14F-4D97-AF65-F5344CB8AC3E}">
        <p14:creationId xmlns:p14="http://schemas.microsoft.com/office/powerpoint/2010/main" val="3494382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</TotalTime>
  <Words>571</Words>
  <Application>Microsoft Office PowerPoint</Application>
  <PresentationFormat>Widescreen</PresentationFormat>
  <Paragraphs>44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Graduation Rates and Rate My Professor </vt:lpstr>
      <vt:lpstr>Project Description </vt:lpstr>
      <vt:lpstr>GRADUATION ODDS AND PROBABILITIES AMONG BACCALAUREATE COLLEGES AND UNIVERSITIES</vt:lpstr>
      <vt:lpstr>Variations in Student Mental Health and Treatment Utilization Across US Colleges and Universities</vt:lpstr>
      <vt:lpstr>RELATIVE SUCCESS? DETERMINANTS OF COLLEGE GRADUATION RATES IN PUBLIC AND PRIVATE COLLEGES IN THE U.S.</vt:lpstr>
      <vt:lpstr>Retention of first-time degree-seeking undergraduates at degree-granting postsecondary institutions, by attendance status, level and control of institution, and percentage of applications accepted: 2006 to 2013</vt:lpstr>
      <vt:lpstr>Influencing Graduation Rates through Resource Allocation: A Correlation Analysis of Institutional Expenditures and Six-Year Graduation Rates at Private Colleges and Universities in New England</vt:lpstr>
      <vt:lpstr>Our project </vt:lpstr>
      <vt:lpstr>The Future</vt:lpstr>
      <vt:lpstr>References </vt:lpstr>
    </vt:vector>
  </TitlesOfParts>
  <Company>Towson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Graduation Rates and Rate My Professor</dc:title>
  <dc:creator>Amerman, Virginia</dc:creator>
  <cp:lastModifiedBy>cegomes@live.com</cp:lastModifiedBy>
  <cp:revision>10</cp:revision>
  <dcterms:created xsi:type="dcterms:W3CDTF">2016-03-21T23:02:37Z</dcterms:created>
  <dcterms:modified xsi:type="dcterms:W3CDTF">2016-03-23T01:51:35Z</dcterms:modified>
</cp:coreProperties>
</file>