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" TargetMode="External"/><Relationship Id="rId3" Type="http://schemas.openxmlformats.org/officeDocument/2006/relationships/hyperlink" Target="http://matplotli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913281"/>
            <a:ext cx="74350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Finding the Best Burger in Baltimore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Nicole Delgado &amp; Brian Jensen</a:t>
            </a:r>
          </a:p>
          <a:p>
            <a:r>
              <a:rPr lang="en-US" dirty="0" smtClean="0"/>
              <a:t>aka: Where the While Ones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plan to use web scraping tools to take restaurant ratings from yelp to determine where the best burger in Baltimore comes from. </a:t>
            </a:r>
          </a:p>
          <a:p>
            <a:r>
              <a:rPr lang="en-US" dirty="0" smtClean="0"/>
              <a:t>Through different tools like Beautiful Soup and </a:t>
            </a:r>
            <a:r>
              <a:rPr lang="en-US" dirty="0" err="1" smtClean="0"/>
              <a:t>Scrapy</a:t>
            </a:r>
            <a:r>
              <a:rPr lang="en-US" dirty="0" smtClean="0"/>
              <a:t>, we will be able to form commands to find the restaurant with the highest ratings that offer burgers. </a:t>
            </a:r>
          </a:p>
          <a:p>
            <a:r>
              <a:rPr lang="en-US" dirty="0"/>
              <a:t>hypertext markup language or </a:t>
            </a:r>
            <a:r>
              <a:rPr lang="en-US" dirty="0" smtClean="0"/>
              <a:t>html</a:t>
            </a:r>
          </a:p>
          <a:p>
            <a:r>
              <a:rPr lang="en-US" dirty="0">
                <a:hlinkClick r:id="rId2"/>
              </a:rPr>
              <a:t>Pandas</a:t>
            </a:r>
            <a:r>
              <a:rPr lang="en-US" dirty="0"/>
              <a:t> for organizing and cleaning the data </a:t>
            </a:r>
          </a:p>
          <a:p>
            <a:r>
              <a:rPr lang="en-US" dirty="0" err="1" smtClean="0">
                <a:hlinkClick r:id="rId3"/>
              </a:rPr>
              <a:t>matplotlib</a:t>
            </a:r>
            <a:r>
              <a:rPr lang="en-US" dirty="0" smtClean="0"/>
              <a:t> </a:t>
            </a:r>
            <a:r>
              <a:rPr lang="en-US" dirty="0"/>
              <a:t>for making graphs</a:t>
            </a:r>
          </a:p>
        </p:txBody>
      </p:sp>
    </p:spTree>
    <p:extLst>
      <p:ext uri="{BB962C8B-B14F-4D97-AF65-F5344CB8AC3E}">
        <p14:creationId xmlns:p14="http://schemas.microsoft.com/office/powerpoint/2010/main" val="71388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Review in Short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53" y="1852426"/>
            <a:ext cx="4023210" cy="868362"/>
          </a:xfrm>
        </p:spPr>
        <p:txBody>
          <a:bodyPr/>
          <a:lstStyle/>
          <a:p>
            <a:r>
              <a:rPr lang="en-US" dirty="0"/>
              <a:t>Can Online Reviews Be Trusted?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3853" y="2743199"/>
            <a:ext cx="4023210" cy="3692083"/>
          </a:xfrm>
        </p:spPr>
        <p:txBody>
          <a:bodyPr>
            <a:noAutofit/>
          </a:bodyPr>
          <a:lstStyle/>
          <a:p>
            <a:r>
              <a:rPr lang="en-US" sz="1400" dirty="0"/>
              <a:t>http://insights.som.yale.edu/insights/can-online-reviews-be-</a:t>
            </a:r>
            <a:r>
              <a:rPr lang="en-US" sz="1400" dirty="0" smtClean="0"/>
              <a:t>trusted</a:t>
            </a:r>
            <a:endParaRPr lang="en-US" sz="1400" dirty="0"/>
          </a:p>
          <a:p>
            <a:r>
              <a:rPr lang="en-US" sz="1400" dirty="0"/>
              <a:t>Fake </a:t>
            </a:r>
            <a:r>
              <a:rPr lang="en-US" sz="1400" dirty="0" smtClean="0"/>
              <a:t>reviews</a:t>
            </a:r>
            <a:endParaRPr lang="en-US" sz="1400" dirty="0"/>
          </a:p>
          <a:p>
            <a:r>
              <a:rPr lang="en-US" sz="1400" dirty="0"/>
              <a:t>How can people trust reviews</a:t>
            </a:r>
            <a:r>
              <a:rPr lang="en-US" sz="1400" dirty="0" smtClean="0"/>
              <a:t>?</a:t>
            </a:r>
            <a:endParaRPr lang="en-US" sz="1400" dirty="0"/>
          </a:p>
          <a:p>
            <a:r>
              <a:rPr lang="en-US" sz="1400" dirty="0"/>
              <a:t>Trip advisor anyone can </a:t>
            </a:r>
            <a:r>
              <a:rPr lang="en-US" sz="1400" dirty="0" smtClean="0"/>
              <a:t>post</a:t>
            </a:r>
            <a:endParaRPr lang="en-US" sz="1400" dirty="0"/>
          </a:p>
          <a:p>
            <a:r>
              <a:rPr lang="en-US" sz="1400" dirty="0"/>
              <a:t>Expedia only if you stayed at least 1 night -</a:t>
            </a:r>
            <a:r>
              <a:rPr lang="en-US" sz="1400" dirty="0" smtClean="0"/>
              <a:t>hotel</a:t>
            </a:r>
            <a:endParaRPr lang="en-US" sz="1400" dirty="0"/>
          </a:p>
          <a:p>
            <a:r>
              <a:rPr lang="en-US" sz="1400" dirty="0"/>
              <a:t>&gt;10% of reviews are </a:t>
            </a:r>
            <a:r>
              <a:rPr lang="en-US" sz="1400" dirty="0" smtClean="0"/>
              <a:t>fake</a:t>
            </a:r>
            <a:endParaRPr lang="en-US" sz="1400" dirty="0"/>
          </a:p>
          <a:p>
            <a:r>
              <a:rPr lang="en-US" sz="1400" dirty="0"/>
              <a:t>Independent hotels have more to gain from reviews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4028364" cy="868362"/>
          </a:xfrm>
        </p:spPr>
        <p:txBody>
          <a:bodyPr/>
          <a:lstStyle/>
          <a:p>
            <a:r>
              <a:rPr lang="en-US" dirty="0"/>
              <a:t>Information and Online Reviews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4028364" cy="3692082"/>
          </a:xfrm>
        </p:spPr>
        <p:txBody>
          <a:bodyPr>
            <a:noAutofit/>
          </a:bodyPr>
          <a:lstStyle/>
          <a:p>
            <a:r>
              <a:rPr lang="en-US" sz="1400" dirty="0"/>
              <a:t>https://economics.missouri.edu/working-papers/2015/wp1505_loginova.pdf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effects of discounts </a:t>
            </a:r>
          </a:p>
          <a:p>
            <a:r>
              <a:rPr lang="en-US" sz="1400" dirty="0"/>
              <a:t>E users and walkers </a:t>
            </a:r>
          </a:p>
          <a:p>
            <a:r>
              <a:rPr lang="en-US" sz="1400" dirty="0"/>
              <a:t>E users almost always pay </a:t>
            </a:r>
            <a:r>
              <a:rPr lang="en-US" sz="1400" dirty="0" smtClean="0"/>
              <a:t>less</a:t>
            </a:r>
            <a:endParaRPr lang="en-US" sz="1400" dirty="0"/>
          </a:p>
          <a:p>
            <a:r>
              <a:rPr lang="en-US" sz="1400" dirty="0"/>
              <a:t>Depends on composition of </a:t>
            </a:r>
            <a:r>
              <a:rPr lang="en-US" sz="1400" dirty="0" smtClean="0"/>
              <a:t>users</a:t>
            </a:r>
            <a:endParaRPr lang="en-US" sz="1400" dirty="0"/>
          </a:p>
          <a:p>
            <a:r>
              <a:rPr lang="en-US" sz="1400" dirty="0"/>
              <a:t>If walkers than discounts don’t work</a:t>
            </a:r>
          </a:p>
        </p:txBody>
      </p:sp>
    </p:spTree>
    <p:extLst>
      <p:ext uri="{BB962C8B-B14F-4D97-AF65-F5344CB8AC3E}">
        <p14:creationId xmlns:p14="http://schemas.microsoft.com/office/powerpoint/2010/main" val="410929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Review in Short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53" y="1852426"/>
            <a:ext cx="4023210" cy="868362"/>
          </a:xfrm>
        </p:spPr>
        <p:txBody>
          <a:bodyPr/>
          <a:lstStyle/>
          <a:p>
            <a:r>
              <a:rPr lang="en-US" sz="2400" dirty="0"/>
              <a:t>SCRAPING THE SOCIAL? Issues in live social 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3853" y="2743199"/>
            <a:ext cx="4023210" cy="3692083"/>
          </a:xfrm>
        </p:spPr>
        <p:txBody>
          <a:bodyPr>
            <a:no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www.tandfonline.com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</a:t>
            </a:r>
            <a:r>
              <a:rPr lang="en-US" sz="1100" dirty="0" err="1"/>
              <a:t>pdf</a:t>
            </a:r>
            <a:r>
              <a:rPr lang="en-US" sz="1100" dirty="0"/>
              <a:t>/10.1080/</a:t>
            </a:r>
            <a:r>
              <a:rPr lang="en-US" sz="1100" dirty="0" smtClean="0"/>
              <a:t>17530350.2013.772070</a:t>
            </a:r>
            <a:endParaRPr lang="en-US" sz="1100" dirty="0"/>
          </a:p>
          <a:p>
            <a:r>
              <a:rPr lang="en-US" sz="1100" dirty="0"/>
              <a:t>Offering new opportunities for digital social research: it promises to enable the development of new </a:t>
            </a:r>
          </a:p>
          <a:p>
            <a:r>
              <a:rPr lang="en-US" sz="1100" dirty="0"/>
              <a:t>ways of collecting, analyzing, and visualizing social </a:t>
            </a:r>
            <a:r>
              <a:rPr lang="en-US" sz="1100" dirty="0" smtClean="0"/>
              <a:t>data</a:t>
            </a:r>
            <a:endParaRPr lang="en-US" sz="1100" dirty="0"/>
          </a:p>
          <a:p>
            <a:r>
              <a:rPr lang="en-US" sz="1100" dirty="0"/>
              <a:t>sociological laws of human </a:t>
            </a:r>
            <a:r>
              <a:rPr lang="en-US" sz="1100" dirty="0" smtClean="0"/>
              <a:t>behavior</a:t>
            </a:r>
            <a:endParaRPr lang="en-US" sz="1100" dirty="0"/>
          </a:p>
          <a:p>
            <a:r>
              <a:rPr lang="en-US" sz="1100" dirty="0"/>
              <a:t>re-frame or re-locate the sociological concern with the quality of online </a:t>
            </a:r>
            <a:r>
              <a:rPr lang="en-US" sz="1100" dirty="0" smtClean="0"/>
              <a:t>data</a:t>
            </a:r>
            <a:endParaRPr lang="en-US" sz="1100" dirty="0"/>
          </a:p>
          <a:p>
            <a:r>
              <a:rPr lang="en-US" sz="1100" dirty="0"/>
              <a:t>gain full and reliable access to data collected on online platforms </a:t>
            </a:r>
            <a:r>
              <a:rPr lang="en-US" sz="1100" dirty="0" smtClean="0"/>
              <a:t>problem</a:t>
            </a:r>
            <a:endParaRPr lang="en-US" sz="1100" dirty="0"/>
          </a:p>
          <a:p>
            <a:r>
              <a:rPr lang="en-US" sz="1100" dirty="0"/>
              <a:t>bring together data from multiple </a:t>
            </a:r>
            <a:r>
              <a:rPr lang="en-US" sz="1100" dirty="0" smtClean="0"/>
              <a:t>locations</a:t>
            </a:r>
            <a:endParaRPr lang="en-US" sz="1100" dirty="0"/>
          </a:p>
          <a:p>
            <a:r>
              <a:rPr lang="en-US" sz="1100" dirty="0"/>
              <a:t>‘dirty data’ false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05351" y="1712270"/>
            <a:ext cx="4028364" cy="1008518"/>
          </a:xfrm>
        </p:spPr>
        <p:txBody>
          <a:bodyPr/>
          <a:lstStyle/>
          <a:p>
            <a:r>
              <a:rPr lang="en-US" sz="2400" dirty="0" smtClean="0"/>
              <a:t>Predicting a Business’ Star Review in Yelp from its Reviews’ text alone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4028364" cy="3692082"/>
          </a:xfrm>
        </p:spPr>
        <p:txBody>
          <a:bodyPr>
            <a:normAutofit/>
          </a:bodyPr>
          <a:lstStyle/>
          <a:p>
            <a:r>
              <a:rPr lang="en-US" sz="1800" dirty="0"/>
              <a:t>http://arxiv.org/ftp/arxiv/papers/1401/1401.0864.</a:t>
            </a:r>
            <a:r>
              <a:rPr lang="en-US" sz="1800" dirty="0" smtClean="0"/>
              <a:t>pdf </a:t>
            </a:r>
            <a:endParaRPr lang="en-US" sz="1800" dirty="0"/>
          </a:p>
          <a:p>
            <a:r>
              <a:rPr lang="en-US" sz="1800" dirty="0" smtClean="0"/>
              <a:t>bias from personality </a:t>
            </a:r>
            <a:r>
              <a:rPr lang="en-US" sz="1800" dirty="0" smtClean="0"/>
              <a:t>or experience</a:t>
            </a:r>
          </a:p>
          <a:p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star versus 20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star</a:t>
            </a:r>
            <a:endParaRPr lang="en-US" sz="1800" dirty="0" smtClean="0"/>
          </a:p>
          <a:p>
            <a:r>
              <a:rPr lang="en-US" sz="1800" dirty="0" smtClean="0"/>
              <a:t>Getting lost in the noise?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074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Review in Short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53" y="1852426"/>
            <a:ext cx="4023210" cy="868362"/>
          </a:xfrm>
        </p:spPr>
        <p:txBody>
          <a:bodyPr/>
          <a:lstStyle/>
          <a:p>
            <a:r>
              <a:rPr lang="en-US" dirty="0" smtClean="0"/>
              <a:t>A Thousand Ways to Say ‘Delicious’ – 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3853" y="2743199"/>
            <a:ext cx="4023210" cy="3692083"/>
          </a:xfrm>
        </p:spPr>
        <p:txBody>
          <a:bodyPr>
            <a:normAutofit/>
          </a:bodyPr>
          <a:lstStyle/>
          <a:p>
            <a:r>
              <a:rPr lang="en-US" dirty="0"/>
              <a:t>http://www.sciencedirect.com/science/article/pii/</a:t>
            </a:r>
            <a:r>
              <a:rPr lang="en-US" dirty="0" smtClean="0"/>
              <a:t>S0195666316300022</a:t>
            </a:r>
          </a:p>
          <a:p>
            <a:r>
              <a:rPr lang="en-US" dirty="0" smtClean="0"/>
              <a:t>Increasing revenue per star</a:t>
            </a:r>
            <a:endParaRPr lang="en-US" dirty="0" smtClean="0"/>
          </a:p>
          <a:p>
            <a:r>
              <a:rPr lang="en-US" dirty="0" smtClean="0"/>
              <a:t>Owners’ versus Consumers’ use</a:t>
            </a:r>
            <a:endParaRPr lang="en-US" dirty="0" smtClean="0"/>
          </a:p>
          <a:p>
            <a:r>
              <a:rPr lang="en-US" dirty="0" smtClean="0"/>
              <a:t>Coding and Algorithms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05351" y="1752543"/>
            <a:ext cx="4028364" cy="868362"/>
          </a:xfrm>
        </p:spPr>
        <p:txBody>
          <a:bodyPr/>
          <a:lstStyle/>
          <a:p>
            <a:r>
              <a:rPr lang="en-US" sz="2400" dirty="0" smtClean="0"/>
              <a:t>The Yelp Factor: Are Consumer Reviews Good for Business?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4028364" cy="3692082"/>
          </a:xfrm>
        </p:spPr>
        <p:txBody>
          <a:bodyPr>
            <a:noAutofit/>
          </a:bodyPr>
          <a:lstStyle/>
          <a:p>
            <a:r>
              <a:rPr lang="en-US" sz="1800" dirty="0"/>
              <a:t>http://hbswk.hbs.edu/item/the-yelp-factor-are-consumer-reviews-good-for-</a:t>
            </a:r>
            <a:r>
              <a:rPr lang="en-US" sz="1800" dirty="0" smtClean="0"/>
              <a:t>business</a:t>
            </a:r>
          </a:p>
          <a:p>
            <a:r>
              <a:rPr lang="en-US" sz="1800" dirty="0" smtClean="0"/>
              <a:t>Similar findings compared to other’s research</a:t>
            </a:r>
            <a:endParaRPr lang="en-US" sz="1800" dirty="0" smtClean="0"/>
          </a:p>
          <a:p>
            <a:r>
              <a:rPr lang="en-US" sz="1800" dirty="0" smtClean="0"/>
              <a:t>Positive or negative tool?</a:t>
            </a:r>
            <a:endParaRPr lang="en-US" sz="1800" dirty="0" smtClean="0"/>
          </a:p>
          <a:p>
            <a:r>
              <a:rPr lang="en-US" sz="1800" dirty="0" smtClean="0"/>
              <a:t>Small versus Corporate businesses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54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Similarities and Differences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81906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Can online reviews be trusted- everyone can do a review on yelp</a:t>
            </a:r>
          </a:p>
          <a:p>
            <a:r>
              <a:rPr lang="en-US" sz="1200" dirty="0"/>
              <a:t>Information and Online </a:t>
            </a:r>
            <a:r>
              <a:rPr lang="en-US" sz="1200" dirty="0" smtClean="0"/>
              <a:t>Reviews- what businesses advertise discounts</a:t>
            </a:r>
          </a:p>
          <a:p>
            <a:r>
              <a:rPr lang="en-US" sz="1200" dirty="0"/>
              <a:t>SCRAPING THE SOCIAL? Issues in live social </a:t>
            </a:r>
            <a:r>
              <a:rPr lang="en-US" sz="1200" dirty="0" smtClean="0"/>
              <a:t>research- the reasons to scrape and why it is </a:t>
            </a:r>
            <a:r>
              <a:rPr lang="en-US" sz="1200" dirty="0" smtClean="0"/>
              <a:t>reliable</a:t>
            </a:r>
          </a:p>
          <a:p>
            <a:r>
              <a:rPr lang="en-US" sz="1200" dirty="0" smtClean="0"/>
              <a:t>Predicting a Business – uses yelp to find the restaurants with high stars</a:t>
            </a:r>
          </a:p>
          <a:p>
            <a:r>
              <a:rPr lang="en-US" sz="1200" dirty="0" smtClean="0"/>
              <a:t>A Thousand Ways – uses coding and algorithms to collect data </a:t>
            </a:r>
          </a:p>
          <a:p>
            <a:r>
              <a:rPr lang="en-US" sz="1200" dirty="0" smtClean="0"/>
              <a:t>The Yelp Factor -  Uses yelp to create opinions for and find quality </a:t>
            </a:r>
            <a:r>
              <a:rPr lang="en-US" sz="1200" dirty="0" smtClean="0"/>
              <a:t>in </a:t>
            </a:r>
            <a:r>
              <a:rPr lang="en-US" sz="1200" dirty="0" smtClean="0"/>
              <a:t>other restaurants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None of these articles apply scraping</a:t>
            </a:r>
          </a:p>
          <a:p>
            <a:r>
              <a:rPr lang="en-US" dirty="0" smtClean="0"/>
              <a:t>The articles don’t explain how to scrape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 err="1" smtClean="0"/>
              <a:t>Ariyasriwatana</a:t>
            </a:r>
            <a:r>
              <a:rPr lang="en-US" sz="1800" dirty="0" smtClean="0"/>
              <a:t>, W., </a:t>
            </a:r>
            <a:r>
              <a:rPr lang="en-US" sz="1800" dirty="0" err="1" smtClean="0"/>
              <a:t>Quiroga</a:t>
            </a:r>
            <a:r>
              <a:rPr lang="en-US" sz="1800" dirty="0" smtClean="0"/>
              <a:t> L.M.. (2016). </a:t>
            </a:r>
            <a:r>
              <a:rPr lang="en-US" sz="1800" dirty="0"/>
              <a:t>A thousand ways to say 'Delicious!'</a:t>
            </a:r>
            <a:r>
              <a:rPr lang="en-US" sz="1800" dirty="0" err="1"/>
              <a:t>dCategorizing</a:t>
            </a:r>
            <a:r>
              <a:rPr lang="en-US" sz="1800" dirty="0"/>
              <a:t> expressions of deliciousness from restaurant reviews on the social network site </a:t>
            </a:r>
            <a:r>
              <a:rPr lang="en-US" sz="1800" dirty="0" smtClean="0"/>
              <a:t>Yelp. University of Hawaii </a:t>
            </a:r>
            <a:r>
              <a:rPr lang="en-US" sz="1800" dirty="0" err="1" smtClean="0"/>
              <a:t>Manoa</a:t>
            </a:r>
            <a:r>
              <a:rPr lang="en-US" sz="1800" dirty="0" smtClean="0"/>
              <a:t>. Retrieved from: </a:t>
            </a:r>
            <a:r>
              <a:rPr lang="en-US" sz="1800" dirty="0"/>
              <a:t>http://</a:t>
            </a:r>
            <a:r>
              <a:rPr lang="en-US" sz="1800" dirty="0" err="1"/>
              <a:t>hbswk.hbs.edu</a:t>
            </a:r>
            <a:r>
              <a:rPr lang="en-US" sz="1800" dirty="0"/>
              <a:t>/item/the-yelp-factor-are-consumer-reviews-good-for-</a:t>
            </a:r>
            <a:r>
              <a:rPr lang="en-US" sz="1800" dirty="0" smtClean="0"/>
              <a:t>business</a:t>
            </a:r>
            <a:endParaRPr lang="en-US" sz="1800" dirty="0"/>
          </a:p>
          <a:p>
            <a:r>
              <a:rPr lang="en-US" sz="1800" dirty="0" smtClean="0"/>
              <a:t>Blanding, M.. (2011). The Yelp Factor: Are Consumer Reviews Good for Business. Harvard Business School</a:t>
            </a:r>
            <a:r>
              <a:rPr lang="en-US" sz="1800" dirty="0"/>
              <a:t>. </a:t>
            </a:r>
            <a:r>
              <a:rPr lang="en-US" sz="1800" dirty="0" smtClean="0"/>
              <a:t>Retrieved from: http</a:t>
            </a:r>
            <a:r>
              <a:rPr lang="en-US" sz="1800" dirty="0"/>
              <a:t>://</a:t>
            </a:r>
            <a:r>
              <a:rPr lang="en-US" sz="1800" dirty="0" err="1"/>
              <a:t>hbswk.hbs.edu</a:t>
            </a:r>
            <a:r>
              <a:rPr lang="en-US" sz="1800" dirty="0"/>
              <a:t>/item/the-yelp-factor-are-consumer-reviews-good-for-</a:t>
            </a:r>
            <a:r>
              <a:rPr lang="en-US" sz="1800" dirty="0" smtClean="0"/>
              <a:t>business</a:t>
            </a:r>
          </a:p>
          <a:p>
            <a:r>
              <a:rPr lang="en-US" sz="1800" dirty="0" smtClean="0"/>
              <a:t>Chevalier</a:t>
            </a:r>
            <a:r>
              <a:rPr lang="en-US" sz="1800" dirty="0"/>
              <a:t>, J.A</a:t>
            </a:r>
            <a:r>
              <a:rPr lang="en-US" sz="1800" dirty="0" smtClean="0"/>
              <a:t>.. (2014). </a:t>
            </a:r>
            <a:r>
              <a:rPr lang="en-US" sz="1800" dirty="0"/>
              <a:t>Can Online Reviews Be Trusted</a:t>
            </a:r>
            <a:r>
              <a:rPr lang="en-US" sz="1800" dirty="0" smtClean="0"/>
              <a:t>?. Yale </a:t>
            </a:r>
            <a:r>
              <a:rPr lang="en-US" sz="1800" dirty="0"/>
              <a:t>School of </a:t>
            </a:r>
            <a:r>
              <a:rPr lang="en-US" sz="1800" dirty="0" smtClean="0"/>
              <a:t>Management.  </a:t>
            </a:r>
            <a:r>
              <a:rPr lang="en-US" sz="1800" dirty="0"/>
              <a:t>Retrieved from: http://insights.som.yale.edu/insights/can-online-reviews-be-</a:t>
            </a:r>
            <a:r>
              <a:rPr lang="en-US" sz="1800" dirty="0" smtClean="0"/>
              <a:t>trusted</a:t>
            </a:r>
          </a:p>
          <a:p>
            <a:r>
              <a:rPr lang="en-US" sz="1800" dirty="0" smtClean="0"/>
              <a:t>Fan, M., </a:t>
            </a:r>
            <a:r>
              <a:rPr lang="en-US" sz="1800" dirty="0" err="1" smtClean="0"/>
              <a:t>Khademi</a:t>
            </a:r>
            <a:r>
              <a:rPr lang="en-US" sz="1800" dirty="0" smtClean="0"/>
              <a:t>, M.. (2014). Predicting a Business’ Star in Yelp from its Reviews’ Text Alone. University of North Carolina, Charlotte, University of California, Irvine. Retrieved from:  </a:t>
            </a:r>
            <a:r>
              <a:rPr lang="en-US" sz="1800" dirty="0"/>
              <a:t>http://arxiv.org/ftp/arxiv/papers/1401/1401.0864.pdf </a:t>
            </a:r>
          </a:p>
          <a:p>
            <a:r>
              <a:rPr lang="en-US" sz="1800" dirty="0"/>
              <a:t> </a:t>
            </a:r>
            <a:r>
              <a:rPr lang="en-US" sz="1800" dirty="0" err="1" smtClean="0"/>
              <a:t>Loginova</a:t>
            </a:r>
            <a:r>
              <a:rPr lang="en-US" sz="1800" dirty="0" smtClean="0"/>
              <a:t>, O., </a:t>
            </a:r>
            <a:r>
              <a:rPr lang="en-US" sz="1800" dirty="0" err="1" smtClean="0"/>
              <a:t>Mantovani</a:t>
            </a:r>
            <a:r>
              <a:rPr lang="en-US" sz="1800" dirty="0" smtClean="0"/>
              <a:t>, A.. (2015).  Information and </a:t>
            </a:r>
            <a:r>
              <a:rPr lang="en-US" sz="1800" dirty="0" err="1" smtClean="0"/>
              <a:t>Onine</a:t>
            </a:r>
            <a:r>
              <a:rPr lang="en-US" sz="1800" dirty="0" smtClean="0"/>
              <a:t> Reviews. Department of Economics from University from Missouri. </a:t>
            </a:r>
            <a:r>
              <a:rPr lang="en-US" sz="1800" dirty="0"/>
              <a:t>Retrieved from</a:t>
            </a:r>
            <a:r>
              <a:rPr lang="en-US" sz="1800" dirty="0" smtClean="0"/>
              <a:t>: https</a:t>
            </a:r>
            <a:r>
              <a:rPr lang="en-US" sz="1800" dirty="0"/>
              <a:t>://economics.missouri.edu/working-papers/2015/</a:t>
            </a:r>
            <a:r>
              <a:rPr lang="en-US" sz="1800" dirty="0" smtClean="0"/>
              <a:t>wp1505_loginova.pdf</a:t>
            </a:r>
          </a:p>
          <a:p>
            <a:r>
              <a:rPr lang="en-US" sz="1800" dirty="0" err="1"/>
              <a:t>Noortje</a:t>
            </a:r>
            <a:r>
              <a:rPr lang="en-US" sz="1800" dirty="0"/>
              <a:t> </a:t>
            </a:r>
            <a:r>
              <a:rPr lang="en-US" sz="1800" dirty="0" err="1"/>
              <a:t>Marres</a:t>
            </a:r>
            <a:r>
              <a:rPr lang="en-US" sz="1800" dirty="0"/>
              <a:t> &amp; Esther </a:t>
            </a:r>
            <a:r>
              <a:rPr lang="en-US" sz="1800" dirty="0" err="1"/>
              <a:t>Weltevrede</a:t>
            </a:r>
            <a:r>
              <a:rPr lang="en-US" sz="1800" dirty="0"/>
              <a:t> (2013) SCRAPING THE SOCIAL?, </a:t>
            </a:r>
            <a:r>
              <a:rPr lang="en-US" sz="1800" dirty="0" smtClean="0"/>
              <a:t>Journal of </a:t>
            </a:r>
            <a:r>
              <a:rPr lang="en-US" sz="1800" dirty="0"/>
              <a:t>Cultural Economy, 6:3, </a:t>
            </a:r>
            <a:r>
              <a:rPr lang="en-US" sz="1800" dirty="0" smtClean="0"/>
              <a:t>313-335. Retrieved from</a:t>
            </a:r>
            <a:r>
              <a:rPr lang="en-US" sz="1800" dirty="0"/>
              <a:t>: http://</a:t>
            </a:r>
            <a:r>
              <a:rPr lang="en-US" sz="1800" dirty="0" err="1"/>
              <a:t>www.tandfonline.com</a:t>
            </a:r>
            <a:r>
              <a:rPr lang="en-US" sz="1800" dirty="0"/>
              <a:t>/</a:t>
            </a:r>
            <a:r>
              <a:rPr lang="en-US" sz="1800" dirty="0" err="1"/>
              <a:t>doi</a:t>
            </a:r>
            <a:r>
              <a:rPr lang="en-US" sz="1800" dirty="0"/>
              <a:t>/</a:t>
            </a:r>
            <a:r>
              <a:rPr lang="en-US" sz="1800" dirty="0" err="1"/>
              <a:t>pdf</a:t>
            </a:r>
            <a:r>
              <a:rPr lang="en-US" sz="1800" dirty="0"/>
              <a:t>/10.1080/</a:t>
            </a:r>
            <a:r>
              <a:rPr lang="en-US" sz="1800" dirty="0" smtClean="0"/>
              <a:t>17530350.2013.772070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79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128</TotalTime>
  <Words>853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Pixel</vt:lpstr>
      <vt:lpstr>Finding the Best Burger in Baltimore </vt:lpstr>
      <vt:lpstr>Project Description</vt:lpstr>
      <vt:lpstr>Lit Review in Short</vt:lpstr>
      <vt:lpstr>Lit Review in Short cont.</vt:lpstr>
      <vt:lpstr>Lit Review in Short cont.</vt:lpstr>
      <vt:lpstr>Project Similarities and Differences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Burger in Baltimore</dc:title>
  <dc:creator>Nicole Delgado</dc:creator>
  <cp:lastModifiedBy>Nicole Delgado</cp:lastModifiedBy>
  <cp:revision>12</cp:revision>
  <dcterms:created xsi:type="dcterms:W3CDTF">2016-03-20T17:27:40Z</dcterms:created>
  <dcterms:modified xsi:type="dcterms:W3CDTF">2016-03-23T00:37:57Z</dcterms:modified>
</cp:coreProperties>
</file>