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2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 Jung –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2138DEF-ABF4-44FB-BBA3-0DA2DE6A461F}" type="slidenum">
              <a:rPr lang="en-US" altLang="en-US" smtClean="0"/>
              <a:pPr/>
              <a:t>‹#›</a:t>
            </a:fld>
            <a:r>
              <a:rPr lang="en-US" altLang="en-US" dirty="0" smtClean="0"/>
              <a:t>/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198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7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Jung </a:t>
            </a:r>
            <a:r>
              <a:rPr lang="en-US" sz="12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–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5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2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 Jung –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1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 Jung –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8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Juergen Jung – Towson University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7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Juergen Jung – Towson University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9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80880" y="7632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Econ 202 - Roadmap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85198" y="1519692"/>
            <a:ext cx="2742840" cy="1071108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Intro</a:t>
            </a:r>
            <a:endParaRPr sz="1600" dirty="0"/>
          </a:p>
          <a:p>
            <a:r>
              <a:rPr lang="en-US" sz="1100" dirty="0">
                <a:solidFill>
                  <a:srgbClr val="000000"/>
                </a:solidFill>
                <a:latin typeface="Calibri"/>
              </a:rPr>
              <a:t>Chapter 1-4</a:t>
            </a: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Basic </a:t>
            </a:r>
            <a:r>
              <a:rPr lang="en-US" sz="1100" dirty="0">
                <a:solidFill>
                  <a:srgbClr val="000000"/>
                </a:solidFill>
                <a:latin typeface="Calibri"/>
              </a:rPr>
              <a:t>Econ Concepts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Demand and </a:t>
            </a: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supply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Equilibrium</a:t>
            </a:r>
            <a:endParaRPr lang="en-US" sz="11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44" name="CustomShape 6"/>
          <p:cNvSpPr/>
          <p:nvPr/>
        </p:nvSpPr>
        <p:spPr>
          <a:xfrm>
            <a:off x="3042252" y="1494658"/>
            <a:ext cx="2742840" cy="864834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</a:rPr>
              <a:t>Long-Run Economy</a:t>
            </a:r>
          </a:p>
          <a:p>
            <a:r>
              <a:rPr lang="en-US" sz="1100" dirty="0">
                <a:solidFill>
                  <a:srgbClr val="000000"/>
                </a:solidFill>
                <a:latin typeface="Calibri"/>
              </a:rPr>
              <a:t>Chapter 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Price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Full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76560" y="4648201"/>
            <a:ext cx="2742840" cy="838199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</a:rPr>
              <a:t>Unemployment</a:t>
            </a:r>
            <a:endParaRPr sz="2000" dirty="0">
              <a:solidFill>
                <a:srgbClr val="000000"/>
              </a:solidFill>
              <a:latin typeface="Calibri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libri"/>
              </a:rPr>
              <a:t>Chapter 6: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Unemployment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Inflation</a:t>
            </a:r>
            <a:endParaRPr sz="1100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81850" y="2626656"/>
            <a:ext cx="2742840" cy="1034652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Measuring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Chapter 5:</a:t>
            </a:r>
            <a:endParaRPr sz="16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GDP, GNP, Inflation</a:t>
            </a:r>
            <a:endParaRPr sz="16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Measurements</a:t>
            </a:r>
            <a:endParaRPr sz="16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Accounting</a:t>
            </a:r>
            <a:endParaRPr sz="1600" dirty="0"/>
          </a:p>
        </p:txBody>
      </p:sp>
      <p:sp>
        <p:nvSpPr>
          <p:cNvPr id="47" name="CustomShape 9"/>
          <p:cNvSpPr/>
          <p:nvPr/>
        </p:nvSpPr>
        <p:spPr>
          <a:xfrm>
            <a:off x="76320" y="838200"/>
            <a:ext cx="2742840" cy="54864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Focus: Midterm 1</a:t>
            </a:r>
            <a:endParaRPr/>
          </a:p>
        </p:txBody>
      </p:sp>
      <p:sp>
        <p:nvSpPr>
          <p:cNvPr id="49" name="CustomShape 11"/>
          <p:cNvSpPr/>
          <p:nvPr/>
        </p:nvSpPr>
        <p:spPr>
          <a:xfrm>
            <a:off x="3033396" y="4564838"/>
            <a:ext cx="2895120" cy="866536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Fiscal Policy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Chapter 10</a:t>
            </a: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Fiscal multiplier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Federal budget </a:t>
            </a:r>
            <a:endParaRPr sz="1600" dirty="0"/>
          </a:p>
        </p:txBody>
      </p:sp>
      <p:sp>
        <p:nvSpPr>
          <p:cNvPr id="50" name="CustomShape 12"/>
          <p:cNvSpPr/>
          <p:nvPr/>
        </p:nvSpPr>
        <p:spPr>
          <a:xfrm>
            <a:off x="3033396" y="3505200"/>
            <a:ext cx="2895120" cy="992944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Aggregate Demand/Supply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Chapter 9</a:t>
            </a: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Sticky prices (short-run)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Shifts in AD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Shifts in AS</a:t>
            </a:r>
          </a:p>
        </p:txBody>
      </p:sp>
      <p:sp>
        <p:nvSpPr>
          <p:cNvPr id="51" name="CustomShape 13"/>
          <p:cNvSpPr/>
          <p:nvPr/>
        </p:nvSpPr>
        <p:spPr>
          <a:xfrm>
            <a:off x="3042252" y="2438400"/>
            <a:ext cx="2895120" cy="1005136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Growth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Chapter 8:</a:t>
            </a:r>
            <a:endParaRPr sz="16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Growth rates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Capital deepening</a:t>
            </a:r>
            <a:endParaRPr lang="en-US" sz="1100" dirty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Solow </a:t>
            </a:r>
            <a:r>
              <a:rPr lang="en-US" sz="1100" dirty="0">
                <a:solidFill>
                  <a:srgbClr val="000000"/>
                </a:solidFill>
                <a:latin typeface="Calibri"/>
              </a:rPr>
              <a:t>growth model</a:t>
            </a:r>
            <a:endParaRPr sz="1600" dirty="0"/>
          </a:p>
        </p:txBody>
      </p:sp>
      <p:sp>
        <p:nvSpPr>
          <p:cNvPr id="52" name="CustomShape 14"/>
          <p:cNvSpPr/>
          <p:nvPr/>
        </p:nvSpPr>
        <p:spPr>
          <a:xfrm>
            <a:off x="3036384" y="838200"/>
            <a:ext cx="2906856" cy="54864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Focus: Midterm 2</a:t>
            </a:r>
            <a:endParaRPr/>
          </a:p>
        </p:txBody>
      </p:sp>
      <p:sp>
        <p:nvSpPr>
          <p:cNvPr id="53" name="CustomShape 15"/>
          <p:cNvSpPr/>
          <p:nvPr/>
        </p:nvSpPr>
        <p:spPr>
          <a:xfrm>
            <a:off x="6083688" y="839280"/>
            <a:ext cx="2831352" cy="54756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Focus: Final</a:t>
            </a:r>
            <a:endParaRPr/>
          </a:p>
        </p:txBody>
      </p:sp>
      <p:sp>
        <p:nvSpPr>
          <p:cNvPr id="54" name="CustomShape 16"/>
          <p:cNvSpPr/>
          <p:nvPr/>
        </p:nvSpPr>
        <p:spPr>
          <a:xfrm>
            <a:off x="6083688" y="2442778"/>
            <a:ext cx="2819160" cy="104805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Money and Banking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Chapters 13-14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Money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Federal Reserve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Money market: Interest rates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56" name="CustomShape 18"/>
          <p:cNvSpPr/>
          <p:nvPr/>
        </p:nvSpPr>
        <p:spPr>
          <a:xfrm>
            <a:off x="6083688" y="1518046"/>
            <a:ext cx="2819160" cy="8973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Investments/Financial Markets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12: 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Expectations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Financial intermediaries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57" name="CustomShape 19"/>
          <p:cNvSpPr/>
          <p:nvPr/>
        </p:nvSpPr>
        <p:spPr>
          <a:xfrm>
            <a:off x="6091512" y="3525226"/>
            <a:ext cx="2819160" cy="926184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Short to Long-Run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Chapters 15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Wage and price changes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Keynesian vs. Classical debate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58" name="CustomShape 20"/>
          <p:cNvSpPr/>
          <p:nvPr/>
        </p:nvSpPr>
        <p:spPr>
          <a:xfrm>
            <a:off x="6101976" y="4529442"/>
            <a:ext cx="2819160" cy="880758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Inflation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and Policy Debates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Chapters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16-17: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Money growth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Phillips curve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19" name="CustomShape 11"/>
          <p:cNvSpPr/>
          <p:nvPr/>
        </p:nvSpPr>
        <p:spPr>
          <a:xfrm>
            <a:off x="3033396" y="5489646"/>
            <a:ext cx="2895120" cy="987354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</a:rPr>
              <a:t>Income Expenditure Model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rgbClr val="000000"/>
                </a:solidFill>
              </a:rPr>
              <a:t>Chapter 11: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Consumption function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</a:rPr>
              <a:t>Gov’t </a:t>
            </a:r>
            <a:r>
              <a:rPr lang="en-US" sz="1100" dirty="0">
                <a:solidFill>
                  <a:srgbClr val="000000"/>
                </a:solidFill>
              </a:rPr>
              <a:t>spending and </a:t>
            </a:r>
            <a:r>
              <a:rPr lang="en-US" sz="1100" dirty="0" smtClean="0">
                <a:solidFill>
                  <a:srgbClr val="000000"/>
                </a:solidFill>
              </a:rPr>
              <a:t>multiplier dynamics</a:t>
            </a:r>
            <a:endParaRPr lang="en-US" sz="11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Exports and Imports</a:t>
            </a:r>
            <a:endParaRPr lang="en-US" sz="1100" dirty="0"/>
          </a:p>
        </p:txBody>
      </p:sp>
      <p:sp>
        <p:nvSpPr>
          <p:cNvPr id="20" name="CustomShape 20"/>
          <p:cNvSpPr/>
          <p:nvPr/>
        </p:nvSpPr>
        <p:spPr>
          <a:xfrm>
            <a:off x="6101976" y="5512641"/>
            <a:ext cx="2819160" cy="880758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Optional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Chapters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19: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International Finance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21" name="CustomShape 8"/>
          <p:cNvSpPr/>
          <p:nvPr/>
        </p:nvSpPr>
        <p:spPr>
          <a:xfrm>
            <a:off x="76200" y="3715872"/>
            <a:ext cx="2742840" cy="882252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Trade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Chapter </a:t>
            </a: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18:</a:t>
            </a:r>
            <a:endParaRPr sz="16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Exports, Imports, Trade Balance</a:t>
            </a:r>
            <a:endParaRPr sz="16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Benefits of Trade and Trade Policies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ergenMacroBeamer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JuergenMacroBeamerTheme</Template>
  <TotalTime>122</TotalTime>
  <Words>175</Words>
  <Application>Microsoft Office PowerPoint</Application>
  <PresentationFormat>On-screen Show (4:3)</PresentationFormat>
  <Paragraphs>65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JuergenMacroBeamerTheme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Jung, Juergen</cp:lastModifiedBy>
  <cp:revision>20</cp:revision>
  <dcterms:modified xsi:type="dcterms:W3CDTF">2017-02-28T17:25:51Z</dcterms:modified>
</cp:coreProperties>
</file>