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86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2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39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96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8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3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1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4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5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DA14CF-0FF1-4924-B48D-54E71B290276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5ABB05-3DD6-4060-BF0A-7C63599D4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异步的几种姿势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27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/>
              <a:t>1, </a:t>
            </a:r>
            <a:r>
              <a:rPr lang="zh-CN" altLang="en-US" dirty="0"/>
              <a:t>使用</a:t>
            </a:r>
            <a:r>
              <a:rPr lang="en-US" altLang="zh-CN" dirty="0"/>
              <a:t>Thread</a:t>
            </a:r>
          </a:p>
          <a:p>
            <a:r>
              <a:rPr lang="en-US" altLang="zh-CN" dirty="0"/>
              <a:t>2, </a:t>
            </a:r>
            <a:r>
              <a:rPr lang="zh-CN" altLang="en-US" dirty="0"/>
              <a:t>使用委托</a:t>
            </a:r>
            <a:endParaRPr lang="en-US" altLang="zh-CN" dirty="0"/>
          </a:p>
          <a:p>
            <a:r>
              <a:rPr lang="en-US" altLang="zh-CN" dirty="0"/>
              <a:t>     &gt; </a:t>
            </a:r>
            <a:r>
              <a:rPr lang="zh-CN" altLang="en-US" dirty="0"/>
              <a:t>委托的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BinginInvoke</a:t>
            </a:r>
            <a:r>
              <a:rPr lang="zh-CN" altLang="en-US" dirty="0"/>
              <a:t>和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EndInvoke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，基于</a:t>
            </a:r>
            <a:r>
              <a:rPr lang="en-US" altLang="zh-CN" dirty="0" err="1"/>
              <a:t>IAsyncResult</a:t>
            </a:r>
            <a:r>
              <a:rPr lang="zh-CN" altLang="en-US" dirty="0"/>
              <a:t>接口来实现（</a:t>
            </a:r>
            <a:r>
              <a:rPr lang="en-US" altLang="zh-CN" dirty="0"/>
              <a:t>APM</a:t>
            </a:r>
            <a:r>
              <a:rPr lang="zh-CN" altLang="en-US" dirty="0"/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&gt;  EAP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，使用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TPL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（重点）</a:t>
            </a:r>
          </a:p>
        </p:txBody>
      </p:sp>
    </p:spTree>
    <p:extLst>
      <p:ext uri="{BB962C8B-B14F-4D97-AF65-F5344CB8AC3E}">
        <p14:creationId xmlns:p14="http://schemas.microsoft.com/office/powerpoint/2010/main" val="29280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5548745"/>
          </a:xfrm>
        </p:spPr>
        <p:txBody>
          <a:bodyPr vert="horz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Thread Pool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52490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5548745"/>
          </a:xfrm>
        </p:spPr>
        <p:txBody>
          <a:bodyPr vert="horz">
            <a:norm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使用委托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回调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问题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5548745"/>
          </a:xfrm>
        </p:spPr>
        <p:txBody>
          <a:bodyPr vert="horz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EAP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类库里的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EAP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问题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5548745"/>
          </a:xfrm>
        </p:spPr>
        <p:txBody>
          <a:bodyPr vert="horz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TAP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endParaRPr lang="en-US" altLang="zh-CN" dirty="0"/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Parallel Collections and Parallel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Linq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Task, Task&lt;T&gt;</a:t>
            </a:r>
          </a:p>
          <a:p>
            <a:pPr marL="457200" lvl="1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：表示默认初始化任务，但是“工厂创建的”实例直接跳过。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WaitingToRun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这种状态表示等待任务调度器分配线程给任务执行。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RanToCompletion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：任务执行完毕。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Await</a:t>
            </a:r>
          </a:p>
          <a:p>
            <a:r>
              <a:rPr lang="en-US" altLang="zh-CN" dirty="0" err="1"/>
              <a:t>AggregateException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6" y="3662735"/>
            <a:ext cx="8238095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5548745"/>
          </a:xfrm>
        </p:spPr>
        <p:txBody>
          <a:bodyPr vert="horz">
            <a:normAutofit/>
          </a:bodyPr>
          <a:lstStyle/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775" y="323272"/>
            <a:ext cx="8959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对比：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线程池中有一个叫做“全局队列”的概念，每一次我们使用</a:t>
            </a:r>
            <a:r>
              <a:rPr lang="en-US" altLang="zh-CN" dirty="0" err="1">
                <a:solidFill>
                  <a:schemeClr val="accent5"/>
                </a:solidFill>
              </a:rPr>
              <a:t>QueueUserWorkItem</a:t>
            </a:r>
            <a:r>
              <a:rPr lang="zh-CN" altLang="en-US" dirty="0">
                <a:solidFill>
                  <a:schemeClr val="accent5"/>
                </a:solidFill>
              </a:rPr>
              <a:t>的使用都会产生一个“工作项”，然后“工作项”进入“全局队列”进行排队，最后线程池中的的工作线程以</a:t>
            </a:r>
            <a:r>
              <a:rPr lang="en-US" altLang="zh-CN" dirty="0">
                <a:solidFill>
                  <a:schemeClr val="accent5"/>
                </a:solidFill>
              </a:rPr>
              <a:t>FIFO(First Input First Output)</a:t>
            </a:r>
            <a:r>
              <a:rPr lang="zh-CN" altLang="en-US" dirty="0">
                <a:solidFill>
                  <a:schemeClr val="accent5"/>
                </a:solidFill>
              </a:rPr>
              <a:t>的形式取出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4" y="1582265"/>
            <a:ext cx="8085714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775" y="323272"/>
            <a:ext cx="8959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对比：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在</a:t>
            </a:r>
            <a:r>
              <a:rPr lang="en-US" altLang="zh-CN" dirty="0" err="1">
                <a:solidFill>
                  <a:schemeClr val="accent5"/>
                </a:solidFill>
              </a:rPr>
              <a:t>.net</a:t>
            </a:r>
            <a:r>
              <a:rPr lang="en-US" altLang="zh-CN" dirty="0">
                <a:solidFill>
                  <a:schemeClr val="accent5"/>
                </a:solidFill>
              </a:rPr>
              <a:t> 4.0</a:t>
            </a:r>
            <a:r>
              <a:rPr lang="zh-CN" altLang="en-US" dirty="0">
                <a:solidFill>
                  <a:schemeClr val="accent5"/>
                </a:solidFill>
              </a:rPr>
              <a:t>之后“全局队列”采用了无锁算法，相比以前版本锁定“全局队列”带来的性能瓶颈有了很大的改观。那么任务委托的线程池不光有“全局队列”，而且每一个工作线程都有”局部队列“。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当我们</a:t>
            </a:r>
            <a:r>
              <a:rPr lang="en-US" altLang="zh-CN" dirty="0">
                <a:solidFill>
                  <a:schemeClr val="accent5"/>
                </a:solidFill>
              </a:rPr>
              <a:t>new</a:t>
            </a:r>
            <a:r>
              <a:rPr lang="zh-CN" altLang="en-US" dirty="0">
                <a:solidFill>
                  <a:schemeClr val="accent5"/>
                </a:solidFill>
              </a:rPr>
              <a:t>一个</a:t>
            </a:r>
            <a:r>
              <a:rPr lang="en-US" altLang="zh-CN" dirty="0">
                <a:solidFill>
                  <a:schemeClr val="accent5"/>
                </a:solidFill>
              </a:rPr>
              <a:t>task</a:t>
            </a:r>
            <a:r>
              <a:rPr lang="zh-CN" altLang="en-US" dirty="0">
                <a:solidFill>
                  <a:schemeClr val="accent5"/>
                </a:solidFill>
              </a:rPr>
              <a:t>的时候“工作项”就会进去”全局队列”，如果我们的</a:t>
            </a:r>
            <a:r>
              <a:rPr lang="en-US" altLang="zh-CN" dirty="0">
                <a:solidFill>
                  <a:schemeClr val="accent5"/>
                </a:solidFill>
              </a:rPr>
              <a:t>task</a:t>
            </a:r>
            <a:r>
              <a:rPr lang="zh-CN" altLang="en-US" dirty="0">
                <a:solidFill>
                  <a:schemeClr val="accent5"/>
                </a:solidFill>
              </a:rPr>
              <a:t>执行的非常快，那么“全局队列“就会</a:t>
            </a:r>
            <a:r>
              <a:rPr lang="en-US" altLang="zh-CN" dirty="0">
                <a:solidFill>
                  <a:schemeClr val="accent5"/>
                </a:solidFill>
              </a:rPr>
              <a:t>FIFO</a:t>
            </a:r>
            <a:r>
              <a:rPr lang="zh-CN" altLang="en-US" dirty="0">
                <a:solidFill>
                  <a:schemeClr val="accent5"/>
                </a:solidFill>
              </a:rPr>
              <a:t>的非常频繁，那么有什么办法缓解呢？当我们的</a:t>
            </a:r>
            <a:r>
              <a:rPr lang="en-US" altLang="zh-CN" dirty="0">
                <a:solidFill>
                  <a:schemeClr val="accent5"/>
                </a:solidFill>
              </a:rPr>
              <a:t>task</a:t>
            </a:r>
            <a:r>
              <a:rPr lang="zh-CN" altLang="en-US" dirty="0">
                <a:solidFill>
                  <a:schemeClr val="accent5"/>
                </a:solidFill>
              </a:rPr>
              <a:t>在嵌套的场景下，“局部队列”就要产生效果了，比如我们一个</a:t>
            </a:r>
            <a:r>
              <a:rPr lang="en-US" altLang="zh-CN" dirty="0">
                <a:solidFill>
                  <a:schemeClr val="accent5"/>
                </a:solidFill>
              </a:rPr>
              <a:t>task</a:t>
            </a:r>
            <a:r>
              <a:rPr lang="zh-CN" altLang="en-US" dirty="0">
                <a:solidFill>
                  <a:schemeClr val="accent5"/>
                </a:solidFill>
              </a:rPr>
              <a:t>里面有</a:t>
            </a:r>
            <a:r>
              <a:rPr lang="en-US" altLang="zh-CN" dirty="0">
                <a:solidFill>
                  <a:schemeClr val="accent5"/>
                </a:solidFill>
              </a:rPr>
              <a:t>3</a:t>
            </a:r>
            <a:r>
              <a:rPr lang="zh-CN" altLang="en-US" dirty="0">
                <a:solidFill>
                  <a:schemeClr val="accent5"/>
                </a:solidFill>
              </a:rPr>
              <a:t>个</a:t>
            </a:r>
            <a:r>
              <a:rPr lang="en-US" altLang="zh-CN" dirty="0">
                <a:solidFill>
                  <a:schemeClr val="accent5"/>
                </a:solidFill>
              </a:rPr>
              <a:t>task</a:t>
            </a:r>
            <a:r>
              <a:rPr lang="zh-CN" altLang="en-US" dirty="0">
                <a:solidFill>
                  <a:schemeClr val="accent5"/>
                </a:solidFill>
              </a:rPr>
              <a:t>，那么这</a:t>
            </a:r>
            <a:r>
              <a:rPr lang="en-US" altLang="zh-CN" dirty="0">
                <a:solidFill>
                  <a:schemeClr val="accent5"/>
                </a:solidFill>
              </a:rPr>
              <a:t>3</a:t>
            </a:r>
            <a:r>
              <a:rPr lang="zh-CN" altLang="en-US" dirty="0">
                <a:solidFill>
                  <a:schemeClr val="accent5"/>
                </a:solidFill>
              </a:rPr>
              <a:t>个</a:t>
            </a:r>
            <a:r>
              <a:rPr lang="en-US" altLang="zh-CN" dirty="0">
                <a:solidFill>
                  <a:schemeClr val="accent5"/>
                </a:solidFill>
              </a:rPr>
              <a:t>task</a:t>
            </a:r>
            <a:r>
              <a:rPr lang="zh-CN" altLang="en-US" dirty="0">
                <a:solidFill>
                  <a:schemeClr val="accent5"/>
                </a:solidFill>
              </a:rPr>
              <a:t>就会存在于“局部队列”中，</a:t>
            </a:r>
            <a:r>
              <a:rPr lang="zh-CN" altLang="en-US" b="1" dirty="0">
                <a:solidFill>
                  <a:schemeClr val="accent5"/>
                </a:solidFill>
              </a:rPr>
              <a:t>如下图的任务一，里面有三个任务要执行，也就是产生了所谓的</a:t>
            </a:r>
            <a:r>
              <a:rPr lang="en-US" altLang="zh-CN" b="1" dirty="0">
                <a:solidFill>
                  <a:schemeClr val="accent5"/>
                </a:solidFill>
              </a:rPr>
              <a:t>"</a:t>
            </a:r>
            <a:r>
              <a:rPr lang="zh-CN" altLang="en-US" b="1" dirty="0">
                <a:solidFill>
                  <a:schemeClr val="accent5"/>
                </a:solidFill>
              </a:rPr>
              <a:t>局部队列</a:t>
            </a:r>
            <a:r>
              <a:rPr lang="en-US" altLang="zh-CN" b="1" dirty="0">
                <a:solidFill>
                  <a:schemeClr val="accent5"/>
                </a:solidFill>
              </a:rPr>
              <a:t>"</a:t>
            </a:r>
            <a:r>
              <a:rPr lang="zh-CN" altLang="en-US" b="1" dirty="0">
                <a:solidFill>
                  <a:schemeClr val="accent5"/>
                </a:solidFill>
              </a:rPr>
              <a:t>，当任务三的线程执行完成时，就会从任务一种的队列中以</a:t>
            </a:r>
            <a:r>
              <a:rPr lang="en-US" altLang="zh-CN" b="1" dirty="0">
                <a:solidFill>
                  <a:schemeClr val="accent5"/>
                </a:solidFill>
              </a:rPr>
              <a:t>FIFO</a:t>
            </a:r>
            <a:r>
              <a:rPr lang="zh-CN" altLang="en-US" b="1" dirty="0">
                <a:solidFill>
                  <a:schemeClr val="accent5"/>
                </a:solidFill>
              </a:rPr>
              <a:t>的形式</a:t>
            </a:r>
            <a:r>
              <a:rPr lang="en-US" altLang="zh-CN" b="1" dirty="0">
                <a:solidFill>
                  <a:schemeClr val="accent5"/>
                </a:solidFill>
              </a:rPr>
              <a:t>"</a:t>
            </a:r>
            <a:r>
              <a:rPr lang="zh-CN" altLang="en-US" b="1" dirty="0">
                <a:solidFill>
                  <a:schemeClr val="accent5"/>
                </a:solidFill>
              </a:rPr>
              <a:t>窃取</a:t>
            </a:r>
            <a:r>
              <a:rPr lang="en-US" altLang="zh-CN" b="1" dirty="0">
                <a:solidFill>
                  <a:schemeClr val="accent5"/>
                </a:solidFill>
              </a:rPr>
              <a:t>"</a:t>
            </a:r>
            <a:r>
              <a:rPr lang="zh-CN" altLang="en-US" b="1" dirty="0">
                <a:solidFill>
                  <a:schemeClr val="accent5"/>
                </a:solidFill>
              </a:rPr>
              <a:t>任务执行</a:t>
            </a:r>
            <a:r>
              <a:rPr lang="zh-CN" altLang="en-US" dirty="0">
                <a:solidFill>
                  <a:schemeClr val="accent5"/>
                </a:solidFill>
              </a:rPr>
              <a:t>，从而减少了线程管理的开销。这就相当于，有两个人，一个人干完了分配给自己的所有活，而另一个人却还有很多的活，闲的人应该接手点忙的人的活，一起快速完成。从上面种种情况我们看到，这些分流和负载都是普通</a:t>
            </a:r>
            <a:r>
              <a:rPr lang="en-US" altLang="zh-CN" dirty="0" err="1">
                <a:solidFill>
                  <a:schemeClr val="accent5"/>
                </a:solidFill>
              </a:rPr>
              <a:t>ThreadPool.QueueUserWorkItem</a:t>
            </a:r>
            <a:r>
              <a:rPr lang="zh-CN" altLang="en-US" dirty="0">
                <a:solidFill>
                  <a:schemeClr val="accent5"/>
                </a:solidFill>
              </a:rPr>
              <a:t>所不能办到的，所以说在</a:t>
            </a:r>
            <a:r>
              <a:rPr lang="en-US" altLang="zh-CN" dirty="0" err="1">
                <a:solidFill>
                  <a:schemeClr val="accent5"/>
                </a:solidFill>
              </a:rPr>
              <a:t>.net</a:t>
            </a:r>
            <a:r>
              <a:rPr lang="en-US" altLang="zh-CN" dirty="0">
                <a:solidFill>
                  <a:schemeClr val="accent5"/>
                </a:solidFill>
              </a:rPr>
              <a:t> 4.0</a:t>
            </a:r>
            <a:r>
              <a:rPr lang="zh-CN" altLang="en-US" dirty="0">
                <a:solidFill>
                  <a:schemeClr val="accent5"/>
                </a:solidFill>
              </a:rPr>
              <a:t>之后，我们尽可能的使用</a:t>
            </a:r>
            <a:r>
              <a:rPr lang="en-US" altLang="zh-CN" dirty="0">
                <a:solidFill>
                  <a:schemeClr val="accent5"/>
                </a:solidFill>
              </a:rPr>
              <a:t>TPL</a:t>
            </a:r>
            <a:r>
              <a:rPr lang="zh-CN" altLang="en-US" dirty="0">
                <a:solidFill>
                  <a:schemeClr val="accent5"/>
                </a:solidFill>
              </a:rPr>
              <a:t>，抛弃</a:t>
            </a:r>
            <a:r>
              <a:rPr lang="en-US" altLang="zh-CN" dirty="0" err="1">
                <a:solidFill>
                  <a:schemeClr val="accent5"/>
                </a:solidFill>
              </a:rPr>
              <a:t>ThreadPool</a:t>
            </a:r>
            <a:r>
              <a:rPr lang="zh-CN" altLang="en-US" dirty="0">
                <a:solidFill>
                  <a:schemeClr val="accent5"/>
                </a:solidFill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9" y="4467487"/>
            <a:ext cx="6980952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7153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CCE8C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434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Calibri</vt:lpstr>
      <vt:lpstr>Century Gothic</vt:lpstr>
      <vt:lpstr>Wingdings 3</vt:lpstr>
      <vt:lpstr>切片</vt:lpstr>
      <vt:lpstr>C#异步的几种姿势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C#异步的三种姿势</dc:title>
  <dc:creator>li zou</dc:creator>
  <cp:lastModifiedBy>li zou</cp:lastModifiedBy>
  <cp:revision>12</cp:revision>
  <dcterms:created xsi:type="dcterms:W3CDTF">2016-11-02T14:04:40Z</dcterms:created>
  <dcterms:modified xsi:type="dcterms:W3CDTF">2016-11-02T16:36:27Z</dcterms:modified>
</cp:coreProperties>
</file>