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78c374de28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78c374de28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8c374de28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78c374de28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78c374de28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78c374de28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78c374de28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78c374de28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78c374de28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78c374de28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8c374de28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78c374de28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8c374de28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78c374de28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8c374de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8c374de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8c374de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8c374de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78c374de2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78c374de2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78c374de2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78c374de2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8c374de28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8c374de2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8c374de28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78c374de28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78c374de28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78c374de2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78c374de28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78c374de28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i.org/10.48550/arXiv.1709.08243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hyperlink" Target="https://doi.org/10.1109/LSP.2019.2955818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i.org/10.48550/arXiv.2008.00264" TargetMode="External"/><Relationship Id="rId4" Type="http://schemas.openxmlformats.org/officeDocument/2006/relationships/hyperlink" Target="https://doi.org/10.48550/arXiv.2101.09249" TargetMode="External"/><Relationship Id="rId9" Type="http://schemas.openxmlformats.org/officeDocument/2006/relationships/hyperlink" Target="https://doi.org/10.48550/arXiv.1706.07162" TargetMode="External"/><Relationship Id="rId5" Type="http://schemas.openxmlformats.org/officeDocument/2006/relationships/hyperlink" Target="https://doi.org/10.48550/arXiv.2201.00480" TargetMode="External"/><Relationship Id="rId6" Type="http://schemas.openxmlformats.org/officeDocument/2006/relationships/hyperlink" Target="https://doi.org/10.48550/arXiv.2110.05588" TargetMode="External"/><Relationship Id="rId7" Type="http://schemas.openxmlformats.org/officeDocument/2006/relationships/hyperlink" Target="https://doi.org/10.48550/arXiv.2208.05830" TargetMode="External"/><Relationship Id="rId8" Type="http://schemas.openxmlformats.org/officeDocument/2006/relationships/hyperlink" Target="https://doi.org/10.48550/arXiv.2203.17004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urbansounddataset.weebly.com/download-urbansound8k.html" TargetMode="External"/><Relationship Id="rId4" Type="http://schemas.openxmlformats.org/officeDocument/2006/relationships/hyperlink" Target="https://datashare.ed.ac.uk/handle/10283/2791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doi.org/10.1201/b14529" TargetMode="External"/><Relationship Id="rId5" Type="http://schemas.openxmlformats.org/officeDocument/2006/relationships/hyperlink" Target="https://doi.org/10.1201/b14529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i.org/10.1109/ICASSP.2016.7472673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i.org/10.48550/arXiv.1609.0713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CleanMachine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(proof of concept presentation)</a:t>
            </a:r>
            <a:r>
              <a:rPr lang="en"/>
              <a:t>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30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Julio Ramirez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278425"/>
            <a:ext cx="41016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695"/>
              <a:t>The  Hybrid Approach (</a:t>
            </a:r>
            <a:r>
              <a:rPr lang="en" sz="1152"/>
              <a:t>Valin, Jean-Marc. “A Hybrid DSP/Deep Learning Approach to Real-Time Full-Band Speech Enhancement.” arXiv, May 31, 2018. </a:t>
            </a:r>
            <a:r>
              <a:rPr lang="en" sz="1152" u="sng">
                <a:solidFill>
                  <a:schemeClr val="hlink"/>
                </a:solidFill>
                <a:hlinkClick r:id="rId3"/>
              </a:rPr>
              <a:t>https://doi.org/10.48550/arXiv.1709.08243</a:t>
            </a:r>
            <a:r>
              <a:rPr lang="en" sz="1695"/>
              <a:t>.)</a:t>
            </a:r>
            <a:endParaRPr sz="1695"/>
          </a:p>
        </p:txBody>
      </p:sp>
      <p:sp>
        <p:nvSpPr>
          <p:cNvPr id="115" name="Google Shape;115;p22"/>
          <p:cNvSpPr txBox="1"/>
          <p:nvPr/>
        </p:nvSpPr>
        <p:spPr>
          <a:xfrm>
            <a:off x="171825" y="1314850"/>
            <a:ext cx="40416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-"/>
            </a:pPr>
            <a:r>
              <a:rPr lang="en" sz="1500">
                <a:solidFill>
                  <a:schemeClr val="lt2"/>
                </a:solidFill>
              </a:rPr>
              <a:t>Uses a Recurrent Neural Net (RNN) to estimate “critical gain bands” for ranges of frequency</a:t>
            </a:r>
            <a:endParaRPr sz="1500">
              <a:solidFill>
                <a:schemeClr val="lt2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-"/>
            </a:pPr>
            <a:r>
              <a:rPr lang="en" sz="1500">
                <a:solidFill>
                  <a:schemeClr val="lt2"/>
                </a:solidFill>
              </a:rPr>
              <a:t>Gain coefficients are easier to calculate than entire spectrograms.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-"/>
            </a:pPr>
            <a:r>
              <a:rPr lang="en" sz="1500">
                <a:solidFill>
                  <a:schemeClr val="lt2"/>
                </a:solidFill>
              </a:rPr>
              <a:t>Applies DSP pitch filtering after gains are applied to reduce musical noise. </a:t>
            </a:r>
            <a:endParaRPr sz="1500">
              <a:solidFill>
                <a:schemeClr val="lt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-"/>
            </a:pPr>
            <a:r>
              <a:rPr lang="en" sz="1500">
                <a:solidFill>
                  <a:schemeClr val="lt2"/>
                </a:solidFill>
              </a:rPr>
              <a:t>Assumed the Network is smart enough to learn what the different model components are responsible for</a:t>
            </a:r>
            <a:endParaRPr sz="1500">
              <a:solidFill>
                <a:schemeClr val="lt2"/>
              </a:solidFill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5700" y="152400"/>
            <a:ext cx="415791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194250" y="1025500"/>
            <a:ext cx="4706400" cy="32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Calculates a ratio mask for each time and frequency bin in an stft using an area around it.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Filter mask is applied and directly evaluated against the given clean </a:t>
            </a:r>
            <a:r>
              <a:rPr lang="en" sz="1600"/>
              <a:t>speech bin during training serving as the loss function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Adds notch filters and zeroed time frames to the noisy signal during training to teach the system to reconstruct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Uses BiDirectional LSTM DNN</a:t>
            </a:r>
            <a:endParaRPr sz="1600"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421" y="1025500"/>
            <a:ext cx="3113625" cy="238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 txBox="1"/>
          <p:nvPr/>
        </p:nvSpPr>
        <p:spPr>
          <a:xfrm>
            <a:off x="194250" y="185425"/>
            <a:ext cx="7926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Deep Filtering(</a:t>
            </a:r>
            <a:r>
              <a:rPr lang="en" sz="1000">
                <a:solidFill>
                  <a:schemeClr val="lt2"/>
                </a:solidFill>
              </a:rPr>
              <a:t>Mack, Wolfgang, and Emanuël A. P. Habets. “Deep Filtering: Signal Extraction and Reconstruction Using Complex Time-Frequency Filters.” IEEE Signal Processing Letters 27 (2020): 61–65. </a:t>
            </a:r>
            <a:r>
              <a:rPr lang="en" sz="10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https://doi.org/10.1109/LSP.2019.2955818</a:t>
            </a:r>
            <a:r>
              <a:rPr lang="en" sz="1200">
                <a:solidFill>
                  <a:schemeClr val="lt2"/>
                </a:solidFill>
              </a:rPr>
              <a:t>.</a:t>
            </a:r>
            <a:r>
              <a:rPr lang="en" sz="1800">
                <a:solidFill>
                  <a:schemeClr val="lt2"/>
                </a:solidFill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274350" y="14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many more…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666875"/>
            <a:ext cx="8520600" cy="4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Hu, Yanxin, Yun Liu, Shubo Lv, Mengtao Xing, Shimin Zhang, Yihui Fu, Jian Wu, Bihong Zhang, and Lei Xie. “</a:t>
            </a:r>
            <a:r>
              <a:rPr b="1" lang="en"/>
              <a:t>DCCRN: Deep Complex Convolution Recurrent Network for Phase-Aware Speech Enhancement,</a:t>
            </a:r>
            <a:r>
              <a:rPr lang="en"/>
              <a:t>” August 1, 2020.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https://doi.org/10.48550/arXiv.2008.00264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Braun, Sebastian, Hannes Gamper, Chandan K. A. Reddy, and Ivan Tashev. “</a:t>
            </a:r>
            <a:r>
              <a:rPr b="1" lang="en"/>
              <a:t>Towards Efficient Models for Real-Time Deep Noise Suppression.</a:t>
            </a:r>
            <a:r>
              <a:rPr lang="en"/>
              <a:t>” arXiv, May 19, 2021.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https://doi.org/10.48550/arXiv.2101.09249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Jia, Xupeng, and Dongmei Li. “</a:t>
            </a:r>
            <a:r>
              <a:rPr b="1" lang="en"/>
              <a:t>TFCN: Temporal-Frequential Convolutional Network for Single-Channel Speech Enhancement.</a:t>
            </a:r>
            <a:r>
              <a:rPr lang="en"/>
              <a:t>” arXiv, January 3, 2022.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https://doi.org/10.48550/arXiv.2201.00480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Schröter, Hendrik, Alberto N. Escalante-B., Tobias Rosenkranz, and Andreas Maier. “</a:t>
            </a:r>
            <a:r>
              <a:rPr b="1" lang="en"/>
              <a:t>DeepFilterNet: A Low Complexity Speech Enhancement Framework for Full-Band Audio Based on Deep Filtering.</a:t>
            </a:r>
            <a:r>
              <a:rPr lang="en"/>
              <a:t>” arXiv, February 1, 2022.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https://doi.org/10.48550/arXiv.2110.05588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Richter, Julius, Simon Welker, Jean-Marie Lemercier, Bunlong Lay, and Timo Gerkmann. “</a:t>
            </a:r>
            <a:r>
              <a:rPr b="1" lang="en"/>
              <a:t>Speech Enhancement and Dereverberation with Diffusion-Based Generative Models.</a:t>
            </a:r>
            <a:r>
              <a:rPr lang="en"/>
              <a:t>” arXiv, August 11, 2022.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https://doi.org/10.48550/arXiv.2208.05830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Welker, Simon, Julius Richter, and Timo Gerkmann. “</a:t>
            </a:r>
            <a:r>
              <a:rPr b="1" lang="en"/>
              <a:t>Speech Enhancement with Score-Based Generative Models in the Complex STFT Domain.</a:t>
            </a:r>
            <a:r>
              <a:rPr lang="en"/>
              <a:t>” arXiv, July 7, 2022. </a:t>
            </a:r>
            <a:r>
              <a:rPr lang="en" u="sng">
                <a:solidFill>
                  <a:schemeClr val="hlink"/>
                </a:solidFill>
                <a:hlinkClick r:id="rId8"/>
              </a:rPr>
              <a:t>https://doi.org/10.48550/arXiv.2203.17004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Rethage, Dario, Jordi Pons, and Xavier Serra. “</a:t>
            </a:r>
            <a:r>
              <a:rPr b="1" lang="en"/>
              <a:t>A Wavenet for Speech Denoising.</a:t>
            </a:r>
            <a:r>
              <a:rPr lang="en"/>
              <a:t>” arXiv, January 31, 2018.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https://doi.org/10.48550/arXiv.1706.07162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250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o where am i?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41600" y="823475"/>
            <a:ext cx="6232500" cy="39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had 0 knowledge about DSP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Read about 60% of this book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Had like 5% knowledge of DSP after.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Spent a week trying to implement algorithms presented but found it difficult to translate the math to code.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was aided with libraries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Librosa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Numpy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previous experience with complex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Finally managed to get a working filter using spectral subtraction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Better understanding achieved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Made re-reading the presented algorithms easier.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6288" y="343213"/>
            <a:ext cx="174307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323225"/>
            <a:ext cx="8520600" cy="47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Have collected data sets of </a:t>
            </a:r>
            <a:r>
              <a:rPr lang="en"/>
              <a:t>clean speech (no noise), and background noise.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Learning how to implement the filters gave me a better idea of how to mix the noise and clean signals to create a training set.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UrbanSound8K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https://urbansounddataset.weebly.com/download-urbansound8k.html</a:t>
            </a:r>
            <a:r>
              <a:rPr lang="en"/>
              <a:t>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 Different categories noise samples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Restaurant, babble, city sounds,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Noisy speech database for training speech enhancement algorithms and TTS models(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https://datashare.ed.ac.uk/handle/10283/2791</a:t>
            </a:r>
            <a:r>
              <a:rPr lang="en"/>
              <a:t>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Using the clean dataset only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Recorded at higher fidelity. (48khz)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56 different speakers for model robustness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Have a leftover Keras CNN model used for a previous speech emotion detection project.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138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to?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274325" y="749075"/>
            <a:ext cx="737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Possible to repurpose </a:t>
            </a:r>
            <a:r>
              <a:rPr lang="en"/>
              <a:t>mentioned</a:t>
            </a:r>
            <a:r>
              <a:rPr lang="en"/>
              <a:t> model for this task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Would require modifying layer structure if i wanted to do block-wise inference.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Possible to just create a model from scratch.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 Fully </a:t>
            </a:r>
            <a:r>
              <a:rPr lang="en"/>
              <a:t>Convolutional Nets look promising based on the papers i’ve read.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Possible to just drop the Machine learning idea all together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Instead work on implementing more optimizations to classical dsp algorithms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a module with a couple different algorithms to choose from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Would allow for more time to create a well rounded “program” with “features”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Have experience building webapps </a:t>
            </a:r>
            <a:r>
              <a:rPr lang="en"/>
              <a:t>wouldn't</a:t>
            </a:r>
            <a:r>
              <a:rPr lang="en"/>
              <a:t> be too hard to build a simple gui frontend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¯\_(ツ)_/¯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26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Idea behind the project is to build a </a:t>
            </a:r>
            <a:r>
              <a:rPr lang="en"/>
              <a:t>machine</a:t>
            </a:r>
            <a:r>
              <a:rPr lang="en"/>
              <a:t> learning model that upon inference can calculate a frequency filter that when “applied” to some input </a:t>
            </a:r>
            <a:r>
              <a:rPr lang="en"/>
              <a:t>signal</a:t>
            </a:r>
            <a:r>
              <a:rPr lang="en"/>
              <a:t> will attenuate all frequencies estimated to contain noise.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Ideally the model would be small (in task or computation) so that it could be used for </a:t>
            </a:r>
            <a:r>
              <a:rPr lang="en"/>
              <a:t>real time</a:t>
            </a:r>
            <a:r>
              <a:rPr lang="en"/>
              <a:t> speech </a:t>
            </a:r>
            <a:r>
              <a:rPr lang="en"/>
              <a:t>enhancement in the future.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Interface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Likely no GUI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CLI application for batch processing of audio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Options for selecting different denoising algorithms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20650" y="129300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500" y="1382048"/>
            <a:ext cx="2262626" cy="4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702250" y="709700"/>
            <a:ext cx="628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</a:rPr>
              <a:t>Source </a:t>
            </a:r>
            <a:r>
              <a:rPr lang="en" sz="2400">
                <a:solidFill>
                  <a:schemeClr val="lt2"/>
                </a:solidFill>
              </a:rPr>
              <a:t>separation</a:t>
            </a:r>
            <a:r>
              <a:rPr lang="en" sz="2400">
                <a:solidFill>
                  <a:schemeClr val="lt2"/>
                </a:solidFill>
              </a:rPr>
              <a:t>.</a:t>
            </a:r>
            <a:endParaRPr sz="2400">
              <a:solidFill>
                <a:schemeClr val="lt2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757550" y="1869525"/>
            <a:ext cx="7542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</a:rPr>
              <a:t>Noisy input signal {s_n} is composed of a clean signal {x_n} and a </a:t>
            </a:r>
            <a:r>
              <a:rPr lang="en" sz="1900">
                <a:solidFill>
                  <a:schemeClr val="lt2"/>
                </a:solidFill>
              </a:rPr>
              <a:t>distorted</a:t>
            </a:r>
            <a:r>
              <a:rPr lang="en" sz="1900">
                <a:solidFill>
                  <a:schemeClr val="lt2"/>
                </a:solidFill>
              </a:rPr>
              <a:t> signal {d_n}</a:t>
            </a:r>
            <a:endParaRPr sz="1900">
              <a:solidFill>
                <a:schemeClr val="lt2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845663" y="2985625"/>
            <a:ext cx="7542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</a:rPr>
              <a:t>This holds in the frequency domain of the Fourier Transform and by extension the TF-domain of the STFT</a:t>
            </a:r>
            <a:endParaRPr sz="1900">
              <a:solidFill>
                <a:schemeClr val="lt2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7450" y="3927501"/>
            <a:ext cx="6791537" cy="48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524438" y="385850"/>
            <a:ext cx="75423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</a:rPr>
              <a:t>In practice, </a:t>
            </a:r>
            <a:r>
              <a:rPr b="1" lang="en" sz="1900">
                <a:solidFill>
                  <a:schemeClr val="lt2"/>
                </a:solidFill>
              </a:rPr>
              <a:t>exact</a:t>
            </a:r>
            <a:r>
              <a:rPr lang="en" sz="1900">
                <a:solidFill>
                  <a:schemeClr val="lt2"/>
                </a:solidFill>
              </a:rPr>
              <a:t> information of about the distortion noise is not known. </a:t>
            </a:r>
            <a:endParaRPr sz="19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</a:rPr>
              <a:t>Most Algorithms use simple voice </a:t>
            </a:r>
            <a:r>
              <a:rPr lang="en" sz="1900">
                <a:solidFill>
                  <a:schemeClr val="lt2"/>
                </a:solidFill>
              </a:rPr>
              <a:t>activity detection(VAD) modules</a:t>
            </a:r>
            <a:endParaRPr sz="1900">
              <a:solidFill>
                <a:schemeClr val="lt2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-"/>
            </a:pPr>
            <a:r>
              <a:rPr lang="en" sz="1900">
                <a:solidFill>
                  <a:schemeClr val="lt2"/>
                </a:solidFill>
              </a:rPr>
              <a:t>When no speech is detected the noise estimation can be updated.</a:t>
            </a:r>
            <a:endParaRPr sz="19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2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400" y="2747825"/>
            <a:ext cx="471487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266875" y="270950"/>
            <a:ext cx="85206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fundamental idea is subtracting the noise estimate from the noisy signal and </a:t>
            </a:r>
            <a:r>
              <a:rPr lang="en"/>
              <a:t>returning</a:t>
            </a:r>
            <a:r>
              <a:rPr lang="en"/>
              <a:t> a clean signal. (Spectral Subtraction).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266875" y="1125600"/>
            <a:ext cx="8520600" cy="23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Subtraction problem can also be interpreted as a multiplication problem.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Instead of subtracting 2 spectra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Compute a gain function using the noise estimate.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Multiply this gain function with the original noisy signal to create the clean signal estimate.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Posed as an error estimation problem. The optimal filter {H} is sometimes called a “Wiener Filter”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75" y="3936075"/>
            <a:ext cx="3583052" cy="5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3750" y="3518675"/>
            <a:ext cx="4516050" cy="116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483525" y="173850"/>
            <a:ext cx="85206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A Spectral subtraction block diagram</a:t>
            </a:r>
            <a:endParaRPr sz="21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775" y="694650"/>
            <a:ext cx="6365724" cy="35485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1075775" y="4639325"/>
            <a:ext cx="43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709650" y="4286100"/>
            <a:ext cx="7724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279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Loizou, Philipos C. </a:t>
            </a:r>
            <a:r>
              <a:rPr i="1" lang="en" sz="1100">
                <a:solidFill>
                  <a:schemeClr val="dk1"/>
                </a:solidFill>
              </a:rPr>
              <a:t>Speech Enhancement: Theory and Practice</a:t>
            </a:r>
            <a:r>
              <a:rPr lang="en" sz="1100">
                <a:solidFill>
                  <a:schemeClr val="dk1"/>
                </a:solidFill>
              </a:rPr>
              <a:t>. 2nd ed. CRC Press, 2013.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https://doi.org/10.1201/b14529</a:t>
            </a:r>
            <a:r>
              <a:rPr lang="en" sz="1100">
                <a:solidFill>
                  <a:srgbClr val="0000FF"/>
                </a:solidFill>
              </a:rPr>
              <a:t>.</a:t>
            </a:r>
            <a:endParaRPr sz="1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00" y="562775"/>
            <a:ext cx="8956799" cy="327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19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machine learning?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259425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Ratio Masking (</a:t>
            </a:r>
            <a:r>
              <a:rPr lang="en" sz="1000"/>
              <a:t>Williamson, Donald S., et al. “Complex Ratio Masking for Joint Enhancement of Magnitude and Phase.” 2016 IEEE International Conference on Acoustics, Speech and Signal Processing (ICASSP), 2016, pp. 5220–24. IEEE Xplore,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https://doi.org/10.1109/ICASSP.2016.7472673</a:t>
            </a:r>
            <a:r>
              <a:rPr lang="en"/>
              <a:t>)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Complex Ratio mask is closely related to Wiener filters in the complex domain.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Ideal masks are hard to generate but can </a:t>
            </a:r>
            <a:r>
              <a:rPr lang="en" sz="1500"/>
              <a:t>jointly</a:t>
            </a:r>
            <a:r>
              <a:rPr lang="en" sz="1500"/>
              <a:t> enhance magnitude and phase.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Proposes </a:t>
            </a:r>
            <a:r>
              <a:rPr lang="en" sz="1500"/>
              <a:t>using</a:t>
            </a:r>
            <a:r>
              <a:rPr lang="en" sz="1500"/>
              <a:t> a simple Fully Connected Deep Neural Network to jointly estimate the complex and real coefficient of the complex ideal ratio mask.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This mask is then multiplied to the dirty signal and compared with the clean target signals during training.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207100" y="196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Fully Convolutional Neural Network for Speech Enhancement (</a:t>
            </a:r>
            <a:r>
              <a:rPr lang="en" sz="1400"/>
              <a:t>Park, Se Rim, and Jinwon Lee.</a:t>
            </a:r>
            <a:r>
              <a:rPr lang="en" sz="1400"/>
              <a:t> September 22, 2016.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https://doi.org/10.48550/arXiv.1609.07132</a:t>
            </a:r>
            <a:r>
              <a:rPr lang="en" sz="1400"/>
              <a:t>.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Uses Convolutional Network in an Encoder-Decoder like architecture to estimate a “mapping” from the spectrum of a noisy speech signal to the spectrum of a denoised speech signal.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Does not make use of fully connected layers so it is more </a:t>
            </a:r>
            <a:r>
              <a:rPr lang="en"/>
              <a:t>computationally</a:t>
            </a:r>
            <a:r>
              <a:rPr lang="en"/>
              <a:t> suitable for real-time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Does not attempt to estimate phase only magnitude of the noisy spectrum.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