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5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ürgen Pointinger" initials="JP" lastIdx="1" clrIdx="0">
    <p:extLst>
      <p:ext uri="{19B8F6BF-5375-455C-9EA6-DF929625EA0E}">
        <p15:presenceInfo xmlns:p15="http://schemas.microsoft.com/office/powerpoint/2012/main" userId="S::juergen.pointinger@nagarro.com::afe02b5f-8786-4408-95f0-45ddbb3bb9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70EF5-E556-41C4-B5D9-1F2CF6835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1C13-8CDC-4D21-B5A5-A033C669D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E7E1-05A7-4C30-AA63-7D3ECC63507F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467E-924D-47AE-B76E-4CB5C1DF1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4AC5-82FF-45C4-99F3-4EE99C531E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F42B-8EB0-49F1-8EE9-A00D5105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1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B33-2197-4408-94FE-86CE51EBB0E2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1AA76-0976-47FE-9333-C9288BA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https://newsfeed.mosswarner.com/change-management-communications/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BD0DB-DBA5-CC42-9658-2AE30D9BBD30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9620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2162-0659-45AA-A0E3-38CFF1643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BBE86-3D4C-47C4-8DCF-E7550FD3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7744-2DA1-42DF-9DBD-CBF6D74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0600-1E9C-49F3-981C-D4ECEC7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C530-4C78-4195-868D-5A5943C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2D6-0FC5-47EA-A3C4-5F52A6FB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7293-8404-4681-A998-5FFDBB86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6E-30D5-4AFE-A8E0-96FD45E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BFAF-EC30-4A9D-8D8F-1E2C4A6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8864-7BA9-4142-9BCF-AC4088D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F63B-0329-4052-B4E8-ACE65888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E93D-CE6D-47B3-872E-07C55622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AC6D-2E3B-4AF2-9551-09CB92D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5A2F-8DCC-44E6-A5E6-2DBDB64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F7C3-30DD-4A18-A89D-9D6C5E08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5" y="5876515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6DBF9F2-91C4-4B4B-844B-3C6295E89D0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8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526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1ED-6326-4749-9C67-8FB19495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A4F0-E099-4CD9-A209-2C49523D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7930-ADC1-4D58-98A7-FC27F96F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DFCF-2B78-4500-8DE4-C2EB6048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140F-90C9-4ACB-969C-DA1369A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78CD-19BB-4FCA-ADA8-D41B30CD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6F4D-290C-4524-9486-698721AF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6640-4EEC-4A5C-9B01-05A1E6F8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6E79-1552-4728-8323-97CE65C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0CE-1F38-4B5B-B00A-189BDD64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8FD-1C14-4B02-947F-279E9F20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DF23-3560-46E0-9D07-3E93C764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C5518-8486-421D-8107-0A4BF28D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396A-40E1-4D11-8E51-CE4D2A50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CD62-0D0D-49C5-BA8A-CB0F2B6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69B4-ACF3-43A8-BFB7-85A73A2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D2B6-75DA-4152-8EEE-2125FEBB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BB12-C364-4FDE-AF0F-6BD47A21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4EAF6-96FC-416F-81A2-FC3BAA9C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64B5-D07E-4364-BDA2-A6425190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F1F0-CF00-41EE-922F-86DC4350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98DF4-E5C9-4311-ADDE-9B9787AA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5EE0F-401B-4610-B80A-C36A968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EB1DE-39B9-4037-8C67-6908204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C81-D80A-4EA7-8223-1A03A83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928E-798D-4F41-A9EB-E9744596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5E566-EBF8-47A0-A2C3-DED4381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D389-BC37-42B5-B580-0490B653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F27A0-BB0C-43B2-84A2-7A55326A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AA172-C80A-4EBD-A8E0-46C046F7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10C4-FAF4-4EF2-87DE-48CA857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631-1723-4E06-B4F5-2161ED7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6350-E816-457B-9337-58B45167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6E6E-5C20-4D5E-A46D-1B608BEF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E67F-65A3-4941-8CD3-71A0A13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6912-887F-4E60-B8FA-E38CF4FC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5477-1539-4156-BEC6-9EF40E68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62D2-4291-459A-9018-4341B4DD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87D1-E47C-4FE9-9A54-B3994D2D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9CD2-8CAA-4638-B081-4A76E16C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14A0-2645-4124-910E-53626A3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B4789-E63C-40CE-BBF6-E39DAF1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55F87-1649-4DBA-9181-0AA6AFDA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905B-E117-4131-A1E4-5474FD23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A92A-F35F-4B05-BEF4-B564AF80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1328-6552-4650-B1A6-D836E481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00D6-4812-4532-823C-748A6C7B77B3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6B5D-8B9F-4120-8C3D-1A7F480F9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17A3-C6E7-4D99-A92E-11FB7728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60AC-F1C3-4A10-9C86-6BCE3ED5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7" y="481125"/>
            <a:ext cx="8717627" cy="85753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When you meet people where they are, you can take them where they need to 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A3F155-4148-4BCF-8A96-7A5D7EB1A435}"/>
              </a:ext>
            </a:extLst>
          </p:cNvPr>
          <p:cNvSpPr/>
          <p:nvPr/>
        </p:nvSpPr>
        <p:spPr>
          <a:xfrm>
            <a:off x="1099478" y="1884393"/>
            <a:ext cx="9781309" cy="3109031"/>
          </a:xfrm>
          <a:custGeom>
            <a:avLst/>
            <a:gdLst>
              <a:gd name="connsiteX0" fmla="*/ 0 w 9570720"/>
              <a:gd name="connsiteY0" fmla="*/ 1324494 h 3125850"/>
              <a:gd name="connsiteX1" fmla="*/ 847898 w 9570720"/>
              <a:gd name="connsiteY1" fmla="*/ 980902 h 3125850"/>
              <a:gd name="connsiteX2" fmla="*/ 3053542 w 9570720"/>
              <a:gd name="connsiteY2" fmla="*/ 3125585 h 3125850"/>
              <a:gd name="connsiteX3" fmla="*/ 7204363 w 9570720"/>
              <a:gd name="connsiteY3" fmla="*/ 825731 h 3125850"/>
              <a:gd name="connsiteX4" fmla="*/ 9570720 w 9570720"/>
              <a:gd name="connsiteY4" fmla="*/ 0 h 3125850"/>
              <a:gd name="connsiteX0" fmla="*/ 0 w 9570720"/>
              <a:gd name="connsiteY0" fmla="*/ 1324494 h 3125831"/>
              <a:gd name="connsiteX1" fmla="*/ 1235825 w 9570720"/>
              <a:gd name="connsiteY1" fmla="*/ 975360 h 3125831"/>
              <a:gd name="connsiteX2" fmla="*/ 3053542 w 9570720"/>
              <a:gd name="connsiteY2" fmla="*/ 3125585 h 3125831"/>
              <a:gd name="connsiteX3" fmla="*/ 7204363 w 9570720"/>
              <a:gd name="connsiteY3" fmla="*/ 825731 h 3125831"/>
              <a:gd name="connsiteX4" fmla="*/ 9570720 w 9570720"/>
              <a:gd name="connsiteY4" fmla="*/ 0 h 3125831"/>
              <a:gd name="connsiteX0" fmla="*/ 0 w 9781309"/>
              <a:gd name="connsiteY0" fmla="*/ 1335577 h 3125831"/>
              <a:gd name="connsiteX1" fmla="*/ 1446414 w 9781309"/>
              <a:gd name="connsiteY1" fmla="*/ 975360 h 3125831"/>
              <a:gd name="connsiteX2" fmla="*/ 3264131 w 9781309"/>
              <a:gd name="connsiteY2" fmla="*/ 3125585 h 3125831"/>
              <a:gd name="connsiteX3" fmla="*/ 7414952 w 9781309"/>
              <a:gd name="connsiteY3" fmla="*/ 825731 h 3125831"/>
              <a:gd name="connsiteX4" fmla="*/ 9781309 w 9781309"/>
              <a:gd name="connsiteY4" fmla="*/ 0 h 3125831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8065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110368"/>
              <a:gd name="connsiteX1" fmla="*/ 1446414 w 9781309"/>
              <a:gd name="connsiteY1" fmla="*/ 975360 h 3110368"/>
              <a:gd name="connsiteX2" fmla="*/ 3918065 w 9781309"/>
              <a:gd name="connsiteY2" fmla="*/ 3097876 h 3110368"/>
              <a:gd name="connsiteX3" fmla="*/ 7414952 w 9781309"/>
              <a:gd name="connsiteY3" fmla="*/ 825731 h 3110368"/>
              <a:gd name="connsiteX4" fmla="*/ 9781309 w 9781309"/>
              <a:gd name="connsiteY4" fmla="*/ 0 h 3110368"/>
              <a:gd name="connsiteX0" fmla="*/ 0 w 9781309"/>
              <a:gd name="connsiteY0" fmla="*/ 1335577 h 3121384"/>
              <a:gd name="connsiteX1" fmla="*/ 1446414 w 9781309"/>
              <a:gd name="connsiteY1" fmla="*/ 975360 h 3121384"/>
              <a:gd name="connsiteX2" fmla="*/ 4117570 w 9781309"/>
              <a:gd name="connsiteY2" fmla="*/ 3108959 h 3121384"/>
              <a:gd name="connsiteX3" fmla="*/ 7414952 w 9781309"/>
              <a:gd name="connsiteY3" fmla="*/ 825731 h 3121384"/>
              <a:gd name="connsiteX4" fmla="*/ 9781309 w 9781309"/>
              <a:gd name="connsiteY4" fmla="*/ 0 h 3121384"/>
              <a:gd name="connsiteX0" fmla="*/ 0 w 9781309"/>
              <a:gd name="connsiteY0" fmla="*/ 1335577 h 3109207"/>
              <a:gd name="connsiteX1" fmla="*/ 1446414 w 9781309"/>
              <a:gd name="connsiteY1" fmla="*/ 975360 h 3109207"/>
              <a:gd name="connsiteX2" fmla="*/ 4117570 w 9781309"/>
              <a:gd name="connsiteY2" fmla="*/ 3108959 h 3109207"/>
              <a:gd name="connsiteX3" fmla="*/ 7414952 w 9781309"/>
              <a:gd name="connsiteY3" fmla="*/ 825731 h 3109207"/>
              <a:gd name="connsiteX4" fmla="*/ 9781309 w 9781309"/>
              <a:gd name="connsiteY4" fmla="*/ 0 h 3109207"/>
              <a:gd name="connsiteX0" fmla="*/ 0 w 9781309"/>
              <a:gd name="connsiteY0" fmla="*/ 1335577 h 3109031"/>
              <a:gd name="connsiteX1" fmla="*/ 1446414 w 9781309"/>
              <a:gd name="connsiteY1" fmla="*/ 975360 h 3109031"/>
              <a:gd name="connsiteX2" fmla="*/ 4117570 w 9781309"/>
              <a:gd name="connsiteY2" fmla="*/ 3108959 h 3109031"/>
              <a:gd name="connsiteX3" fmla="*/ 7471708 w 9781309"/>
              <a:gd name="connsiteY3" fmla="*/ 895099 h 3109031"/>
              <a:gd name="connsiteX4" fmla="*/ 9781309 w 9781309"/>
              <a:gd name="connsiteY4" fmla="*/ 0 h 310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309" h="3109031">
                <a:moveTo>
                  <a:pt x="0" y="1335577"/>
                </a:moveTo>
                <a:cubicBezTo>
                  <a:pt x="230447" y="1118984"/>
                  <a:pt x="760152" y="679796"/>
                  <a:pt x="1446414" y="975360"/>
                </a:cubicBezTo>
                <a:cubicBezTo>
                  <a:pt x="2132676" y="1270924"/>
                  <a:pt x="3113354" y="3122336"/>
                  <a:pt x="4117570" y="3108959"/>
                </a:cubicBezTo>
                <a:cubicBezTo>
                  <a:pt x="5121786" y="3095582"/>
                  <a:pt x="6385512" y="1416030"/>
                  <a:pt x="7471708" y="895099"/>
                </a:cubicBezTo>
                <a:cubicBezTo>
                  <a:pt x="8557904" y="374168"/>
                  <a:pt x="9141228" y="152400"/>
                  <a:pt x="9781309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0F89B-40A8-4FAD-BF9B-9EEC8845C24D}"/>
              </a:ext>
            </a:extLst>
          </p:cNvPr>
          <p:cNvGrpSpPr/>
          <p:nvPr/>
        </p:nvGrpSpPr>
        <p:grpSpPr>
          <a:xfrm>
            <a:off x="1637890" y="1657519"/>
            <a:ext cx="2934296" cy="720000"/>
            <a:chOff x="1797269" y="1519087"/>
            <a:chExt cx="2934296" cy="72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AA0701-9655-49B9-8253-311F4DF28FAE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D4980-771D-4335-A299-6D355DE0821E}"/>
                </a:ext>
              </a:extLst>
            </p:cNvPr>
            <p:cNvSpPr txBox="1"/>
            <p:nvPr/>
          </p:nvSpPr>
          <p:spPr>
            <a:xfrm>
              <a:off x="2067268" y="1519751"/>
              <a:ext cx="26642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DENIAL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It’s a natural reaction to look for evidence that isn’t true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221CC-599A-4569-935D-01A12C149979}"/>
              </a:ext>
            </a:extLst>
          </p:cNvPr>
          <p:cNvGrpSpPr/>
          <p:nvPr/>
        </p:nvGrpSpPr>
        <p:grpSpPr>
          <a:xfrm>
            <a:off x="3070358" y="2477865"/>
            <a:ext cx="3461148" cy="862438"/>
            <a:chOff x="1797269" y="1519087"/>
            <a:chExt cx="3461148" cy="8624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43711C1-C43F-4BAA-8FD7-97F19BC213FA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D5FD0-E7DB-4A90-95BE-27FF6DB99B1E}"/>
                </a:ext>
              </a:extLst>
            </p:cNvPr>
            <p:cNvSpPr txBox="1"/>
            <p:nvPr/>
          </p:nvSpPr>
          <p:spPr>
            <a:xfrm>
              <a:off x="2067268" y="1519751"/>
              <a:ext cx="31911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ACCEPTANCE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When it becomes clear that the change is real, frustration sets in and sometimes leads to anger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6CAFCB-2044-4BA7-A7AE-08B33FE71206}"/>
              </a:ext>
            </a:extLst>
          </p:cNvPr>
          <p:cNvGrpSpPr/>
          <p:nvPr/>
        </p:nvGrpSpPr>
        <p:grpSpPr>
          <a:xfrm>
            <a:off x="1549487" y="4716252"/>
            <a:ext cx="2787532" cy="720000"/>
            <a:chOff x="2067269" y="1519087"/>
            <a:chExt cx="2787532" cy="720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7D658E-2075-4D3F-B1E7-F22ACD2C60E7}"/>
                </a:ext>
              </a:extLst>
            </p:cNvPr>
            <p:cNvSpPr/>
            <p:nvPr/>
          </p:nvSpPr>
          <p:spPr>
            <a:xfrm>
              <a:off x="4584801" y="1519087"/>
              <a:ext cx="270000" cy="720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37933-F648-48E6-BC37-E70B9FB89063}"/>
                </a:ext>
              </a:extLst>
            </p:cNvPr>
            <p:cNvSpPr txBox="1"/>
            <p:nvPr/>
          </p:nvSpPr>
          <p:spPr>
            <a:xfrm>
              <a:off x="2067269" y="1519751"/>
              <a:ext cx="25175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DEPRESSION</a:t>
              </a:r>
            </a:p>
            <a:p>
              <a:pPr algn="r"/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Low mood, low energy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4B0886-7816-4D30-9420-C5C70F5E5ECB}"/>
              </a:ext>
            </a:extLst>
          </p:cNvPr>
          <p:cNvGrpSpPr/>
          <p:nvPr/>
        </p:nvGrpSpPr>
        <p:grpSpPr>
          <a:xfrm>
            <a:off x="5755529" y="4426365"/>
            <a:ext cx="3588495" cy="720000"/>
            <a:chOff x="1797269" y="1519087"/>
            <a:chExt cx="3588495" cy="72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3A39FE4-262D-4D93-B0AD-A883BF9AB3D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A7A1E-6D57-43D9-8919-22F4AE67F379}"/>
                </a:ext>
              </a:extLst>
            </p:cNvPr>
            <p:cNvSpPr txBox="1"/>
            <p:nvPr/>
          </p:nvSpPr>
          <p:spPr>
            <a:xfrm>
              <a:off x="2065491" y="1519087"/>
              <a:ext cx="33202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EXPERIMENTAL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At some point, people put a toe in the water and engage with the new situation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411CA0-285D-4E3D-B521-2D6FC95C27EA}"/>
              </a:ext>
            </a:extLst>
          </p:cNvPr>
          <p:cNvGrpSpPr/>
          <p:nvPr/>
        </p:nvGrpSpPr>
        <p:grpSpPr>
          <a:xfrm>
            <a:off x="7035480" y="3442382"/>
            <a:ext cx="4008754" cy="861774"/>
            <a:chOff x="1797269" y="1519087"/>
            <a:chExt cx="4008754" cy="8617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1C8CBB3-617E-4EDB-88A2-0762EDC0DF6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19698-FE92-45E4-BE66-09644E6CB566}"/>
                </a:ext>
              </a:extLst>
            </p:cNvPr>
            <p:cNvSpPr txBox="1"/>
            <p:nvPr/>
          </p:nvSpPr>
          <p:spPr>
            <a:xfrm>
              <a:off x="2066494" y="1519087"/>
              <a:ext cx="37395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DECISION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After accepting reality and tentatively engaging with the new situation, most people decide to just go with it.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671B86-F5FF-4FA5-80CC-6CC9A7FF34F9}"/>
              </a:ext>
            </a:extLst>
          </p:cNvPr>
          <p:cNvGrpSpPr/>
          <p:nvPr/>
        </p:nvGrpSpPr>
        <p:grpSpPr>
          <a:xfrm>
            <a:off x="8152453" y="2546868"/>
            <a:ext cx="2843848" cy="720000"/>
            <a:chOff x="1797269" y="1519087"/>
            <a:chExt cx="2843848" cy="720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10CB12-A125-4525-A41C-4F1AE4EC0AD1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110540-951B-4FE1-938D-10FE7162FBB9}"/>
                </a:ext>
              </a:extLst>
            </p:cNvPr>
            <p:cNvSpPr txBox="1"/>
            <p:nvPr/>
          </p:nvSpPr>
          <p:spPr>
            <a:xfrm>
              <a:off x="2067269" y="1519087"/>
              <a:ext cx="2573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ENGAGEMENT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From here, it’s onward and upward!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2AA7F4-5914-468F-821D-419AC04518F9}"/>
              </a:ext>
            </a:extLst>
          </p:cNvPr>
          <p:cNvSpPr txBox="1"/>
          <p:nvPr/>
        </p:nvSpPr>
        <p:spPr>
          <a:xfrm>
            <a:off x="958822" y="3474366"/>
            <a:ext cx="2381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anose="00000009000000000000" pitchFamily="49" charset="0"/>
                <a:ea typeface="Roboto Mono" panose="00000009000000000000" pitchFamily="49" charset="0"/>
              </a:rPr>
              <a:t>SHOCK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For many, the first reaction to change is panic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521F61-A739-4DF4-AF11-3A68ADA5C3B9}"/>
              </a:ext>
            </a:extLst>
          </p:cNvPr>
          <p:cNvGrpSpPr/>
          <p:nvPr/>
        </p:nvGrpSpPr>
        <p:grpSpPr>
          <a:xfrm>
            <a:off x="996381" y="1519087"/>
            <a:ext cx="10517702" cy="4055600"/>
            <a:chOff x="996381" y="1519087"/>
            <a:chExt cx="10517702" cy="40556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683F892-E026-44BF-937E-27015FF1ECD5}"/>
                </a:ext>
              </a:extLst>
            </p:cNvPr>
            <p:cNvCxnSpPr/>
            <p:nvPr/>
          </p:nvCxnSpPr>
          <p:spPr>
            <a:xfrm flipV="1">
              <a:off x="996381" y="1519087"/>
              <a:ext cx="0" cy="40556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35E543-60A5-4021-96DA-874E75E51A6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1" y="5574687"/>
              <a:ext cx="10517702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AE7962-B997-4E82-A655-75168DB6228D}"/>
              </a:ext>
            </a:extLst>
          </p:cNvPr>
          <p:cNvSpPr txBox="1"/>
          <p:nvPr/>
        </p:nvSpPr>
        <p:spPr>
          <a:xfrm>
            <a:off x="497157" y="2079914"/>
            <a:ext cx="430887" cy="28286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EMOTIONAL STATE / 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0162A-0670-4FFA-9F27-DC4F91795D32}"/>
              </a:ext>
            </a:extLst>
          </p:cNvPr>
          <p:cNvSpPr txBox="1"/>
          <p:nvPr/>
        </p:nvSpPr>
        <p:spPr>
          <a:xfrm>
            <a:off x="4739700" y="6170415"/>
            <a:ext cx="28472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THE KEYS TO ENGAGEMENT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AD4093-56CE-494A-B2FC-A2C664E0E82D}"/>
              </a:ext>
            </a:extLst>
          </p:cNvPr>
          <p:cNvSpPr/>
          <p:nvPr/>
        </p:nvSpPr>
        <p:spPr>
          <a:xfrm>
            <a:off x="1053137" y="5650361"/>
            <a:ext cx="198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CLARITY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53B180-2102-4165-A903-5994BDDC0D9F}"/>
              </a:ext>
            </a:extLst>
          </p:cNvPr>
          <p:cNvSpPr/>
          <p:nvPr/>
        </p:nvSpPr>
        <p:spPr>
          <a:xfrm>
            <a:off x="3100248" y="5650361"/>
            <a:ext cx="1980000" cy="3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EMPATHY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6B2A3CF-36FD-4DD6-B2BB-AF2D3A2CFF35}"/>
              </a:ext>
            </a:extLst>
          </p:cNvPr>
          <p:cNvSpPr/>
          <p:nvPr/>
        </p:nvSpPr>
        <p:spPr>
          <a:xfrm>
            <a:off x="5147359" y="5650361"/>
            <a:ext cx="1980000" cy="36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MOTIVATION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CA382D-2B78-4A78-A7AC-D23960A393F6}"/>
              </a:ext>
            </a:extLst>
          </p:cNvPr>
          <p:cNvSpPr/>
          <p:nvPr/>
        </p:nvSpPr>
        <p:spPr>
          <a:xfrm>
            <a:off x="7194470" y="5650361"/>
            <a:ext cx="198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CAPABILITY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E031F-F4CE-443C-8821-A62E619D1FA7}"/>
              </a:ext>
            </a:extLst>
          </p:cNvPr>
          <p:cNvSpPr/>
          <p:nvPr/>
        </p:nvSpPr>
        <p:spPr>
          <a:xfrm>
            <a:off x="9241580" y="5650361"/>
            <a:ext cx="19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401057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Equip Extended</vt:lpstr>
      <vt:lpstr>Equip Extended Light</vt:lpstr>
      <vt:lpstr>Roboto</vt:lpstr>
      <vt:lpstr>Roboto Mono</vt:lpstr>
      <vt:lpstr>Office Theme</vt:lpstr>
      <vt:lpstr>When you meet people where they are, you can take them where they need to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Pointinger</dc:creator>
  <cp:lastModifiedBy>Jürgen Pointinger</cp:lastModifiedBy>
  <cp:revision>14</cp:revision>
  <dcterms:created xsi:type="dcterms:W3CDTF">2020-12-18T08:58:00Z</dcterms:created>
  <dcterms:modified xsi:type="dcterms:W3CDTF">2020-12-18T12:58:45Z</dcterms:modified>
</cp:coreProperties>
</file>