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559" r:id="rId2"/>
    <p:sldId id="1561" r:id="rId3"/>
    <p:sldId id="15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ürgen Pointinger" initials="JP" lastIdx="1" clrIdx="0">
    <p:extLst>
      <p:ext uri="{19B8F6BF-5375-455C-9EA6-DF929625EA0E}">
        <p15:presenceInfo xmlns:p15="http://schemas.microsoft.com/office/powerpoint/2012/main" userId="S::juergen.pointinger@nagarro.com::afe02b5f-8786-4408-95f0-45ddbb3bb9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856" autoAdjust="0"/>
  </p:normalViewPr>
  <p:slideViewPr>
    <p:cSldViewPr snapToGrid="0">
      <p:cViewPr varScale="1">
        <p:scale>
          <a:sx n="78" d="100"/>
          <a:sy n="78" d="100"/>
        </p:scale>
        <p:origin x="11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70EF5-E556-41C4-B5D9-1F2CF68351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F1C13-8CDC-4D21-B5A5-A033C669DE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FE7E1-05A7-4C30-AA63-7D3ECC63507F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467E-924D-47AE-B76E-4CB5C1DF12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74AC5-82FF-45C4-99F3-4EE99C531E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BF42B-8EB0-49F1-8EE9-A00D51051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1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40B33-2197-4408-94FE-86CE51EBB0E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1AA76-0976-47FE-9333-C9288BAD8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1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https://newsfeed.mosswarner.com/change-management-communications/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BD0DB-DBA5-CC42-9658-2AE30D9BBD30}" type="slidenum">
              <a:rPr lang="en-PT" smtClean="0"/>
              <a:t>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9620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https://leadx.org/articles/situational-leadership-theory-model-blanchard-hersey/</a:t>
            </a:r>
          </a:p>
          <a:p>
            <a:r>
              <a:rPr lang="en-US" dirty="0"/>
              <a:t>https://www.atlassian.com/blog/teamwork/situational-leadership</a:t>
            </a:r>
          </a:p>
          <a:p>
            <a:endParaRPr lang="en-US" dirty="0"/>
          </a:p>
          <a:p>
            <a:r>
              <a:rPr lang="en-US" dirty="0"/>
              <a:t>https://youtu.be/pykuvuA-QFU</a:t>
            </a:r>
          </a:p>
          <a:p>
            <a:r>
              <a:rPr lang="en-US" dirty="0"/>
              <a:t>https://situational.com/situational-leadership/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1AA76-0976-47FE-9333-C9288BAD88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2162-0659-45AA-A0E3-38CFF1643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BBE86-3D4C-47C4-8DCF-E7550FD3E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7744-2DA1-42DF-9DBD-CBF6D744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00600-1E9C-49F3-981C-D4ECEC7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C530-4C78-4195-868D-5A5943CB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4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32D6-0FC5-47EA-A3C4-5F52A6FB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57293-8404-4681-A998-5FFDBB867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6E-30D5-4AFE-A8E0-96FD45E4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BFAF-EC30-4A9D-8D8F-1E2C4A61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8864-7BA9-4142-9BCF-AC4088D8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4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DF63B-0329-4052-B4E8-ACE658888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2E93D-CE6D-47B3-872E-07C556225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1AC6D-2E3B-4AF2-9551-09CB92D9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5A2F-8DCC-44E6-A5E6-2DBDB648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4F7C3-30DD-4A18-A89D-9D6C5E08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5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_plai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90711-A8AD-C64F-99C3-28967A3502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6400" y="1602250"/>
            <a:ext cx="10854000" cy="386615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6032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solidFill>
                  <a:srgbClr val="06032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600">
                <a:solidFill>
                  <a:srgbClr val="06032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rgbClr val="06032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rgbClr val="06032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T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D99D971-8D93-A14A-BE3D-ABC9A167F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398" y="481125"/>
            <a:ext cx="7200000" cy="488201"/>
          </a:xfrm>
          <a:prstGeom prst="rect">
            <a:avLst/>
          </a:prstGeom>
        </p:spPr>
        <p:txBody>
          <a:bodyPr tIns="72000" anchor="t">
            <a:spAutoFit/>
          </a:bodyPr>
          <a:lstStyle>
            <a:lvl1pPr>
              <a:lnSpc>
                <a:spcPct val="100000"/>
              </a:lnSpc>
              <a:defRPr sz="2400" b="1" i="0">
                <a:solidFill>
                  <a:srgbClr val="06032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/>
              <a:t>Edit title</a:t>
            </a:r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52624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F1ED-6326-4749-9C67-8FB19495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A4F0-E099-4CD9-A209-2C49523D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7930-ADC1-4D58-98A7-FC27F96F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DFCF-2B78-4500-8DE4-C2EB6048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140F-90C9-4ACB-969C-DA1369A8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6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78CD-19BB-4FCA-ADA8-D41B30CD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06F4D-290C-4524-9486-698721AFF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6640-4EEC-4A5C-9B01-05A1E6F8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6E79-1552-4728-8323-97CE65C4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90CE-1F38-4B5B-B00A-189BDD64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E8FD-1C14-4B02-947F-279E9F20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DDF23-3560-46E0-9D07-3E93C7644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C5518-8486-421D-8107-0A4BF28D5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0396A-40E1-4D11-8E51-CE4D2A50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0CD62-0D0D-49C5-BA8A-CB0F2B6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69B4-ACF3-43A8-BFB7-85A73A2B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D2B6-75DA-4152-8EEE-2125FEBB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1BB12-C364-4FDE-AF0F-6BD47A21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4EAF6-96FC-416F-81A2-FC3BAA9CC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064B5-D07E-4364-BDA2-A64251902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F1F0-CF00-41EE-922F-86DC43506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98DF4-E5C9-4311-ADDE-9B9787AA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5EE0F-401B-4610-B80A-C36A968B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EB1DE-39B9-4037-8C67-69082046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0C81-D80A-4EA7-8223-1A03A838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3928E-798D-4F41-A9EB-E9744596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5E566-EBF8-47A0-A2C3-DED4381C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9D389-BC37-42B5-B580-0490B653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8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F27A0-BB0C-43B2-84A2-7A55326A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AA172-C80A-4EBD-A8E0-46C046F7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310C4-FAF4-4EF2-87DE-48CA8579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7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A631-1723-4E06-B4F5-2161ED75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6350-E816-457B-9337-58B45167F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16E6E-5C20-4D5E-A46D-1B608BEF5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E67F-65A3-4941-8CD3-71A0A130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16912-887F-4E60-B8FA-E38CF4FC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85477-1539-4156-BEC6-9EF40E68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62D2-4291-459A-9018-4341B4DD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887D1-E47C-4FE9-9A54-B3994D2DC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9CD2-8CAA-4638-B081-4A76E16C5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14A0-2645-4124-910E-53626A3E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00D6-4812-4532-823C-748A6C7B77B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B4789-E63C-40CE-BBF6-E39DAF1B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55F87-1649-4DBA-9181-0AA6AFDA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1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4905B-E117-4131-A1E4-5474FD239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1A92A-F35F-4B05-BEF4-B564AF80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F1328-6552-4650-B1A6-D836E481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00D6-4812-4532-823C-748A6C7B77B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16B5D-8B9F-4120-8C3D-1A7F480F9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917A3-C6E7-4D99-A92E-11FB77284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3861D-1029-4A70-962D-E528AA6E5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B960AC-F1C3-4A10-9C86-6BCE3ED5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97" y="481125"/>
            <a:ext cx="8717627" cy="85753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When you meet people where they are, you can take them where they need to be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A3F155-4148-4BCF-8A96-7A5D7EB1A435}"/>
              </a:ext>
            </a:extLst>
          </p:cNvPr>
          <p:cNvSpPr/>
          <p:nvPr/>
        </p:nvSpPr>
        <p:spPr>
          <a:xfrm>
            <a:off x="1099478" y="1884393"/>
            <a:ext cx="9781309" cy="3109031"/>
          </a:xfrm>
          <a:custGeom>
            <a:avLst/>
            <a:gdLst>
              <a:gd name="connsiteX0" fmla="*/ 0 w 9570720"/>
              <a:gd name="connsiteY0" fmla="*/ 1324494 h 3125850"/>
              <a:gd name="connsiteX1" fmla="*/ 847898 w 9570720"/>
              <a:gd name="connsiteY1" fmla="*/ 980902 h 3125850"/>
              <a:gd name="connsiteX2" fmla="*/ 3053542 w 9570720"/>
              <a:gd name="connsiteY2" fmla="*/ 3125585 h 3125850"/>
              <a:gd name="connsiteX3" fmla="*/ 7204363 w 9570720"/>
              <a:gd name="connsiteY3" fmla="*/ 825731 h 3125850"/>
              <a:gd name="connsiteX4" fmla="*/ 9570720 w 9570720"/>
              <a:gd name="connsiteY4" fmla="*/ 0 h 3125850"/>
              <a:gd name="connsiteX0" fmla="*/ 0 w 9570720"/>
              <a:gd name="connsiteY0" fmla="*/ 1324494 h 3125831"/>
              <a:gd name="connsiteX1" fmla="*/ 1235825 w 9570720"/>
              <a:gd name="connsiteY1" fmla="*/ 975360 h 3125831"/>
              <a:gd name="connsiteX2" fmla="*/ 3053542 w 9570720"/>
              <a:gd name="connsiteY2" fmla="*/ 3125585 h 3125831"/>
              <a:gd name="connsiteX3" fmla="*/ 7204363 w 9570720"/>
              <a:gd name="connsiteY3" fmla="*/ 825731 h 3125831"/>
              <a:gd name="connsiteX4" fmla="*/ 9570720 w 9570720"/>
              <a:gd name="connsiteY4" fmla="*/ 0 h 3125831"/>
              <a:gd name="connsiteX0" fmla="*/ 0 w 9781309"/>
              <a:gd name="connsiteY0" fmla="*/ 1335577 h 3125831"/>
              <a:gd name="connsiteX1" fmla="*/ 1446414 w 9781309"/>
              <a:gd name="connsiteY1" fmla="*/ 975360 h 3125831"/>
              <a:gd name="connsiteX2" fmla="*/ 3264131 w 9781309"/>
              <a:gd name="connsiteY2" fmla="*/ 3125585 h 3125831"/>
              <a:gd name="connsiteX3" fmla="*/ 7414952 w 9781309"/>
              <a:gd name="connsiteY3" fmla="*/ 825731 h 3125831"/>
              <a:gd name="connsiteX4" fmla="*/ 9781309 w 9781309"/>
              <a:gd name="connsiteY4" fmla="*/ 0 h 3125831"/>
              <a:gd name="connsiteX0" fmla="*/ 0 w 9781309"/>
              <a:gd name="connsiteY0" fmla="*/ 1335577 h 3098125"/>
              <a:gd name="connsiteX1" fmla="*/ 1446414 w 9781309"/>
              <a:gd name="connsiteY1" fmla="*/ 975360 h 3098125"/>
              <a:gd name="connsiteX2" fmla="*/ 3912524 w 9781309"/>
              <a:gd name="connsiteY2" fmla="*/ 3097876 h 3098125"/>
              <a:gd name="connsiteX3" fmla="*/ 7414952 w 9781309"/>
              <a:gd name="connsiteY3" fmla="*/ 825731 h 3098125"/>
              <a:gd name="connsiteX4" fmla="*/ 9781309 w 9781309"/>
              <a:gd name="connsiteY4" fmla="*/ 0 h 3098125"/>
              <a:gd name="connsiteX0" fmla="*/ 0 w 9781309"/>
              <a:gd name="connsiteY0" fmla="*/ 1335577 h 3098125"/>
              <a:gd name="connsiteX1" fmla="*/ 1446414 w 9781309"/>
              <a:gd name="connsiteY1" fmla="*/ 975360 h 3098125"/>
              <a:gd name="connsiteX2" fmla="*/ 3912524 w 9781309"/>
              <a:gd name="connsiteY2" fmla="*/ 3097876 h 3098125"/>
              <a:gd name="connsiteX3" fmla="*/ 7414952 w 9781309"/>
              <a:gd name="connsiteY3" fmla="*/ 825731 h 3098125"/>
              <a:gd name="connsiteX4" fmla="*/ 9781309 w 9781309"/>
              <a:gd name="connsiteY4" fmla="*/ 0 h 3098125"/>
              <a:gd name="connsiteX0" fmla="*/ 0 w 9781309"/>
              <a:gd name="connsiteY0" fmla="*/ 1335577 h 3098125"/>
              <a:gd name="connsiteX1" fmla="*/ 1446414 w 9781309"/>
              <a:gd name="connsiteY1" fmla="*/ 975360 h 3098125"/>
              <a:gd name="connsiteX2" fmla="*/ 3918065 w 9781309"/>
              <a:gd name="connsiteY2" fmla="*/ 3097876 h 3098125"/>
              <a:gd name="connsiteX3" fmla="*/ 7414952 w 9781309"/>
              <a:gd name="connsiteY3" fmla="*/ 825731 h 3098125"/>
              <a:gd name="connsiteX4" fmla="*/ 9781309 w 9781309"/>
              <a:gd name="connsiteY4" fmla="*/ 0 h 3098125"/>
              <a:gd name="connsiteX0" fmla="*/ 0 w 9781309"/>
              <a:gd name="connsiteY0" fmla="*/ 1335577 h 3110368"/>
              <a:gd name="connsiteX1" fmla="*/ 1446414 w 9781309"/>
              <a:gd name="connsiteY1" fmla="*/ 975360 h 3110368"/>
              <a:gd name="connsiteX2" fmla="*/ 3918065 w 9781309"/>
              <a:gd name="connsiteY2" fmla="*/ 3097876 h 3110368"/>
              <a:gd name="connsiteX3" fmla="*/ 7414952 w 9781309"/>
              <a:gd name="connsiteY3" fmla="*/ 825731 h 3110368"/>
              <a:gd name="connsiteX4" fmla="*/ 9781309 w 9781309"/>
              <a:gd name="connsiteY4" fmla="*/ 0 h 3110368"/>
              <a:gd name="connsiteX0" fmla="*/ 0 w 9781309"/>
              <a:gd name="connsiteY0" fmla="*/ 1335577 h 3121384"/>
              <a:gd name="connsiteX1" fmla="*/ 1446414 w 9781309"/>
              <a:gd name="connsiteY1" fmla="*/ 975360 h 3121384"/>
              <a:gd name="connsiteX2" fmla="*/ 4117570 w 9781309"/>
              <a:gd name="connsiteY2" fmla="*/ 3108959 h 3121384"/>
              <a:gd name="connsiteX3" fmla="*/ 7414952 w 9781309"/>
              <a:gd name="connsiteY3" fmla="*/ 825731 h 3121384"/>
              <a:gd name="connsiteX4" fmla="*/ 9781309 w 9781309"/>
              <a:gd name="connsiteY4" fmla="*/ 0 h 3121384"/>
              <a:gd name="connsiteX0" fmla="*/ 0 w 9781309"/>
              <a:gd name="connsiteY0" fmla="*/ 1335577 h 3109207"/>
              <a:gd name="connsiteX1" fmla="*/ 1446414 w 9781309"/>
              <a:gd name="connsiteY1" fmla="*/ 975360 h 3109207"/>
              <a:gd name="connsiteX2" fmla="*/ 4117570 w 9781309"/>
              <a:gd name="connsiteY2" fmla="*/ 3108959 h 3109207"/>
              <a:gd name="connsiteX3" fmla="*/ 7414952 w 9781309"/>
              <a:gd name="connsiteY3" fmla="*/ 825731 h 3109207"/>
              <a:gd name="connsiteX4" fmla="*/ 9781309 w 9781309"/>
              <a:gd name="connsiteY4" fmla="*/ 0 h 3109207"/>
              <a:gd name="connsiteX0" fmla="*/ 0 w 9781309"/>
              <a:gd name="connsiteY0" fmla="*/ 1335577 h 3109031"/>
              <a:gd name="connsiteX1" fmla="*/ 1446414 w 9781309"/>
              <a:gd name="connsiteY1" fmla="*/ 975360 h 3109031"/>
              <a:gd name="connsiteX2" fmla="*/ 4117570 w 9781309"/>
              <a:gd name="connsiteY2" fmla="*/ 3108959 h 3109031"/>
              <a:gd name="connsiteX3" fmla="*/ 7471708 w 9781309"/>
              <a:gd name="connsiteY3" fmla="*/ 895099 h 3109031"/>
              <a:gd name="connsiteX4" fmla="*/ 9781309 w 9781309"/>
              <a:gd name="connsiteY4" fmla="*/ 0 h 310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81309" h="3109031">
                <a:moveTo>
                  <a:pt x="0" y="1335577"/>
                </a:moveTo>
                <a:cubicBezTo>
                  <a:pt x="230447" y="1118984"/>
                  <a:pt x="760152" y="679796"/>
                  <a:pt x="1446414" y="975360"/>
                </a:cubicBezTo>
                <a:cubicBezTo>
                  <a:pt x="2132676" y="1270924"/>
                  <a:pt x="3113354" y="3122336"/>
                  <a:pt x="4117570" y="3108959"/>
                </a:cubicBezTo>
                <a:cubicBezTo>
                  <a:pt x="5121786" y="3095582"/>
                  <a:pt x="6385512" y="1416030"/>
                  <a:pt x="7471708" y="895099"/>
                </a:cubicBezTo>
                <a:cubicBezTo>
                  <a:pt x="8557904" y="374168"/>
                  <a:pt x="9141228" y="152400"/>
                  <a:pt x="9781309" y="0"/>
                </a:cubicBezTo>
              </a:path>
            </a:pathLst>
          </a:cu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00F89B-40A8-4FAD-BF9B-9EEC8845C24D}"/>
              </a:ext>
            </a:extLst>
          </p:cNvPr>
          <p:cNvGrpSpPr/>
          <p:nvPr/>
        </p:nvGrpSpPr>
        <p:grpSpPr>
          <a:xfrm>
            <a:off x="1637890" y="1657519"/>
            <a:ext cx="2934296" cy="720000"/>
            <a:chOff x="1797269" y="1519087"/>
            <a:chExt cx="2934296" cy="720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3AA0701-9655-49B9-8253-311F4DF28FAE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ED4980-771D-4335-A299-6D355DE0821E}"/>
                </a:ext>
              </a:extLst>
            </p:cNvPr>
            <p:cNvSpPr txBox="1"/>
            <p:nvPr/>
          </p:nvSpPr>
          <p:spPr>
            <a:xfrm>
              <a:off x="2067268" y="1519751"/>
              <a:ext cx="266429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DENIAL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It’s a natural reaction to look for evidence that isn’t true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B221CC-599A-4569-935D-01A12C149979}"/>
              </a:ext>
            </a:extLst>
          </p:cNvPr>
          <p:cNvGrpSpPr/>
          <p:nvPr/>
        </p:nvGrpSpPr>
        <p:grpSpPr>
          <a:xfrm>
            <a:off x="3070358" y="2477865"/>
            <a:ext cx="3461148" cy="862438"/>
            <a:chOff x="1797269" y="1519087"/>
            <a:chExt cx="3461148" cy="86243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43711C1-C43F-4BAA-8FD7-97F19BC213FA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8D5FD0-E7DB-4A90-95BE-27FF6DB99B1E}"/>
                </a:ext>
              </a:extLst>
            </p:cNvPr>
            <p:cNvSpPr txBox="1"/>
            <p:nvPr/>
          </p:nvSpPr>
          <p:spPr>
            <a:xfrm>
              <a:off x="2067268" y="1519751"/>
              <a:ext cx="319114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ACCEPTANCE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When it becomes clear that the change is real, frustration sets in and sometimes leads to anger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6CAFCB-2044-4BA7-A7AE-08B33FE71206}"/>
              </a:ext>
            </a:extLst>
          </p:cNvPr>
          <p:cNvGrpSpPr/>
          <p:nvPr/>
        </p:nvGrpSpPr>
        <p:grpSpPr>
          <a:xfrm>
            <a:off x="1549487" y="4716252"/>
            <a:ext cx="2787532" cy="720000"/>
            <a:chOff x="2067269" y="1519087"/>
            <a:chExt cx="2787532" cy="7200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77D658E-2075-4D3F-B1E7-F22ACD2C60E7}"/>
                </a:ext>
              </a:extLst>
            </p:cNvPr>
            <p:cNvSpPr/>
            <p:nvPr/>
          </p:nvSpPr>
          <p:spPr>
            <a:xfrm>
              <a:off x="4584801" y="1519087"/>
              <a:ext cx="270000" cy="720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837933-F648-48E6-BC37-E70B9FB89063}"/>
                </a:ext>
              </a:extLst>
            </p:cNvPr>
            <p:cNvSpPr txBox="1"/>
            <p:nvPr/>
          </p:nvSpPr>
          <p:spPr>
            <a:xfrm>
              <a:off x="2067269" y="1519751"/>
              <a:ext cx="25175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DEPRESSION</a:t>
              </a:r>
            </a:p>
            <a:p>
              <a:pPr algn="r"/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Low mood, low energy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4B0886-7816-4D30-9420-C5C70F5E5ECB}"/>
              </a:ext>
            </a:extLst>
          </p:cNvPr>
          <p:cNvGrpSpPr/>
          <p:nvPr/>
        </p:nvGrpSpPr>
        <p:grpSpPr>
          <a:xfrm>
            <a:off x="5755529" y="4426365"/>
            <a:ext cx="3588495" cy="720000"/>
            <a:chOff x="1797269" y="1519087"/>
            <a:chExt cx="3588495" cy="7200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3A39FE4-262D-4D93-B0AD-A883BF9AB3DB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5A7A1E-6D57-43D9-8919-22F4AE67F379}"/>
                </a:ext>
              </a:extLst>
            </p:cNvPr>
            <p:cNvSpPr txBox="1"/>
            <p:nvPr/>
          </p:nvSpPr>
          <p:spPr>
            <a:xfrm>
              <a:off x="2065491" y="1519087"/>
              <a:ext cx="332027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EXPERIMENTAL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At some point, people put a toe in the water and engage with the new situation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411CA0-285D-4E3D-B521-2D6FC95C27EA}"/>
              </a:ext>
            </a:extLst>
          </p:cNvPr>
          <p:cNvGrpSpPr/>
          <p:nvPr/>
        </p:nvGrpSpPr>
        <p:grpSpPr>
          <a:xfrm>
            <a:off x="7035480" y="3442382"/>
            <a:ext cx="4008754" cy="861774"/>
            <a:chOff x="1797269" y="1519087"/>
            <a:chExt cx="4008754" cy="86177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1C8CBB3-617E-4EDB-88A2-0762EDC0DF6B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219698-FE92-45E4-BE66-09644E6CB566}"/>
                </a:ext>
              </a:extLst>
            </p:cNvPr>
            <p:cNvSpPr txBox="1"/>
            <p:nvPr/>
          </p:nvSpPr>
          <p:spPr>
            <a:xfrm>
              <a:off x="2066494" y="1519087"/>
              <a:ext cx="373952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DECISION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After accepting reality and tentatively engaging with the new situation, most people decide to just go with it.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671B86-F5FF-4FA5-80CC-6CC9A7FF34F9}"/>
              </a:ext>
            </a:extLst>
          </p:cNvPr>
          <p:cNvGrpSpPr/>
          <p:nvPr/>
        </p:nvGrpSpPr>
        <p:grpSpPr>
          <a:xfrm>
            <a:off x="8152453" y="2546868"/>
            <a:ext cx="2843848" cy="720000"/>
            <a:chOff x="1797269" y="1519087"/>
            <a:chExt cx="2843848" cy="72000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E10CB12-A125-4525-A41C-4F1AE4EC0AD1}"/>
                </a:ext>
              </a:extLst>
            </p:cNvPr>
            <p:cNvSpPr/>
            <p:nvPr/>
          </p:nvSpPr>
          <p:spPr>
            <a:xfrm>
              <a:off x="1797269" y="1519087"/>
              <a:ext cx="270000" cy="720000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110540-951B-4FE1-938D-10FE7162FBB9}"/>
                </a:ext>
              </a:extLst>
            </p:cNvPr>
            <p:cNvSpPr txBox="1"/>
            <p:nvPr/>
          </p:nvSpPr>
          <p:spPr>
            <a:xfrm>
              <a:off x="2067269" y="1519087"/>
              <a:ext cx="257384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Roboto Mono" panose="00000009000000000000" pitchFamily="49" charset="0"/>
                  <a:ea typeface="Roboto Mono" panose="00000009000000000000" pitchFamily="49" charset="0"/>
                </a:rPr>
                <a:t>ENGAGEMENT</a:t>
              </a:r>
            </a:p>
            <a:p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From here, it’s onward and upward!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2AA7F4-5914-468F-821D-419AC04518F9}"/>
              </a:ext>
            </a:extLst>
          </p:cNvPr>
          <p:cNvSpPr txBox="1"/>
          <p:nvPr/>
        </p:nvSpPr>
        <p:spPr>
          <a:xfrm>
            <a:off x="958822" y="3474366"/>
            <a:ext cx="23815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Roboto Mono" panose="00000009000000000000" pitchFamily="49" charset="0"/>
                <a:ea typeface="Roboto Mono" panose="00000009000000000000" pitchFamily="49" charset="0"/>
              </a:rPr>
              <a:t>SHOCK</a:t>
            </a: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For many, the first reaction to change is panic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521F61-A739-4DF4-AF11-3A68ADA5C3B9}"/>
              </a:ext>
            </a:extLst>
          </p:cNvPr>
          <p:cNvGrpSpPr/>
          <p:nvPr/>
        </p:nvGrpSpPr>
        <p:grpSpPr>
          <a:xfrm>
            <a:off x="996381" y="1519087"/>
            <a:ext cx="10517702" cy="4055600"/>
            <a:chOff x="996381" y="1519087"/>
            <a:chExt cx="10517702" cy="4055600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683F892-E026-44BF-937E-27015FF1ECD5}"/>
                </a:ext>
              </a:extLst>
            </p:cNvPr>
            <p:cNvCxnSpPr/>
            <p:nvPr/>
          </p:nvCxnSpPr>
          <p:spPr>
            <a:xfrm flipV="1">
              <a:off x="996381" y="1519087"/>
              <a:ext cx="0" cy="405560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635E543-60A5-4021-96DA-874E75E51A6A}"/>
                </a:ext>
              </a:extLst>
            </p:cNvPr>
            <p:cNvCxnSpPr>
              <a:cxnSpLocks/>
            </p:cNvCxnSpPr>
            <p:nvPr/>
          </p:nvCxnSpPr>
          <p:spPr>
            <a:xfrm>
              <a:off x="996381" y="5574687"/>
              <a:ext cx="10517702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AAE7962-B997-4E82-A655-75168DB6228D}"/>
              </a:ext>
            </a:extLst>
          </p:cNvPr>
          <p:cNvSpPr txBox="1"/>
          <p:nvPr/>
        </p:nvSpPr>
        <p:spPr>
          <a:xfrm>
            <a:off x="497157" y="2079914"/>
            <a:ext cx="430887" cy="282865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EMOTIONAL STATE / ACTION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10162A-0670-4FFA-9F27-DC4F91795D32}"/>
              </a:ext>
            </a:extLst>
          </p:cNvPr>
          <p:cNvSpPr txBox="1"/>
          <p:nvPr/>
        </p:nvSpPr>
        <p:spPr>
          <a:xfrm>
            <a:off x="4739700" y="6170415"/>
            <a:ext cx="2847254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  <a:cs typeface="Noto Sans" panose="020B0502040504020204" pitchFamily="34" charset="0"/>
              </a:rPr>
              <a:t>THE KEYS TO ENGAGEMENT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7AD4093-56CE-494A-B2FC-A2C664E0E82D}"/>
              </a:ext>
            </a:extLst>
          </p:cNvPr>
          <p:cNvSpPr/>
          <p:nvPr/>
        </p:nvSpPr>
        <p:spPr>
          <a:xfrm>
            <a:off x="1053137" y="5650361"/>
            <a:ext cx="1980000" cy="360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CLARITY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653B180-2102-4165-A903-5994BDDC0D9F}"/>
              </a:ext>
            </a:extLst>
          </p:cNvPr>
          <p:cNvSpPr/>
          <p:nvPr/>
        </p:nvSpPr>
        <p:spPr>
          <a:xfrm>
            <a:off x="3100248" y="5650361"/>
            <a:ext cx="1980000" cy="36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EMPATHY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6B2A3CF-36FD-4DD6-B2BB-AF2D3A2CFF35}"/>
              </a:ext>
            </a:extLst>
          </p:cNvPr>
          <p:cNvSpPr/>
          <p:nvPr/>
        </p:nvSpPr>
        <p:spPr>
          <a:xfrm>
            <a:off x="5147359" y="5650361"/>
            <a:ext cx="1980000" cy="36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MOTIVATION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8CA382D-2B78-4A78-A7AC-D23960A393F6}"/>
              </a:ext>
            </a:extLst>
          </p:cNvPr>
          <p:cNvSpPr/>
          <p:nvPr/>
        </p:nvSpPr>
        <p:spPr>
          <a:xfrm>
            <a:off x="7194470" y="5650361"/>
            <a:ext cx="1980000" cy="3600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CAPABILITY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10E031F-F4CE-443C-8821-A62E619D1FA7}"/>
              </a:ext>
            </a:extLst>
          </p:cNvPr>
          <p:cNvSpPr/>
          <p:nvPr/>
        </p:nvSpPr>
        <p:spPr>
          <a:xfrm>
            <a:off x="9241580" y="5650361"/>
            <a:ext cx="1980000" cy="36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401057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9A7DF3-C275-40DA-9559-DBF030FA9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Transformational Leadership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4215840-BA31-4389-AC6E-30E4628FB3B6}"/>
              </a:ext>
            </a:extLst>
          </p:cNvPr>
          <p:cNvSpPr/>
          <p:nvPr/>
        </p:nvSpPr>
        <p:spPr>
          <a:xfrm>
            <a:off x="5733021" y="1298299"/>
            <a:ext cx="2416771" cy="2174029"/>
          </a:xfrm>
          <a:custGeom>
            <a:avLst/>
            <a:gdLst>
              <a:gd name="connsiteX0" fmla="*/ 0 w 2416771"/>
              <a:gd name="connsiteY0" fmla="*/ 0 h 2174029"/>
              <a:gd name="connsiteX1" fmla="*/ 231520 w 2416771"/>
              <a:gd name="connsiteY1" fmla="*/ 11690 h 2174029"/>
              <a:gd name="connsiteX2" fmla="*/ 2411139 w 2416771"/>
              <a:gd name="connsiteY2" fmla="*/ 1828172 h 2174029"/>
              <a:gd name="connsiteX3" fmla="*/ 2416771 w 2416771"/>
              <a:gd name="connsiteY3" fmla="*/ 1851578 h 2174029"/>
              <a:gd name="connsiteX4" fmla="*/ 1424368 w 2416771"/>
              <a:gd name="connsiteY4" fmla="*/ 2174029 h 2174029"/>
              <a:gd name="connsiteX5" fmla="*/ 1411220 w 2416771"/>
              <a:gd name="connsiteY5" fmla="*/ 2119379 h 2174029"/>
              <a:gd name="connsiteX6" fmla="*/ 125065 w 2416771"/>
              <a:gd name="connsiteY6" fmla="*/ 1047504 h 2174029"/>
              <a:gd name="connsiteX7" fmla="*/ 0 w 2416771"/>
              <a:gd name="connsiteY7" fmla="*/ 1041189 h 217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6771" h="2174029">
                <a:moveTo>
                  <a:pt x="0" y="0"/>
                </a:moveTo>
                <a:lnTo>
                  <a:pt x="231520" y="11690"/>
                </a:lnTo>
                <a:cubicBezTo>
                  <a:pt x="1272179" y="117375"/>
                  <a:pt x="2127122" y="851272"/>
                  <a:pt x="2411139" y="1828172"/>
                </a:cubicBezTo>
                <a:lnTo>
                  <a:pt x="2416771" y="1851578"/>
                </a:lnTo>
                <a:lnTo>
                  <a:pt x="1424368" y="2174029"/>
                </a:lnTo>
                <a:lnTo>
                  <a:pt x="1411220" y="2119379"/>
                </a:lnTo>
                <a:cubicBezTo>
                  <a:pt x="1243626" y="1542927"/>
                  <a:pt x="739139" y="1109867"/>
                  <a:pt x="125065" y="1047504"/>
                </a:cubicBezTo>
                <a:lnTo>
                  <a:pt x="0" y="10411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0" lon="0" rev="19200000"/>
              </a:camera>
              <a:lightRig rig="threePt" dir="t"/>
            </a:scene3d>
          </a:bodyPr>
          <a:lstStyle/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0EAB390-6DC0-492D-9495-164190F71CA2}"/>
              </a:ext>
            </a:extLst>
          </p:cNvPr>
          <p:cNvSpPr/>
          <p:nvPr/>
        </p:nvSpPr>
        <p:spPr>
          <a:xfrm>
            <a:off x="6560807" y="3204842"/>
            <a:ext cx="1684034" cy="2702936"/>
          </a:xfrm>
          <a:custGeom>
            <a:avLst/>
            <a:gdLst>
              <a:gd name="connsiteX0" fmla="*/ 1602208 w 1684034"/>
              <a:gd name="connsiteY0" fmla="*/ 0 h 2702936"/>
              <a:gd name="connsiteX1" fmla="*/ 1638586 w 1684034"/>
              <a:gd name="connsiteY1" fmla="*/ 151206 h 2702936"/>
              <a:gd name="connsiteX2" fmla="*/ 1684034 w 1684034"/>
              <a:gd name="connsiteY2" fmla="*/ 632033 h 2702936"/>
              <a:gd name="connsiteX3" fmla="*/ 759710 w 1684034"/>
              <a:gd name="connsiteY3" fmla="*/ 2592021 h 2702936"/>
              <a:gd name="connsiteX4" fmla="*/ 611386 w 1684034"/>
              <a:gd name="connsiteY4" fmla="*/ 2702936 h 2702936"/>
              <a:gd name="connsiteX5" fmla="*/ 0 w 1684034"/>
              <a:gd name="connsiteY5" fmla="*/ 1861435 h 2702936"/>
              <a:gd name="connsiteX6" fmla="*/ 97417 w 1684034"/>
              <a:gd name="connsiteY6" fmla="*/ 1788588 h 2702936"/>
              <a:gd name="connsiteX7" fmla="*/ 642844 w 1684034"/>
              <a:gd name="connsiteY7" fmla="*/ 632033 h 2702936"/>
              <a:gd name="connsiteX8" fmla="*/ 616026 w 1684034"/>
              <a:gd name="connsiteY8" fmla="*/ 348305 h 2702936"/>
              <a:gd name="connsiteX9" fmla="*/ 609806 w 1684034"/>
              <a:gd name="connsiteY9" fmla="*/ 322451 h 270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4034" h="2702936">
                <a:moveTo>
                  <a:pt x="1602208" y="0"/>
                </a:moveTo>
                <a:lnTo>
                  <a:pt x="1638586" y="151206"/>
                </a:lnTo>
                <a:cubicBezTo>
                  <a:pt x="1668417" y="306899"/>
                  <a:pt x="1684034" y="467642"/>
                  <a:pt x="1684034" y="632033"/>
                </a:cubicBezTo>
                <a:cubicBezTo>
                  <a:pt x="1684034" y="1421110"/>
                  <a:pt x="1324218" y="2126147"/>
                  <a:pt x="759710" y="2592021"/>
                </a:cubicBezTo>
                <a:lnTo>
                  <a:pt x="611386" y="2702936"/>
                </a:lnTo>
                <a:lnTo>
                  <a:pt x="0" y="1861435"/>
                </a:lnTo>
                <a:lnTo>
                  <a:pt x="97417" y="1788588"/>
                </a:lnTo>
                <a:cubicBezTo>
                  <a:pt x="430523" y="1513684"/>
                  <a:pt x="642844" y="1097654"/>
                  <a:pt x="642844" y="632033"/>
                </a:cubicBezTo>
                <a:cubicBezTo>
                  <a:pt x="642844" y="535029"/>
                  <a:pt x="633629" y="440177"/>
                  <a:pt x="616026" y="348305"/>
                </a:cubicBezTo>
                <a:lnTo>
                  <a:pt x="609806" y="32245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0" lon="0" rev="3900000"/>
              </a:camera>
              <a:lightRig rig="threePt" dir="t"/>
            </a:scene3d>
          </a:bodyPr>
          <a:lstStyle/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4F1140-FE79-46DE-B594-8304D3E811C4}"/>
              </a:ext>
            </a:extLst>
          </p:cNvPr>
          <p:cNvSpPr/>
          <p:nvPr/>
        </p:nvSpPr>
        <p:spPr>
          <a:xfrm>
            <a:off x="4307593" y="5097388"/>
            <a:ext cx="2819458" cy="1279487"/>
          </a:xfrm>
          <a:custGeom>
            <a:avLst/>
            <a:gdLst>
              <a:gd name="connsiteX0" fmla="*/ 2206150 w 2819458"/>
              <a:gd name="connsiteY0" fmla="*/ 0 h 1279487"/>
              <a:gd name="connsiteX1" fmla="*/ 2819458 w 2819458"/>
              <a:gd name="connsiteY1" fmla="*/ 844145 h 1279487"/>
              <a:gd name="connsiteX2" fmla="*/ 2817385 w 2819458"/>
              <a:gd name="connsiteY2" fmla="*/ 845695 h 1279487"/>
              <a:gd name="connsiteX3" fmla="*/ 1397247 w 2819458"/>
              <a:gd name="connsiteY3" fmla="*/ 1279487 h 1279487"/>
              <a:gd name="connsiteX4" fmla="*/ 186533 w 2819458"/>
              <a:gd name="connsiteY4" fmla="*/ 972923 h 1279487"/>
              <a:gd name="connsiteX5" fmla="*/ 0 w 2819458"/>
              <a:gd name="connsiteY5" fmla="*/ 859602 h 1279487"/>
              <a:gd name="connsiteX6" fmla="*/ 613454 w 2819458"/>
              <a:gd name="connsiteY6" fmla="*/ 15255 h 1279487"/>
              <a:gd name="connsiteX7" fmla="*/ 682825 w 2819458"/>
              <a:gd name="connsiteY7" fmla="*/ 57399 h 1279487"/>
              <a:gd name="connsiteX8" fmla="*/ 1397247 w 2819458"/>
              <a:gd name="connsiteY8" fmla="*/ 238297 h 1279487"/>
              <a:gd name="connsiteX9" fmla="*/ 2111669 w 2819458"/>
              <a:gd name="connsiteY9" fmla="*/ 57399 h 1279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9458" h="1279487">
                <a:moveTo>
                  <a:pt x="2206150" y="0"/>
                </a:moveTo>
                <a:lnTo>
                  <a:pt x="2819458" y="844145"/>
                </a:lnTo>
                <a:lnTo>
                  <a:pt x="2817385" y="845695"/>
                </a:lnTo>
                <a:cubicBezTo>
                  <a:pt x="2411999" y="1119569"/>
                  <a:pt x="1923298" y="1279487"/>
                  <a:pt x="1397247" y="1279487"/>
                </a:cubicBezTo>
                <a:cubicBezTo>
                  <a:pt x="958871" y="1279487"/>
                  <a:pt x="546433" y="1168433"/>
                  <a:pt x="186533" y="972923"/>
                </a:cubicBezTo>
                <a:lnTo>
                  <a:pt x="0" y="859602"/>
                </a:lnTo>
                <a:lnTo>
                  <a:pt x="613454" y="15255"/>
                </a:lnTo>
                <a:lnTo>
                  <a:pt x="682825" y="57399"/>
                </a:lnTo>
                <a:cubicBezTo>
                  <a:pt x="895197" y="172766"/>
                  <a:pt x="1138569" y="238297"/>
                  <a:pt x="1397247" y="238297"/>
                </a:cubicBezTo>
                <a:cubicBezTo>
                  <a:pt x="1655925" y="238297"/>
                  <a:pt x="1899298" y="172766"/>
                  <a:pt x="2111669" y="573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37CF10-09B6-4ABD-A29A-78ED2A1D72ED}"/>
              </a:ext>
            </a:extLst>
          </p:cNvPr>
          <p:cNvSpPr/>
          <p:nvPr/>
        </p:nvSpPr>
        <p:spPr>
          <a:xfrm>
            <a:off x="3164841" y="3184699"/>
            <a:ext cx="1707875" cy="2740616"/>
          </a:xfrm>
          <a:custGeom>
            <a:avLst/>
            <a:gdLst>
              <a:gd name="connsiteX0" fmla="*/ 87673 w 1707875"/>
              <a:gd name="connsiteY0" fmla="*/ 0 h 2740616"/>
              <a:gd name="connsiteX1" fmla="*/ 1078856 w 1707875"/>
              <a:gd name="connsiteY1" fmla="*/ 322055 h 2740616"/>
              <a:gd name="connsiteX2" fmla="*/ 1071641 w 1707875"/>
              <a:gd name="connsiteY2" fmla="*/ 350114 h 2740616"/>
              <a:gd name="connsiteX3" fmla="*/ 1041190 w 1707875"/>
              <a:gd name="connsiteY3" fmla="*/ 652176 h 2740616"/>
              <a:gd name="connsiteX4" fmla="*/ 1702001 w 1707875"/>
              <a:gd name="connsiteY4" fmla="*/ 1895013 h 2740616"/>
              <a:gd name="connsiteX5" fmla="*/ 1707875 w 1707875"/>
              <a:gd name="connsiteY5" fmla="*/ 1898581 h 2740616"/>
              <a:gd name="connsiteX6" fmla="*/ 1096101 w 1707875"/>
              <a:gd name="connsiteY6" fmla="*/ 2740616 h 2740616"/>
              <a:gd name="connsiteX7" fmla="*/ 924324 w 1707875"/>
              <a:gd name="connsiteY7" fmla="*/ 2612164 h 2740616"/>
              <a:gd name="connsiteX8" fmla="*/ 0 w 1707875"/>
              <a:gd name="connsiteY8" fmla="*/ 652176 h 2740616"/>
              <a:gd name="connsiteX9" fmla="*/ 51604 w 1707875"/>
              <a:gd name="connsiteY9" fmla="*/ 140278 h 274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07875" h="2740616">
                <a:moveTo>
                  <a:pt x="87673" y="0"/>
                </a:moveTo>
                <a:lnTo>
                  <a:pt x="1078856" y="322055"/>
                </a:lnTo>
                <a:lnTo>
                  <a:pt x="1071641" y="350114"/>
                </a:lnTo>
                <a:cubicBezTo>
                  <a:pt x="1051675" y="447683"/>
                  <a:pt x="1041190" y="548705"/>
                  <a:pt x="1041190" y="652176"/>
                </a:cubicBezTo>
                <a:cubicBezTo>
                  <a:pt x="1041190" y="1169533"/>
                  <a:pt x="1303315" y="1625666"/>
                  <a:pt x="1702001" y="1895013"/>
                </a:cubicBezTo>
                <a:lnTo>
                  <a:pt x="1707875" y="1898581"/>
                </a:lnTo>
                <a:lnTo>
                  <a:pt x="1096101" y="2740616"/>
                </a:lnTo>
                <a:lnTo>
                  <a:pt x="924324" y="2612164"/>
                </a:lnTo>
                <a:cubicBezTo>
                  <a:pt x="359816" y="2146290"/>
                  <a:pt x="0" y="1441253"/>
                  <a:pt x="0" y="652176"/>
                </a:cubicBezTo>
                <a:cubicBezTo>
                  <a:pt x="0" y="476826"/>
                  <a:pt x="17769" y="305626"/>
                  <a:pt x="51604" y="14027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0" lon="0" rev="17700000"/>
              </a:camera>
              <a:lightRig rig="threePt" dir="t"/>
            </a:scene3d>
          </a:bodyPr>
          <a:lstStyle/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988EC2D-8E6A-453F-8FEE-543CA9214404}"/>
              </a:ext>
            </a:extLst>
          </p:cNvPr>
          <p:cNvSpPr/>
          <p:nvPr/>
        </p:nvSpPr>
        <p:spPr>
          <a:xfrm>
            <a:off x="3266577" y="1298032"/>
            <a:ext cx="2410083" cy="2211091"/>
          </a:xfrm>
          <a:custGeom>
            <a:avLst/>
            <a:gdLst>
              <a:gd name="connsiteX0" fmla="*/ 891446 w 2410083"/>
              <a:gd name="connsiteY0" fmla="*/ 2180885 h 2211091"/>
              <a:gd name="connsiteX1" fmla="*/ 977120 w 2410083"/>
              <a:gd name="connsiteY1" fmla="*/ 2208722 h 2211091"/>
              <a:gd name="connsiteX2" fmla="*/ 976511 w 2410083"/>
              <a:gd name="connsiteY2" fmla="*/ 2211091 h 2211091"/>
              <a:gd name="connsiteX3" fmla="*/ 2410083 w 2410083"/>
              <a:gd name="connsiteY3" fmla="*/ 0 h 2211091"/>
              <a:gd name="connsiteX4" fmla="*/ 2410083 w 2410083"/>
              <a:gd name="connsiteY4" fmla="*/ 1041190 h 2211091"/>
              <a:gd name="connsiteX5" fmla="*/ 2313439 w 2410083"/>
              <a:gd name="connsiteY5" fmla="*/ 1045157 h 2211091"/>
              <a:gd name="connsiteX6" fmla="*/ 1006838 w 2410083"/>
              <a:gd name="connsiteY6" fmla="*/ 2093143 h 2211091"/>
              <a:gd name="connsiteX7" fmla="*/ 991182 w 2410083"/>
              <a:gd name="connsiteY7" fmla="*/ 2154029 h 2211091"/>
              <a:gd name="connsiteX8" fmla="*/ 0 w 2410083"/>
              <a:gd name="connsiteY8" fmla="*/ 1831975 h 2211091"/>
              <a:gd name="connsiteX9" fmla="*/ 12458 w 2410083"/>
              <a:gd name="connsiteY9" fmla="*/ 1783525 h 2211091"/>
              <a:gd name="connsiteX10" fmla="*/ 2226725 w 2410083"/>
              <a:gd name="connsiteY10" fmla="*/ 7527 h 221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0083" h="2211091">
                <a:moveTo>
                  <a:pt x="891446" y="2180885"/>
                </a:moveTo>
                <a:lnTo>
                  <a:pt x="977120" y="2208722"/>
                </a:lnTo>
                <a:lnTo>
                  <a:pt x="976511" y="2211091"/>
                </a:lnTo>
                <a:close/>
                <a:moveTo>
                  <a:pt x="2410083" y="0"/>
                </a:moveTo>
                <a:lnTo>
                  <a:pt x="2410083" y="1041190"/>
                </a:lnTo>
                <a:lnTo>
                  <a:pt x="2313439" y="1045157"/>
                </a:lnTo>
                <a:cubicBezTo>
                  <a:pt x="1696046" y="1096060"/>
                  <a:pt x="1184744" y="1521157"/>
                  <a:pt x="1006838" y="2093143"/>
                </a:cubicBezTo>
                <a:lnTo>
                  <a:pt x="991182" y="2154029"/>
                </a:lnTo>
                <a:lnTo>
                  <a:pt x="0" y="1831975"/>
                </a:lnTo>
                <a:lnTo>
                  <a:pt x="12458" y="1783525"/>
                </a:lnTo>
                <a:cubicBezTo>
                  <a:pt x="313951" y="814193"/>
                  <a:pt x="1180443" y="93791"/>
                  <a:pt x="2226725" y="75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  <a:scene3d>
              <a:camera prst="orthographicFront">
                <a:rot lat="0" lon="0" rev="2400000"/>
              </a:camera>
              <a:lightRig rig="threePt" dir="t"/>
            </a:scene3d>
          </a:bodyPr>
          <a:lstStyle/>
          <a:p>
            <a:pPr algn="ctr"/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49F62-C7DB-4FE8-A8FE-C9FCE49AB68E}"/>
              </a:ext>
            </a:extLst>
          </p:cNvPr>
          <p:cNvSpPr txBox="1"/>
          <p:nvPr/>
        </p:nvSpPr>
        <p:spPr>
          <a:xfrm rot="2400000">
            <a:off x="5707461" y="1977582"/>
            <a:ext cx="241008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Intellectual</a:t>
            </a:r>
            <a:b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stimulation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ADA1EE-84A4-4671-9C97-5F8D65FBA304}"/>
              </a:ext>
            </a:extLst>
          </p:cNvPr>
          <p:cNvSpPr txBox="1"/>
          <p:nvPr/>
        </p:nvSpPr>
        <p:spPr>
          <a:xfrm rot="18900000">
            <a:off x="3266577" y="2127469"/>
            <a:ext cx="2410083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E6EEA6-E755-4533-9B1A-E918674FA7DB}"/>
              </a:ext>
            </a:extLst>
          </p:cNvPr>
          <p:cNvSpPr txBox="1"/>
          <p:nvPr/>
        </p:nvSpPr>
        <p:spPr>
          <a:xfrm rot="17700000">
            <a:off x="6283933" y="4192839"/>
            <a:ext cx="241008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Inspirational communication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D80B0F-FEFB-4156-B09B-2F4C364CAD78}"/>
              </a:ext>
            </a:extLst>
          </p:cNvPr>
          <p:cNvSpPr txBox="1"/>
          <p:nvPr/>
        </p:nvSpPr>
        <p:spPr>
          <a:xfrm>
            <a:off x="4531323" y="5499010"/>
            <a:ext cx="241008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Supportive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leadership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5A6DF-D7FC-4292-893F-774404F77205}"/>
              </a:ext>
            </a:extLst>
          </p:cNvPr>
          <p:cNvSpPr txBox="1"/>
          <p:nvPr/>
        </p:nvSpPr>
        <p:spPr>
          <a:xfrm rot="3900000">
            <a:off x="2722128" y="4262619"/>
            <a:ext cx="2410083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</a:t>
            </a:r>
            <a:b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recognition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D0734EC-B6BC-4184-B2DD-B7B458C4BB32}"/>
              </a:ext>
            </a:extLst>
          </p:cNvPr>
          <p:cNvSpPr/>
          <p:nvPr/>
        </p:nvSpPr>
        <p:spPr>
          <a:xfrm>
            <a:off x="4213002" y="3935206"/>
            <a:ext cx="2981968" cy="1387799"/>
          </a:xfrm>
          <a:custGeom>
            <a:avLst/>
            <a:gdLst>
              <a:gd name="connsiteX0" fmla="*/ 0 w 2981968"/>
              <a:gd name="connsiteY0" fmla="*/ 0 h 1387799"/>
              <a:gd name="connsiteX1" fmla="*/ 54341 w 2981968"/>
              <a:gd name="connsiteY1" fmla="*/ 91722 h 1387799"/>
              <a:gd name="connsiteX2" fmla="*/ 1503583 w 2981968"/>
              <a:gd name="connsiteY2" fmla="*/ 793063 h 1387799"/>
              <a:gd name="connsiteX3" fmla="*/ 2952825 w 2981968"/>
              <a:gd name="connsiteY3" fmla="*/ 91722 h 1387799"/>
              <a:gd name="connsiteX4" fmla="*/ 2981968 w 2981968"/>
              <a:gd name="connsiteY4" fmla="*/ 42533 h 1387799"/>
              <a:gd name="connsiteX5" fmla="*/ 2981824 w 2981968"/>
              <a:gd name="connsiteY5" fmla="*/ 45376 h 1387799"/>
              <a:gd name="connsiteX6" fmla="*/ 1492059 w 2981968"/>
              <a:gd name="connsiteY6" fmla="*/ 1387799 h 1387799"/>
              <a:gd name="connsiteX7" fmla="*/ 2295 w 2981968"/>
              <a:gd name="connsiteY7" fmla="*/ 45376 h 138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1968" h="1387799">
                <a:moveTo>
                  <a:pt x="0" y="0"/>
                </a:moveTo>
                <a:lnTo>
                  <a:pt x="54341" y="91722"/>
                </a:lnTo>
                <a:cubicBezTo>
                  <a:pt x="333441" y="509472"/>
                  <a:pt x="877782" y="793063"/>
                  <a:pt x="1503583" y="793063"/>
                </a:cubicBezTo>
                <a:cubicBezTo>
                  <a:pt x="2129385" y="793063"/>
                  <a:pt x="2673726" y="509472"/>
                  <a:pt x="2952825" y="91722"/>
                </a:cubicBezTo>
                <a:lnTo>
                  <a:pt x="2981968" y="42533"/>
                </a:lnTo>
                <a:lnTo>
                  <a:pt x="2981824" y="45376"/>
                </a:lnTo>
                <a:cubicBezTo>
                  <a:pt x="2905137" y="799395"/>
                  <a:pt x="2267413" y="1387799"/>
                  <a:pt x="1492059" y="1387799"/>
                </a:cubicBezTo>
                <a:cubicBezTo>
                  <a:pt x="716706" y="1387799"/>
                  <a:pt x="78981" y="799395"/>
                  <a:pt x="2295" y="45376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95000"/>
                </a:schemeClr>
              </a:gs>
              <a:gs pos="83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1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E773FC-D752-4632-A45B-642AB2A2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98" y="72873"/>
            <a:ext cx="7200000" cy="488201"/>
          </a:xfrm>
        </p:spPr>
        <p:txBody>
          <a:bodyPr/>
          <a:lstStyle/>
          <a:p>
            <a:r>
              <a:rPr lang="en-US" dirty="0"/>
              <a:t>Situational leadership model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F6902-1A85-418C-B41E-E62D71724CD5}"/>
              </a:ext>
            </a:extLst>
          </p:cNvPr>
          <p:cNvGrpSpPr/>
          <p:nvPr/>
        </p:nvGrpSpPr>
        <p:grpSpPr>
          <a:xfrm>
            <a:off x="2012057" y="645137"/>
            <a:ext cx="7984559" cy="4465356"/>
            <a:chOff x="2012057" y="1519087"/>
            <a:chExt cx="7984559" cy="446535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74ABC58-2484-4CA7-AACC-7E499BF3F558}"/>
                </a:ext>
              </a:extLst>
            </p:cNvPr>
            <p:cNvCxnSpPr/>
            <p:nvPr/>
          </p:nvCxnSpPr>
          <p:spPr>
            <a:xfrm flipV="1">
              <a:off x="2511281" y="1519087"/>
              <a:ext cx="0" cy="405560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95238A2-7B66-4C69-AA2B-7A30C4BD835D}"/>
                </a:ext>
              </a:extLst>
            </p:cNvPr>
            <p:cNvCxnSpPr>
              <a:cxnSpLocks/>
            </p:cNvCxnSpPr>
            <p:nvPr/>
          </p:nvCxnSpPr>
          <p:spPr>
            <a:xfrm>
              <a:off x="2511281" y="5574687"/>
              <a:ext cx="748533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ACC5FC-F7B1-4C32-BBCF-43E64EA93214}"/>
                </a:ext>
              </a:extLst>
            </p:cNvPr>
            <p:cNvSpPr txBox="1"/>
            <p:nvPr/>
          </p:nvSpPr>
          <p:spPr>
            <a:xfrm>
              <a:off x="2012057" y="1519087"/>
              <a:ext cx="430887" cy="4055600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SUPPORTIVE LEADERSHIP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25F580-27AA-4841-A6AE-8A37C152649A}"/>
                </a:ext>
              </a:extLst>
            </p:cNvPr>
            <p:cNvSpPr txBox="1"/>
            <p:nvPr/>
          </p:nvSpPr>
          <p:spPr>
            <a:xfrm>
              <a:off x="2511281" y="5645889"/>
              <a:ext cx="7485335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DIRECTIVE LEADERSHIP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BFD867C-1AD7-4E5D-A7C5-BA286F07B25F}"/>
                </a:ext>
              </a:extLst>
            </p:cNvPr>
            <p:cNvGrpSpPr/>
            <p:nvPr/>
          </p:nvGrpSpPr>
          <p:grpSpPr>
            <a:xfrm>
              <a:off x="2579619" y="1889006"/>
              <a:ext cx="7088255" cy="3614480"/>
              <a:chOff x="2579619" y="1889006"/>
              <a:chExt cx="7088255" cy="361448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26628C-27C5-4A8E-982B-6D6C0D9A54BE}"/>
                  </a:ext>
                </a:extLst>
              </p:cNvPr>
              <p:cNvSpPr/>
              <p:nvPr/>
            </p:nvSpPr>
            <p:spPr>
              <a:xfrm>
                <a:off x="2579619" y="3724120"/>
                <a:ext cx="3516381" cy="17793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08000">
                  <a:lnSpc>
                    <a:spcPct val="150000"/>
                  </a:lnSpc>
                </a:pPr>
                <a:endPara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AF27A7-E2BA-4964-B4FC-CC9D5CED7C28}"/>
                  </a:ext>
                </a:extLst>
              </p:cNvPr>
              <p:cNvSpPr/>
              <p:nvPr/>
            </p:nvSpPr>
            <p:spPr>
              <a:xfrm>
                <a:off x="2579619" y="1889006"/>
                <a:ext cx="3516381" cy="17793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08000">
                  <a:lnSpc>
                    <a:spcPct val="150000"/>
                  </a:lnSpc>
                </a:pPr>
                <a:endPara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9ECD279-A682-4F23-A709-6BBC3EFFE8DF}"/>
                  </a:ext>
                </a:extLst>
              </p:cNvPr>
              <p:cNvSpPr/>
              <p:nvPr/>
            </p:nvSpPr>
            <p:spPr>
              <a:xfrm>
                <a:off x="6151493" y="1889006"/>
                <a:ext cx="3516381" cy="17793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08000" algn="r">
                  <a:lnSpc>
                    <a:spcPct val="150000"/>
                  </a:lnSpc>
                </a:pPr>
                <a:endParaRPr lang="en-US" sz="12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B0DFA3C-986C-4360-A039-0F789D527F75}"/>
                  </a:ext>
                </a:extLst>
              </p:cNvPr>
              <p:cNvSpPr/>
              <p:nvPr/>
            </p:nvSpPr>
            <p:spPr>
              <a:xfrm>
                <a:off x="6151493" y="3724120"/>
                <a:ext cx="3516381" cy="17793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8348A7D-DB64-485D-B333-06A76E23C6AD}"/>
                  </a:ext>
                </a:extLst>
              </p:cNvPr>
              <p:cNvGrpSpPr/>
              <p:nvPr/>
            </p:nvGrpSpPr>
            <p:grpSpPr>
              <a:xfrm>
                <a:off x="2581274" y="2209799"/>
                <a:ext cx="7086600" cy="2401334"/>
                <a:chOff x="2581274" y="2209799"/>
                <a:chExt cx="7086600" cy="2401334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795AD927-9F8A-475D-B96B-841215EE5900}"/>
                    </a:ext>
                  </a:extLst>
                </p:cNvPr>
                <p:cNvSpPr/>
                <p:nvPr/>
              </p:nvSpPr>
              <p:spPr>
                <a:xfrm>
                  <a:off x="2581274" y="2209799"/>
                  <a:ext cx="3543300" cy="2401334"/>
                </a:xfrm>
                <a:custGeom>
                  <a:avLst/>
                  <a:gdLst>
                    <a:gd name="connsiteX0" fmla="*/ 0 w 7105650"/>
                    <a:gd name="connsiteY0" fmla="*/ 2400301 h 2403206"/>
                    <a:gd name="connsiteX1" fmla="*/ 1019175 w 7105650"/>
                    <a:gd name="connsiteY1" fmla="*/ 2009776 h 2403206"/>
                    <a:gd name="connsiteX2" fmla="*/ 3543300 w 7105650"/>
                    <a:gd name="connsiteY2" fmla="*/ 1 h 2403206"/>
                    <a:gd name="connsiteX3" fmla="*/ 6067425 w 7105650"/>
                    <a:gd name="connsiteY3" fmla="*/ 2019301 h 2403206"/>
                    <a:gd name="connsiteX4" fmla="*/ 7105650 w 7105650"/>
                    <a:gd name="connsiteY4" fmla="*/ 2400301 h 2403206"/>
                    <a:gd name="connsiteX0" fmla="*/ 0 w 7105650"/>
                    <a:gd name="connsiteY0" fmla="*/ 2400301 h 2403206"/>
                    <a:gd name="connsiteX1" fmla="*/ 1019175 w 7105650"/>
                    <a:gd name="connsiteY1" fmla="*/ 2009776 h 2403206"/>
                    <a:gd name="connsiteX2" fmla="*/ 3543300 w 7105650"/>
                    <a:gd name="connsiteY2" fmla="*/ 1 h 2403206"/>
                    <a:gd name="connsiteX3" fmla="*/ 6067425 w 7105650"/>
                    <a:gd name="connsiteY3" fmla="*/ 2019301 h 2403206"/>
                    <a:gd name="connsiteX4" fmla="*/ 7105650 w 7105650"/>
                    <a:gd name="connsiteY4" fmla="*/ 2400301 h 2403206"/>
                    <a:gd name="connsiteX0" fmla="*/ 0 w 7105650"/>
                    <a:gd name="connsiteY0" fmla="*/ 2400301 h 2403206"/>
                    <a:gd name="connsiteX1" fmla="*/ 1019175 w 7105650"/>
                    <a:gd name="connsiteY1" fmla="*/ 2009776 h 2403206"/>
                    <a:gd name="connsiteX2" fmla="*/ 3543300 w 7105650"/>
                    <a:gd name="connsiteY2" fmla="*/ 1 h 2403206"/>
                    <a:gd name="connsiteX3" fmla="*/ 6067425 w 7105650"/>
                    <a:gd name="connsiteY3" fmla="*/ 2019301 h 2403206"/>
                    <a:gd name="connsiteX4" fmla="*/ 7105650 w 7105650"/>
                    <a:gd name="connsiteY4" fmla="*/ 2400301 h 2403206"/>
                    <a:gd name="connsiteX0" fmla="*/ 0 w 6067425"/>
                    <a:gd name="connsiteY0" fmla="*/ 2400301 h 2401334"/>
                    <a:gd name="connsiteX1" fmla="*/ 1019175 w 6067425"/>
                    <a:gd name="connsiteY1" fmla="*/ 2009776 h 2401334"/>
                    <a:gd name="connsiteX2" fmla="*/ 3543300 w 6067425"/>
                    <a:gd name="connsiteY2" fmla="*/ 1 h 2401334"/>
                    <a:gd name="connsiteX3" fmla="*/ 6067425 w 6067425"/>
                    <a:gd name="connsiteY3" fmla="*/ 2019301 h 2401334"/>
                    <a:gd name="connsiteX0" fmla="*/ 0 w 3543300"/>
                    <a:gd name="connsiteY0" fmla="*/ 2400301 h 2401334"/>
                    <a:gd name="connsiteX1" fmla="*/ 1019175 w 3543300"/>
                    <a:gd name="connsiteY1" fmla="*/ 2009776 h 2401334"/>
                    <a:gd name="connsiteX2" fmla="*/ 3543300 w 3543300"/>
                    <a:gd name="connsiteY2" fmla="*/ 1 h 2401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43300" h="2401334">
                      <a:moveTo>
                        <a:pt x="0" y="2400301"/>
                      </a:moveTo>
                      <a:cubicBezTo>
                        <a:pt x="214312" y="2405063"/>
                        <a:pt x="428625" y="2409826"/>
                        <a:pt x="1019175" y="2009776"/>
                      </a:cubicBezTo>
                      <a:cubicBezTo>
                        <a:pt x="1609725" y="1609726"/>
                        <a:pt x="2701925" y="-1586"/>
                        <a:pt x="3543300" y="1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B0A3C51-A98C-4905-8B31-A33F3ADC4CC1}"/>
                    </a:ext>
                  </a:extLst>
                </p:cNvPr>
                <p:cNvSpPr/>
                <p:nvPr/>
              </p:nvSpPr>
              <p:spPr>
                <a:xfrm flipH="1">
                  <a:off x="6124574" y="2209799"/>
                  <a:ext cx="3543300" cy="2401334"/>
                </a:xfrm>
                <a:custGeom>
                  <a:avLst/>
                  <a:gdLst>
                    <a:gd name="connsiteX0" fmla="*/ 0 w 7105650"/>
                    <a:gd name="connsiteY0" fmla="*/ 2400301 h 2403206"/>
                    <a:gd name="connsiteX1" fmla="*/ 1019175 w 7105650"/>
                    <a:gd name="connsiteY1" fmla="*/ 2009776 h 2403206"/>
                    <a:gd name="connsiteX2" fmla="*/ 3543300 w 7105650"/>
                    <a:gd name="connsiteY2" fmla="*/ 1 h 2403206"/>
                    <a:gd name="connsiteX3" fmla="*/ 6067425 w 7105650"/>
                    <a:gd name="connsiteY3" fmla="*/ 2019301 h 2403206"/>
                    <a:gd name="connsiteX4" fmla="*/ 7105650 w 7105650"/>
                    <a:gd name="connsiteY4" fmla="*/ 2400301 h 2403206"/>
                    <a:gd name="connsiteX0" fmla="*/ 0 w 7105650"/>
                    <a:gd name="connsiteY0" fmla="*/ 2400301 h 2403206"/>
                    <a:gd name="connsiteX1" fmla="*/ 1019175 w 7105650"/>
                    <a:gd name="connsiteY1" fmla="*/ 2009776 h 2403206"/>
                    <a:gd name="connsiteX2" fmla="*/ 3543300 w 7105650"/>
                    <a:gd name="connsiteY2" fmla="*/ 1 h 2403206"/>
                    <a:gd name="connsiteX3" fmla="*/ 6067425 w 7105650"/>
                    <a:gd name="connsiteY3" fmla="*/ 2019301 h 2403206"/>
                    <a:gd name="connsiteX4" fmla="*/ 7105650 w 7105650"/>
                    <a:gd name="connsiteY4" fmla="*/ 2400301 h 2403206"/>
                    <a:gd name="connsiteX0" fmla="*/ 0 w 7105650"/>
                    <a:gd name="connsiteY0" fmla="*/ 2400301 h 2403206"/>
                    <a:gd name="connsiteX1" fmla="*/ 1019175 w 7105650"/>
                    <a:gd name="connsiteY1" fmla="*/ 2009776 h 2403206"/>
                    <a:gd name="connsiteX2" fmla="*/ 3543300 w 7105650"/>
                    <a:gd name="connsiteY2" fmla="*/ 1 h 2403206"/>
                    <a:gd name="connsiteX3" fmla="*/ 6067425 w 7105650"/>
                    <a:gd name="connsiteY3" fmla="*/ 2019301 h 2403206"/>
                    <a:gd name="connsiteX4" fmla="*/ 7105650 w 7105650"/>
                    <a:gd name="connsiteY4" fmla="*/ 2400301 h 2403206"/>
                    <a:gd name="connsiteX0" fmla="*/ 0 w 6067425"/>
                    <a:gd name="connsiteY0" fmla="*/ 2400301 h 2401334"/>
                    <a:gd name="connsiteX1" fmla="*/ 1019175 w 6067425"/>
                    <a:gd name="connsiteY1" fmla="*/ 2009776 h 2401334"/>
                    <a:gd name="connsiteX2" fmla="*/ 3543300 w 6067425"/>
                    <a:gd name="connsiteY2" fmla="*/ 1 h 2401334"/>
                    <a:gd name="connsiteX3" fmla="*/ 6067425 w 6067425"/>
                    <a:gd name="connsiteY3" fmla="*/ 2019301 h 2401334"/>
                    <a:gd name="connsiteX0" fmla="*/ 0 w 3543300"/>
                    <a:gd name="connsiteY0" fmla="*/ 2400301 h 2401334"/>
                    <a:gd name="connsiteX1" fmla="*/ 1019175 w 3543300"/>
                    <a:gd name="connsiteY1" fmla="*/ 2009776 h 2401334"/>
                    <a:gd name="connsiteX2" fmla="*/ 3543300 w 3543300"/>
                    <a:gd name="connsiteY2" fmla="*/ 1 h 2401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43300" h="2401334">
                      <a:moveTo>
                        <a:pt x="0" y="2400301"/>
                      </a:moveTo>
                      <a:cubicBezTo>
                        <a:pt x="214312" y="2405063"/>
                        <a:pt x="428625" y="2409826"/>
                        <a:pt x="1019175" y="2009776"/>
                      </a:cubicBezTo>
                      <a:cubicBezTo>
                        <a:pt x="1609725" y="1609726"/>
                        <a:pt x="2701925" y="-1586"/>
                        <a:pt x="3543300" y="1"/>
                      </a:cubicBezTo>
                    </a:path>
                  </a:pathLst>
                </a:cu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7D5883A-9168-4A2E-A0BC-5E8EB8749559}"/>
                </a:ext>
              </a:extLst>
            </p:cNvPr>
            <p:cNvGrpSpPr/>
            <p:nvPr/>
          </p:nvGrpSpPr>
          <p:grpSpPr>
            <a:xfrm>
              <a:off x="2579619" y="1889006"/>
              <a:ext cx="7088255" cy="3614480"/>
              <a:chOff x="2579619" y="1889006"/>
              <a:chExt cx="7088255" cy="361448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3A91D10-141B-4B17-B10D-183731913C9A}"/>
                  </a:ext>
                </a:extLst>
              </p:cNvPr>
              <p:cNvSpPr/>
              <p:nvPr/>
            </p:nvSpPr>
            <p:spPr>
              <a:xfrm>
                <a:off x="2579619" y="3724120"/>
                <a:ext cx="3516381" cy="17793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08000" algn="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S4</a:t>
                </a:r>
              </a:p>
              <a:p>
                <a:pPr marL="108000" algn="r"/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Self-reliant achiever</a:t>
                </a:r>
              </a:p>
              <a:p>
                <a:pPr algn="r"/>
                <a:endPara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8000" indent="-180000" algn="r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High competence</a:t>
                </a:r>
              </a:p>
              <a:p>
                <a:pPr marL="288000" indent="-180000" algn="r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High commitment</a:t>
                </a:r>
              </a:p>
              <a:p>
                <a:pPr marL="288000" indent="-180000" algn="r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Needs delegated authority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9DD0DA-EFB5-4F3C-87DE-C812DC433AB5}"/>
                  </a:ext>
                </a:extLst>
              </p:cNvPr>
              <p:cNvSpPr/>
              <p:nvPr/>
            </p:nvSpPr>
            <p:spPr>
              <a:xfrm>
                <a:off x="2579619" y="1889006"/>
                <a:ext cx="3516381" cy="17793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08000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S3</a:t>
                </a:r>
              </a:p>
              <a:p>
                <a:pPr marL="108000"/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Capable but cautious</a:t>
                </a:r>
              </a:p>
              <a:p>
                <a:pPr marL="108000"/>
                <a:endPara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8000" indent="-18000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High competence</a:t>
                </a:r>
              </a:p>
              <a:p>
                <a:pPr marL="288000" indent="-18000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Variable commitment</a:t>
                </a:r>
              </a:p>
              <a:p>
                <a:pPr marL="288000" indent="-18000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Needs support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7EC90D5-407E-479E-9271-DFACBF5A4437}"/>
                  </a:ext>
                </a:extLst>
              </p:cNvPr>
              <p:cNvSpPr/>
              <p:nvPr/>
            </p:nvSpPr>
            <p:spPr>
              <a:xfrm>
                <a:off x="6151493" y="1889006"/>
                <a:ext cx="3516381" cy="17793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08000" algn="r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S2</a:t>
                </a:r>
              </a:p>
              <a:p>
                <a:pPr marL="108000" algn="r"/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Disillusioned learner</a:t>
                </a:r>
              </a:p>
              <a:p>
                <a:pPr marL="108000" algn="r"/>
                <a:endPara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8000" indent="-180000" algn="r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Variable competence</a:t>
                </a:r>
              </a:p>
              <a:p>
                <a:pPr marL="288000" indent="-180000" algn="r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Low commitment</a:t>
                </a:r>
              </a:p>
              <a:p>
                <a:pPr marL="288000" indent="-180000" algn="r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Needs coaching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DCDD7DE-E590-4499-A743-5D1212953282}"/>
                  </a:ext>
                </a:extLst>
              </p:cNvPr>
              <p:cNvSpPr/>
              <p:nvPr/>
            </p:nvSpPr>
            <p:spPr>
              <a:xfrm>
                <a:off x="6151493" y="3724120"/>
                <a:ext cx="3516381" cy="17793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08000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</a:rPr>
                  <a:t>S1</a:t>
                </a:r>
              </a:p>
              <a:p>
                <a:pPr marL="108000"/>
                <a:r>
                  <a:rPr lang="en-US" sz="1400" dirty="0">
                    <a:solidFill>
                      <a:schemeClr val="bg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Enthusiastic beginner</a:t>
                </a:r>
              </a:p>
              <a:p>
                <a:endParaRPr lang="en-US" sz="14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8000" indent="-18000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Low competence</a:t>
                </a:r>
              </a:p>
              <a:p>
                <a:pPr marL="288000" indent="-18000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High commitment</a:t>
                </a:r>
              </a:p>
              <a:p>
                <a:pPr marL="288000" indent="-18000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Needs strong direction</a:t>
                </a:r>
              </a:p>
              <a:p>
                <a:endParaRPr lang="en-US" sz="16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92AF9D-2FE9-4D1E-A939-2F4505AE92E9}"/>
              </a:ext>
            </a:extLst>
          </p:cNvPr>
          <p:cNvGrpSpPr/>
          <p:nvPr/>
        </p:nvGrpSpPr>
        <p:grpSpPr>
          <a:xfrm>
            <a:off x="2594833" y="5278618"/>
            <a:ext cx="7073041" cy="1452954"/>
            <a:chOff x="2594833" y="5278618"/>
            <a:chExt cx="7073041" cy="145295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3BB7EE5-EDDD-4D06-A7E5-8C6024F495BA}"/>
                </a:ext>
              </a:extLst>
            </p:cNvPr>
            <p:cNvSpPr/>
            <p:nvPr/>
          </p:nvSpPr>
          <p:spPr>
            <a:xfrm>
              <a:off x="4376514" y="5278618"/>
              <a:ext cx="3509680" cy="28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Moderate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D1A6920-A109-4612-97E8-FCBAE08745F0}"/>
                </a:ext>
              </a:extLst>
            </p:cNvPr>
            <p:cNvSpPr/>
            <p:nvPr/>
          </p:nvSpPr>
          <p:spPr>
            <a:xfrm>
              <a:off x="7939874" y="5278618"/>
              <a:ext cx="1728000" cy="28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Low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6DBFDD8-B090-4C0E-9AC5-DA16C9A6A069}"/>
                </a:ext>
              </a:extLst>
            </p:cNvPr>
            <p:cNvSpPr/>
            <p:nvPr/>
          </p:nvSpPr>
          <p:spPr>
            <a:xfrm>
              <a:off x="2594834" y="5278618"/>
              <a:ext cx="1728000" cy="2880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High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FFFF7C9-59B1-439E-8CC6-BB4AF37666EA}"/>
                </a:ext>
              </a:extLst>
            </p:cNvPr>
            <p:cNvSpPr/>
            <p:nvPr/>
          </p:nvSpPr>
          <p:spPr>
            <a:xfrm>
              <a:off x="2594834" y="5637818"/>
              <a:ext cx="1728000" cy="684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R4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--------------------------------------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able and willing or confident</a:t>
              </a:r>
              <a:endParaRPr lang="en-US" sz="105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558CC97-7BDB-4221-A466-1AECEE6F2843}"/>
                </a:ext>
              </a:extLst>
            </p:cNvPr>
            <p:cNvSpPr/>
            <p:nvPr/>
          </p:nvSpPr>
          <p:spPr>
            <a:xfrm>
              <a:off x="4376514" y="5637820"/>
              <a:ext cx="1728000" cy="68400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R3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--------------------------------------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able but unwilling or insecure</a:t>
              </a:r>
              <a:endParaRPr lang="en-US" sz="1200" b="1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1165C6B-B948-450F-ACAD-AA95C3C8927E}"/>
                </a:ext>
              </a:extLst>
            </p:cNvPr>
            <p:cNvSpPr/>
            <p:nvPr/>
          </p:nvSpPr>
          <p:spPr>
            <a:xfrm>
              <a:off x="6158194" y="5637820"/>
              <a:ext cx="1728000" cy="684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R2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--------------------------------------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unable but willing or confident</a:t>
              </a:r>
              <a:endParaRPr lang="en-US" sz="1200" b="1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91DC4A2-1AD8-4338-83DC-B657C8F91A99}"/>
                </a:ext>
              </a:extLst>
            </p:cNvPr>
            <p:cNvSpPr/>
            <p:nvPr/>
          </p:nvSpPr>
          <p:spPr>
            <a:xfrm>
              <a:off x="7939874" y="5637820"/>
              <a:ext cx="1728000" cy="68400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R1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--------------------------------------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unable and unwilling or insecure</a:t>
              </a:r>
              <a:endParaRPr lang="en-US" sz="1200" b="1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32B8E57-1071-427A-BA9C-50D30FFF6F8D}"/>
                </a:ext>
              </a:extLst>
            </p:cNvPr>
            <p:cNvSpPr txBox="1"/>
            <p:nvPr/>
          </p:nvSpPr>
          <p:spPr>
            <a:xfrm>
              <a:off x="2594833" y="6393018"/>
              <a:ext cx="707304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sz="1600" dirty="0">
                  <a:latin typeface="Roboto" panose="02000000000000000000" pitchFamily="2" charset="0"/>
                  <a:ea typeface="Roboto" panose="02000000000000000000" pitchFamily="2" charset="0"/>
                  <a:cs typeface="Noto Sans" panose="020B0502040504020204" pitchFamily="34" charset="0"/>
                </a:rPr>
                <a:t>FOLLOWER READINESS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56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80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Roboto</vt:lpstr>
      <vt:lpstr>Roboto Light</vt:lpstr>
      <vt:lpstr>Roboto Medium</vt:lpstr>
      <vt:lpstr>Roboto Mono</vt:lpstr>
      <vt:lpstr>Office Theme</vt:lpstr>
      <vt:lpstr>When you meet people where they are, you can take them where they need to be</vt:lpstr>
      <vt:lpstr>Transformational Leadership</vt:lpstr>
      <vt:lpstr>Situational leadership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Jürgen Pointinger</dc:creator>
  <cp:lastModifiedBy>Jürgen Pointinger</cp:lastModifiedBy>
  <cp:revision>37</cp:revision>
  <dcterms:created xsi:type="dcterms:W3CDTF">2020-12-18T08:58:00Z</dcterms:created>
  <dcterms:modified xsi:type="dcterms:W3CDTF">2021-01-12T15:17:58Z</dcterms:modified>
</cp:coreProperties>
</file>