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61" r:id="rId6"/>
    <p:sldId id="258"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1"/>
    <p:restoredTop sz="94617"/>
  </p:normalViewPr>
  <p:slideViewPr>
    <p:cSldViewPr snapToGrid="0" snapToObjects="1" showGuides="1">
      <p:cViewPr>
        <p:scale>
          <a:sx n="90" d="100"/>
          <a:sy n="90" d="100"/>
        </p:scale>
        <p:origin x="1384" y="1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4/7/18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4/7/18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4/7/18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4/7/18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4/7/18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992A-E93C-244B-9041-3221625940E1}"/>
              </a:ext>
            </a:extLst>
          </p:cNvPr>
          <p:cNvSpPr>
            <a:spLocks noGrp="1"/>
          </p:cNvSpPr>
          <p:nvPr>
            <p:ph type="ctrTitle"/>
          </p:nvPr>
        </p:nvSpPr>
        <p:spPr>
          <a:xfrm>
            <a:off x="1485900" y="1049867"/>
            <a:ext cx="9486900" cy="1865023"/>
          </a:xfrm>
        </p:spPr>
        <p:txBody>
          <a:bodyPr/>
          <a:lstStyle/>
          <a:p>
            <a:pPr algn="l"/>
            <a:r>
              <a:rPr lang="en-US" sz="3600" b="1" dirty="0"/>
              <a:t>Paper Review</a:t>
            </a:r>
            <a:br>
              <a:rPr lang="en-US" sz="3600" dirty="0"/>
            </a:br>
            <a:r>
              <a:rPr lang="en-US" sz="3600" dirty="0"/>
              <a:t>	</a:t>
            </a:r>
            <a:r>
              <a:rPr lang="en-US" sz="2400" dirty="0"/>
              <a:t>---Development and Validation of a Deep Learning Algorithm for Detection of 	Diabetic Retinopathy in Retinal Fundus Photographs</a:t>
            </a:r>
            <a:endParaRPr lang="en-US" sz="4000" dirty="0"/>
          </a:p>
        </p:txBody>
      </p:sp>
      <p:sp>
        <p:nvSpPr>
          <p:cNvPr id="3" name="Subtitle 2">
            <a:extLst>
              <a:ext uri="{FF2B5EF4-FFF2-40B4-BE49-F238E27FC236}">
                <a16:creationId xmlns:a16="http://schemas.microsoft.com/office/drawing/2014/main" id="{8EEBE293-E8DD-5549-AF3D-E14EBB0BD1A1}"/>
              </a:ext>
            </a:extLst>
          </p:cNvPr>
          <p:cNvSpPr>
            <a:spLocks noGrp="1"/>
          </p:cNvSpPr>
          <p:nvPr>
            <p:ph type="subTitle" idx="1"/>
          </p:nvPr>
        </p:nvSpPr>
        <p:spPr>
          <a:xfrm>
            <a:off x="7445829" y="3956279"/>
            <a:ext cx="2065750" cy="1086237"/>
          </a:xfrm>
        </p:spPr>
        <p:txBody>
          <a:bodyPr/>
          <a:lstStyle/>
          <a:p>
            <a:r>
              <a:rPr lang="en-US" dirty="0"/>
              <a:t>Shan Li</a:t>
            </a:r>
          </a:p>
          <a:p>
            <a:r>
              <a:rPr lang="en-US" dirty="0"/>
              <a:t>(shanl2)</a:t>
            </a:r>
          </a:p>
        </p:txBody>
      </p:sp>
    </p:spTree>
    <p:extLst>
      <p:ext uri="{BB962C8B-B14F-4D97-AF65-F5344CB8AC3E}">
        <p14:creationId xmlns:p14="http://schemas.microsoft.com/office/powerpoint/2010/main" val="138013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4D0C-1684-B344-81AD-2F91C61A0C6D}"/>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9D914136-3A96-2040-9107-F3BFFA80566A}"/>
              </a:ext>
            </a:extLst>
          </p:cNvPr>
          <p:cNvSpPr>
            <a:spLocks noGrp="1"/>
          </p:cNvSpPr>
          <p:nvPr>
            <p:ph idx="1"/>
          </p:nvPr>
        </p:nvSpPr>
        <p:spPr/>
        <p:txBody>
          <a:bodyPr>
            <a:normAutofit/>
          </a:bodyPr>
          <a:lstStyle/>
          <a:p>
            <a:pPr lvl="1"/>
            <a:r>
              <a:rPr lang="en-US" sz="2800" dirty="0"/>
              <a:t>Objective</a:t>
            </a:r>
          </a:p>
          <a:p>
            <a:pPr lvl="1"/>
            <a:r>
              <a:rPr lang="en-US" sz="2800" dirty="0"/>
              <a:t>Data set</a:t>
            </a:r>
          </a:p>
          <a:p>
            <a:pPr lvl="1"/>
            <a:r>
              <a:rPr lang="en-US" sz="2800" dirty="0"/>
              <a:t>Grading and Preprocessing</a:t>
            </a:r>
          </a:p>
          <a:p>
            <a:pPr lvl="1"/>
            <a:r>
              <a:rPr lang="en-US" sz="2800" dirty="0"/>
              <a:t>Model architecture and settings</a:t>
            </a:r>
          </a:p>
          <a:p>
            <a:pPr lvl="1"/>
            <a:r>
              <a:rPr lang="en-US" sz="2800" dirty="0"/>
              <a:t>Result</a:t>
            </a:r>
          </a:p>
        </p:txBody>
      </p:sp>
    </p:spTree>
    <p:extLst>
      <p:ext uri="{BB962C8B-B14F-4D97-AF65-F5344CB8AC3E}">
        <p14:creationId xmlns:p14="http://schemas.microsoft.com/office/powerpoint/2010/main" val="322278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91ED-8959-A745-8539-A235291C4A2D}"/>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64C7236B-6F2C-D548-8EB3-1EAE444DBB64}"/>
              </a:ext>
            </a:extLst>
          </p:cNvPr>
          <p:cNvSpPr>
            <a:spLocks noGrp="1"/>
          </p:cNvSpPr>
          <p:nvPr>
            <p:ph idx="1"/>
          </p:nvPr>
        </p:nvSpPr>
        <p:spPr/>
        <p:txBody>
          <a:bodyPr>
            <a:normAutofit/>
          </a:bodyPr>
          <a:lstStyle/>
          <a:p>
            <a:r>
              <a:rPr lang="en-US" sz="3200" dirty="0"/>
              <a:t>To apply deep learning to create an algorithm for automated detection of diabetic  retinopathy and diabetic macular edema in retinal fundus photographs.</a:t>
            </a:r>
          </a:p>
        </p:txBody>
      </p:sp>
    </p:spTree>
    <p:extLst>
      <p:ext uri="{BB962C8B-B14F-4D97-AF65-F5344CB8AC3E}">
        <p14:creationId xmlns:p14="http://schemas.microsoft.com/office/powerpoint/2010/main" val="69624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4D0C-1684-B344-81AD-2F91C61A0C6D}"/>
              </a:ext>
            </a:extLst>
          </p:cNvPr>
          <p:cNvSpPr>
            <a:spLocks noGrp="1"/>
          </p:cNvSpPr>
          <p:nvPr>
            <p:ph type="title"/>
          </p:nvPr>
        </p:nvSpPr>
        <p:spPr/>
        <p:txBody>
          <a:bodyPr/>
          <a:lstStyle/>
          <a:p>
            <a:r>
              <a:rPr lang="en-US" b="1" dirty="0"/>
              <a:t>Data set</a:t>
            </a:r>
          </a:p>
        </p:txBody>
      </p:sp>
      <p:sp>
        <p:nvSpPr>
          <p:cNvPr id="3" name="Content Placeholder 2">
            <a:extLst>
              <a:ext uri="{FF2B5EF4-FFF2-40B4-BE49-F238E27FC236}">
                <a16:creationId xmlns:a16="http://schemas.microsoft.com/office/drawing/2014/main" id="{9D914136-3A96-2040-9107-F3BFFA80566A}"/>
              </a:ext>
            </a:extLst>
          </p:cNvPr>
          <p:cNvSpPr>
            <a:spLocks noGrp="1"/>
          </p:cNvSpPr>
          <p:nvPr>
            <p:ph idx="1"/>
          </p:nvPr>
        </p:nvSpPr>
        <p:spPr/>
        <p:txBody>
          <a:bodyPr>
            <a:normAutofit/>
          </a:bodyPr>
          <a:lstStyle/>
          <a:p>
            <a:pPr lvl="1"/>
            <a:r>
              <a:rPr lang="en-US" sz="2800" b="1" dirty="0" err="1"/>
              <a:t>EyePACS</a:t>
            </a:r>
            <a:r>
              <a:rPr lang="en-US" dirty="0"/>
              <a:t>---were acquired as a part of routine clinical care for diabetic retinopathy screening, and approximately 40% of the images were acquired with pupil dilation</a:t>
            </a:r>
          </a:p>
          <a:p>
            <a:pPr lvl="1"/>
            <a:endParaRPr lang="en-US" sz="2800" b="1" dirty="0"/>
          </a:p>
          <a:p>
            <a:pPr lvl="1"/>
            <a:endParaRPr lang="en-US" sz="2800" b="1" dirty="0"/>
          </a:p>
          <a:p>
            <a:pPr lvl="1"/>
            <a:r>
              <a:rPr lang="en-US" sz="2800" b="1" dirty="0"/>
              <a:t>Messidor-2</a:t>
            </a:r>
            <a:r>
              <a:rPr lang="en-US" dirty="0"/>
              <a:t>--- has been used by other groups for benchmarking performance of automated detection </a:t>
            </a:r>
            <a:r>
              <a:rPr lang="en-US" dirty="0" err="1"/>
              <a:t>algo</a:t>
            </a:r>
            <a:r>
              <a:rPr lang="en-US" dirty="0"/>
              <a:t>- </a:t>
            </a:r>
            <a:r>
              <a:rPr lang="en-US" dirty="0" err="1"/>
              <a:t>rithms</a:t>
            </a:r>
            <a:r>
              <a:rPr lang="en-US" dirty="0"/>
              <a:t> for diabetic retinopathy. Approximately 44% of images were acquired with pupil dilation.</a:t>
            </a:r>
          </a:p>
          <a:p>
            <a:pPr lvl="1"/>
            <a:endParaRPr lang="en-US" sz="2800" dirty="0"/>
          </a:p>
          <a:p>
            <a:pPr lvl="1"/>
            <a:endParaRPr lang="en-US" sz="2800" dirty="0"/>
          </a:p>
        </p:txBody>
      </p:sp>
    </p:spTree>
    <p:extLst>
      <p:ext uri="{BB962C8B-B14F-4D97-AF65-F5344CB8AC3E}">
        <p14:creationId xmlns:p14="http://schemas.microsoft.com/office/powerpoint/2010/main" val="320408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4D0C-1684-B344-81AD-2F91C61A0C6D}"/>
              </a:ext>
            </a:extLst>
          </p:cNvPr>
          <p:cNvSpPr>
            <a:spLocks noGrp="1"/>
          </p:cNvSpPr>
          <p:nvPr>
            <p:ph type="title"/>
          </p:nvPr>
        </p:nvSpPr>
        <p:spPr/>
        <p:txBody>
          <a:bodyPr/>
          <a:lstStyle/>
          <a:p>
            <a:r>
              <a:rPr lang="en-US" b="1" dirty="0"/>
              <a:t>Grading and Preprocessing</a:t>
            </a:r>
          </a:p>
        </p:txBody>
      </p:sp>
      <p:sp>
        <p:nvSpPr>
          <p:cNvPr id="3" name="Content Placeholder 2">
            <a:extLst>
              <a:ext uri="{FF2B5EF4-FFF2-40B4-BE49-F238E27FC236}">
                <a16:creationId xmlns:a16="http://schemas.microsoft.com/office/drawing/2014/main" id="{9D914136-3A96-2040-9107-F3BFFA80566A}"/>
              </a:ext>
            </a:extLst>
          </p:cNvPr>
          <p:cNvSpPr>
            <a:spLocks noGrp="1"/>
          </p:cNvSpPr>
          <p:nvPr>
            <p:ph idx="1"/>
          </p:nvPr>
        </p:nvSpPr>
        <p:spPr/>
        <p:txBody>
          <a:bodyPr>
            <a:normAutofit fontScale="77500" lnSpcReduction="20000"/>
          </a:bodyPr>
          <a:lstStyle/>
          <a:p>
            <a:r>
              <a:rPr lang="en-US" sz="2800" dirty="0"/>
              <a:t>Diabetic retinopathy severity (none, mild, moderate, severe, or proliferative) was graded according to the Inter-national Clinical Diabetic Retinopathy scale.</a:t>
            </a:r>
          </a:p>
          <a:p>
            <a:r>
              <a:rPr lang="en-US" sz="2800" dirty="0"/>
              <a:t>Images of excellent, good, and adequate quality were considered gradable.</a:t>
            </a:r>
          </a:p>
          <a:p>
            <a:r>
              <a:rPr lang="en-US" sz="2800" dirty="0"/>
              <a:t>The images used for the algorithm training and testing in the original study were all graded by ophthalmologists for image quality (</a:t>
            </a:r>
            <a:r>
              <a:rPr lang="en-US" sz="2800" dirty="0" err="1"/>
              <a:t>gradability</a:t>
            </a:r>
            <a:r>
              <a:rPr lang="en-US" sz="2800" dirty="0"/>
              <a:t>), the presence of diabetic retinopathy, and macular edema.</a:t>
            </a:r>
          </a:p>
          <a:p>
            <a:r>
              <a:rPr lang="en-US" altLang="zh-Hans" sz="2800" dirty="0"/>
              <a:t>I</a:t>
            </a:r>
            <a:r>
              <a:rPr lang="en-US" sz="2800" dirty="0"/>
              <a:t>nput images were scale normalized by detecting the circular mask of the fundus image and resizing the diameter of the fundus to be 299 pixels wide. Images for which the circular mask could not be detected</a:t>
            </a:r>
            <a:r>
              <a:rPr lang="zh-Hans" altLang="en-US" sz="2800" dirty="0"/>
              <a:t> </a:t>
            </a:r>
            <a:r>
              <a:rPr lang="en-US" altLang="zh-Hans" sz="2800" dirty="0"/>
              <a:t>were excluded from the development and the clinical validation sets.</a:t>
            </a:r>
            <a:endParaRPr lang="en-US" sz="2800" dirty="0"/>
          </a:p>
          <a:p>
            <a:pPr lvl="1"/>
            <a:endParaRPr lang="en-US" sz="2800" dirty="0"/>
          </a:p>
        </p:txBody>
      </p:sp>
    </p:spTree>
    <p:extLst>
      <p:ext uri="{BB962C8B-B14F-4D97-AF65-F5344CB8AC3E}">
        <p14:creationId xmlns:p14="http://schemas.microsoft.com/office/powerpoint/2010/main" val="1617250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91ED-8959-A745-8539-A235291C4A2D}"/>
              </a:ext>
            </a:extLst>
          </p:cNvPr>
          <p:cNvSpPr>
            <a:spLocks noGrp="1"/>
          </p:cNvSpPr>
          <p:nvPr>
            <p:ph type="title"/>
          </p:nvPr>
        </p:nvSpPr>
        <p:spPr/>
        <p:txBody>
          <a:bodyPr>
            <a:normAutofit fontScale="90000"/>
          </a:bodyPr>
          <a:lstStyle/>
          <a:p>
            <a:r>
              <a:rPr lang="en-US" b="1" dirty="0"/>
              <a:t>Model architecture and settings</a:t>
            </a:r>
            <a:br>
              <a:rPr lang="en-US" b="1" dirty="0"/>
            </a:br>
            <a:br>
              <a:rPr lang="en-US" b="1" dirty="0"/>
            </a:br>
            <a:br>
              <a:rPr lang="en-US" b="1" dirty="0"/>
            </a:br>
            <a:br>
              <a:rPr lang="en-US" b="1" dirty="0"/>
            </a:br>
            <a:endParaRPr lang="en-US" b="1" dirty="0"/>
          </a:p>
        </p:txBody>
      </p:sp>
      <p:sp>
        <p:nvSpPr>
          <p:cNvPr id="3" name="Content Placeholder 2">
            <a:extLst>
              <a:ext uri="{FF2B5EF4-FFF2-40B4-BE49-F238E27FC236}">
                <a16:creationId xmlns:a16="http://schemas.microsoft.com/office/drawing/2014/main" id="{64C7236B-6F2C-D548-8EB3-1EAE444DBB64}"/>
              </a:ext>
            </a:extLst>
          </p:cNvPr>
          <p:cNvSpPr>
            <a:spLocks noGrp="1"/>
          </p:cNvSpPr>
          <p:nvPr>
            <p:ph idx="1"/>
          </p:nvPr>
        </p:nvSpPr>
        <p:spPr>
          <a:xfrm>
            <a:off x="1371600" y="1371601"/>
            <a:ext cx="9601200" cy="5243512"/>
          </a:xfrm>
        </p:spPr>
        <p:txBody>
          <a:bodyPr>
            <a:normAutofit fontScale="92500" lnSpcReduction="20000"/>
          </a:bodyPr>
          <a:lstStyle/>
          <a:p>
            <a:pPr marL="530352" lvl="1" indent="0">
              <a:buNone/>
            </a:pPr>
            <a:r>
              <a:rPr lang="en-US" altLang="zh-Hans" sz="1600" b="1" dirty="0"/>
              <a:t>Model Architecture:</a:t>
            </a:r>
          </a:p>
          <a:p>
            <a:pPr lvl="1"/>
            <a:r>
              <a:rPr lang="en-US" altLang="zh-Hans" sz="1600" dirty="0"/>
              <a:t>Conv</a:t>
            </a:r>
          </a:p>
          <a:p>
            <a:pPr lvl="1"/>
            <a:r>
              <a:rPr lang="en-US" altLang="zh-Hans" sz="1600" dirty="0"/>
              <a:t>Conv</a:t>
            </a:r>
          </a:p>
          <a:p>
            <a:pPr lvl="1"/>
            <a:r>
              <a:rPr lang="en-US" altLang="zh-Hans" sz="1600" dirty="0"/>
              <a:t>Conv</a:t>
            </a:r>
            <a:r>
              <a:rPr lang="zh-Hans" altLang="en-US" sz="1600" dirty="0"/>
              <a:t> </a:t>
            </a:r>
            <a:r>
              <a:rPr lang="en-US" altLang="zh-Hans" sz="1600" dirty="0"/>
              <a:t>padded</a:t>
            </a:r>
          </a:p>
          <a:p>
            <a:pPr lvl="1"/>
            <a:r>
              <a:rPr lang="en-US" altLang="zh-Hans" sz="1600" dirty="0"/>
              <a:t>Pool</a:t>
            </a:r>
          </a:p>
          <a:p>
            <a:pPr lvl="1"/>
            <a:r>
              <a:rPr lang="en-US" altLang="zh-Hans" sz="1600" dirty="0"/>
              <a:t>Conv</a:t>
            </a:r>
          </a:p>
          <a:p>
            <a:pPr lvl="1"/>
            <a:r>
              <a:rPr lang="en-US" altLang="zh-Hans" sz="1600" dirty="0"/>
              <a:t>Conv</a:t>
            </a:r>
          </a:p>
          <a:p>
            <a:pPr lvl="1"/>
            <a:r>
              <a:rPr lang="en-US" altLang="zh-Hans" sz="1600" dirty="0"/>
              <a:t>Conv</a:t>
            </a:r>
          </a:p>
          <a:p>
            <a:pPr lvl="1"/>
            <a:r>
              <a:rPr lang="en-US" altLang="zh-Hans" sz="1600" dirty="0"/>
              <a:t>3 x Inception</a:t>
            </a:r>
          </a:p>
          <a:p>
            <a:pPr lvl="1"/>
            <a:r>
              <a:rPr lang="en-US" altLang="zh-Hans" sz="1600" dirty="0"/>
              <a:t>5</a:t>
            </a:r>
            <a:r>
              <a:rPr lang="zh-Hans" altLang="en-US" sz="1600" dirty="0"/>
              <a:t> </a:t>
            </a:r>
            <a:r>
              <a:rPr lang="en-US" altLang="zh-Hans" sz="1600" dirty="0"/>
              <a:t>x</a:t>
            </a:r>
            <a:r>
              <a:rPr lang="zh-Hans" altLang="en-US" sz="1600" dirty="0"/>
              <a:t> </a:t>
            </a:r>
            <a:r>
              <a:rPr lang="en-US" altLang="zh-Hans" sz="1600" dirty="0"/>
              <a:t>Inception</a:t>
            </a:r>
          </a:p>
          <a:p>
            <a:pPr lvl="1"/>
            <a:r>
              <a:rPr lang="en-US" sz="1600" dirty="0"/>
              <a:t>2 x Inception</a:t>
            </a:r>
          </a:p>
          <a:p>
            <a:pPr lvl="1"/>
            <a:r>
              <a:rPr lang="en-US" sz="1600" dirty="0"/>
              <a:t>Pool</a:t>
            </a:r>
          </a:p>
          <a:p>
            <a:pPr lvl="1"/>
            <a:r>
              <a:rPr lang="en-US" sz="1600" dirty="0"/>
              <a:t>Linear</a:t>
            </a:r>
          </a:p>
          <a:p>
            <a:pPr lvl="1"/>
            <a:r>
              <a:rPr lang="en-US" sz="1600" dirty="0" err="1"/>
              <a:t>Softmax</a:t>
            </a:r>
            <a:endParaRPr lang="en-US" sz="1600" dirty="0"/>
          </a:p>
          <a:p>
            <a:pPr marL="530352" lvl="1" indent="0">
              <a:buNone/>
            </a:pPr>
            <a:r>
              <a:rPr lang="en-US" sz="1600" b="1" dirty="0"/>
              <a:t>Other tricks</a:t>
            </a:r>
            <a:r>
              <a:rPr lang="en-US" sz="1600" dirty="0"/>
              <a:t>: using batch normalization layers after each convolutional layer. Weights are pre-initialized using weights from the neural network trained to predict objects in the ImageNet data set; the fully connected layer of the classifier is also batch-normalized, not just the convolutions.</a:t>
            </a:r>
          </a:p>
          <a:p>
            <a:pPr marL="530352" lvl="1" indent="0">
              <a:buNone/>
            </a:pPr>
            <a:r>
              <a:rPr lang="en-US" sz="1600" dirty="0"/>
              <a:t>This neural network consists of a range of convolutional layers that transforms pixel intensities to local features before converting them into global features. </a:t>
            </a:r>
          </a:p>
          <a:p>
            <a:pPr marL="530352" lvl="1" indent="0">
              <a:buNone/>
            </a:pPr>
            <a:r>
              <a:rPr lang="en-US" sz="1600" dirty="0"/>
              <a:t>The neural network of the original study was trained to output multiple binary predictions</a:t>
            </a:r>
          </a:p>
        </p:txBody>
      </p:sp>
    </p:spTree>
    <p:extLst>
      <p:ext uri="{BB962C8B-B14F-4D97-AF65-F5344CB8AC3E}">
        <p14:creationId xmlns:p14="http://schemas.microsoft.com/office/powerpoint/2010/main" val="409565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91ED-8959-A745-8539-A235291C4A2D}"/>
              </a:ext>
            </a:extLst>
          </p:cNvPr>
          <p:cNvSpPr>
            <a:spLocks noGrp="1"/>
          </p:cNvSpPr>
          <p:nvPr>
            <p:ph type="title"/>
          </p:nvPr>
        </p:nvSpPr>
        <p:spPr/>
        <p:txBody>
          <a:bodyPr>
            <a:normAutofit fontScale="90000"/>
          </a:bodyPr>
          <a:lstStyle/>
          <a:p>
            <a:r>
              <a:rPr lang="en-US" b="1" dirty="0"/>
              <a:t>Results</a:t>
            </a:r>
            <a:br>
              <a:rPr lang="en-US" b="1" dirty="0"/>
            </a:br>
            <a:br>
              <a:rPr lang="en-US" b="1" dirty="0"/>
            </a:br>
            <a:br>
              <a:rPr lang="en-US" b="1" dirty="0"/>
            </a:br>
            <a:br>
              <a:rPr lang="en-US" b="1" dirty="0"/>
            </a:br>
            <a:endParaRPr lang="en-US" b="1" dirty="0"/>
          </a:p>
        </p:txBody>
      </p:sp>
      <p:pic>
        <p:nvPicPr>
          <p:cNvPr id="4" name="Content Placeholder 3">
            <a:extLst>
              <a:ext uri="{FF2B5EF4-FFF2-40B4-BE49-F238E27FC236}">
                <a16:creationId xmlns:a16="http://schemas.microsoft.com/office/drawing/2014/main" id="{0C2EE7CB-FF14-C34A-A83A-B91747153068}"/>
              </a:ext>
            </a:extLst>
          </p:cNvPr>
          <p:cNvPicPr>
            <a:picLocks noGrp="1" noChangeAspect="1"/>
          </p:cNvPicPr>
          <p:nvPr>
            <p:ph idx="1"/>
          </p:nvPr>
        </p:nvPicPr>
        <p:blipFill>
          <a:blip r:embed="rId2"/>
          <a:stretch>
            <a:fillRect/>
          </a:stretch>
        </p:blipFill>
        <p:spPr>
          <a:xfrm>
            <a:off x="3102963" y="200022"/>
            <a:ext cx="8969975" cy="6572250"/>
          </a:xfrm>
          <a:prstGeom prst="rect">
            <a:avLst/>
          </a:prstGeom>
        </p:spPr>
      </p:pic>
    </p:spTree>
    <p:extLst>
      <p:ext uri="{BB962C8B-B14F-4D97-AF65-F5344CB8AC3E}">
        <p14:creationId xmlns:p14="http://schemas.microsoft.com/office/powerpoint/2010/main" val="21981888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75</TotalTime>
  <Words>341</Words>
  <Application>Microsoft Macintosh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华文楷体</vt:lpstr>
      <vt:lpstr>Franklin Gothic Book</vt:lpstr>
      <vt:lpstr>Crop</vt:lpstr>
      <vt:lpstr>Paper Review  ---Development and Validation of a Deep Learning Algorithm for Detection of  Diabetic Retinopathy in Retinal Fundus Photographs</vt:lpstr>
      <vt:lpstr>Outline</vt:lpstr>
      <vt:lpstr>Objective</vt:lpstr>
      <vt:lpstr>Data set</vt:lpstr>
      <vt:lpstr>Grading and Preprocessing</vt:lpstr>
      <vt:lpstr>Model architecture and settings    </vt:lpstr>
      <vt:lpstr>Results    </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Algorithm for Detection of Diabetic Retinopathy in Retinal Fundus Photographs</dc:title>
  <dc:creator>shanl2</dc:creator>
  <cp:lastModifiedBy>Shan Li</cp:lastModifiedBy>
  <cp:revision>87</cp:revision>
  <dcterms:created xsi:type="dcterms:W3CDTF">2018-04-07T04:57:50Z</dcterms:created>
  <dcterms:modified xsi:type="dcterms:W3CDTF">2018-04-07T06:13:03Z</dcterms:modified>
</cp:coreProperties>
</file>