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9" r:id="rId3"/>
    <p:sldId id="287" r:id="rId4"/>
    <p:sldId id="285" r:id="rId5"/>
    <p:sldId id="289" r:id="rId6"/>
    <p:sldId id="295" r:id="rId7"/>
    <p:sldId id="288" r:id="rId8"/>
    <p:sldId id="291" r:id="rId9"/>
    <p:sldId id="290" r:id="rId10"/>
    <p:sldId id="292" r:id="rId11"/>
    <p:sldId id="293" r:id="rId12"/>
    <p:sldId id="294" r:id="rId13"/>
    <p:sldId id="257" r:id="rId14"/>
    <p:sldId id="258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Inter" panose="020B0502030000000004" pitchFamily="34" charset="0"/>
      <p:regular r:id="rId46"/>
      <p:bold r:id="rId47"/>
    </p:embeddedFont>
    <p:embeddedFont>
      <p:font typeface="Inter-Regular" panose="020B0502030000000004" pitchFamily="34" charset="0"/>
      <p:regular r:id="rId48"/>
      <p:bold r:id="rId49"/>
    </p:embeddedFont>
    <p:embeddedFont>
      <p:font typeface="Montserrat" pitchFamily="2" charset="77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B0C03F-2D9E-448F-9D58-963E7C40A451}">
  <a:tblStyle styleId="{DBB0C03F-2D9E-448F-9D58-963E7C40A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80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859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985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125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00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8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93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9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38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29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te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7725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5G Edge Cloud</a:t>
            </a:r>
            <a:endParaRPr dirty="0"/>
          </a:p>
        </p:txBody>
      </p:sp>
      <p:sp>
        <p:nvSpPr>
          <p:cNvPr id="3" name="Google Shape;57;p12">
            <a:extLst>
              <a:ext uri="{FF2B5EF4-FFF2-40B4-BE49-F238E27FC236}">
                <a16:creationId xmlns:a16="http://schemas.microsoft.com/office/drawing/2014/main" id="{8493FD9F-BD3E-6E43-8C97-2DE610E56EA1}"/>
              </a:ext>
            </a:extLst>
          </p:cNvPr>
          <p:cNvSpPr txBox="1">
            <a:spLocks/>
          </p:cNvSpPr>
          <p:nvPr/>
        </p:nvSpPr>
        <p:spPr>
          <a:xfrm>
            <a:off x="1037850" y="2840568"/>
            <a:ext cx="7068300" cy="177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GB" sz="3600" dirty="0"/>
              <a:t>Multi-access Edge Computing</a:t>
            </a:r>
          </a:p>
          <a:p>
            <a:endParaRPr lang="en-GB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4" y="2066800"/>
            <a:ext cx="7895814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" dirty="0" err="1"/>
              <a:t>Mobilitätsmanagement</a:t>
            </a:r>
            <a:endParaRPr dirty="0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63048E33-D7C7-D041-A742-7A148AC1BEF8}"/>
              </a:ext>
            </a:extLst>
          </p:cNvPr>
          <p:cNvSpPr txBox="1">
            <a:spLocks/>
          </p:cNvSpPr>
          <p:nvPr/>
        </p:nvSpPr>
        <p:spPr>
          <a:xfrm>
            <a:off x="1037875" y="2746895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r>
              <a:rPr lang="en-GB" dirty="0">
                <a:solidFill>
                  <a:schemeClr val="tx2"/>
                </a:solidFill>
              </a:rPr>
              <a:t>Handoff, Migration von MEC-Host </a:t>
            </a:r>
            <a:r>
              <a:rPr lang="en-GB" dirty="0" err="1">
                <a:solidFill>
                  <a:schemeClr val="tx2"/>
                </a:solidFill>
              </a:rPr>
              <a:t>zu</a:t>
            </a:r>
            <a:r>
              <a:rPr lang="en-GB" dirty="0">
                <a:solidFill>
                  <a:schemeClr val="tx2"/>
                </a:solidFill>
              </a:rPr>
              <a:t> MEC-Host</a:t>
            </a:r>
          </a:p>
        </p:txBody>
      </p:sp>
    </p:spTree>
    <p:extLst>
      <p:ext uri="{BB962C8B-B14F-4D97-AF65-F5344CB8AC3E}">
        <p14:creationId xmlns:p14="http://schemas.microsoft.com/office/powerpoint/2010/main" val="418891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4" y="2066800"/>
            <a:ext cx="7895814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n" dirty="0" err="1"/>
              <a:t>Anwendungen</a:t>
            </a:r>
            <a:endParaRPr dirty="0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63048E33-D7C7-D041-A742-7A148AC1BEF8}"/>
              </a:ext>
            </a:extLst>
          </p:cNvPr>
          <p:cNvSpPr txBox="1">
            <a:spLocks/>
          </p:cNvSpPr>
          <p:nvPr/>
        </p:nvSpPr>
        <p:spPr>
          <a:xfrm>
            <a:off x="1037875" y="2746895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r>
              <a:rPr lang="en-GB" dirty="0">
                <a:solidFill>
                  <a:schemeClr val="tx2"/>
                </a:solidFill>
              </a:rPr>
              <a:t>Smart Cities, IOT, Smart Factories</a:t>
            </a:r>
          </a:p>
        </p:txBody>
      </p:sp>
    </p:spTree>
    <p:extLst>
      <p:ext uri="{BB962C8B-B14F-4D97-AF65-F5344CB8AC3E}">
        <p14:creationId xmlns:p14="http://schemas.microsoft.com/office/powerpoint/2010/main" val="24895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4" y="2066800"/>
            <a:ext cx="7895814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</a:t>
            </a:r>
            <a:r>
              <a:rPr lang="en" dirty="0" err="1"/>
              <a:t>Ausblick</a:t>
            </a:r>
            <a:endParaRPr dirty="0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63048E33-D7C7-D041-A742-7A148AC1BEF8}"/>
              </a:ext>
            </a:extLst>
          </p:cNvPr>
          <p:cNvSpPr txBox="1">
            <a:spLocks/>
          </p:cNvSpPr>
          <p:nvPr/>
        </p:nvSpPr>
        <p:spPr>
          <a:xfrm>
            <a:off x="1037875" y="2746895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6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1037850" y="3829725"/>
            <a:ext cx="7068300" cy="67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9597" r="2837"/>
          <a:stretch/>
        </p:blipFill>
        <p:spPr>
          <a:xfrm>
            <a:off x="6146325" y="0"/>
            <a:ext cx="2997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Hello!</a:t>
            </a:r>
            <a:endParaRPr sz="680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I am Jayden Smith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Big concept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Motivation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4" y="2774327"/>
            <a:ext cx="7484333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tx2"/>
                </a:solidFill>
              </a:rPr>
              <a:t>Probleme</a:t>
            </a:r>
            <a:r>
              <a:rPr lang="en" dirty="0">
                <a:solidFill>
                  <a:schemeClr val="tx2"/>
                </a:solidFill>
              </a:rPr>
              <a:t> und </a:t>
            </a:r>
            <a:r>
              <a:rPr lang="en" dirty="0" err="1">
                <a:solidFill>
                  <a:schemeClr val="tx2"/>
                </a:solidFill>
              </a:rPr>
              <a:t>Herausforderungen</a:t>
            </a:r>
            <a:r>
              <a:rPr lang="en" dirty="0">
                <a:solidFill>
                  <a:schemeClr val="tx2"/>
                </a:solidFill>
              </a:rPr>
              <a:t> </a:t>
            </a:r>
            <a:r>
              <a:rPr lang="en" dirty="0" err="1">
                <a:solidFill>
                  <a:schemeClr val="tx2"/>
                </a:solidFill>
              </a:rPr>
              <a:t>im</a:t>
            </a:r>
            <a:r>
              <a:rPr lang="en" dirty="0">
                <a:solidFill>
                  <a:schemeClr val="tx2"/>
                </a:solidFill>
              </a:rPr>
              <a:t> 5G </a:t>
            </a:r>
            <a:r>
              <a:rPr lang="en" dirty="0" err="1">
                <a:solidFill>
                  <a:schemeClr val="tx2"/>
                </a:solidFill>
              </a:rPr>
              <a:t>Netzwerk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037875" y="1044813"/>
            <a:ext cx="2908800" cy="12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r="11111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657225" y="3995100"/>
            <a:ext cx="4754100" cy="81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802943" y="1679450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5732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0326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1874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8778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7280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4184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158" name="Google Shape;158;p23"/>
          <p:cNvCxnSpPr>
            <a:stCxn id="151" idx="2"/>
            <a:endCxn id="152" idx="0"/>
          </p:cNvCxnSpPr>
          <p:nvPr/>
        </p:nvCxnSpPr>
        <p:spPr>
          <a:xfrm rot="-5400000" flipH="1">
            <a:off x="5228543" y="14654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3"/>
          <p:cNvCxnSpPr>
            <a:stCxn id="153" idx="0"/>
            <a:endCxn id="151" idx="2"/>
          </p:cNvCxnSpPr>
          <p:nvPr/>
        </p:nvCxnSpPr>
        <p:spPr>
          <a:xfrm rot="-5400000">
            <a:off x="3458247" y="14654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23"/>
          <p:cNvCxnSpPr>
            <a:stCxn id="153" idx="2"/>
            <a:endCxn id="155" idx="0"/>
          </p:cNvCxnSpPr>
          <p:nvPr/>
        </p:nvCxnSpPr>
        <p:spPr>
          <a:xfrm rot="-5400000" flipH="1">
            <a:off x="29956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3"/>
          <p:cNvCxnSpPr>
            <a:stCxn id="154" idx="0"/>
            <a:endCxn id="153" idx="2"/>
          </p:cNvCxnSpPr>
          <p:nvPr/>
        </p:nvCxnSpPr>
        <p:spPr>
          <a:xfrm rot="-5400000">
            <a:off x="21504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3"/>
          <p:cNvCxnSpPr>
            <a:stCxn id="152" idx="2"/>
            <a:endCxn id="157" idx="0"/>
          </p:cNvCxnSpPr>
          <p:nvPr/>
        </p:nvCxnSpPr>
        <p:spPr>
          <a:xfrm rot="-5400000" flipH="1">
            <a:off x="65363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3"/>
          <p:cNvCxnSpPr>
            <a:stCxn id="156" idx="0"/>
            <a:endCxn id="152" idx="2"/>
          </p:cNvCxnSpPr>
          <p:nvPr/>
        </p:nvCxnSpPr>
        <p:spPr>
          <a:xfrm rot="-5400000">
            <a:off x="56910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037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{DBB0C03F-2D9E-448F-9D58-963E7C40A451}</a:tableStyleId>
              </a:tblPr>
              <a:tblGrid>
                <a:gridCol w="176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4294967295"/>
          </p:nvPr>
        </p:nvSpPr>
        <p:spPr>
          <a:xfrm>
            <a:off x="1037875" y="5312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9858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office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1173925" y="2109200"/>
            <a:ext cx="126900" cy="217958"/>
            <a:chOff x="1400350" y="1633625"/>
            <a:chExt cx="126900" cy="217958"/>
          </a:xfrm>
        </p:grpSpPr>
        <p:cxnSp>
          <p:nvCxnSpPr>
            <p:cNvPr id="181" name="Google Shape;181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2" name="Google Shape;182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2814400" y="3701125"/>
            <a:ext cx="126900" cy="217958"/>
            <a:chOff x="1400350" y="1633625"/>
            <a:chExt cx="126900" cy="217958"/>
          </a:xfrm>
        </p:grpSpPr>
        <p:cxnSp>
          <p:nvCxnSpPr>
            <p:cNvPr id="184" name="Google Shape;184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5" name="Google Shape;185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888725" y="1855975"/>
            <a:ext cx="126900" cy="217958"/>
            <a:chOff x="1400350" y="1633625"/>
            <a:chExt cx="126900" cy="217958"/>
          </a:xfrm>
        </p:grpSpPr>
        <p:cxnSp>
          <p:nvCxnSpPr>
            <p:cNvPr id="187" name="Google Shape;187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8" name="Google Shape;188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718000" y="2372300"/>
            <a:ext cx="126900" cy="217958"/>
            <a:chOff x="1400350" y="1633625"/>
            <a:chExt cx="126900" cy="217958"/>
          </a:xfrm>
        </p:grpSpPr>
        <p:cxnSp>
          <p:nvCxnSpPr>
            <p:cNvPr id="190" name="Google Shape;190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1" name="Google Shape;191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614075" y="3993185"/>
            <a:ext cx="126900" cy="217958"/>
            <a:chOff x="1400350" y="1633625"/>
            <a:chExt cx="126900" cy="217958"/>
          </a:xfrm>
        </p:grpSpPr>
        <p:cxnSp>
          <p:nvCxnSpPr>
            <p:cNvPr id="193" name="Google Shape;193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7394825" y="4108550"/>
            <a:ext cx="126900" cy="217958"/>
            <a:chOff x="1400350" y="1633625"/>
            <a:chExt cx="126900" cy="217958"/>
          </a:xfrm>
        </p:grpSpPr>
        <p:cxnSp>
          <p:nvCxnSpPr>
            <p:cNvPr id="196" name="Google Shape;196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7" name="Google Shape;197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037875" y="1583350"/>
            <a:ext cx="7068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4294967295"/>
          </p:nvPr>
        </p:nvSpPr>
        <p:spPr>
          <a:xfrm>
            <a:off x="1037875" y="2840054"/>
            <a:ext cx="7068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100%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 idx="4294967295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323513" y="2291600"/>
            <a:ext cx="2952125" cy="1289700"/>
            <a:chOff x="323513" y="1986800"/>
            <a:chExt cx="2952125" cy="12897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4" name="Google Shape;22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5" name="Google Shape;225;p28"/>
          <p:cNvGrpSpPr/>
          <p:nvPr/>
        </p:nvGrpSpPr>
        <p:grpSpPr>
          <a:xfrm>
            <a:off x="5209838" y="1365150"/>
            <a:ext cx="3610650" cy="1289700"/>
            <a:chOff x="5209838" y="1060350"/>
            <a:chExt cx="3610650" cy="1289700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8" name="Google Shape;228;p28"/>
          <p:cNvGrpSpPr/>
          <p:nvPr/>
        </p:nvGrpSpPr>
        <p:grpSpPr>
          <a:xfrm>
            <a:off x="5209838" y="3325250"/>
            <a:ext cx="3610650" cy="1289700"/>
            <a:chOff x="5209838" y="3020450"/>
            <a:chExt cx="3610650" cy="1289700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31" name="Google Shape;231;p28"/>
          <p:cNvGrpSpPr/>
          <p:nvPr/>
        </p:nvGrpSpPr>
        <p:grpSpPr>
          <a:xfrm>
            <a:off x="2662213" y="1033263"/>
            <a:ext cx="3814835" cy="3790597"/>
            <a:chOff x="2662213" y="676344"/>
            <a:chExt cx="3814835" cy="3790597"/>
          </a:xfrm>
        </p:grpSpPr>
        <p:sp>
          <p:nvSpPr>
            <p:cNvPr id="232" name="Google Shape;23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36" name="Google Shape;23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39" name="Google Shape;23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42" name="Google Shape;24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03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01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02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2"/>
          </p:nvPr>
        </p:nvSpPr>
        <p:spPr>
          <a:xfrm>
            <a:off x="346002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3"/>
          </p:nvPr>
        </p:nvSpPr>
        <p:spPr>
          <a:xfrm>
            <a:off x="5882176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103787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2"/>
          </p:nvPr>
        </p:nvSpPr>
        <p:spPr>
          <a:xfrm>
            <a:off x="346002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3"/>
          </p:nvPr>
        </p:nvSpPr>
        <p:spPr>
          <a:xfrm>
            <a:off x="5882176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75" y="598675"/>
            <a:ext cx="6731524" cy="342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5G Herausforderungen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Herausforderungen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Motivation einer Edge Cloud am 5G Rand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69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Mobile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4" name="Google Shape;27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85" name="Google Shape;28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32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Tablet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4353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297" name="Google Shape;29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3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Desktop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l="13033" t="15318" r="12788"/>
          <a:stretch/>
        </p:blipFill>
        <p:spPr>
          <a:xfrm>
            <a:off x="6146325" y="0"/>
            <a:ext cx="29976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Inter Semibold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Inter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https://www.fontsquirrel.com/fonts/inter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3" name="Google Shape;323;p36"/>
          <p:cNvSpPr txBox="1"/>
          <p:nvPr/>
        </p:nvSpPr>
        <p:spPr>
          <a:xfrm>
            <a:off x="1037875" y="4104575"/>
            <a:ext cx="7068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3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30" name="Google Shape;33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8" name="Google Shape;55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0" name="Google Shape;62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7" name="Google Shape;62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2" name="Google Shape;63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36" name="Google Shape;63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2" name="Google Shape;64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46" name="Google Shape;64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1" name="Google Shape;65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7" name="Google Shape;65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64" name="Google Shape;66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7" name="Google Shape;66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1" name="Google Shape;67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8" name="Google Shape;67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84" name="Google Shape;68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8" name="Google Shape;68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9" name="Google Shape;68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06" name="Google Shape;70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1" name="Google Shape;71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7" name="Google Shape;71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24" name="Google Shape;72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9" name="Google Shape;72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34" name="Google Shape;73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9" name="Google Shape;73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0" name="Google Shape;74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0" name="Google Shape;75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1" name="Google Shape;75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4" name="Google Shape;75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5" name="Google Shape;76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66" name="Google Shape;76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0" name="Google Shape;77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1" name="Google Shape;77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1" name="Google Shape;78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2" name="Google Shape;78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0" name="Google Shape;79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95" name="Google Shape;79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0" name="Google Shape;80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06" name="Google Shape;80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3" name="Google Shape;81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7" name="Google Shape;81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3" name="Google Shape;82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0" name="Google Shape;83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34" name="Google Shape;83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9" name="Google Shape;83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46" name="Google Shape;84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54" name="Google Shape;85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9" name="Google Shape;85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3" name="Google Shape;86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7" name="Google Shape;86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2" name="Google Shape;87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7" name="Google Shape;87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3" name="Google Shape;88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0" name="Google Shape;89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8" name="Google Shape;89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1" name="Google Shape;91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16" name="Google Shape;91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0" name="Google Shape;92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7" name="Google Shape;92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36" name="Google Shape;93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9" name="Google Shape;94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2" name="Google Shape;96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75" name="Google Shape;97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2" name="Google Shape;98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8" name="Google Shape;99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03" name="Google Shape;100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4" name="Google Shape;100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8" name="Google Shape;100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2" name="Google Shape;101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16" name="Google Shape;101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9" name="Google Shape;101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0" name="Google Shape;102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9" name="Google Shape;102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54" name="Google Shape;105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55" name="Google Shape;105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8" name="Google Shape;105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1" name="Google Shape;106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3" name="Google Shape;1063;p3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64" name="Google Shape;1064;p3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Inter"/>
                <a:ea typeface="Inter"/>
                <a:cs typeface="Inter"/>
                <a:sym typeface="Inter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0" name="Google Shape;10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1" name="Google Shape;1071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072" name="Google Shape;10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0" name="Google Shape;108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1" name="Google Shape;108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4" name="Google Shape;108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7" name="Google Shape;108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0" name="Google Shape;109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4" y="2066800"/>
            <a:ext cx="7895814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" dirty="0" err="1"/>
              <a:t>Technologien</a:t>
            </a:r>
            <a:endParaRPr dirty="0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63048E33-D7C7-D041-A742-7A148AC1BEF8}"/>
              </a:ext>
            </a:extLst>
          </p:cNvPr>
          <p:cNvSpPr txBox="1">
            <a:spLocks/>
          </p:cNvSpPr>
          <p:nvPr/>
        </p:nvSpPr>
        <p:spPr>
          <a:xfrm>
            <a:off x="1037875" y="2746895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r>
              <a:rPr lang="en-GB" dirty="0">
                <a:solidFill>
                  <a:schemeClr val="tx2"/>
                </a:solidFill>
              </a:rPr>
              <a:t>Edge Computing, </a:t>
            </a:r>
            <a:r>
              <a:rPr lang="en-GB" dirty="0" err="1">
                <a:solidFill>
                  <a:schemeClr val="tx2"/>
                </a:solidFill>
              </a:rPr>
              <a:t>Virtualisierung</a:t>
            </a:r>
            <a:r>
              <a:rPr lang="en-GB" dirty="0">
                <a:solidFill>
                  <a:schemeClr val="tx2"/>
                </a:solidFill>
              </a:rPr>
              <a:t>, 5G </a:t>
            </a:r>
            <a:r>
              <a:rPr lang="en-GB" dirty="0" err="1">
                <a:solidFill>
                  <a:schemeClr val="tx2"/>
                </a:solidFill>
              </a:rPr>
              <a:t>Netz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03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Edge Cloud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Umsetzung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Vorteile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40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5G Netzwerk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Kurzer Überblick Netzwerkfunktionen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Service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Architecure</a:t>
            </a:r>
            <a:endParaRPr lang="de-DE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44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4" y="2066800"/>
            <a:ext cx="7895814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MEC </a:t>
            </a:r>
            <a:r>
              <a:rPr lang="en" dirty="0" err="1"/>
              <a:t>Architektur</a:t>
            </a:r>
            <a:endParaRPr dirty="0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63048E33-D7C7-D041-A742-7A148AC1BEF8}"/>
              </a:ext>
            </a:extLst>
          </p:cNvPr>
          <p:cNvSpPr txBox="1">
            <a:spLocks/>
          </p:cNvSpPr>
          <p:nvPr/>
        </p:nvSpPr>
        <p:spPr>
          <a:xfrm>
            <a:off x="1037875" y="2746895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r>
              <a:rPr lang="en-GB" dirty="0">
                <a:solidFill>
                  <a:schemeClr val="tx2"/>
                </a:solidFill>
              </a:rPr>
              <a:t>Integration </a:t>
            </a:r>
            <a:r>
              <a:rPr lang="en-GB" dirty="0" err="1">
                <a:solidFill>
                  <a:schemeClr val="tx2"/>
                </a:solidFill>
              </a:rPr>
              <a:t>mit</a:t>
            </a:r>
            <a:r>
              <a:rPr lang="en-GB" dirty="0">
                <a:solidFill>
                  <a:schemeClr val="tx2"/>
                </a:solidFill>
              </a:rPr>
              <a:t> 5G, MEC </a:t>
            </a:r>
            <a:r>
              <a:rPr lang="en-GB" dirty="0" err="1">
                <a:solidFill>
                  <a:schemeClr val="tx2"/>
                </a:solidFill>
              </a:rPr>
              <a:t>Referenz</a:t>
            </a:r>
            <a:r>
              <a:rPr lang="en-GB" dirty="0">
                <a:solidFill>
                  <a:schemeClr val="tx2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37816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Architektur eines MEC Systems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Anhand der ETSI MEC Referenz Architektur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69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Integration mit 5G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Wie kann die MEC in 5G integriert werden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Welche Komponenten kommunizieren miteinander.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de-DE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09BB5-074B-7C47-B35A-A77FF7AE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26" y="2577845"/>
            <a:ext cx="6198469" cy="24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21451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1211</Words>
  <Application>Microsoft Macintosh PowerPoint</Application>
  <PresentationFormat>On-screen Show (16:9)</PresentationFormat>
  <Paragraphs>199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Inter-Regular</vt:lpstr>
      <vt:lpstr>Montserrat</vt:lpstr>
      <vt:lpstr>Calibri</vt:lpstr>
      <vt:lpstr>Arial</vt:lpstr>
      <vt:lpstr>Inter</vt:lpstr>
      <vt:lpstr>Joan template</vt:lpstr>
      <vt:lpstr>5G Edge Cloud</vt:lpstr>
      <vt:lpstr>1. Motivation</vt:lpstr>
      <vt:lpstr>5G Herausforderungen</vt:lpstr>
      <vt:lpstr>2. Technologien</vt:lpstr>
      <vt:lpstr>Edge Cloud</vt:lpstr>
      <vt:lpstr>5G Netzwerk</vt:lpstr>
      <vt:lpstr>3. MEC Architektur</vt:lpstr>
      <vt:lpstr>Architektur eines MEC Systems</vt:lpstr>
      <vt:lpstr>Integration mit 5G</vt:lpstr>
      <vt:lpstr>4. Mobilitätsmanagement</vt:lpstr>
      <vt:lpstr>5. Anwendungen</vt:lpstr>
      <vt:lpstr>6. Ausblick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Edge Cloud</dc:title>
  <cp:lastModifiedBy>Julian Beck</cp:lastModifiedBy>
  <cp:revision>3</cp:revision>
  <dcterms:modified xsi:type="dcterms:W3CDTF">2020-11-02T21:52:56Z</dcterms:modified>
</cp:coreProperties>
</file>