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259" r:id="rId3"/>
    <p:sldId id="287" r:id="rId4"/>
    <p:sldId id="297" r:id="rId5"/>
    <p:sldId id="288" r:id="rId6"/>
    <p:sldId id="291" r:id="rId7"/>
    <p:sldId id="290" r:id="rId8"/>
    <p:sldId id="292" r:id="rId9"/>
    <p:sldId id="293" r:id="rId10"/>
    <p:sldId id="294" r:id="rId11"/>
    <p:sldId id="296" r:id="rId12"/>
    <p:sldId id="298" r:id="rId13"/>
    <p:sldId id="300" r:id="rId14"/>
    <p:sldId id="299" r:id="rId15"/>
    <p:sldId id="257" r:id="rId16"/>
    <p:sldId id="258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Inter" panose="020B0502030000000004" pitchFamily="34" charset="0"/>
      <p:regular r:id="rId48"/>
      <p:bold r:id="rId49"/>
    </p:embeddedFont>
    <p:embeddedFont>
      <p:font typeface="Inter-Regular" panose="020B0502030000000004" pitchFamily="34" charset="0"/>
      <p:regular r:id="rId50"/>
      <p:bold r:id="rId51"/>
    </p:embeddedFont>
    <p:embeddedFont>
      <p:font typeface="Montserrat" pitchFamily="2" charset="77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B0C03F-2D9E-448F-9D58-963E7C40A451}">
  <a:tblStyle styleId="{DBB0C03F-2D9E-448F-9D58-963E7C40A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/>
    <p:restoredTop sz="94742"/>
  </p:normalViewPr>
  <p:slideViewPr>
    <p:cSldViewPr snapToGrid="0" snapToObjects="1">
      <p:cViewPr varScale="1">
        <p:scale>
          <a:sx n="208" d="100"/>
          <a:sy n="20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8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6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284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69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4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25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405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9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8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29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8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85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ter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7725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5G Edge Cloud</a:t>
            </a:r>
            <a:endParaRPr dirty="0"/>
          </a:p>
        </p:txBody>
      </p:sp>
      <p:sp>
        <p:nvSpPr>
          <p:cNvPr id="3" name="Google Shape;57;p12">
            <a:extLst>
              <a:ext uri="{FF2B5EF4-FFF2-40B4-BE49-F238E27FC236}">
                <a16:creationId xmlns:a16="http://schemas.microsoft.com/office/drawing/2014/main" id="{8493FD9F-BD3E-6E43-8C97-2DE610E56EA1}"/>
              </a:ext>
            </a:extLst>
          </p:cNvPr>
          <p:cNvSpPr txBox="1">
            <a:spLocks/>
          </p:cNvSpPr>
          <p:nvPr/>
        </p:nvSpPr>
        <p:spPr>
          <a:xfrm>
            <a:off x="1037850" y="2840568"/>
            <a:ext cx="7068300" cy="177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GB" sz="3600" dirty="0"/>
              <a:t>Multi-access Edge Computing</a:t>
            </a:r>
          </a:p>
          <a:p>
            <a:endParaRPr lang="en-GB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</a:t>
            </a:r>
            <a:r>
              <a:rPr lang="en" dirty="0" err="1"/>
              <a:t>Ausblick</a:t>
            </a:r>
            <a:r>
              <a:rPr lang="en" dirty="0"/>
              <a:t> 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Google Shape;80;p15">
            <a:extLst>
              <a:ext uri="{FF2B5EF4-FFF2-40B4-BE49-F238E27FC236}">
                <a16:creationId xmlns:a16="http://schemas.microsoft.com/office/drawing/2014/main" id="{610C2D81-9C9F-1D4B-8D39-1846DEBD3847}"/>
              </a:ext>
            </a:extLst>
          </p:cNvPr>
          <p:cNvSpPr txBox="1">
            <a:spLocks/>
          </p:cNvSpPr>
          <p:nvPr/>
        </p:nvSpPr>
        <p:spPr>
          <a:xfrm>
            <a:off x="1110762" y="2816490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und </a:t>
            </a:r>
            <a:r>
              <a:rPr lang="en-GB" dirty="0" err="1">
                <a:solidFill>
                  <a:schemeClr val="tx2"/>
                </a:solidFill>
              </a:rPr>
              <a:t>offene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Fragen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6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5G MEC Anwendungen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Smart Cities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Smart </a:t>
            </a:r>
            <a:r>
              <a:rPr lang="de-DE" dirty="0" err="1"/>
              <a:t>Factories</a:t>
            </a:r>
            <a:endParaRPr lang="de-DE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Cloud Gaming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Video Streaming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9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Mobilitätsmanagement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B3AE9-0B85-724D-8733-C2A2B34B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8" y="1640542"/>
            <a:ext cx="4373132" cy="229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D314F-6232-7746-ABA2-D8A5A725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1" y="1445065"/>
            <a:ext cx="3113661" cy="29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Referenz Architektur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3CD5C-A752-114A-B14A-03E7FCF2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2" y="1232300"/>
            <a:ext cx="4680832" cy="3320590"/>
          </a:xfrm>
          <a:prstGeom prst="rect">
            <a:avLst/>
          </a:prstGeom>
        </p:spPr>
      </p:pic>
      <p:sp>
        <p:nvSpPr>
          <p:cNvPr id="9" name="Google Shape;92;p17">
            <a:extLst>
              <a:ext uri="{FF2B5EF4-FFF2-40B4-BE49-F238E27FC236}">
                <a16:creationId xmlns:a16="http://schemas.microsoft.com/office/drawing/2014/main" id="{3796EA45-32C3-E24F-849D-C61D1A1CC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2469" y="1375645"/>
            <a:ext cx="3480337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MEC-</a:t>
            </a:r>
            <a:r>
              <a:rPr lang="de-DE" dirty="0" err="1"/>
              <a:t>Orchestrator</a:t>
            </a:r>
            <a:endParaRPr lang="de-DE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Operation Support System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MEC </a:t>
            </a:r>
            <a:r>
              <a:rPr lang="de-DE" dirty="0" err="1"/>
              <a:t>Platform</a:t>
            </a:r>
            <a:r>
              <a:rPr lang="de-DE" dirty="0"/>
              <a:t> Manager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MEC-Host</a:t>
            </a:r>
          </a:p>
        </p:txBody>
      </p:sp>
    </p:spTree>
    <p:extLst>
      <p:ext uri="{BB962C8B-B14F-4D97-AF65-F5344CB8AC3E}">
        <p14:creationId xmlns:p14="http://schemas.microsoft.com/office/powerpoint/2010/main" val="12665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Quellen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sz="1800" i="1" dirty="0"/>
              <a:t>ETSI.ETSI GS MEC 003 V2.1.1 (2019-01): Multi-Access Edge Compu-ting (MEC); Framework and Reference Architecture</a:t>
            </a:r>
          </a:p>
          <a:p>
            <a:pPr lvl="0"/>
            <a:r>
              <a:rPr lang="en-GB" sz="1800" i="1" dirty="0"/>
              <a:t>ETSI White Paper No. 28 MEC in 5G networks</a:t>
            </a:r>
          </a:p>
          <a:p>
            <a:pPr lvl="0"/>
            <a:r>
              <a:rPr lang="en-GB" sz="1800" i="1" dirty="0"/>
              <a:t>On Multi-Access Edge Computing: A Survey of the Emerging 5G Network Edge Cloud Architecture and Orchestration - Tarik </a:t>
            </a:r>
            <a:r>
              <a:rPr lang="en-GB" sz="1800" i="1" dirty="0" err="1"/>
              <a:t>Taleb</a:t>
            </a:r>
            <a:endParaRPr lang="en-GB" sz="1800" i="1" dirty="0"/>
          </a:p>
          <a:p>
            <a:pPr lvl="0"/>
            <a:r>
              <a:rPr lang="en-GB" sz="1800" i="1" dirty="0"/>
              <a:t>ETSI Multi-access Edge Computing (MEC); Phase 2: Use Cases and Requirements</a:t>
            </a:r>
          </a:p>
          <a:p>
            <a:pPr marL="76200" lvl="0" indent="0">
              <a:buNone/>
            </a:pPr>
            <a:endParaRPr sz="1600" i="1"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38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9597" r="2837"/>
          <a:stretch/>
        </p:blipFill>
        <p:spPr>
          <a:xfrm>
            <a:off x="6146325" y="0"/>
            <a:ext cx="2997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Hello!</a:t>
            </a:r>
            <a:endParaRPr sz="680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I am Jayden Smith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concept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294967295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Motivation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037874" y="2774327"/>
            <a:ext cx="7484333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2"/>
                </a:solidFill>
              </a:rPr>
              <a:t>Probleme</a:t>
            </a:r>
            <a:r>
              <a:rPr lang="en" dirty="0">
                <a:solidFill>
                  <a:schemeClr val="tx2"/>
                </a:solidFill>
              </a:rPr>
              <a:t> und </a:t>
            </a:r>
            <a:r>
              <a:rPr lang="en" dirty="0" err="1">
                <a:solidFill>
                  <a:schemeClr val="tx2"/>
                </a:solidFill>
              </a:rPr>
              <a:t>Herausforderungen</a:t>
            </a:r>
            <a:r>
              <a:rPr lang="en" dirty="0">
                <a:solidFill>
                  <a:schemeClr val="tx2"/>
                </a:solidFill>
              </a:rPr>
              <a:t> </a:t>
            </a:r>
            <a:r>
              <a:rPr lang="en" dirty="0" err="1">
                <a:solidFill>
                  <a:schemeClr val="tx2"/>
                </a:solidFill>
              </a:rPr>
              <a:t>im</a:t>
            </a:r>
            <a:r>
              <a:rPr lang="en" dirty="0">
                <a:solidFill>
                  <a:schemeClr val="tx2"/>
                </a:solidFill>
              </a:rPr>
              <a:t> 5G </a:t>
            </a:r>
            <a:r>
              <a:rPr lang="en" dirty="0" err="1">
                <a:solidFill>
                  <a:schemeClr val="tx2"/>
                </a:solidFill>
              </a:rPr>
              <a:t>Netzwerk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r="11111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rot="-5400000" flipH="1">
            <a:off x="5228543" y="146540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rot="-5400000" flipH="1">
            <a:off x="29956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rot="-5400000" flipH="1">
            <a:off x="65363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7068300" cy="2663300"/>
        </p:xfrm>
        <a:graphic>
          <a:graphicData uri="http://schemas.openxmlformats.org/drawingml/2006/table">
            <a:tbl>
              <a:tblPr>
                <a:noFill/>
                <a:tableStyleId>{DBB0C03F-2D9E-448F-9D58-963E7C40A451}</a:tableStyleId>
              </a:tblPr>
              <a:tblGrid>
                <a:gridCol w="176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294967295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4294967295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 idx="4294967295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4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sz="1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Edge Cloud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de-DE" dirty="0"/>
              <a:t>Speicher- und Rechenressourcen in der Nähe des Endgerätes am Rand des Netzwerks</a:t>
            </a:r>
          </a:p>
          <a:p>
            <a:pPr marL="76200" lvl="0" indent="0">
              <a:spcBef>
                <a:spcPts val="0"/>
              </a:spcBef>
              <a:buNone/>
            </a:pPr>
            <a:endParaRPr lang="de-DE" dirty="0"/>
          </a:p>
          <a:p>
            <a:pPr lvl="0">
              <a:spcBef>
                <a:spcPts val="0"/>
              </a:spcBef>
            </a:pPr>
            <a:r>
              <a:rPr lang="de-DE" dirty="0"/>
              <a:t>Geringe Latenzzeit, echtzeitfähig</a:t>
            </a:r>
          </a:p>
          <a:p>
            <a:pPr lvl="0">
              <a:spcBef>
                <a:spcPts val="0"/>
              </a:spcBef>
            </a:pPr>
            <a:r>
              <a:rPr lang="de-DE" dirty="0"/>
              <a:t>Geringere </a:t>
            </a:r>
            <a:r>
              <a:rPr lang="de-DE" dirty="0" err="1"/>
              <a:t>Netzlast</a:t>
            </a:r>
            <a:endParaRPr lang="de-DE" dirty="0"/>
          </a:p>
          <a:p>
            <a:pPr lvl="0">
              <a:spcBef>
                <a:spcPts val="0"/>
              </a:spcBef>
            </a:pPr>
            <a:r>
              <a:rPr lang="de-DE" dirty="0"/>
              <a:t>Kosteneinsparungen</a:t>
            </a:r>
          </a:p>
          <a:p>
            <a:pPr lvl="0">
              <a:spcBef>
                <a:spcPts val="0"/>
              </a:spcBef>
            </a:pPr>
            <a:endParaRPr lang="de-DE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69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2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3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2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3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598675"/>
            <a:ext cx="6731524" cy="342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4" name="Google Shape;27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32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297" name="Google Shape;29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l="13033" t="15318" r="1278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0" name="Google Shape;33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8" name="Google Shape;55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0" name="Google Shape;62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7" name="Google Shape;62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2" name="Google Shape;63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6" name="Google Shape;63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2" name="Google Shape;64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6" name="Google Shape;64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1" name="Google Shape;65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7" name="Google Shape;65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4" name="Google Shape;66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7" name="Google Shape;66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1" name="Google Shape;67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8" name="Google Shape;67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4" name="Google Shape;68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6" name="Google Shape;70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1" name="Google Shape;71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7" name="Google Shape;71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4" name="Google Shape;72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9" name="Google Shape;72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4" name="Google Shape;73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0" name="Google Shape;74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1" name="Google Shape;75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1" name="Google Shape;78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2" name="Google Shape;78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0" name="Google Shape;79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5" name="Google Shape;79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0" name="Google Shape;80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6" name="Google Shape;80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3" name="Google Shape;81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7" name="Google Shape;81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3" name="Google Shape;82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0" name="Google Shape;83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4" name="Google Shape;83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9" name="Google Shape;83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6" name="Google Shape;84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4" name="Google Shape;85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9" name="Google Shape;85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3" name="Google Shape;86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7" name="Google Shape;86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2" name="Google Shape;87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7" name="Google Shape;87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3" name="Google Shape;88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0" name="Google Shape;89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8" name="Google Shape;89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1" name="Google Shape;91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6" name="Google Shape;91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0" name="Google Shape;92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7" name="Google Shape;92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6" name="Google Shape;93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9" name="Google Shape;94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2" name="Google Shape;96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5" name="Google Shape;97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2" name="Google Shape;98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8" name="Google Shape;99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4" name="Google Shape;100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9" name="Google Shape;101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0" name="Google Shape;102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9" name="Google Shape;102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4" name="Google Shape;105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1" name="Google Shape;106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3" name="Google Shape;1063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4" name="Google Shape;1064;p3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5G und Edge Cloud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de-DE" dirty="0"/>
              <a:t>Latenzziele von 5G können nur mithilfe einer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de-DE" dirty="0"/>
              <a:t>Edge Cloud erreicht werden:</a:t>
            </a:r>
          </a:p>
          <a:p>
            <a:pPr lvl="0">
              <a:spcBef>
                <a:spcPts val="0"/>
              </a:spcBef>
            </a:pPr>
            <a:r>
              <a:rPr lang="de-DE" dirty="0"/>
              <a:t>Ermöglicht neue Anwendungen</a:t>
            </a:r>
          </a:p>
          <a:p>
            <a:pPr lvl="0">
              <a:spcBef>
                <a:spcPts val="0"/>
              </a:spcBef>
            </a:pPr>
            <a:r>
              <a:rPr lang="de-DE" dirty="0"/>
              <a:t>reduziert die Last des Core-Networks</a:t>
            </a:r>
            <a:endParaRPr lang="de-DE" b="1" dirty="0"/>
          </a:p>
          <a:p>
            <a:pPr lvl="0">
              <a:spcBef>
                <a:spcPts val="0"/>
              </a:spcBef>
            </a:pPr>
            <a:r>
              <a:rPr lang="de-DE" dirty="0"/>
              <a:t>Um die Nachfrage zu steigern</a:t>
            </a:r>
          </a:p>
          <a:p>
            <a:pPr marL="76200" lvl="0" indent="0">
              <a:spcBef>
                <a:spcPts val="0"/>
              </a:spcBef>
              <a:buNone/>
            </a:pPr>
            <a:endParaRPr lang="de-DE" dirty="0"/>
          </a:p>
          <a:p>
            <a:pPr marL="76200" indent="0">
              <a:spcBef>
                <a:spcPts val="0"/>
              </a:spcBef>
              <a:buNone/>
            </a:pPr>
            <a:r>
              <a:rPr lang="de-DE" dirty="0"/>
              <a:t>Multi-access Edge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de-DE" dirty="0"/>
              <a:t>Computing (MEC)</a:t>
            </a:r>
          </a:p>
          <a:p>
            <a:pPr marL="76200" lvl="0" indent="0">
              <a:spcBef>
                <a:spcPts val="0"/>
              </a:spcBef>
              <a:buNone/>
            </a:pPr>
            <a:endParaRPr lang="de-DE" dirty="0"/>
          </a:p>
          <a:p>
            <a:pPr lvl="0">
              <a:spcBef>
                <a:spcPts val="0"/>
              </a:spcBef>
            </a:pPr>
            <a:endParaRPr lang="de-DE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50DD8-F22E-4647-93A4-5144E5B1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31" y="3188885"/>
            <a:ext cx="2936353" cy="18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7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1" name="Google Shape;1071;p3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072" name="Google Shape;1072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MEC </a:t>
            </a:r>
            <a:r>
              <a:rPr lang="en" dirty="0" err="1"/>
              <a:t>Architektur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Integration </a:t>
            </a:r>
            <a:r>
              <a:rPr lang="en-GB" dirty="0" err="1">
                <a:solidFill>
                  <a:schemeClr val="tx2"/>
                </a:solidFill>
              </a:rPr>
              <a:t>mit</a:t>
            </a:r>
            <a:r>
              <a:rPr lang="en-GB" dirty="0">
                <a:solidFill>
                  <a:schemeClr val="tx2"/>
                </a:solidFill>
              </a:rPr>
              <a:t> 5G, MEC </a:t>
            </a:r>
            <a:r>
              <a:rPr lang="en-GB" dirty="0" err="1">
                <a:solidFill>
                  <a:schemeClr val="tx2"/>
                </a:solidFill>
              </a:rPr>
              <a:t>Referenz</a:t>
            </a:r>
            <a:r>
              <a:rPr lang="en-GB" dirty="0">
                <a:solidFill>
                  <a:schemeClr val="tx2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37816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6153F-302C-1545-99E8-4BF093EE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76" y="1241848"/>
            <a:ext cx="4002861" cy="3297565"/>
          </a:xfrm>
          <a:prstGeom prst="rect">
            <a:avLst/>
          </a:prstGeom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Architektur eines MEC Systems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2758701" y="4606999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dirty="0"/>
              <a:t>ETSI MEC-Framework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0E63-D542-6649-8718-D7FFA3929217}"/>
              </a:ext>
            </a:extLst>
          </p:cNvPr>
          <p:cNvSpPr/>
          <p:nvPr/>
        </p:nvSpPr>
        <p:spPr>
          <a:xfrm>
            <a:off x="2560320" y="2064901"/>
            <a:ext cx="3586039" cy="1836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97715-F747-7B44-831E-7AF0D8D34585}"/>
              </a:ext>
            </a:extLst>
          </p:cNvPr>
          <p:cNvSpPr/>
          <p:nvPr/>
        </p:nvSpPr>
        <p:spPr>
          <a:xfrm>
            <a:off x="2393343" y="1319917"/>
            <a:ext cx="3753016" cy="66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888A2-461C-484B-BA06-A43639E85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339" y="2162591"/>
            <a:ext cx="3361911" cy="180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870D-3451-6D43-9930-AD4D01302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96" y="2172139"/>
            <a:ext cx="3361911" cy="1804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AD6F5-8AFA-9149-92E9-4EF730BFC9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16"/>
          <a:stretch/>
        </p:blipFill>
        <p:spPr>
          <a:xfrm>
            <a:off x="2560320" y="1407065"/>
            <a:ext cx="3538023" cy="7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Integration mit 5G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Wie kann die MEC in 5G integriert werden?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09BB5-074B-7C47-B35A-A77FF7AE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68" y="1721982"/>
            <a:ext cx="6641063" cy="2585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355114-A1BC-0449-84FF-7DDF1CF14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72" y="1721982"/>
            <a:ext cx="6291635" cy="25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" dirty="0" err="1"/>
              <a:t>Mobilitätsmanagement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Handoff, Migration von MEC-Host </a:t>
            </a:r>
            <a:r>
              <a:rPr lang="en-GB" dirty="0" err="1">
                <a:solidFill>
                  <a:schemeClr val="tx2"/>
                </a:solidFill>
              </a:rPr>
              <a:t>zu</a:t>
            </a:r>
            <a:r>
              <a:rPr lang="en-GB" dirty="0">
                <a:solidFill>
                  <a:schemeClr val="tx2"/>
                </a:solidFill>
              </a:rPr>
              <a:t> MEC-Host</a:t>
            </a:r>
          </a:p>
        </p:txBody>
      </p:sp>
    </p:spTree>
    <p:extLst>
      <p:ext uri="{BB962C8B-B14F-4D97-AF65-F5344CB8AC3E}">
        <p14:creationId xmlns:p14="http://schemas.microsoft.com/office/powerpoint/2010/main" val="418891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4" y="2066800"/>
            <a:ext cx="7895814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" dirty="0" err="1"/>
              <a:t>Anwendungen</a:t>
            </a:r>
            <a:endParaRPr dirty="0"/>
          </a:p>
        </p:txBody>
      </p:sp>
      <p:sp>
        <p:nvSpPr>
          <p:cNvPr id="6" name="Google Shape;80;p15">
            <a:extLst>
              <a:ext uri="{FF2B5EF4-FFF2-40B4-BE49-F238E27FC236}">
                <a16:creationId xmlns:a16="http://schemas.microsoft.com/office/drawing/2014/main" id="{63048E33-D7C7-D041-A742-7A148AC1BEF8}"/>
              </a:ext>
            </a:extLst>
          </p:cNvPr>
          <p:cNvSpPr txBox="1">
            <a:spLocks/>
          </p:cNvSpPr>
          <p:nvPr/>
        </p:nvSpPr>
        <p:spPr>
          <a:xfrm>
            <a:off x="1037875" y="2746895"/>
            <a:ext cx="748433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Inter-Regular"/>
              <a:buNone/>
              <a:defRPr sz="30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GB" dirty="0">
                <a:solidFill>
                  <a:schemeClr val="tx2"/>
                </a:solidFill>
              </a:rPr>
              <a:t>Smart Cities, IOT, Smart Factories</a:t>
            </a:r>
          </a:p>
        </p:txBody>
      </p:sp>
    </p:spTree>
    <p:extLst>
      <p:ext uri="{BB962C8B-B14F-4D97-AF65-F5344CB8AC3E}">
        <p14:creationId xmlns:p14="http://schemas.microsoft.com/office/powerpoint/2010/main" val="248950301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1320</Words>
  <Application>Microsoft Macintosh PowerPoint</Application>
  <PresentationFormat>On-screen Show (16:9)</PresentationFormat>
  <Paragraphs>222</Paragraphs>
  <Slides>41</Slides>
  <Notes>41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Inter-Regular</vt:lpstr>
      <vt:lpstr>Montserrat</vt:lpstr>
      <vt:lpstr>Calibri</vt:lpstr>
      <vt:lpstr>Arial</vt:lpstr>
      <vt:lpstr>Inter</vt:lpstr>
      <vt:lpstr>Joan template</vt:lpstr>
      <vt:lpstr>5G Edge Cloud</vt:lpstr>
      <vt:lpstr>1. Motivation</vt:lpstr>
      <vt:lpstr>Edge Cloud</vt:lpstr>
      <vt:lpstr>5G und Edge Cloud</vt:lpstr>
      <vt:lpstr>2. MEC Architektur</vt:lpstr>
      <vt:lpstr>Architektur eines MEC Systems</vt:lpstr>
      <vt:lpstr>Integration mit 5G</vt:lpstr>
      <vt:lpstr>3. Mobilitätsmanagement</vt:lpstr>
      <vt:lpstr>4. Anwendungen</vt:lpstr>
      <vt:lpstr>6. Ausblick </vt:lpstr>
      <vt:lpstr>5G MEC Anwendungen</vt:lpstr>
      <vt:lpstr>Mobilitätsmanagement</vt:lpstr>
      <vt:lpstr>Referenz Architektur</vt:lpstr>
      <vt:lpstr>Quellen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Edge Cloud</dc:title>
  <cp:lastModifiedBy>Julian Beck</cp:lastModifiedBy>
  <cp:revision>17</cp:revision>
  <dcterms:modified xsi:type="dcterms:W3CDTF">2020-11-13T15:14:09Z</dcterms:modified>
</cp:coreProperties>
</file>