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2" r:id="rId14"/>
    <p:sldId id="269" r:id="rId15"/>
  </p:sldIdLst>
  <p:sldSz cx="9144000" cy="5143500" type="screen16x9"/>
  <p:notesSz cx="6858000" cy="9144000"/>
  <p:embeddedFontLst>
    <p:embeddedFont>
      <p:font typeface="Lobster"/>
      <p:regular r:id="rId17"/>
    </p:embeddedFont>
    <p:embeddedFont>
      <p:font typeface="Proxima Nova" panose="020B0604020202020204" charset="0"/>
      <p:regular r:id="rId18"/>
      <p:bold r:id="rId19"/>
      <p:italic r:id="rId20"/>
      <p:boldItalic r:id="rId21"/>
    </p:embeddedFont>
    <p:embeddedFont>
      <p:font typeface="Proxima Nova Extrabold" panose="020B0604020202020204" charset="0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an Felipe Quintana Gomez" initials="JFQG" lastIdx="1" clrIdx="0">
    <p:extLst>
      <p:ext uri="{19B8F6BF-5375-455C-9EA6-DF929625EA0E}">
        <p15:presenceInfo xmlns:p15="http://schemas.microsoft.com/office/powerpoint/2012/main" userId="1ed9592c9b6af2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e13feffe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e13feffe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e13feffe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e13feffe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e13feffe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e13feffe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e13feffe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e13feffe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e13feffe8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e13feffe8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e13feffe8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e13feffe8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27860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4472700" y="3531275"/>
            <a:ext cx="4671300" cy="1612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5200" y="2595150"/>
            <a:ext cx="5029200" cy="2548500"/>
          </a:xfrm>
          <a:prstGeom prst="rtTriangle">
            <a:avLst/>
          </a:prstGeom>
          <a:solidFill>
            <a:srgbClr val="00AF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720700" y="125"/>
            <a:ext cx="3423300" cy="1796400"/>
          </a:xfrm>
          <a:prstGeom prst="rtTriangle">
            <a:avLst/>
          </a:prstGeom>
          <a:solidFill>
            <a:srgbClr val="004A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856650" y="614550"/>
            <a:ext cx="5008200" cy="208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242E"/>
              </a:buClr>
              <a:buSzPts val="5200"/>
              <a:buFont typeface="Proxima Nova Extrabold"/>
              <a:buNone/>
              <a:defRPr sz="5200">
                <a:solidFill>
                  <a:srgbClr val="00242E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586225" y="2727450"/>
            <a:ext cx="5346300" cy="8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60"/>
              </a:buClr>
              <a:buSzPts val="2800"/>
              <a:buFont typeface="Proxima Nova"/>
              <a:buNone/>
              <a:defRPr sz="2800" b="1">
                <a:solidFill>
                  <a:srgbClr val="004A6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 l="46213" t="54639" r="42309" b="10478"/>
          <a:stretch/>
        </p:blipFill>
        <p:spPr>
          <a:xfrm>
            <a:off x="4675550" y="4786300"/>
            <a:ext cx="426449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AF65"/>
              </a:buClr>
              <a:buSzPts val="12000"/>
              <a:buFont typeface="Lobster"/>
              <a:buNone/>
              <a:defRPr sz="12000" b="1">
                <a:solidFill>
                  <a:srgbClr val="00AF65"/>
                </a:solidFill>
                <a:latin typeface="Lobster"/>
                <a:ea typeface="Lobster"/>
                <a:cs typeface="Lobster"/>
                <a:sym typeface="Lobst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" name="Google Shape;6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68" name="Google Shape;6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" y="-5"/>
            <a:ext cx="750925" cy="69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311700" y="13127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242E"/>
              </a:buClr>
              <a:buSzPts val="3600"/>
              <a:buFont typeface="Proxima Nova Extrabold"/>
              <a:buNone/>
              <a:defRPr sz="3600">
                <a:solidFill>
                  <a:srgbClr val="00242E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t="38261" b="42070"/>
          <a:stretch/>
        </p:blipFill>
        <p:spPr>
          <a:xfrm>
            <a:off x="-12425" y="3973375"/>
            <a:ext cx="9168850" cy="1222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4A60"/>
              </a:buClr>
              <a:buSzPts val="2800"/>
              <a:buFont typeface="Proxima Nova"/>
              <a:buNone/>
              <a:defRPr b="1">
                <a:solidFill>
                  <a:srgbClr val="004A6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5" name="Google Shape;25;p4"/>
          <p:cNvSpPr/>
          <p:nvPr/>
        </p:nvSpPr>
        <p:spPr>
          <a:xfrm flipH="1">
            <a:off x="5570100" y="3910050"/>
            <a:ext cx="3573900" cy="12336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85575" y="4568875"/>
            <a:ext cx="1570151" cy="47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AF65"/>
              </a:buClr>
              <a:buSzPts val="2800"/>
              <a:buFont typeface="Proxima Nova"/>
              <a:buNone/>
              <a:defRPr b="1">
                <a:solidFill>
                  <a:srgbClr val="00AF65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-93625" y="488875"/>
            <a:ext cx="6963600" cy="598200"/>
          </a:xfrm>
          <a:prstGeom prst="rect">
            <a:avLst/>
          </a:prstGeom>
          <a:solidFill>
            <a:srgbClr val="004A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oxima Nova Extrabold"/>
              <a:buNone/>
              <a:defRPr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36" name="Google Shape;36;p6"/>
          <p:cNvSpPr/>
          <p:nvPr/>
        </p:nvSpPr>
        <p:spPr>
          <a:xfrm flipH="1">
            <a:off x="5570100" y="3910050"/>
            <a:ext cx="3573900" cy="12336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" name="Google Shape;3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85575" y="4568875"/>
            <a:ext cx="1570151" cy="47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0075" y="664013"/>
            <a:ext cx="329375" cy="2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-36400" y="275750"/>
            <a:ext cx="6620400" cy="556500"/>
          </a:xfrm>
          <a:prstGeom prst="rect">
            <a:avLst/>
          </a:prstGeom>
          <a:solidFill>
            <a:srgbClr val="00AF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275300" y="217550"/>
            <a:ext cx="6267300" cy="61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4A60"/>
              </a:buClr>
              <a:buSzPts val="2400"/>
              <a:buFont typeface="Proxima Nova Extrabold"/>
              <a:buNone/>
              <a:defRPr sz="2400">
                <a:solidFill>
                  <a:srgbClr val="004A6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44" name="Google Shape;44;p7"/>
          <p:cNvSpPr/>
          <p:nvPr/>
        </p:nvSpPr>
        <p:spPr>
          <a:xfrm flipH="1">
            <a:off x="5570100" y="3910050"/>
            <a:ext cx="3573900" cy="12336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" name="Google Shape;4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85575" y="4568875"/>
            <a:ext cx="1570151" cy="47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0825" y="430038"/>
            <a:ext cx="329375" cy="2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/>
          <p:nvPr/>
        </p:nvSpPr>
        <p:spPr>
          <a:xfrm>
            <a:off x="-50850" y="-22200"/>
            <a:ext cx="9245700" cy="5187900"/>
          </a:xfrm>
          <a:prstGeom prst="rect">
            <a:avLst/>
          </a:prstGeom>
          <a:solidFill>
            <a:srgbClr val="00AF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78153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obster"/>
              <a:buNone/>
              <a:defRPr sz="4800" b="1">
                <a:solidFill>
                  <a:schemeClr val="lt1"/>
                </a:solidFill>
                <a:latin typeface="Lobster"/>
                <a:ea typeface="Lobster"/>
                <a:cs typeface="Lobster"/>
                <a:sym typeface="Lobs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00AF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4A60"/>
              </a:buClr>
              <a:buSzPts val="4200"/>
              <a:buFont typeface="Proxima Nova"/>
              <a:buNone/>
              <a:defRPr sz="4200" b="1">
                <a:solidFill>
                  <a:srgbClr val="004A6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42E"/>
              </a:buClr>
              <a:buSzPts val="2100"/>
              <a:buFont typeface="Proxima Nova"/>
              <a:buNone/>
              <a:defRPr sz="2100">
                <a:solidFill>
                  <a:srgbClr val="00242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Proxima Nova"/>
              <a:buChar char="■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57" name="Google Shape;5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" y="-5"/>
            <a:ext cx="750925" cy="69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42E"/>
              </a:buClr>
              <a:buSzPts val="1800"/>
              <a:buFont typeface="Proxima Nova Extrabold"/>
              <a:buNone/>
              <a:defRPr>
                <a:solidFill>
                  <a:srgbClr val="00242E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61" name="Google Shape;61;p10"/>
          <p:cNvSpPr/>
          <p:nvPr/>
        </p:nvSpPr>
        <p:spPr>
          <a:xfrm flipH="1">
            <a:off x="5570100" y="3910050"/>
            <a:ext cx="3573900" cy="12336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2" name="Google Shape;6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85575" y="4568875"/>
            <a:ext cx="1570151" cy="47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" y="-5"/>
            <a:ext cx="750925" cy="69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ebp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ctrTitle"/>
          </p:nvPr>
        </p:nvSpPr>
        <p:spPr>
          <a:xfrm>
            <a:off x="807362" y="1459412"/>
            <a:ext cx="7529275" cy="109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800" dirty="0"/>
              <a:t>Background Services with Kubernetes as an alternative to use data processes</a:t>
            </a:r>
            <a:endParaRPr sz="5400" dirty="0"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"/>
          </p:nvPr>
        </p:nvSpPr>
        <p:spPr>
          <a:xfrm>
            <a:off x="3710464" y="3551517"/>
            <a:ext cx="3885888" cy="6015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 dirty="0"/>
              <a:t>Juan Felipe Quintana Gómez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b="0" dirty="0">
                <a:solidFill>
                  <a:srgbClr val="00242E"/>
                </a:solidFill>
                <a:latin typeface="Proxima Nova Extrabold"/>
                <a:sym typeface="Proxima Nova Extrabold"/>
              </a:rPr>
              <a:t>Senior Software </a:t>
            </a:r>
            <a:r>
              <a:rPr lang="es-CO" sz="1400" b="0" dirty="0" err="1">
                <a:solidFill>
                  <a:srgbClr val="00242E"/>
                </a:solidFill>
                <a:latin typeface="Proxima Nova Extrabold"/>
                <a:sym typeface="Proxima Nova Extrabold"/>
              </a:rPr>
              <a:t>Engenieer</a:t>
            </a:r>
            <a:r>
              <a:rPr lang="es-CO" sz="1400" b="0" dirty="0">
                <a:solidFill>
                  <a:srgbClr val="00242E"/>
                </a:solidFill>
                <a:latin typeface="Proxima Nova Extrabold"/>
                <a:sym typeface="Proxima Nova Extrabold"/>
              </a:rPr>
              <a:t> in .NET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400" b="0" dirty="0">
              <a:solidFill>
                <a:srgbClr val="00242E"/>
              </a:solidFill>
              <a:latin typeface="Proxima Nova Extrabold"/>
              <a:sym typeface="Proxima Nova Extrabold"/>
            </a:endParaRPr>
          </a:p>
        </p:txBody>
      </p:sp>
      <p:pic>
        <p:nvPicPr>
          <p:cNvPr id="77" name="Google Shape;7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200" y="175650"/>
            <a:ext cx="3715600" cy="112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5;p13">
            <a:extLst>
              <a:ext uri="{FF2B5EF4-FFF2-40B4-BE49-F238E27FC236}">
                <a16:creationId xmlns:a16="http://schemas.microsoft.com/office/drawing/2014/main" id="{595D266A-CB4F-440B-B783-B80918524CEA}"/>
              </a:ext>
            </a:extLst>
          </p:cNvPr>
          <p:cNvSpPr txBox="1">
            <a:spLocks/>
          </p:cNvSpPr>
          <p:nvPr/>
        </p:nvSpPr>
        <p:spPr>
          <a:xfrm>
            <a:off x="2287931" y="2551712"/>
            <a:ext cx="4568135" cy="1400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42E"/>
              </a:buClr>
              <a:buSzPts val="5200"/>
              <a:buFont typeface="Proxima Nova Extrabold"/>
              <a:buNone/>
              <a:defRPr sz="5200" b="0" i="0" u="none" strike="noStrike" cap="none">
                <a:solidFill>
                  <a:srgbClr val="00242E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/>
              <a:t>The background  services are those services available for processing data in async mode and easy to administrate</a:t>
            </a:r>
            <a:endParaRPr lang="en-US" sz="900" dirty="0"/>
          </a:p>
          <a:p>
            <a:br>
              <a:rPr lang="en-US" sz="900" dirty="0"/>
            </a:br>
            <a:endParaRPr lang="en-US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764AD0-2B69-46AA-A1F0-0FF17BE13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Cluster</a:t>
            </a:r>
            <a:r>
              <a:rPr lang="es-CO" dirty="0"/>
              <a:t> </a:t>
            </a:r>
            <a:r>
              <a:rPr lang="es-CO" dirty="0" err="1"/>
              <a:t>Kubernetes</a:t>
            </a:r>
            <a:r>
              <a:rPr lang="es-CO" dirty="0"/>
              <a:t> (1/3)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AA100FA-89C1-40EA-AFA4-974D55AD7AB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s-CO" sz="2100" b="1" dirty="0" err="1">
                <a:latin typeface="Proxima Nova" panose="020B0604020202020204" charset="0"/>
              </a:rPr>
              <a:t>Kubernetes</a:t>
            </a:r>
            <a:r>
              <a:rPr lang="es-CO" sz="2100" dirty="0">
                <a:latin typeface="Proxima Nova" panose="020B0604020202020204" charset="0"/>
              </a:rPr>
              <a:t> es una tecnología creada por Google y </a:t>
            </a:r>
            <a:r>
              <a:rPr lang="es-CO" sz="2100" b="1" dirty="0">
                <a:latin typeface="Proxima Nova" panose="020B0604020202020204" charset="0"/>
              </a:rPr>
              <a:t>sirve para</a:t>
            </a:r>
            <a:r>
              <a:rPr lang="es-CO" sz="2100" dirty="0">
                <a:latin typeface="Proxima Nova" panose="020B0604020202020204" charset="0"/>
              </a:rPr>
              <a:t> la gestión y orquestación </a:t>
            </a:r>
            <a:r>
              <a:rPr lang="es-CO" sz="2100" b="1" dirty="0">
                <a:latin typeface="Proxima Nova" panose="020B0604020202020204" charset="0"/>
              </a:rPr>
              <a:t>de</a:t>
            </a:r>
            <a:r>
              <a:rPr lang="es-CO" sz="2100" dirty="0">
                <a:latin typeface="Proxima Nova" panose="020B0604020202020204" charset="0"/>
              </a:rPr>
              <a:t> contenedores </a:t>
            </a:r>
            <a:r>
              <a:rPr lang="es-CO" sz="2100" b="1" dirty="0">
                <a:latin typeface="Proxima Nova" panose="020B0604020202020204" charset="0"/>
              </a:rPr>
              <a:t>Docker</a:t>
            </a:r>
            <a:r>
              <a:rPr lang="es-CO" sz="2100" dirty="0">
                <a:latin typeface="Proxima Nova" panose="020B0604020202020204" charset="0"/>
              </a:rPr>
              <a:t>. Lo que permite </a:t>
            </a:r>
            <a:r>
              <a:rPr lang="es-CO" sz="2100" b="1" dirty="0" err="1">
                <a:latin typeface="Proxima Nova" panose="020B0604020202020204" charset="0"/>
              </a:rPr>
              <a:t>Kubernetes</a:t>
            </a:r>
            <a:r>
              <a:rPr lang="es-CO" sz="2100" dirty="0">
                <a:latin typeface="Proxima Nova" panose="020B0604020202020204" charset="0"/>
              </a:rPr>
              <a:t> es que olvides la infraestructura y se enfoque tan solo en aplicaciones y en cómo empaquetarlas</a:t>
            </a:r>
            <a:r>
              <a:rPr lang="es-CO" sz="2000" dirty="0">
                <a:latin typeface="Proxima Nova" panose="020B0604020202020204" charset="0"/>
              </a:rPr>
              <a:t>.</a:t>
            </a:r>
          </a:p>
        </p:txBody>
      </p:sp>
      <p:pic>
        <p:nvPicPr>
          <p:cNvPr id="6" name="Imagen 5" descr="Imagen que contiene dibujo, señal&#10;&#10;Descripción generada automáticamente">
            <a:extLst>
              <a:ext uri="{FF2B5EF4-FFF2-40B4-BE49-F238E27FC236}">
                <a16:creationId xmlns:a16="http://schemas.microsoft.com/office/drawing/2014/main" id="{D31D9F61-91F6-4367-8CC0-74B3E0E2B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701" y="2950369"/>
            <a:ext cx="2309961" cy="130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12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4BC20-70FB-4EBC-8192-B65498C7A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Cluster</a:t>
            </a:r>
            <a:r>
              <a:rPr lang="es-CO" dirty="0"/>
              <a:t> </a:t>
            </a:r>
            <a:r>
              <a:rPr lang="es-CO" dirty="0" err="1"/>
              <a:t>Kubernetes</a:t>
            </a:r>
            <a:r>
              <a:rPr lang="es-CO" dirty="0"/>
              <a:t> en Azure(2/3)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32ACE1-00FB-44AC-8564-627454BA1E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s-CO" sz="2000" dirty="0">
                <a:solidFill>
                  <a:schemeClr val="tx1"/>
                </a:solidFill>
              </a:rPr>
              <a:t>El </a:t>
            </a:r>
            <a:r>
              <a:rPr lang="es-CO" sz="2000" dirty="0" err="1">
                <a:solidFill>
                  <a:schemeClr val="tx1"/>
                </a:solidFill>
              </a:rPr>
              <a:t>cluster</a:t>
            </a:r>
            <a:r>
              <a:rPr lang="es-CO" sz="2000" dirty="0">
                <a:solidFill>
                  <a:schemeClr val="tx1"/>
                </a:solidFill>
              </a:rPr>
              <a:t> de </a:t>
            </a:r>
            <a:r>
              <a:rPr lang="es-CO" sz="2000" dirty="0" err="1">
                <a:solidFill>
                  <a:schemeClr val="tx1"/>
                </a:solidFill>
              </a:rPr>
              <a:t>Kubernetes</a:t>
            </a:r>
            <a:r>
              <a:rPr lang="es-CO" sz="2000" dirty="0">
                <a:solidFill>
                  <a:schemeClr val="tx1"/>
                </a:solidFill>
              </a:rPr>
              <a:t> en Azure, se configura como un servicio, que le permite el escalamiento de forma Horizontal y Vertical.</a:t>
            </a:r>
          </a:p>
          <a:p>
            <a:pPr marL="114300" indent="0">
              <a:buNone/>
            </a:pPr>
            <a:endParaRPr lang="es-CO" sz="20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s-CO" sz="2000" dirty="0">
                <a:solidFill>
                  <a:schemeClr val="tx1"/>
                </a:solidFill>
              </a:rPr>
              <a:t>Escalamiento Horizontal, Creación de </a:t>
            </a:r>
            <a:r>
              <a:rPr lang="es-CO" sz="2000" dirty="0" err="1">
                <a:solidFill>
                  <a:schemeClr val="tx1"/>
                </a:solidFill>
              </a:rPr>
              <a:t>Node</a:t>
            </a:r>
            <a:r>
              <a:rPr lang="es-CO" sz="2000" dirty="0">
                <a:solidFill>
                  <a:schemeClr val="tx1"/>
                </a:solidFill>
              </a:rPr>
              <a:t> Pools y numero de Instancias.</a:t>
            </a:r>
          </a:p>
          <a:p>
            <a:pPr marL="114300" indent="0">
              <a:buNone/>
            </a:pPr>
            <a:endParaRPr lang="es-CO" sz="20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s-CO" sz="2000" dirty="0">
                <a:solidFill>
                  <a:schemeClr val="tx1"/>
                </a:solidFill>
              </a:rPr>
              <a:t>Escalamiento Vertical,  Mejorar las características de las maquinas virtuales de los </a:t>
            </a:r>
            <a:r>
              <a:rPr lang="es-CO" sz="2000" dirty="0" err="1">
                <a:solidFill>
                  <a:schemeClr val="tx1"/>
                </a:solidFill>
              </a:rPr>
              <a:t>Node</a:t>
            </a:r>
            <a:r>
              <a:rPr lang="es-CO" sz="2000" dirty="0">
                <a:solidFill>
                  <a:schemeClr val="tx1"/>
                </a:solidFill>
              </a:rPr>
              <a:t> Pools (Memoria, Almacenamiento, CPU, </a:t>
            </a:r>
            <a:r>
              <a:rPr lang="es-CO" sz="2000" dirty="0" err="1">
                <a:solidFill>
                  <a:schemeClr val="tx1"/>
                </a:solidFill>
              </a:rPr>
              <a:t>etc</a:t>
            </a:r>
            <a:r>
              <a:rPr lang="es-CO" sz="2000" dirty="0">
                <a:solidFill>
                  <a:schemeClr val="tx1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517857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8C4C2E-CFF5-424C-ADB2-D15E3AC28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Cluster</a:t>
            </a:r>
            <a:r>
              <a:rPr lang="es-CO" dirty="0"/>
              <a:t> </a:t>
            </a:r>
            <a:r>
              <a:rPr lang="es-CO" dirty="0" err="1"/>
              <a:t>Kubernetes</a:t>
            </a:r>
            <a:r>
              <a:rPr lang="es-CO" dirty="0"/>
              <a:t> en Azure(3/3)</a:t>
            </a:r>
          </a:p>
        </p:txBody>
      </p:sp>
      <p:pic>
        <p:nvPicPr>
          <p:cNvPr id="5" name="Imagen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41B65E1D-BA50-4A2A-9197-2A2121CD4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1017725"/>
            <a:ext cx="6388586" cy="359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111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311700" y="1187906"/>
            <a:ext cx="8520600" cy="27676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600" dirty="0"/>
              <a:t>De la teoría a la Practica</a:t>
            </a:r>
            <a:br>
              <a:rPr lang="es-CO" sz="6600" dirty="0"/>
            </a:br>
            <a:r>
              <a:rPr lang="es-CO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Chocolate Company</a:t>
            </a:r>
            <a:endParaRPr sz="6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2CC3BD-0D13-4742-A381-DC0BB1496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¿Preguntas?</a:t>
            </a:r>
          </a:p>
        </p:txBody>
      </p:sp>
    </p:spTree>
    <p:extLst>
      <p:ext uri="{BB962C8B-B14F-4D97-AF65-F5344CB8AC3E}">
        <p14:creationId xmlns:p14="http://schemas.microsoft.com/office/powerpoint/2010/main" val="1446679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Agenda</a:t>
            </a:r>
            <a:endParaRPr dirty="0"/>
          </a:p>
        </p:txBody>
      </p:sp>
      <p:sp>
        <p:nvSpPr>
          <p:cNvPr id="83" name="Google Shape;8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s-CO" dirty="0"/>
              <a:t>¿Que es un </a:t>
            </a:r>
            <a:r>
              <a:rPr lang="es-CO" dirty="0" err="1"/>
              <a:t>Background</a:t>
            </a:r>
            <a:r>
              <a:rPr lang="es-CO" dirty="0"/>
              <a:t> </a:t>
            </a:r>
            <a:r>
              <a:rPr lang="es-CO" dirty="0" err="1"/>
              <a:t>Services</a:t>
            </a:r>
            <a:r>
              <a:rPr lang="es-CO" dirty="0"/>
              <a:t>?</a:t>
            </a:r>
          </a:p>
          <a:p>
            <a:pPr marL="342900" lvl="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s-CO" dirty="0"/>
              <a:t>Como usar </a:t>
            </a:r>
            <a:r>
              <a:rPr lang="es-CO" dirty="0" err="1"/>
              <a:t>Hosted</a:t>
            </a:r>
            <a:r>
              <a:rPr lang="es-CO" dirty="0"/>
              <a:t> </a:t>
            </a:r>
            <a:r>
              <a:rPr lang="es-CO" dirty="0" err="1"/>
              <a:t>Services</a:t>
            </a:r>
            <a:r>
              <a:rPr lang="es-CO" dirty="0"/>
              <a:t>.</a:t>
            </a:r>
          </a:p>
          <a:p>
            <a:pPr marL="342900" lvl="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s-CO" dirty="0"/>
              <a:t>Contenerizar aplicaciones usando Docker.</a:t>
            </a:r>
          </a:p>
          <a:p>
            <a:pPr marL="342900" lvl="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s-CO" dirty="0"/>
              <a:t>Servicio </a:t>
            </a:r>
            <a:r>
              <a:rPr lang="es-CO" dirty="0" err="1"/>
              <a:t>Kubertes</a:t>
            </a:r>
            <a:r>
              <a:rPr lang="es-CO" dirty="0"/>
              <a:t> en Azure.</a:t>
            </a:r>
          </a:p>
          <a:p>
            <a:pPr marL="342900" lvl="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s-CO" dirty="0"/>
              <a:t>Ejemplo Practico Chocolate Company</a:t>
            </a:r>
          </a:p>
          <a:p>
            <a:pPr marL="342900" lvl="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s-CO" dirty="0"/>
              <a:t>Preguntas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title"/>
          </p:nvPr>
        </p:nvSpPr>
        <p:spPr>
          <a:xfrm>
            <a:off x="311700" y="176844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¿Que es un </a:t>
            </a:r>
            <a:r>
              <a:rPr lang="es-CO" dirty="0" err="1"/>
              <a:t>Background</a:t>
            </a:r>
            <a:r>
              <a:rPr lang="es-CO" dirty="0"/>
              <a:t> </a:t>
            </a:r>
            <a:r>
              <a:rPr lang="es-CO" dirty="0" err="1"/>
              <a:t>Services</a:t>
            </a:r>
            <a:r>
              <a:rPr lang="es-CO" dirty="0"/>
              <a:t>? (1/3)</a:t>
            </a:r>
            <a:endParaRPr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F841B12-5F84-45AC-935D-4E0ACF7C094B}"/>
              </a:ext>
            </a:extLst>
          </p:cNvPr>
          <p:cNvSpPr txBox="1"/>
          <p:nvPr/>
        </p:nvSpPr>
        <p:spPr>
          <a:xfrm>
            <a:off x="311700" y="1294477"/>
            <a:ext cx="42603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>
                <a:latin typeface="Proxima Nova" panose="020B0604020202020204" charset="0"/>
              </a:rPr>
              <a:t>Los </a:t>
            </a:r>
            <a:r>
              <a:rPr lang="es-CO" sz="1600" dirty="0" err="1">
                <a:latin typeface="Proxima Nova" panose="020B0604020202020204" charset="0"/>
              </a:rPr>
              <a:t>Background</a:t>
            </a:r>
            <a:r>
              <a:rPr lang="es-CO" sz="1600" dirty="0">
                <a:latin typeface="Proxima Nova" panose="020B0604020202020204" charset="0"/>
              </a:rPr>
              <a:t> </a:t>
            </a:r>
            <a:r>
              <a:rPr lang="es-CO" sz="1600" dirty="0" err="1">
                <a:latin typeface="Proxima Nova" panose="020B0604020202020204" charset="0"/>
              </a:rPr>
              <a:t>Services</a:t>
            </a:r>
            <a:r>
              <a:rPr lang="es-CO" sz="1600" dirty="0">
                <a:latin typeface="Proxima Nova" panose="020B0604020202020204" charset="0"/>
              </a:rPr>
              <a:t> se puede definir como:</a:t>
            </a:r>
          </a:p>
          <a:p>
            <a:endParaRPr lang="es-CO" sz="1600" dirty="0">
              <a:latin typeface="Proxima Nova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>
                <a:latin typeface="Proxima Nova" panose="020B0604020202020204" charset="0"/>
              </a:rPr>
              <a:t>Todos aquellos procesos o rutinas que se ejecutan en segundo plano.</a:t>
            </a:r>
          </a:p>
          <a:p>
            <a:endParaRPr lang="es-CO" sz="1600" dirty="0">
              <a:latin typeface="Proxima Nova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>
                <a:latin typeface="Proxima Nova" panose="020B0604020202020204" charset="0"/>
              </a:rPr>
              <a:t>Tareas que tiene una prioridad mas baja que las demás en un sistema de información.</a:t>
            </a:r>
          </a:p>
          <a:p>
            <a:endParaRPr lang="es-CO" sz="1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7E01E3-707F-491C-B0C9-5C2E58212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913" y="1791154"/>
            <a:ext cx="2821783" cy="156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-66914" y="46645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Ejemplos de </a:t>
            </a:r>
            <a:r>
              <a:rPr lang="es-CO" dirty="0" err="1"/>
              <a:t>Background</a:t>
            </a:r>
            <a:r>
              <a:rPr lang="es-CO" dirty="0"/>
              <a:t> </a:t>
            </a:r>
            <a:r>
              <a:rPr lang="es-CO" dirty="0" err="1"/>
              <a:t>Services</a:t>
            </a:r>
            <a:r>
              <a:rPr lang="es-CO" dirty="0"/>
              <a:t> (2/3)</a:t>
            </a:r>
            <a:endParaRPr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C34B757-135F-478E-8EF2-C6D680866CA1}"/>
              </a:ext>
            </a:extLst>
          </p:cNvPr>
          <p:cNvSpPr txBox="1"/>
          <p:nvPr/>
        </p:nvSpPr>
        <p:spPr>
          <a:xfrm>
            <a:off x="311700" y="1166950"/>
            <a:ext cx="77107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800" dirty="0">
                <a:latin typeface="Proxima Nova" panose="020B0604020202020204" charset="0"/>
              </a:rPr>
              <a:t>Los sistemas de información usan los </a:t>
            </a:r>
            <a:r>
              <a:rPr lang="es-CO" sz="1800" dirty="0" err="1">
                <a:latin typeface="Proxima Nova" panose="020B0604020202020204" charset="0"/>
              </a:rPr>
              <a:t>Background</a:t>
            </a:r>
            <a:r>
              <a:rPr lang="es-CO" sz="1800" dirty="0">
                <a:latin typeface="Proxima Nova" panose="020B0604020202020204" charset="0"/>
              </a:rPr>
              <a:t> </a:t>
            </a:r>
            <a:r>
              <a:rPr lang="es-CO" sz="1800" dirty="0" err="1">
                <a:latin typeface="Proxima Nova" panose="020B0604020202020204" charset="0"/>
              </a:rPr>
              <a:t>Services</a:t>
            </a:r>
            <a:r>
              <a:rPr lang="es-CO" sz="1800" dirty="0">
                <a:latin typeface="Proxima Nova" panose="020B0604020202020204" charset="0"/>
              </a:rPr>
              <a:t> para procesar datos y generar nueva información relevante para el negocio. Ejemplo:</a:t>
            </a:r>
          </a:p>
          <a:p>
            <a:pPr algn="just"/>
            <a:endParaRPr lang="es-CO" sz="1800" dirty="0">
              <a:latin typeface="Proxima Nova" panose="020B0604020202020204" charset="0"/>
            </a:endParaRPr>
          </a:p>
          <a:p>
            <a:pPr marL="342900" indent="-342900" algn="just">
              <a:buAutoNum type="arabicPeriod"/>
            </a:pPr>
            <a:r>
              <a:rPr lang="es-CO" sz="1800" dirty="0">
                <a:latin typeface="Proxima Nova" panose="020B0604020202020204" charset="0"/>
              </a:rPr>
              <a:t>Generación de reportes y estadísticas Gerenciales.</a:t>
            </a:r>
          </a:p>
          <a:p>
            <a:pPr marL="342900" indent="-342900" algn="just">
              <a:buAutoNum type="arabicPeriod"/>
            </a:pPr>
            <a:endParaRPr lang="es-CO" sz="1800" dirty="0">
              <a:latin typeface="Proxima Nova" panose="020B0604020202020204" charset="0"/>
            </a:endParaRPr>
          </a:p>
          <a:p>
            <a:pPr marL="342900" indent="-342900" algn="just">
              <a:buAutoNum type="arabicPeriod"/>
            </a:pPr>
            <a:r>
              <a:rPr lang="es-CO" sz="1800" dirty="0">
                <a:latin typeface="Proxima Nova" panose="020B0604020202020204" charset="0"/>
              </a:rPr>
              <a:t>Envió de correos electrónicos.</a:t>
            </a:r>
          </a:p>
          <a:p>
            <a:pPr marL="342900" indent="-342900" algn="just">
              <a:buAutoNum type="arabicPeriod"/>
            </a:pPr>
            <a:endParaRPr lang="es-CO" sz="1800" dirty="0">
              <a:latin typeface="Proxima Nova" panose="020B0604020202020204" charset="0"/>
            </a:endParaRPr>
          </a:p>
          <a:p>
            <a:pPr marL="342900" indent="-342900" algn="just">
              <a:buAutoNum type="arabicPeriod"/>
            </a:pPr>
            <a:r>
              <a:rPr lang="es-CO" sz="1800" dirty="0">
                <a:latin typeface="Proxima Nova" panose="020B0604020202020204" charset="0"/>
              </a:rPr>
              <a:t>Notificaciones relevantes a los sistemas de información.</a:t>
            </a:r>
          </a:p>
          <a:p>
            <a:pPr marL="342900" indent="-342900" algn="just">
              <a:buAutoNum type="arabicPeriod"/>
            </a:pPr>
            <a:endParaRPr lang="es-CO" sz="1800" dirty="0">
              <a:latin typeface="Proxima Nova" panose="020B0604020202020204" charset="0"/>
            </a:endParaRPr>
          </a:p>
          <a:p>
            <a:pPr marL="342900" indent="-342900" algn="just">
              <a:buAutoNum type="arabicPeriod"/>
            </a:pPr>
            <a:r>
              <a:rPr lang="es-CO" sz="1800" dirty="0">
                <a:latin typeface="Proxima Nova" panose="020B0604020202020204" charset="0"/>
              </a:rPr>
              <a:t>Encolamiento de datos para posterior procesamientos de los mismos.</a:t>
            </a:r>
          </a:p>
          <a:p>
            <a:pPr algn="just"/>
            <a:endParaRPr lang="es-CO" sz="18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55E3100-DF25-4D3E-863D-07EFFE8D2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327" y="3777420"/>
            <a:ext cx="1444693" cy="1444693"/>
          </a:xfrm>
          <a:prstGeom prst="rect">
            <a:avLst/>
          </a:prstGeom>
        </p:spPr>
      </p:pic>
      <p:pic>
        <p:nvPicPr>
          <p:cNvPr id="10" name="Imagen 9" descr="Imagen que contiene equipo, rueda&#10;&#10;Descripción generada automáticamente">
            <a:extLst>
              <a:ext uri="{FF2B5EF4-FFF2-40B4-BE49-F238E27FC236}">
                <a16:creationId xmlns:a16="http://schemas.microsoft.com/office/drawing/2014/main" id="{4998389B-C763-4ECA-B148-4FF598D0C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8888" y="3978153"/>
            <a:ext cx="1093112" cy="109311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CO" dirty="0" err="1"/>
              <a:t>Background</a:t>
            </a:r>
            <a:r>
              <a:rPr lang="es-CO" dirty="0"/>
              <a:t> </a:t>
            </a:r>
            <a:r>
              <a:rPr lang="es-CO" dirty="0" err="1"/>
              <a:t>Services</a:t>
            </a:r>
            <a:r>
              <a:rPr lang="es-CO" dirty="0"/>
              <a:t> con .NETCORE (3/3)</a:t>
            </a:r>
            <a:endParaRPr dirty="0"/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162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Aft>
                <a:spcPts val="1600"/>
              </a:spcAft>
              <a:buNone/>
            </a:pPr>
            <a:r>
              <a:rPr lang="es-CO" dirty="0">
                <a:solidFill>
                  <a:schemeClr val="tx1"/>
                </a:solidFill>
              </a:rPr>
              <a:t>El </a:t>
            </a:r>
            <a:r>
              <a:rPr lang="es-CO" dirty="0" err="1">
                <a:solidFill>
                  <a:schemeClr val="tx1"/>
                </a:solidFill>
              </a:rPr>
              <a:t>Background</a:t>
            </a:r>
            <a:r>
              <a:rPr lang="es-CO" dirty="0">
                <a:solidFill>
                  <a:schemeClr val="tx1"/>
                </a:solidFill>
              </a:rPr>
              <a:t> </a:t>
            </a:r>
            <a:r>
              <a:rPr lang="es-CO" dirty="0" err="1">
                <a:solidFill>
                  <a:schemeClr val="tx1"/>
                </a:solidFill>
              </a:rPr>
              <a:t>Services</a:t>
            </a:r>
            <a:r>
              <a:rPr lang="es-CO" dirty="0">
                <a:solidFill>
                  <a:schemeClr val="tx1"/>
                </a:solidFill>
              </a:rPr>
              <a:t> en NETCORE se utilizan con servicios alojados (</a:t>
            </a:r>
            <a:r>
              <a:rPr lang="es-CO" dirty="0" err="1">
                <a:solidFill>
                  <a:schemeClr val="tx1"/>
                </a:solidFill>
              </a:rPr>
              <a:t>Hosted</a:t>
            </a:r>
            <a:r>
              <a:rPr lang="es-CO" dirty="0">
                <a:solidFill>
                  <a:schemeClr val="tx1"/>
                </a:solidFill>
              </a:rPr>
              <a:t> </a:t>
            </a:r>
            <a:r>
              <a:rPr lang="es-CO" dirty="0" err="1">
                <a:solidFill>
                  <a:schemeClr val="tx1"/>
                </a:solidFill>
              </a:rPr>
              <a:t>Services</a:t>
            </a:r>
            <a:r>
              <a:rPr lang="es-CO" dirty="0">
                <a:solidFill>
                  <a:schemeClr val="tx1"/>
                </a:solidFill>
              </a:rPr>
              <a:t>).</a:t>
            </a:r>
          </a:p>
          <a:p>
            <a:pPr marL="0" lvl="0" indent="0" algn="just">
              <a:spcAft>
                <a:spcPts val="1600"/>
              </a:spcAft>
              <a:buNone/>
            </a:pPr>
            <a:r>
              <a:rPr lang="es-CO" dirty="0">
                <a:solidFill>
                  <a:schemeClr val="tx1"/>
                </a:solidFill>
              </a:rPr>
              <a:t>Se ejecutan bajo NETCORE, </a:t>
            </a:r>
            <a:r>
              <a:rPr lang="es-CO" dirty="0" err="1">
                <a:solidFill>
                  <a:schemeClr val="tx1"/>
                </a:solidFill>
              </a:rPr>
              <a:t>Worker</a:t>
            </a:r>
            <a:r>
              <a:rPr lang="es-CO" dirty="0">
                <a:solidFill>
                  <a:schemeClr val="tx1"/>
                </a:solidFill>
              </a:rPr>
              <a:t> Roles o Aplicaciones de Consola. 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E449D46-0E5B-4C5B-A4B5-B1BD37760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192" y="3114820"/>
            <a:ext cx="3240681" cy="1416878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C0D820A2-63A4-4790-A7CC-DE811E419A9B}"/>
              </a:ext>
            </a:extLst>
          </p:cNvPr>
          <p:cNvSpPr txBox="1"/>
          <p:nvPr/>
        </p:nvSpPr>
        <p:spPr>
          <a:xfrm>
            <a:off x="446786" y="3223094"/>
            <a:ext cx="32406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i="1" dirty="0">
                <a:solidFill>
                  <a:schemeClr val="bg1">
                    <a:lumMod val="50000"/>
                  </a:schemeClr>
                </a:solidFill>
              </a:rPr>
              <a:t>Nota: </a:t>
            </a:r>
          </a:p>
          <a:p>
            <a:endParaRPr lang="es-CO" sz="1200" i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s-CO" sz="1200" b="1" i="1" dirty="0">
                <a:solidFill>
                  <a:schemeClr val="bg1">
                    <a:lumMod val="50000"/>
                  </a:schemeClr>
                </a:solidFill>
              </a:rPr>
              <a:t>“En el ejemplo practico se mostrara los </a:t>
            </a:r>
            <a:r>
              <a:rPr lang="es-CO" sz="1200" b="1" i="1" dirty="0" err="1">
                <a:solidFill>
                  <a:schemeClr val="bg1">
                    <a:lumMod val="50000"/>
                  </a:schemeClr>
                </a:solidFill>
              </a:rPr>
              <a:t>nuget</a:t>
            </a:r>
            <a:r>
              <a:rPr lang="es-CO" sz="1200" b="1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sz="1200" b="1" i="1" dirty="0" err="1">
                <a:solidFill>
                  <a:schemeClr val="bg1">
                    <a:lumMod val="50000"/>
                  </a:schemeClr>
                </a:solidFill>
              </a:rPr>
              <a:t>packages</a:t>
            </a:r>
            <a:r>
              <a:rPr lang="es-CO" sz="1200" b="1" i="1" dirty="0">
                <a:solidFill>
                  <a:schemeClr val="bg1">
                    <a:lumMod val="50000"/>
                  </a:schemeClr>
                </a:solidFill>
              </a:rPr>
              <a:t> que se deben de usar.”</a:t>
            </a:r>
          </a:p>
          <a:p>
            <a:pPr algn="ctr"/>
            <a:endParaRPr lang="es-CO" sz="1200" b="1" i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s-CO" sz="12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279787" y="724075"/>
            <a:ext cx="4045200" cy="829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Host </a:t>
            </a:r>
            <a:r>
              <a:rPr lang="es-CO" dirty="0" err="1"/>
              <a:t>Services</a:t>
            </a:r>
            <a:r>
              <a:rPr lang="es-CO" dirty="0"/>
              <a:t> (1/2)</a:t>
            </a:r>
            <a:endParaRPr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s-CO" sz="2000" dirty="0"/>
              <a:t>Desde un punto de vista en .NET Core llamamos a este tipo de tareas Servicios alojados, porque son servicios / lógica que aloja dentro de su host / aplicación / microservicio. Tenga en cuenta que en este caso, el servicio alojado simplemente significa una clase con la lógica de tareas en segundo plano.</a:t>
            </a:r>
            <a:endParaRPr sz="20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1E2F4DA-2B9E-43CC-BCAA-E24C2FB03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38" y="1457441"/>
            <a:ext cx="3274298" cy="34890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B2DCE-CF8E-4753-94FB-991A1C506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Como se comportan un </a:t>
            </a:r>
            <a:r>
              <a:rPr lang="es-CO" dirty="0" err="1"/>
              <a:t>Hosted</a:t>
            </a:r>
            <a:r>
              <a:rPr lang="es-CO" dirty="0"/>
              <a:t> </a:t>
            </a:r>
            <a:r>
              <a:rPr lang="es-CO" dirty="0" err="1"/>
              <a:t>Service</a:t>
            </a:r>
            <a:r>
              <a:rPr lang="es-CO" dirty="0"/>
              <a:t> (2/2)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BBF6C68-0046-456D-9CE6-BA1B8F383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084" y="1488561"/>
            <a:ext cx="6633831" cy="2166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911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84311F-7063-4994-BD7A-102598E8E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84013"/>
            <a:ext cx="8520600" cy="841800"/>
          </a:xfrm>
        </p:spPr>
        <p:txBody>
          <a:bodyPr/>
          <a:lstStyle/>
          <a:p>
            <a:r>
              <a:rPr lang="es-CO" dirty="0" err="1"/>
              <a:t>Contenerización</a:t>
            </a:r>
            <a:r>
              <a:rPr lang="es-CO" dirty="0"/>
              <a:t> el </a:t>
            </a:r>
            <a:r>
              <a:rPr lang="es-CO" dirty="0" err="1"/>
              <a:t>Background</a:t>
            </a:r>
            <a:r>
              <a:rPr lang="es-CO" dirty="0"/>
              <a:t> </a:t>
            </a:r>
            <a:r>
              <a:rPr lang="es-CO" dirty="0" err="1"/>
              <a:t>Services</a:t>
            </a:r>
            <a:r>
              <a:rPr lang="es-CO" dirty="0"/>
              <a:t> con Docker (1/2)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A77599F-4477-4B4E-AE02-08A4E1EF66CB}"/>
              </a:ext>
            </a:extLst>
          </p:cNvPr>
          <p:cNvSpPr txBox="1"/>
          <p:nvPr/>
        </p:nvSpPr>
        <p:spPr>
          <a:xfrm>
            <a:off x="1014413" y="1629846"/>
            <a:ext cx="75152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latin typeface="Proxima Nova" panose="020B0604020202020204" charset="0"/>
              </a:rPr>
              <a:t>La ejecución de estos servicios, por ser creados en NETCORE se pueden Contenerizar. Pueden ser ejecutadas en Docker HUB o en </a:t>
            </a:r>
            <a:r>
              <a:rPr lang="es-CO" sz="2000" dirty="0" err="1">
                <a:latin typeface="Proxima Nova" panose="020B0604020202020204" charset="0"/>
              </a:rPr>
              <a:t>Kubernetes</a:t>
            </a:r>
            <a:r>
              <a:rPr lang="es-CO" sz="2000" dirty="0">
                <a:latin typeface="Proxima Nova" panose="020B0604020202020204" charset="0"/>
              </a:rPr>
              <a:t>.</a:t>
            </a:r>
            <a:endParaRPr lang="es-CO" dirty="0">
              <a:latin typeface="Proxima Nova" panose="020B0604020202020204" charset="0"/>
            </a:endParaRPr>
          </a:p>
        </p:txBody>
      </p:sp>
      <p:pic>
        <p:nvPicPr>
          <p:cNvPr id="5" name="Imagen 4" descr="Imagen que contiene señal, reloj, dibujo&#10;&#10;Descripción generada automáticamente">
            <a:extLst>
              <a:ext uri="{FF2B5EF4-FFF2-40B4-BE49-F238E27FC236}">
                <a16:creationId xmlns:a16="http://schemas.microsoft.com/office/drawing/2014/main" id="{6DF76C60-C312-4AB9-A5A6-525EA56DF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212" y="2225455"/>
            <a:ext cx="3579019" cy="178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333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2E1A8-BADD-43CC-B214-B571288FD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es Docker? (2/2)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9AE4148-FF20-4D8A-92BD-DED008A205FC}"/>
              </a:ext>
            </a:extLst>
          </p:cNvPr>
          <p:cNvSpPr txBox="1"/>
          <p:nvPr/>
        </p:nvSpPr>
        <p:spPr>
          <a:xfrm>
            <a:off x="400050" y="1168360"/>
            <a:ext cx="5715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800" b="1" dirty="0">
                <a:latin typeface="Proxima Nova" panose="020B0604020202020204" charset="0"/>
              </a:rPr>
              <a:t>Docker</a:t>
            </a:r>
            <a:r>
              <a:rPr lang="es-CO" sz="1800" dirty="0">
                <a:latin typeface="Proxima Nova" panose="020B0604020202020204" charset="0"/>
              </a:rPr>
              <a:t> es un proyecto de código abierto que automatiza el despliegue de aplicaciones dentro de contenedores de software.</a:t>
            </a:r>
          </a:p>
          <a:p>
            <a:pPr algn="just"/>
            <a:endParaRPr lang="es-CO" sz="1800" dirty="0">
              <a:latin typeface="Proxima Nova" panose="020B0604020202020204" charset="0"/>
            </a:endParaRPr>
          </a:p>
          <a:p>
            <a:pPr marL="342900" indent="-342900" algn="just">
              <a:buAutoNum type="arabicPeriod"/>
            </a:pPr>
            <a:r>
              <a:rPr lang="es-CO" sz="1800" b="1" dirty="0">
                <a:latin typeface="Proxima Nova" panose="020B0604020202020204" charset="0"/>
              </a:rPr>
              <a:t>Retorno de la inversión y ahorro de costos.</a:t>
            </a:r>
          </a:p>
          <a:p>
            <a:pPr marL="342900" indent="-342900" algn="just">
              <a:buAutoNum type="arabicPeriod"/>
            </a:pPr>
            <a:r>
              <a:rPr lang="es-CO" sz="1800" b="1" dirty="0">
                <a:latin typeface="Proxima Nova" panose="020B0604020202020204" charset="0"/>
              </a:rPr>
              <a:t>Estandarización y productividad.</a:t>
            </a:r>
          </a:p>
          <a:p>
            <a:pPr marL="342900" indent="-342900" algn="just">
              <a:buAutoNum type="arabicPeriod"/>
            </a:pPr>
            <a:r>
              <a:rPr lang="es-CO" sz="1800" b="1" dirty="0">
                <a:latin typeface="Proxima Nova" panose="020B0604020202020204" charset="0"/>
              </a:rPr>
              <a:t>Eficiencia de CI.</a:t>
            </a:r>
          </a:p>
          <a:p>
            <a:pPr marL="342900" indent="-342900" algn="just">
              <a:buAutoNum type="arabicPeriod"/>
            </a:pPr>
            <a:r>
              <a:rPr lang="es-CO" sz="1800" b="1" dirty="0">
                <a:latin typeface="Proxima Nova" panose="020B0604020202020204" charset="0"/>
              </a:rPr>
              <a:t>Compatibilidad y mantenibilidad.</a:t>
            </a:r>
          </a:p>
          <a:p>
            <a:pPr marL="342900" indent="-342900" algn="just">
              <a:buAutoNum type="arabicPeriod"/>
            </a:pPr>
            <a:r>
              <a:rPr lang="es-CO" sz="1800" b="1" dirty="0">
                <a:latin typeface="Proxima Nova" panose="020B0604020202020204" charset="0"/>
              </a:rPr>
              <a:t>Simplicidad y configuraciones más rápidas.</a:t>
            </a:r>
          </a:p>
          <a:p>
            <a:pPr marL="342900" indent="-342900" algn="just">
              <a:buAutoNum type="arabicPeriod"/>
            </a:pPr>
            <a:r>
              <a:rPr lang="es-CO" sz="1800" b="1" dirty="0">
                <a:latin typeface="Proxima Nova" panose="020B0604020202020204" charset="0"/>
              </a:rPr>
              <a:t>Despliegue rápido.</a:t>
            </a:r>
          </a:p>
          <a:p>
            <a:pPr marL="342900" indent="-342900" algn="just">
              <a:buAutoNum type="arabicPeriod"/>
            </a:pPr>
            <a:r>
              <a:rPr lang="es-CO" sz="1800" b="1" dirty="0">
                <a:latin typeface="Proxima Nova" panose="020B0604020202020204" charset="0"/>
              </a:rPr>
              <a:t>Despliegue continuo y pruebas.</a:t>
            </a:r>
          </a:p>
          <a:p>
            <a:pPr marL="342900" indent="-342900" algn="just">
              <a:buAutoNum type="arabicPeriod"/>
            </a:pPr>
            <a:r>
              <a:rPr lang="es-CO" sz="1800" b="1" dirty="0">
                <a:latin typeface="Proxima Nova" panose="020B0604020202020204" charset="0"/>
              </a:rPr>
              <a:t>Plataformas </a:t>
            </a:r>
            <a:r>
              <a:rPr lang="es-CO" sz="1800" b="1" dirty="0" err="1">
                <a:latin typeface="Proxima Nova" panose="020B0604020202020204" charset="0"/>
              </a:rPr>
              <a:t>multi-nube</a:t>
            </a:r>
            <a:r>
              <a:rPr lang="es-CO" sz="1800" b="1" dirty="0">
                <a:latin typeface="Proxima Nova" panose="020B0604020202020204" charset="0"/>
              </a:rPr>
              <a:t>.</a:t>
            </a:r>
          </a:p>
          <a:p>
            <a:pPr marL="342900" indent="-342900" algn="just">
              <a:buAutoNum type="arabicPeriod"/>
            </a:pPr>
            <a:r>
              <a:rPr lang="es-CO" sz="1800" b="1" dirty="0">
                <a:latin typeface="Proxima Nova" panose="020B0604020202020204" charset="0"/>
              </a:rPr>
              <a:t>Aislamiento.</a:t>
            </a:r>
          </a:p>
          <a:p>
            <a:pPr marL="342900" indent="-342900" algn="just">
              <a:buAutoNum type="arabicPeriod"/>
            </a:pPr>
            <a:r>
              <a:rPr lang="es-CO" sz="1800" b="1" dirty="0">
                <a:latin typeface="Proxima Nova" panose="020B0604020202020204" charset="0"/>
              </a:rPr>
              <a:t>Seguridad.</a:t>
            </a:r>
            <a:endParaRPr lang="es-CO" sz="1800" dirty="0">
              <a:latin typeface="Proxima Nova" panose="020B0604020202020204" charset="0"/>
            </a:endParaRPr>
          </a:p>
        </p:txBody>
      </p:sp>
      <p:pic>
        <p:nvPicPr>
          <p:cNvPr id="5" name="Imagen 4" descr="Imagen que contiene señal, reloj, dibujo&#10;&#10;Descripción generada automáticamente">
            <a:extLst>
              <a:ext uri="{FF2B5EF4-FFF2-40B4-BE49-F238E27FC236}">
                <a16:creationId xmlns:a16="http://schemas.microsoft.com/office/drawing/2014/main" id="{8D205BD9-54FB-477E-AC2A-2E74EC717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424" y="750658"/>
            <a:ext cx="3579019" cy="178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081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509</Words>
  <Application>Microsoft Office PowerPoint</Application>
  <PresentationFormat>Presentación en pantalla (16:9)</PresentationFormat>
  <Paragraphs>63</Paragraphs>
  <Slides>14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Proxima Nova</vt:lpstr>
      <vt:lpstr>Proxima Nova Extrabold</vt:lpstr>
      <vt:lpstr>Lobster</vt:lpstr>
      <vt:lpstr>Simple Light</vt:lpstr>
      <vt:lpstr>Background Services with Kubernetes as an alternative to use data processes</vt:lpstr>
      <vt:lpstr>Agenda</vt:lpstr>
      <vt:lpstr>¿Que es un Background Services? (1/3)</vt:lpstr>
      <vt:lpstr>Ejemplos de Background Services (2/3)</vt:lpstr>
      <vt:lpstr>Background Services con .NETCORE (3/3)</vt:lpstr>
      <vt:lpstr>Host Services (1/2)</vt:lpstr>
      <vt:lpstr>Como se comportan un Hosted Service (2/2)</vt:lpstr>
      <vt:lpstr>Contenerización el Background Services con Docker (1/2)</vt:lpstr>
      <vt:lpstr>¿Qué es Docker? (2/2)</vt:lpstr>
      <vt:lpstr>Cluster Kubernetes (1/3)</vt:lpstr>
      <vt:lpstr>Cluster Kubernetes en Azure(2/3)</vt:lpstr>
      <vt:lpstr>Cluster Kubernetes en Azure(3/3)</vt:lpstr>
      <vt:lpstr>De la teoría a la Practica Chocolate Company</vt:lpstr>
      <vt:lpstr>¿Preguntas?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Background Services with Kubernetes as an alternative to use data processes</dc:title>
  <dc:creator>JUAN FELIPE QUINTANA</dc:creator>
  <cp:lastModifiedBy>Juan Felipe Quintana Gomez</cp:lastModifiedBy>
  <cp:revision>27</cp:revision>
  <dcterms:modified xsi:type="dcterms:W3CDTF">2020-02-06T19:38:02Z</dcterms:modified>
</cp:coreProperties>
</file>