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13716000" cy="24384000"/>
  <p:embeddedFontLst>
    <p:embeddedFont>
      <p:font typeface="Arial Black" panose="020B0A04020102020204" pitchFamily="34" charset="0"/>
      <p:regular r:id="rId8"/>
      <p:bold r:id="rId9"/>
    </p:embeddedFont>
    <p:embeddedFont>
      <p:font typeface="EB Garamond"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FOTGNReIe1DhisanOtcyYfVc7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25D86-9775-656C-EFE7-1E0A89512835}" v="3059" dt="2024-12-18T10:06:25.563"/>
    <p1510:client id="{86634F2F-BDC5-B986-F92F-9F683FCBECEF}" v="1235" dt="2024-12-17T19:26:52.983"/>
    <p1510:client id="{FDBE4CEB-888B-3268-B72C-425934C2E7E9}" v="1170" dt="2024-12-18T11:05:44.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9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23" Type="http://schemas.microsoft.com/office/2015/10/relationships/revisionInfo" Target="revisionInfo.xml"/><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4: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7"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7"/>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7"/>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7"/>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7"/>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12"/>
        <p:cNvGrpSpPr/>
        <p:nvPr/>
      </p:nvGrpSpPr>
      <p:grpSpPr>
        <a:xfrm>
          <a:off x="0" y="0"/>
          <a:ext cx="0" cy="0"/>
          <a:chOff x="0" y="0"/>
          <a:chExt cx="0" cy="0"/>
        </a:xfrm>
      </p:grpSpPr>
      <p:sp>
        <p:nvSpPr>
          <p:cNvPr id="113" name="Google Shape;113;p16"/>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4" name="Google Shape;114;p16"/>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5" name="Google Shape;115;p16"/>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6" name="Google Shape;116;p16"/>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7" name="Google Shape;117;p16"/>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18" name="Google Shape;118;p16"/>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1" name="Google Shape;121;p16"/>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16"/>
          <p:cNvSpPr>
            <a:spLocks noGrp="1"/>
          </p:cNvSpPr>
          <p:nvPr>
            <p:ph type="pic" idx="2"/>
          </p:nvPr>
        </p:nvSpPr>
        <p:spPr>
          <a:xfrm>
            <a:off x="1339134" y="2111058"/>
            <a:ext cx="704088" cy="704088"/>
          </a:xfrm>
          <a:prstGeom prst="ellipse">
            <a:avLst/>
          </a:prstGeom>
          <a:solidFill>
            <a:schemeClr val="accent1"/>
          </a:solidFill>
          <a:ln>
            <a:noFill/>
          </a:ln>
        </p:spPr>
      </p:sp>
      <p:sp>
        <p:nvSpPr>
          <p:cNvPr id="123" name="Google Shape;123;p16"/>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6"/>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16"/>
          <p:cNvSpPr>
            <a:spLocks noGrp="1"/>
          </p:cNvSpPr>
          <p:nvPr>
            <p:ph type="pic" idx="5"/>
          </p:nvPr>
        </p:nvSpPr>
        <p:spPr>
          <a:xfrm>
            <a:off x="3554707" y="2111058"/>
            <a:ext cx="704088" cy="704088"/>
          </a:xfrm>
          <a:prstGeom prst="ellipse">
            <a:avLst/>
          </a:prstGeom>
          <a:solidFill>
            <a:schemeClr val="accent3"/>
          </a:solidFill>
          <a:ln>
            <a:noFill/>
          </a:ln>
        </p:spPr>
      </p:sp>
      <p:sp>
        <p:nvSpPr>
          <p:cNvPr id="126" name="Google Shape;126;p16"/>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6"/>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16"/>
          <p:cNvSpPr>
            <a:spLocks noGrp="1"/>
          </p:cNvSpPr>
          <p:nvPr>
            <p:ph type="pic" idx="8"/>
          </p:nvPr>
        </p:nvSpPr>
        <p:spPr>
          <a:xfrm>
            <a:off x="5770280" y="2111058"/>
            <a:ext cx="704088" cy="704088"/>
          </a:xfrm>
          <a:prstGeom prst="ellipse">
            <a:avLst/>
          </a:prstGeom>
          <a:solidFill>
            <a:schemeClr val="accent1"/>
          </a:solidFill>
          <a:ln>
            <a:noFill/>
          </a:ln>
        </p:spPr>
      </p:sp>
      <p:sp>
        <p:nvSpPr>
          <p:cNvPr id="129" name="Google Shape;129;p16"/>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6"/>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p16"/>
          <p:cNvSpPr>
            <a:spLocks noGrp="1"/>
          </p:cNvSpPr>
          <p:nvPr>
            <p:ph type="pic" idx="14"/>
          </p:nvPr>
        </p:nvSpPr>
        <p:spPr>
          <a:xfrm>
            <a:off x="7985853" y="2111058"/>
            <a:ext cx="704088" cy="704088"/>
          </a:xfrm>
          <a:prstGeom prst="ellipse">
            <a:avLst/>
          </a:prstGeom>
          <a:solidFill>
            <a:schemeClr val="accent3"/>
          </a:solidFill>
          <a:ln>
            <a:noFill/>
          </a:ln>
        </p:spPr>
      </p:sp>
      <p:sp>
        <p:nvSpPr>
          <p:cNvPr id="132" name="Google Shape;132;p16"/>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6"/>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16"/>
          <p:cNvSpPr>
            <a:spLocks noGrp="1"/>
          </p:cNvSpPr>
          <p:nvPr>
            <p:ph type="pic" idx="17"/>
          </p:nvPr>
        </p:nvSpPr>
        <p:spPr>
          <a:xfrm>
            <a:off x="10201425" y="2111058"/>
            <a:ext cx="704088" cy="704088"/>
          </a:xfrm>
          <a:prstGeom prst="ellipse">
            <a:avLst/>
          </a:prstGeom>
          <a:solidFill>
            <a:schemeClr val="accent1"/>
          </a:solidFill>
          <a:ln>
            <a:noFill/>
          </a:ln>
        </p:spPr>
      </p:sp>
      <p:sp>
        <p:nvSpPr>
          <p:cNvPr id="135" name="Google Shape;135;p16"/>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36"/>
        <p:cNvGrpSpPr/>
        <p:nvPr/>
      </p:nvGrpSpPr>
      <p:grpSpPr>
        <a:xfrm>
          <a:off x="0" y="0"/>
          <a:ext cx="0" cy="0"/>
          <a:chOff x="0" y="0"/>
          <a:chExt cx="0" cy="0"/>
        </a:xfrm>
      </p:grpSpPr>
      <p:sp>
        <p:nvSpPr>
          <p:cNvPr id="137" name="Google Shape;137;p17"/>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8" name="Google Shape;138;p17"/>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9" name="Google Shape;139;p17"/>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0" name="Google Shape;140;p17"/>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2" name="Google Shape;142;p17"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3" name="Google Shape;143;p17"/>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17"/>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5" name="Google Shape;145;p17"/>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p17"/>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7" name="Google Shape;147;p17"/>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8" name="Google Shape;148;p17"/>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7"/>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7"/>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7"/>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7"/>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53" name="Google Shape;153;p17"/>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18"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57" name="Google Shape;157;p18"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58" name="Google Shape;158;p18"/>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59" name="Google Shape;159;p18"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60" name="Google Shape;160;p18"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61" name="Google Shape;161;p18"/>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18"/>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8"/>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4" name="Google Shape;164;p18"/>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1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19"/>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0" name="Google Shape;170;p19"/>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1" name="Google Shape;171;p19"/>
          <p:cNvSpPr>
            <a:spLocks noGrp="1"/>
          </p:cNvSpPr>
          <p:nvPr>
            <p:ph type="pic" idx="2"/>
          </p:nvPr>
        </p:nvSpPr>
        <p:spPr>
          <a:xfrm>
            <a:off x="1911096" y="2258568"/>
            <a:ext cx="932688" cy="932688"/>
          </a:xfrm>
          <a:prstGeom prst="ellipse">
            <a:avLst/>
          </a:prstGeom>
          <a:solidFill>
            <a:schemeClr val="accent3"/>
          </a:solidFill>
          <a:ln>
            <a:noFill/>
          </a:ln>
        </p:spPr>
      </p:sp>
      <p:sp>
        <p:nvSpPr>
          <p:cNvPr id="172" name="Google Shape;172;p19"/>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19"/>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4" name="Google Shape;174;p19"/>
          <p:cNvSpPr>
            <a:spLocks noGrp="1"/>
          </p:cNvSpPr>
          <p:nvPr>
            <p:ph type="pic" idx="5"/>
          </p:nvPr>
        </p:nvSpPr>
        <p:spPr>
          <a:xfrm>
            <a:off x="5641848" y="2258568"/>
            <a:ext cx="932688" cy="932688"/>
          </a:xfrm>
          <a:prstGeom prst="ellipse">
            <a:avLst/>
          </a:prstGeom>
          <a:solidFill>
            <a:schemeClr val="accent1"/>
          </a:solidFill>
          <a:ln>
            <a:noFill/>
          </a:ln>
        </p:spPr>
      </p:sp>
      <p:sp>
        <p:nvSpPr>
          <p:cNvPr id="175" name="Google Shape;175;p19"/>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19"/>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7" name="Google Shape;177;p19"/>
          <p:cNvSpPr>
            <a:spLocks noGrp="1"/>
          </p:cNvSpPr>
          <p:nvPr>
            <p:ph type="pic" idx="8"/>
          </p:nvPr>
        </p:nvSpPr>
        <p:spPr>
          <a:xfrm>
            <a:off x="9290304" y="2258568"/>
            <a:ext cx="932688" cy="932688"/>
          </a:xfrm>
          <a:prstGeom prst="ellipse">
            <a:avLst/>
          </a:prstGeom>
          <a:solidFill>
            <a:schemeClr val="accent4"/>
          </a:solidFill>
          <a:ln>
            <a:noFill/>
          </a:ln>
        </p:spPr>
      </p:sp>
      <p:sp>
        <p:nvSpPr>
          <p:cNvPr id="178" name="Google Shape;178;p19"/>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79"/>
        <p:cNvGrpSpPr/>
        <p:nvPr/>
      </p:nvGrpSpPr>
      <p:grpSpPr>
        <a:xfrm>
          <a:off x="0" y="0"/>
          <a:ext cx="0" cy="0"/>
          <a:chOff x="0" y="0"/>
          <a:chExt cx="0" cy="0"/>
        </a:xfrm>
      </p:grpSpPr>
      <p:sp>
        <p:nvSpPr>
          <p:cNvPr id="180" name="Google Shape;180;p20"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1" name="Google Shape;181;p20"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2" name="Google Shape;182;p20"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3" name="Google Shape;183;p20"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84" name="Google Shape;184;p20"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185" name="Google Shape;185;p20"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6" name="Google Shape;186;p20"/>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0"/>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89" name="Google Shape;189;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190"/>
        <p:cNvGrpSpPr/>
        <p:nvPr/>
      </p:nvGrpSpPr>
      <p:grpSpPr>
        <a:xfrm>
          <a:off x="0" y="0"/>
          <a:ext cx="0" cy="0"/>
          <a:chOff x="0" y="0"/>
          <a:chExt cx="0" cy="0"/>
        </a:xfrm>
      </p:grpSpPr>
      <p:sp>
        <p:nvSpPr>
          <p:cNvPr id="191" name="Google Shape;191;p21"/>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2" name="Google Shape;192;p21"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3" name="Google Shape;193;p21"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194" name="Google Shape;194;p21"/>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1"/>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6"/>
        <p:cNvGrpSpPr/>
        <p:nvPr/>
      </p:nvGrpSpPr>
      <p:grpSpPr>
        <a:xfrm>
          <a:off x="0" y="0"/>
          <a:ext cx="0" cy="0"/>
          <a:chOff x="0" y="0"/>
          <a:chExt cx="0" cy="0"/>
        </a:xfrm>
      </p:grpSpPr>
      <p:sp>
        <p:nvSpPr>
          <p:cNvPr id="197" name="Google Shape;197;p22"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8" name="Google Shape;198;p22"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99" name="Google Shape;199;p22"/>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0" name="Google Shape;200;p22"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1" name="Google Shape;201;p22"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2" name="Google Shape;202;p2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4" name="Google Shape;204;p22"/>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22"/>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2"/>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7"/>
        <p:cNvGrpSpPr/>
        <p:nvPr/>
      </p:nvGrpSpPr>
      <p:grpSpPr>
        <a:xfrm>
          <a:off x="0" y="0"/>
          <a:ext cx="0" cy="0"/>
          <a:chOff x="0" y="0"/>
          <a:chExt cx="0" cy="0"/>
        </a:xfrm>
      </p:grpSpPr>
      <p:sp>
        <p:nvSpPr>
          <p:cNvPr id="208" name="Google Shape;208;p23"/>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9" name="Google Shape;209;p23"/>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0" name="Google Shape;210;p23"/>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23"/>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3"/>
        <p:cNvGrpSpPr/>
        <p:nvPr/>
      </p:nvGrpSpPr>
      <p:grpSpPr>
        <a:xfrm>
          <a:off x="0" y="0"/>
          <a:ext cx="0" cy="0"/>
          <a:chOff x="0" y="0"/>
          <a:chExt cx="0" cy="0"/>
        </a:xfrm>
      </p:grpSpPr>
      <p:sp>
        <p:nvSpPr>
          <p:cNvPr id="214" name="Google Shape;214;p24"/>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24"/>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6" name="Google Shape;216;p2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25"/>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2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16"/>
        <p:cNvGrpSpPr/>
        <p:nvPr/>
      </p:nvGrpSpPr>
      <p:grpSpPr>
        <a:xfrm>
          <a:off x="0" y="0"/>
          <a:ext cx="0" cy="0"/>
          <a:chOff x="0" y="0"/>
          <a:chExt cx="0" cy="0"/>
        </a:xfrm>
      </p:grpSpPr>
      <p:sp>
        <p:nvSpPr>
          <p:cNvPr id="17" name="Google Shape;17;p8"/>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 name="Google Shape;18;p8"/>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26"/>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6"/>
          <p:cNvSpPr>
            <a:spLocks noGrp="1"/>
          </p:cNvSpPr>
          <p:nvPr>
            <p:ph type="pic" idx="2"/>
          </p:nvPr>
        </p:nvSpPr>
        <p:spPr>
          <a:xfrm>
            <a:off x="5183188" y="987425"/>
            <a:ext cx="6172200" cy="4873625"/>
          </a:xfrm>
          <a:prstGeom prst="rect">
            <a:avLst/>
          </a:prstGeom>
          <a:noFill/>
          <a:ln>
            <a:noFill/>
          </a:ln>
        </p:spPr>
      </p:sp>
      <p:sp>
        <p:nvSpPr>
          <p:cNvPr id="229" name="Google Shape;229;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2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9"/>
          <p:cNvGrpSpPr/>
          <p:nvPr/>
        </p:nvGrpSpPr>
        <p:grpSpPr>
          <a:xfrm>
            <a:off x="6452303" y="3405019"/>
            <a:ext cx="5739697" cy="3467971"/>
            <a:chOff x="5009037" y="2525712"/>
            <a:chExt cx="7170193" cy="4332288"/>
          </a:xfrm>
        </p:grpSpPr>
        <p:sp>
          <p:nvSpPr>
            <p:cNvPr id="24" name="Google Shape;24;p9"/>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5" name="Google Shape;25;p9"/>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26" name="Google Shape;26;p9"/>
          <p:cNvGrpSpPr/>
          <p:nvPr/>
        </p:nvGrpSpPr>
        <p:grpSpPr>
          <a:xfrm rot="10800000">
            <a:off x="6465610" y="0"/>
            <a:ext cx="5739697" cy="3467971"/>
            <a:chOff x="5183405" y="2678112"/>
            <a:chExt cx="7170193" cy="4332288"/>
          </a:xfrm>
        </p:grpSpPr>
        <p:sp>
          <p:nvSpPr>
            <p:cNvPr id="27" name="Google Shape;27;p9"/>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8" name="Google Shape;28;p9"/>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29" name="Google Shape;29;p9"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0" name="Google Shape;30;p9"/>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32"/>
        <p:cNvGrpSpPr/>
        <p:nvPr/>
      </p:nvGrpSpPr>
      <p:grpSpPr>
        <a:xfrm>
          <a:off x="0" y="0"/>
          <a:ext cx="0" cy="0"/>
          <a:chOff x="0" y="0"/>
          <a:chExt cx="0" cy="0"/>
        </a:xfrm>
      </p:grpSpPr>
      <p:sp>
        <p:nvSpPr>
          <p:cNvPr id="33" name="Google Shape;33;p10"/>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4" name="Google Shape;34;p10"/>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5" name="Google Shape;35;p10"/>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6" name="Google Shape;36;p10"/>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0"/>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0" name="Google Shape;40;p10"/>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1"/>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3" name="Google Shape;43;p11"/>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4" name="Google Shape;44;p11"/>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5" name="Google Shape;45;p11"/>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6" name="Google Shape;46;p11"/>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7" name="Google Shape;47;p11"/>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8" name="Google Shape;48;p11"/>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50"/>
        <p:cNvGrpSpPr/>
        <p:nvPr/>
      </p:nvGrpSpPr>
      <p:grpSpPr>
        <a:xfrm>
          <a:off x="0" y="0"/>
          <a:ext cx="0" cy="0"/>
          <a:chOff x="0" y="0"/>
          <a:chExt cx="0" cy="0"/>
        </a:xfrm>
      </p:grpSpPr>
      <p:sp>
        <p:nvSpPr>
          <p:cNvPr id="51" name="Google Shape;51;p12"/>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2" name="Google Shape;52;p12"/>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2" name="Google Shape;62;p13"/>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3" name="Google Shape;63;p13"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4" name="Google Shape;64;p13"/>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5" name="Google Shape;65;p13"/>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6" name="Google Shape;66;p1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67"/>
        <p:cNvGrpSpPr/>
        <p:nvPr/>
      </p:nvGrpSpPr>
      <p:grpSpPr>
        <a:xfrm>
          <a:off x="0" y="0"/>
          <a:ext cx="0" cy="0"/>
          <a:chOff x="0" y="0"/>
          <a:chExt cx="0" cy="0"/>
        </a:xfrm>
      </p:grpSpPr>
      <p:sp>
        <p:nvSpPr>
          <p:cNvPr id="68" name="Google Shape;68;p14"/>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69" name="Google Shape;69;p14"/>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14"/>
          <p:cNvSpPr>
            <a:spLocks noGrp="1"/>
          </p:cNvSpPr>
          <p:nvPr>
            <p:ph type="pic" idx="2"/>
          </p:nvPr>
        </p:nvSpPr>
        <p:spPr>
          <a:xfrm>
            <a:off x="758905" y="2392023"/>
            <a:ext cx="2596896" cy="2596896"/>
          </a:xfrm>
          <a:prstGeom prst="rect">
            <a:avLst/>
          </a:prstGeom>
          <a:solidFill>
            <a:srgbClr val="E3E5BC"/>
          </a:solidFill>
          <a:ln>
            <a:noFill/>
          </a:ln>
        </p:spPr>
      </p:sp>
      <p:sp>
        <p:nvSpPr>
          <p:cNvPr id="73" name="Google Shape;73;p14"/>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4"/>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a:spLocks noGrp="1"/>
          </p:cNvSpPr>
          <p:nvPr>
            <p:ph type="pic" idx="4"/>
          </p:nvPr>
        </p:nvSpPr>
        <p:spPr>
          <a:xfrm>
            <a:off x="3517361" y="2392619"/>
            <a:ext cx="2596896" cy="2596896"/>
          </a:xfrm>
          <a:prstGeom prst="rect">
            <a:avLst/>
          </a:prstGeom>
          <a:solidFill>
            <a:srgbClr val="E3E5BC"/>
          </a:solidFill>
          <a:ln>
            <a:noFill/>
          </a:ln>
        </p:spPr>
      </p:sp>
      <p:sp>
        <p:nvSpPr>
          <p:cNvPr id="76" name="Google Shape;76;p14"/>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4"/>
          <p:cNvSpPr>
            <a:spLocks noGrp="1"/>
          </p:cNvSpPr>
          <p:nvPr>
            <p:ph type="pic" idx="7"/>
          </p:nvPr>
        </p:nvSpPr>
        <p:spPr>
          <a:xfrm>
            <a:off x="6275817" y="2393215"/>
            <a:ext cx="2596896" cy="2596896"/>
          </a:xfrm>
          <a:prstGeom prst="rect">
            <a:avLst/>
          </a:prstGeom>
          <a:solidFill>
            <a:srgbClr val="E3E5BC"/>
          </a:solidFill>
          <a:ln>
            <a:noFill/>
          </a:ln>
        </p:spPr>
      </p:sp>
      <p:sp>
        <p:nvSpPr>
          <p:cNvPr id="79" name="Google Shape;79;p14"/>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4"/>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a:spLocks noGrp="1"/>
          </p:cNvSpPr>
          <p:nvPr>
            <p:ph type="pic" idx="13"/>
          </p:nvPr>
        </p:nvSpPr>
        <p:spPr>
          <a:xfrm>
            <a:off x="9034272" y="2393215"/>
            <a:ext cx="2596896" cy="2596896"/>
          </a:xfrm>
          <a:prstGeom prst="rect">
            <a:avLst/>
          </a:prstGeom>
          <a:solidFill>
            <a:srgbClr val="E3E5BC"/>
          </a:solidFill>
          <a:ln>
            <a:noFill/>
          </a:ln>
        </p:spPr>
      </p:sp>
      <p:sp>
        <p:nvSpPr>
          <p:cNvPr id="82" name="Google Shape;82;p14"/>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4"/>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8" name="Google Shape;88;p15"/>
          <p:cNvSpPr>
            <a:spLocks noGrp="1"/>
          </p:cNvSpPr>
          <p:nvPr>
            <p:ph type="pic" idx="2"/>
          </p:nvPr>
        </p:nvSpPr>
        <p:spPr>
          <a:xfrm>
            <a:off x="1271016" y="1545336"/>
            <a:ext cx="2029968" cy="1828800"/>
          </a:xfrm>
          <a:prstGeom prst="rect">
            <a:avLst/>
          </a:prstGeom>
          <a:solidFill>
            <a:srgbClr val="E3E5BC"/>
          </a:solidFill>
          <a:ln>
            <a:noFill/>
          </a:ln>
        </p:spPr>
      </p:sp>
      <p:sp>
        <p:nvSpPr>
          <p:cNvPr id="89" name="Google Shape;89;p15"/>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5"/>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5"/>
          <p:cNvSpPr>
            <a:spLocks noGrp="1"/>
          </p:cNvSpPr>
          <p:nvPr>
            <p:ph type="pic" idx="4"/>
          </p:nvPr>
        </p:nvSpPr>
        <p:spPr>
          <a:xfrm>
            <a:off x="1271016" y="4144264"/>
            <a:ext cx="2029968" cy="1828800"/>
          </a:xfrm>
          <a:prstGeom prst="rect">
            <a:avLst/>
          </a:prstGeom>
          <a:solidFill>
            <a:srgbClr val="E3E5BC"/>
          </a:solidFill>
          <a:ln>
            <a:noFill/>
          </a:ln>
        </p:spPr>
      </p:sp>
      <p:sp>
        <p:nvSpPr>
          <p:cNvPr id="92" name="Google Shape;92;p15"/>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5"/>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5"/>
          <p:cNvSpPr>
            <a:spLocks noGrp="1"/>
          </p:cNvSpPr>
          <p:nvPr>
            <p:ph type="pic" idx="7"/>
          </p:nvPr>
        </p:nvSpPr>
        <p:spPr>
          <a:xfrm>
            <a:off x="3828288" y="1545336"/>
            <a:ext cx="2029968" cy="1828800"/>
          </a:xfrm>
          <a:prstGeom prst="rect">
            <a:avLst/>
          </a:prstGeom>
          <a:solidFill>
            <a:srgbClr val="E3E5BC"/>
          </a:solidFill>
          <a:ln>
            <a:noFill/>
          </a:ln>
        </p:spPr>
      </p:sp>
      <p:sp>
        <p:nvSpPr>
          <p:cNvPr id="95" name="Google Shape;95;p15"/>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5"/>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5"/>
          <p:cNvSpPr>
            <a:spLocks noGrp="1"/>
          </p:cNvSpPr>
          <p:nvPr>
            <p:ph type="pic" idx="13"/>
          </p:nvPr>
        </p:nvSpPr>
        <p:spPr>
          <a:xfrm>
            <a:off x="3828288" y="4144264"/>
            <a:ext cx="2029968" cy="1828800"/>
          </a:xfrm>
          <a:prstGeom prst="rect">
            <a:avLst/>
          </a:prstGeom>
          <a:solidFill>
            <a:srgbClr val="E3E5BC"/>
          </a:solidFill>
          <a:ln>
            <a:noFill/>
          </a:ln>
        </p:spPr>
      </p:sp>
      <p:sp>
        <p:nvSpPr>
          <p:cNvPr id="98" name="Google Shape;98;p15"/>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5"/>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5"/>
          <p:cNvSpPr>
            <a:spLocks noGrp="1"/>
          </p:cNvSpPr>
          <p:nvPr>
            <p:ph type="pic" idx="16"/>
          </p:nvPr>
        </p:nvSpPr>
        <p:spPr>
          <a:xfrm>
            <a:off x="6385560" y="1545336"/>
            <a:ext cx="2029968" cy="1828800"/>
          </a:xfrm>
          <a:prstGeom prst="rect">
            <a:avLst/>
          </a:prstGeom>
          <a:solidFill>
            <a:srgbClr val="E3E5BC"/>
          </a:solidFill>
          <a:ln>
            <a:noFill/>
          </a:ln>
        </p:spPr>
      </p:sp>
      <p:sp>
        <p:nvSpPr>
          <p:cNvPr id="101" name="Google Shape;101;p15"/>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5"/>
          <p:cNvSpPr>
            <a:spLocks noGrp="1"/>
          </p:cNvSpPr>
          <p:nvPr>
            <p:ph type="pic" idx="19"/>
          </p:nvPr>
        </p:nvSpPr>
        <p:spPr>
          <a:xfrm>
            <a:off x="6385560" y="4144264"/>
            <a:ext cx="2029968" cy="1828800"/>
          </a:xfrm>
          <a:prstGeom prst="rect">
            <a:avLst/>
          </a:prstGeom>
          <a:solidFill>
            <a:srgbClr val="E3E5BC"/>
          </a:solidFill>
          <a:ln>
            <a:noFill/>
          </a:ln>
        </p:spPr>
      </p:sp>
      <p:sp>
        <p:nvSpPr>
          <p:cNvPr id="104" name="Google Shape;104;p15"/>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5"/>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5"/>
          <p:cNvSpPr>
            <a:spLocks noGrp="1"/>
          </p:cNvSpPr>
          <p:nvPr>
            <p:ph type="pic" idx="22"/>
          </p:nvPr>
        </p:nvSpPr>
        <p:spPr>
          <a:xfrm>
            <a:off x="8942832" y="1545336"/>
            <a:ext cx="2029968" cy="1828800"/>
          </a:xfrm>
          <a:prstGeom prst="rect">
            <a:avLst/>
          </a:prstGeom>
          <a:solidFill>
            <a:srgbClr val="E3E5BC"/>
          </a:solidFill>
          <a:ln>
            <a:noFill/>
          </a:ln>
        </p:spPr>
      </p:sp>
      <p:sp>
        <p:nvSpPr>
          <p:cNvPr id="107" name="Google Shape;107;p15"/>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5"/>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5"/>
          <p:cNvSpPr>
            <a:spLocks noGrp="1"/>
          </p:cNvSpPr>
          <p:nvPr>
            <p:ph type="pic" idx="25"/>
          </p:nvPr>
        </p:nvSpPr>
        <p:spPr>
          <a:xfrm>
            <a:off x="8942832" y="4144264"/>
            <a:ext cx="2029968" cy="1828800"/>
          </a:xfrm>
          <a:prstGeom prst="rect">
            <a:avLst/>
          </a:prstGeom>
          <a:solidFill>
            <a:srgbClr val="E3E5BC"/>
          </a:solidFill>
          <a:ln>
            <a:noFill/>
          </a:ln>
        </p:spPr>
      </p:sp>
      <p:sp>
        <p:nvSpPr>
          <p:cNvPr id="110" name="Google Shape;110;p15"/>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5"/>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
          <p:cNvSpPr txBox="1">
            <a:spLocks noGrp="1"/>
          </p:cNvSpPr>
          <p:nvPr>
            <p:ph type="ctrTitle"/>
          </p:nvPr>
        </p:nvSpPr>
        <p:spPr>
          <a:xfrm>
            <a:off x="2781301" y="1984248"/>
            <a:ext cx="6772274" cy="1225296"/>
          </a:xfrm>
          <a:prstGeom prst="rect">
            <a:avLst/>
          </a:prstGeom>
          <a:noFill/>
          <a:ln>
            <a:noFill/>
          </a:ln>
        </p:spPr>
        <p:txBody>
          <a:bodyPr spcFirstLastPara="1" wrap="square" lIns="91425" tIns="0" rIns="91425" bIns="45700" anchor="t" anchorCtr="0">
            <a:noAutofit/>
          </a:bodyPr>
          <a:lstStyle/>
          <a:p>
            <a:pPr marL="0" lvl="0" indent="0" algn="ctr" rtl="0">
              <a:lnSpc>
                <a:spcPct val="110795"/>
              </a:lnSpc>
              <a:spcBef>
                <a:spcPts val="0"/>
              </a:spcBef>
              <a:spcAft>
                <a:spcPts val="0"/>
              </a:spcAft>
              <a:buClr>
                <a:schemeClr val="accent6"/>
              </a:buClr>
              <a:buSzPts val="4400"/>
              <a:buFont typeface="Arial Black"/>
              <a:buNone/>
            </a:pPr>
            <a:r>
              <a:rPr lang="en-US"/>
              <a:t>BIGTECHCOMPANY</a:t>
            </a:r>
            <a:endParaRPr/>
          </a:p>
        </p:txBody>
      </p:sp>
      <p:sp>
        <p:nvSpPr>
          <p:cNvPr id="237" name="Google Shape;237;p1"/>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6"/>
              </a:buClr>
              <a:buSzPts val="2400"/>
              <a:buNone/>
            </a:pPr>
            <a:r>
              <a:rPr lang="en-US"/>
              <a:t>Financial Overview</a:t>
            </a:r>
            <a:endParaRPr/>
          </a:p>
          <a:p>
            <a:pPr marL="0" lvl="0" indent="0" algn="ctr" rtl="0">
              <a:lnSpc>
                <a:spcPct val="100000"/>
              </a:lnSpc>
              <a:spcBef>
                <a:spcPts val="360"/>
              </a:spcBef>
              <a:spcAft>
                <a:spcPts val="0"/>
              </a:spcAft>
              <a:buClr>
                <a:schemeClr val="accent6"/>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QUARTERLY PERFORMANCE</a:t>
            </a:r>
            <a:endParaRPr/>
          </a:p>
        </p:txBody>
      </p:sp>
      <p:sp>
        <p:nvSpPr>
          <p:cNvPr id="243" name="Google Shape;243;p2"/>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sp>
        <p:nvSpPr>
          <p:cNvPr id="244" name="Google Shape;244;p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graphicFrame>
        <p:nvGraphicFramePr>
          <p:cNvPr id="3" name="Table 2">
            <a:extLst>
              <a:ext uri="{FF2B5EF4-FFF2-40B4-BE49-F238E27FC236}">
                <a16:creationId xmlns:a16="http://schemas.microsoft.com/office/drawing/2014/main" id="{4226AD6C-9CA2-551D-97AE-4BE669579E4B}"/>
              </a:ext>
            </a:extLst>
          </p:cNvPr>
          <p:cNvGraphicFramePr>
            <a:graphicFrameLocks noGrp="1"/>
          </p:cNvGraphicFramePr>
          <p:nvPr>
            <p:extLst>
              <p:ext uri="{D42A27DB-BD31-4B8C-83A1-F6EECF244321}">
                <p14:modId xmlns:p14="http://schemas.microsoft.com/office/powerpoint/2010/main" val="2823848801"/>
              </p:ext>
            </p:extLst>
          </p:nvPr>
        </p:nvGraphicFramePr>
        <p:xfrm>
          <a:off x="1026437" y="1713848"/>
          <a:ext cx="10160001" cy="4292382"/>
        </p:xfrm>
        <a:graphic>
          <a:graphicData uri="http://schemas.openxmlformats.org/drawingml/2006/table">
            <a:tbl>
              <a:tblPr bandRow="1">
                <a:tableStyleId>{5C22544A-7EE6-4342-B048-85BDC9FD1C3A}</a:tableStyleId>
              </a:tblPr>
              <a:tblGrid>
                <a:gridCol w="2085075">
                  <a:extLst>
                    <a:ext uri="{9D8B030D-6E8A-4147-A177-3AD203B41FA5}">
                      <a16:colId xmlns:a16="http://schemas.microsoft.com/office/drawing/2014/main" val="3159527983"/>
                    </a:ext>
                  </a:extLst>
                </a:gridCol>
                <a:gridCol w="897214">
                  <a:extLst>
                    <a:ext uri="{9D8B030D-6E8A-4147-A177-3AD203B41FA5}">
                      <a16:colId xmlns:a16="http://schemas.microsoft.com/office/drawing/2014/main" val="1464624171"/>
                    </a:ext>
                  </a:extLst>
                </a:gridCol>
                <a:gridCol w="897214">
                  <a:extLst>
                    <a:ext uri="{9D8B030D-6E8A-4147-A177-3AD203B41FA5}">
                      <a16:colId xmlns:a16="http://schemas.microsoft.com/office/drawing/2014/main" val="3493090846"/>
                    </a:ext>
                  </a:extLst>
                </a:gridCol>
                <a:gridCol w="897214">
                  <a:extLst>
                    <a:ext uri="{9D8B030D-6E8A-4147-A177-3AD203B41FA5}">
                      <a16:colId xmlns:a16="http://schemas.microsoft.com/office/drawing/2014/main" val="1550987465"/>
                    </a:ext>
                  </a:extLst>
                </a:gridCol>
                <a:gridCol w="897214">
                  <a:extLst>
                    <a:ext uri="{9D8B030D-6E8A-4147-A177-3AD203B41FA5}">
                      <a16:colId xmlns:a16="http://schemas.microsoft.com/office/drawing/2014/main" val="919430160"/>
                    </a:ext>
                  </a:extLst>
                </a:gridCol>
                <a:gridCol w="897214">
                  <a:extLst>
                    <a:ext uri="{9D8B030D-6E8A-4147-A177-3AD203B41FA5}">
                      <a16:colId xmlns:a16="http://schemas.microsoft.com/office/drawing/2014/main" val="3199027491"/>
                    </a:ext>
                  </a:extLst>
                </a:gridCol>
                <a:gridCol w="897214">
                  <a:extLst>
                    <a:ext uri="{9D8B030D-6E8A-4147-A177-3AD203B41FA5}">
                      <a16:colId xmlns:a16="http://schemas.microsoft.com/office/drawing/2014/main" val="1292804101"/>
                    </a:ext>
                  </a:extLst>
                </a:gridCol>
                <a:gridCol w="897214">
                  <a:extLst>
                    <a:ext uri="{9D8B030D-6E8A-4147-A177-3AD203B41FA5}">
                      <a16:colId xmlns:a16="http://schemas.microsoft.com/office/drawing/2014/main" val="920680556"/>
                    </a:ext>
                  </a:extLst>
                </a:gridCol>
                <a:gridCol w="897214">
                  <a:extLst>
                    <a:ext uri="{9D8B030D-6E8A-4147-A177-3AD203B41FA5}">
                      <a16:colId xmlns:a16="http://schemas.microsoft.com/office/drawing/2014/main" val="427975833"/>
                    </a:ext>
                  </a:extLst>
                </a:gridCol>
                <a:gridCol w="897214">
                  <a:extLst>
                    <a:ext uri="{9D8B030D-6E8A-4147-A177-3AD203B41FA5}">
                      <a16:colId xmlns:a16="http://schemas.microsoft.com/office/drawing/2014/main" val="1991599846"/>
                    </a:ext>
                  </a:extLst>
                </a:gridCol>
              </a:tblGrid>
              <a:tr h="200025">
                <a:tc>
                  <a:txBody>
                    <a:bodyPr/>
                    <a:lstStyle/>
                    <a:p>
                      <a:pPr fontAlgn="b"/>
                      <a:r>
                        <a:rPr lang="en-US" sz="1200" b="1">
                          <a:effectLst/>
                          <a:latin typeface="Calibri" panose="020F0502020204030204" pitchFamily="34" charset="0"/>
                        </a:rPr>
                        <a:t>BigTechCompany</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a:effectLst/>
                          <a:latin typeface="Calibri" panose="020F0502020204030204" pitchFamily="34" charset="0"/>
                        </a:rPr>
                        <a:t>Q1</a:t>
                      </a: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029144031"/>
                  </a:ext>
                </a:extLst>
              </a:tr>
              <a:tr h="200025">
                <a:tc>
                  <a:txBody>
                    <a:bodyPr/>
                    <a:lstStyle/>
                    <a:p>
                      <a:pPr fontAlgn="b"/>
                      <a:r>
                        <a:rPr lang="en-US" sz="1200" b="1" u="sng">
                          <a:effectLst/>
                          <a:latin typeface="Calibri" panose="020F0502020204030204" pitchFamily="34" charset="0"/>
                        </a:rPr>
                        <a:t>($ in thousands)</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200" b="1"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b="1" u="sng">
                          <a:effectLst/>
                          <a:latin typeface="Calibri" panose="020F0502020204030204" pitchFamily="34" charset="0"/>
                        </a:rPr>
                        <a:t>2023</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764506236"/>
                  </a:ext>
                </a:extLst>
              </a:tr>
              <a:tr h="200025">
                <a:tc>
                  <a:txBody>
                    <a:bodyPr/>
                    <a:lstStyle/>
                    <a:p>
                      <a:pPr fontAlgn="b"/>
                      <a:r>
                        <a:rPr lang="en-US" sz="1200" b="1">
                          <a:effectLst/>
                          <a:latin typeface="Calibri" panose="020F0502020204030204" pitchFamily="34" charset="0"/>
                        </a:rPr>
                        <a:t>Revenues</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$501,430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$513,924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$523,843</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$539,652</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$550,744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$557,910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$554,791</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$549,644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$571,305</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3996403474"/>
                  </a:ext>
                </a:extLst>
              </a:tr>
              <a:tr h="244257">
                <a:tc>
                  <a:txBody>
                    <a:bodyPr/>
                    <a:lstStyle/>
                    <a:p>
                      <a:pPr fontAlgn="b"/>
                      <a:r>
                        <a:rPr lang="en-US" sz="1200" i="1">
                          <a:effectLst/>
                          <a:latin typeface="Calibri" panose="020F0502020204030204" pitchFamily="34" charset="0"/>
                        </a:rPr>
                        <a:t>Quarterly Growth</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r>
                        <a:rPr lang="en-US" sz="1200" i="1">
                          <a:effectLst/>
                          <a:latin typeface="Calibri" panose="020F0502020204030204" pitchFamily="34" charset="0"/>
                        </a:rPr>
                        <a:t>_</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2.49%</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1.93%</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3.02%</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2.06%</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1.30%</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-0.56%</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-0.93%</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3.94%</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074018767"/>
                  </a:ext>
                </a:extLst>
              </a:tr>
              <a:tr h="200025">
                <a:tc>
                  <a:txBody>
                    <a:bodyPr/>
                    <a:lstStyle/>
                    <a:p>
                      <a:pPr fontAlgn="b"/>
                      <a:endParaRPr lang="en-US" sz="1200" i="1">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944189273"/>
                  </a:ext>
                </a:extLst>
              </a:tr>
              <a:tr h="200025">
                <a:tc>
                  <a:txBody>
                    <a:bodyPr/>
                    <a:lstStyle/>
                    <a:p>
                      <a:pPr fontAlgn="b"/>
                      <a:r>
                        <a:rPr lang="en-US" sz="1200" b="1">
                          <a:effectLst/>
                          <a:latin typeface="Calibri" panose="020F0502020204030204" pitchFamily="34" charset="0"/>
                        </a:rPr>
                        <a:t>Operating Income (EBITDA)</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$137,190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$129,334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$122,868</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$44,224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$138,014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$110,480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$107,311</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$38,493</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$120,002</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2509951267"/>
                  </a:ext>
                </a:extLst>
              </a:tr>
              <a:tr h="200025">
                <a:tc>
                  <a:txBody>
                    <a:bodyPr/>
                    <a:lstStyle/>
                    <a:p>
                      <a:pPr fontAlgn="b"/>
                      <a:r>
                        <a:rPr lang="en-US" sz="1200" i="1">
                          <a:effectLst/>
                          <a:latin typeface="Calibri" panose="020F0502020204030204" pitchFamily="34" charset="0"/>
                        </a:rPr>
                        <a:t>Quarterly Growth</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r>
                        <a:rPr lang="en-US" sz="1200" i="1">
                          <a:effectLst/>
                          <a:latin typeface="Calibri" panose="020F0502020204030204" pitchFamily="34" charset="0"/>
                        </a:rPr>
                        <a:t>_</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-5.73%</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-5.00%</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-64.01%</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212.08%</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-19.95%</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-2.87%</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-64.13%</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211.75%</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38970725"/>
                  </a:ext>
                </a:extLst>
              </a:tr>
              <a:tr h="200025">
                <a:tc>
                  <a:txBody>
                    <a:bodyPr/>
                    <a:lstStyle/>
                    <a:p>
                      <a:pPr fontAlgn="b"/>
                      <a:endParaRPr lang="en-US" sz="1200" i="1">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74413493"/>
                  </a:ext>
                </a:extLst>
              </a:tr>
              <a:tr h="200025">
                <a:tc>
                  <a:txBody>
                    <a:bodyPr/>
                    <a:lstStyle/>
                    <a:p>
                      <a:pPr fontAlgn="b"/>
                      <a:r>
                        <a:rPr lang="en-US" sz="1200" b="1">
                          <a:effectLst/>
                          <a:latin typeface="Calibri" panose="020F0502020204030204" pitchFamily="34" charset="0"/>
                        </a:rPr>
                        <a:t>Net Income</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$119,470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$94,711</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$101,435</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$42,520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$111,821</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$100,867</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$97,877</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$3,870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$102,019</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2641149447"/>
                  </a:ext>
                </a:extLst>
              </a:tr>
              <a:tr h="200025">
                <a:tc>
                  <a:txBody>
                    <a:bodyPr/>
                    <a:lstStyle/>
                    <a:p>
                      <a:pPr fontAlgn="b"/>
                      <a:r>
                        <a:rPr lang="en-US" sz="1200" i="1">
                          <a:effectLst/>
                          <a:latin typeface="Calibri" panose="020F0502020204030204" pitchFamily="34" charset="0"/>
                        </a:rPr>
                        <a:t>Quarterly Growth</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2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-21%</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7%</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-58%</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163%</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-10%</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-3%</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-96%</a:t>
                      </a:r>
                    </a:p>
                  </a:txBody>
                  <a:tcPr marL="9525" marR="9525" marT="9525" anchor="b">
                    <a:lnL>
                      <a:noFill/>
                    </a:lnL>
                    <a:lnR>
                      <a:noFill/>
                    </a:lnR>
                    <a:lnT>
                      <a:noFill/>
                    </a:lnT>
                    <a:lnB>
                      <a:noFill/>
                    </a:lnB>
                    <a:noFill/>
                  </a:tcPr>
                </a:tc>
                <a:tc>
                  <a:txBody>
                    <a:bodyPr/>
                    <a:lstStyle/>
                    <a:p>
                      <a:pPr algn="r" fontAlgn="b"/>
                      <a:r>
                        <a:rPr lang="en-US" sz="1200" i="1">
                          <a:effectLst/>
                          <a:latin typeface="Calibri" panose="020F0502020204030204" pitchFamily="34" charset="0"/>
                        </a:rPr>
                        <a:t>2536%</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758255869"/>
                  </a:ext>
                </a:extLst>
              </a:tr>
              <a:tr h="200025">
                <a:tc>
                  <a:txBody>
                    <a:bodyPr/>
                    <a:lstStyle/>
                    <a:p>
                      <a:pPr fontAlgn="b"/>
                      <a:r>
                        <a:rPr lang="en-US" sz="1200" b="1">
                          <a:effectLst/>
                          <a:latin typeface="Calibri" panose="020F0502020204030204" pitchFamily="34" charset="0"/>
                        </a:rPr>
                        <a:t>Net Income per Share</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$3.85</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$3.05</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$3.27</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$1.37</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$3.60</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$3.24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$3.14</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$0.12</a:t>
                      </a:r>
                    </a:p>
                  </a:txBody>
                  <a:tcPr marL="9525" marR="9525" marT="9525" anchor="b">
                    <a:lnL>
                      <a:noFill/>
                    </a:lnL>
                    <a:lnR>
                      <a:noFill/>
                    </a:lnR>
                    <a:lnT>
                      <a:noFill/>
                    </a:lnT>
                    <a:lnB>
                      <a:noFill/>
                    </a:lnB>
                    <a:solidFill>
                      <a:srgbClr val="ECECEC"/>
                    </a:solidFill>
                  </a:tcPr>
                </a:tc>
                <a:tc>
                  <a:txBody>
                    <a:bodyPr/>
                    <a:lstStyle/>
                    <a:p>
                      <a:pPr algn="r" fontAlgn="b"/>
                      <a:r>
                        <a:rPr lang="en-US" sz="1200">
                          <a:effectLst/>
                          <a:latin typeface="Calibri" panose="020F0502020204030204" pitchFamily="34" charset="0"/>
                        </a:rPr>
                        <a:t>$3.27</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206009843"/>
                  </a:ext>
                </a:extLst>
              </a:tr>
              <a:tr h="200025">
                <a:tc>
                  <a:txBody>
                    <a:bodyPr/>
                    <a:lstStyle/>
                    <a:p>
                      <a:pPr fontAlgn="b"/>
                      <a:endParaRPr lang="en-US" sz="1200" i="1">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7908243"/>
                  </a:ext>
                </a:extLst>
              </a:tr>
              <a:tr h="200025">
                <a:tc>
                  <a:txBody>
                    <a:bodyPr/>
                    <a:lstStyle/>
                    <a:p>
                      <a:pPr fontAlgn="b"/>
                      <a:r>
                        <a:rPr lang="en-US" sz="1200" b="1">
                          <a:effectLst/>
                          <a:latin typeface="Calibri" panose="020F0502020204030204" pitchFamily="34" charset="0"/>
                        </a:rPr>
                        <a:t>Free Cash Flow (FCF)</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$48,416</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-$12,253</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-$7,438</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-$39,848</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$56,118</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$891</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$33,030</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$23,259</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$56,812</a:t>
                      </a: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19104"/>
                  </a:ext>
                </a:extLst>
              </a:tr>
              <a:tr h="200025">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US" sz="1200">
                        <a:effectLst/>
                        <a:latin typeface="Calibri" panose="020F050202020403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5236176"/>
                  </a:ext>
                </a:extLst>
              </a:tr>
              <a:tr h="200025">
                <a:tc>
                  <a:txBody>
                    <a:bodyPr/>
                    <a:lstStyle/>
                    <a:p>
                      <a:pPr fontAlgn="b"/>
                      <a:r>
                        <a:rPr lang="en-US" sz="1200" b="1" u="sng">
                          <a:effectLst/>
                          <a:latin typeface="Calibri" panose="020F0502020204030204" pitchFamily="34" charset="0"/>
                        </a:rPr>
                        <a:t>Financial Metrics</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Q1 2021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Q2 2021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Q3 2021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Q4 2021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Q1 2022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Q2 2022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Q3 2022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Q4 2022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b="1" u="sng">
                          <a:effectLst/>
                          <a:latin typeface="Calibri" panose="020F0502020204030204" pitchFamily="34" charset="0"/>
                        </a:rPr>
                        <a:t>Q1 2023</a:t>
                      </a: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765322190"/>
                  </a:ext>
                </a:extLst>
              </a:tr>
              <a:tr h="200025">
                <a:tc>
                  <a:txBody>
                    <a:bodyPr/>
                    <a:lstStyle/>
                    <a:p>
                      <a:pPr fontAlgn="b"/>
                      <a:r>
                        <a:rPr lang="en-US" sz="1200">
                          <a:effectLst/>
                          <a:latin typeface="Calibri" panose="020F0502020204030204" pitchFamily="34" charset="0"/>
                        </a:rPr>
                        <a:t>EBITDA Margin</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200">
                          <a:effectLst/>
                          <a:latin typeface="Calibri" panose="020F0502020204030204" pitchFamily="34" charset="0"/>
                        </a:rPr>
                        <a:t>27%</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25%</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23%</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8%</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25%</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20%</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19%</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7%</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21%</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34180427"/>
                  </a:ext>
                </a:extLst>
              </a:tr>
              <a:tr h="200025">
                <a:tc>
                  <a:txBody>
                    <a:bodyPr/>
                    <a:lstStyle/>
                    <a:p>
                      <a:pPr fontAlgn="b"/>
                      <a:r>
                        <a:rPr lang="en-US" sz="1200">
                          <a:effectLst/>
                          <a:latin typeface="Calibri" panose="020F0502020204030204" pitchFamily="34" charset="0"/>
                        </a:rPr>
                        <a:t>Net Income Margin</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200">
                          <a:effectLst/>
                          <a:latin typeface="Calibri" panose="020F0502020204030204" pitchFamily="34" charset="0"/>
                        </a:rPr>
                        <a:t>24%</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18%</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19%</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8%</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20%</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18%</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18%</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a:t>
                      </a:r>
                    </a:p>
                  </a:txBody>
                  <a:tcPr marL="9525" marR="9525" marT="9525" anchor="b">
                    <a:lnL>
                      <a:noFill/>
                    </a:lnL>
                    <a:lnR>
                      <a:noFill/>
                    </a:lnR>
                    <a:lnT>
                      <a:noFill/>
                    </a:lnT>
                    <a:lnB>
                      <a:noFill/>
                    </a:lnB>
                    <a:noFill/>
                  </a:tcPr>
                </a:tc>
                <a:tc>
                  <a:txBody>
                    <a:bodyPr/>
                    <a:lstStyle/>
                    <a:p>
                      <a:pPr algn="r" fontAlgn="b"/>
                      <a:r>
                        <a:rPr lang="en-US" sz="1200">
                          <a:effectLst/>
                          <a:latin typeface="Calibri" panose="020F0502020204030204" pitchFamily="34" charset="0"/>
                        </a:rPr>
                        <a:t>18%</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975636217"/>
                  </a:ext>
                </a:extLst>
              </a:tr>
              <a:tr h="200025">
                <a:tc>
                  <a:txBody>
                    <a:bodyPr/>
                    <a:lstStyle/>
                    <a:p>
                      <a:pPr fontAlgn="b"/>
                      <a:r>
                        <a:rPr lang="en-US" sz="1200">
                          <a:effectLst/>
                          <a:latin typeface="Calibri" panose="020F0502020204030204" pitchFamily="34" charset="0"/>
                        </a:rPr>
                        <a:t>FCF per Diluted Share</a:t>
                      </a:r>
                    </a:p>
                  </a:txBody>
                  <a:tcPr marL="9525" marR="9525" marT="9525"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$1.52</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-$0.38</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-$0.23</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-$1.25</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$1.77</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$0.03</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$1.05</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$0.74</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200">
                          <a:effectLst/>
                          <a:latin typeface="Calibri" panose="020F0502020204030204" pitchFamily="34" charset="0"/>
                        </a:rPr>
                        <a:t>$1.79</a:t>
                      </a:r>
                    </a:p>
                  </a:txBody>
                  <a:tcPr marL="9525" marR="9525" marT="9525"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618699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CUSTOMER TRENDS</a:t>
            </a:r>
            <a:endParaRPr/>
          </a:p>
        </p:txBody>
      </p:sp>
      <p:sp>
        <p:nvSpPr>
          <p:cNvPr id="251" name="Google Shape;251;p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252" name="Google Shape;252;p3"/>
          <p:cNvSpPr txBox="1"/>
          <p:nvPr/>
        </p:nvSpPr>
        <p:spPr>
          <a:xfrm>
            <a:off x="768082" y="1422925"/>
            <a:ext cx="10671048" cy="18312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Key Takeaways:</a:t>
            </a:r>
            <a:endParaRPr dirty="0">
              <a:solidFill>
                <a:schemeClr val="dk1"/>
              </a:solidFill>
            </a:endParaRPr>
          </a:p>
          <a:p>
            <a:pPr marL="285750" indent="-285750">
              <a:spcBef>
                <a:spcPts val="1000"/>
              </a:spcBef>
              <a:buClr>
                <a:schemeClr val="dk1"/>
              </a:buClr>
              <a:buSzPts val="1400"/>
              <a:buFont typeface="Noto Sans Symbols"/>
              <a:buChar char="▪"/>
            </a:pPr>
            <a:r>
              <a:rPr lang="en-US" dirty="0">
                <a:solidFill>
                  <a:schemeClr val="dk1"/>
                </a:solidFill>
                <a:latin typeface="Calibri"/>
                <a:ea typeface="Calibri"/>
                <a:cs typeface="Calibri"/>
              </a:rPr>
              <a:t>After the Price hike, customer attrition was significant for 2 quarters, but the business was able to come back to its </a:t>
            </a:r>
            <a:r>
              <a:rPr lang="en-US">
                <a:solidFill>
                  <a:schemeClr val="dk1"/>
                </a:solidFill>
                <a:latin typeface="Calibri"/>
                <a:ea typeface="Calibri"/>
                <a:cs typeface="Calibri"/>
              </a:rPr>
              <a:t>feet.</a:t>
            </a:r>
          </a:p>
          <a:p>
            <a:pPr marL="285750" indent="-285750">
              <a:spcBef>
                <a:spcPts val="1000"/>
              </a:spcBef>
              <a:buClr>
                <a:schemeClr val="dk1"/>
              </a:buClr>
              <a:buSzPts val="1400"/>
              <a:buFont typeface="Noto Sans Symbols"/>
              <a:buChar char="▪"/>
            </a:pPr>
            <a:r>
              <a:rPr lang="en-US" dirty="0">
                <a:solidFill>
                  <a:schemeClr val="dk1"/>
                </a:solidFill>
                <a:latin typeface="Calibri"/>
                <a:ea typeface="Calibri"/>
                <a:cs typeface="Calibri"/>
              </a:rPr>
              <a:t>Churn Rate over the years, indicates that after a modest price hike, it led to a higher churn rate, but customers tend to get accustomed to it and gets to the business which caters to their services .</a:t>
            </a:r>
          </a:p>
          <a:p>
            <a:pPr marL="285750" indent="-285750">
              <a:spcBef>
                <a:spcPts val="1000"/>
              </a:spcBef>
              <a:buClr>
                <a:schemeClr val="dk1"/>
              </a:buClr>
              <a:buSzPts val="1400"/>
              <a:buFont typeface="Noto Sans Symbols"/>
              <a:buChar char="▪"/>
            </a:pPr>
            <a:r>
              <a:rPr lang="en-US" dirty="0">
                <a:solidFill>
                  <a:schemeClr val="dk1"/>
                </a:solidFill>
                <a:latin typeface="Calibri"/>
                <a:ea typeface="Calibri"/>
                <a:cs typeface="Calibri"/>
              </a:rPr>
              <a:t>Though, after a minute price increase in subscription charges led to significant customer attrition rate in 2022 Q1, customers have been adding up to the business positively in 2023 Q1</a:t>
            </a:r>
          </a:p>
        </p:txBody>
      </p:sp>
      <p:sp>
        <p:nvSpPr>
          <p:cNvPr id="255" name="Google Shape;255;p3"/>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graphicFrame>
        <p:nvGraphicFramePr>
          <p:cNvPr id="3" name="Table 2">
            <a:extLst>
              <a:ext uri="{FF2B5EF4-FFF2-40B4-BE49-F238E27FC236}">
                <a16:creationId xmlns:a16="http://schemas.microsoft.com/office/drawing/2014/main" id="{CF5419DC-2ADA-2543-E2E0-2FCEBD70BAA9}"/>
              </a:ext>
            </a:extLst>
          </p:cNvPr>
          <p:cNvGraphicFramePr>
            <a:graphicFrameLocks noGrp="1"/>
          </p:cNvGraphicFramePr>
          <p:nvPr>
            <p:extLst>
              <p:ext uri="{D42A27DB-BD31-4B8C-83A1-F6EECF244321}">
                <p14:modId xmlns:p14="http://schemas.microsoft.com/office/powerpoint/2010/main" val="2452618484"/>
              </p:ext>
            </p:extLst>
          </p:nvPr>
        </p:nvGraphicFramePr>
        <p:xfrm>
          <a:off x="1695450" y="3345814"/>
          <a:ext cx="8801100" cy="2927985"/>
        </p:xfrm>
        <a:graphic>
          <a:graphicData uri="http://schemas.openxmlformats.org/drawingml/2006/table">
            <a:tbl>
              <a:tblPr bandRow="1">
                <a:tableStyleId>{5C22544A-7EE6-4342-B048-85BDC9FD1C3A}</a:tableStyleId>
              </a:tblPr>
              <a:tblGrid>
                <a:gridCol w="2628900">
                  <a:extLst>
                    <a:ext uri="{9D8B030D-6E8A-4147-A177-3AD203B41FA5}">
                      <a16:colId xmlns:a16="http://schemas.microsoft.com/office/drawing/2014/main" val="3485529797"/>
                    </a:ext>
                  </a:extLst>
                </a:gridCol>
                <a:gridCol w="685800">
                  <a:extLst>
                    <a:ext uri="{9D8B030D-6E8A-4147-A177-3AD203B41FA5}">
                      <a16:colId xmlns:a16="http://schemas.microsoft.com/office/drawing/2014/main" val="4255925291"/>
                    </a:ext>
                  </a:extLst>
                </a:gridCol>
                <a:gridCol w="685800">
                  <a:extLst>
                    <a:ext uri="{9D8B030D-6E8A-4147-A177-3AD203B41FA5}">
                      <a16:colId xmlns:a16="http://schemas.microsoft.com/office/drawing/2014/main" val="3009869945"/>
                    </a:ext>
                  </a:extLst>
                </a:gridCol>
                <a:gridCol w="685800">
                  <a:extLst>
                    <a:ext uri="{9D8B030D-6E8A-4147-A177-3AD203B41FA5}">
                      <a16:colId xmlns:a16="http://schemas.microsoft.com/office/drawing/2014/main" val="1732289543"/>
                    </a:ext>
                  </a:extLst>
                </a:gridCol>
                <a:gridCol w="685800">
                  <a:extLst>
                    <a:ext uri="{9D8B030D-6E8A-4147-A177-3AD203B41FA5}">
                      <a16:colId xmlns:a16="http://schemas.microsoft.com/office/drawing/2014/main" val="4260802248"/>
                    </a:ext>
                  </a:extLst>
                </a:gridCol>
                <a:gridCol w="685800">
                  <a:extLst>
                    <a:ext uri="{9D8B030D-6E8A-4147-A177-3AD203B41FA5}">
                      <a16:colId xmlns:a16="http://schemas.microsoft.com/office/drawing/2014/main" val="1611740127"/>
                    </a:ext>
                  </a:extLst>
                </a:gridCol>
                <a:gridCol w="685800">
                  <a:extLst>
                    <a:ext uri="{9D8B030D-6E8A-4147-A177-3AD203B41FA5}">
                      <a16:colId xmlns:a16="http://schemas.microsoft.com/office/drawing/2014/main" val="935102443"/>
                    </a:ext>
                  </a:extLst>
                </a:gridCol>
                <a:gridCol w="685800">
                  <a:extLst>
                    <a:ext uri="{9D8B030D-6E8A-4147-A177-3AD203B41FA5}">
                      <a16:colId xmlns:a16="http://schemas.microsoft.com/office/drawing/2014/main" val="1062920213"/>
                    </a:ext>
                  </a:extLst>
                </a:gridCol>
                <a:gridCol w="685800">
                  <a:extLst>
                    <a:ext uri="{9D8B030D-6E8A-4147-A177-3AD203B41FA5}">
                      <a16:colId xmlns:a16="http://schemas.microsoft.com/office/drawing/2014/main" val="2133687996"/>
                    </a:ext>
                  </a:extLst>
                </a:gridCol>
                <a:gridCol w="685800">
                  <a:extLst>
                    <a:ext uri="{9D8B030D-6E8A-4147-A177-3AD203B41FA5}">
                      <a16:colId xmlns:a16="http://schemas.microsoft.com/office/drawing/2014/main" val="557505758"/>
                    </a:ext>
                  </a:extLst>
                </a:gridCol>
              </a:tblGrid>
              <a:tr h="200025">
                <a:tc>
                  <a:txBody>
                    <a:bodyPr/>
                    <a:lstStyle/>
                    <a:p>
                      <a:pPr fontAlgn="b"/>
                      <a:r>
                        <a:rPr lang="en-US" sz="1200">
                          <a:effectLst/>
                          <a:latin typeface="Calibri" panose="020F0502020204030204" pitchFamily="34" charset="0"/>
                        </a:rPr>
                        <a:t>Customer Trends</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200">
                          <a:effectLst/>
                          <a:latin typeface="Calibri" panose="020F0502020204030204" pitchFamily="34" charset="0"/>
                        </a:rPr>
                        <a:t>Q1</a:t>
                      </a: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5527067"/>
                  </a:ext>
                </a:extLst>
              </a:tr>
              <a:tr h="200025">
                <a:tc>
                  <a:txBody>
                    <a:bodyPr/>
                    <a:lstStyle/>
                    <a:p>
                      <a:pPr fontAlgn="b"/>
                      <a:r>
                        <a:rPr lang="en-US" sz="1200" u="sng">
                          <a:effectLst/>
                          <a:latin typeface="Calibri" panose="020F0502020204030204" pitchFamily="34" charset="0"/>
                        </a:rPr>
                        <a:t>#s in thousands</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200"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2021</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2022</a:t>
                      </a:r>
                    </a:p>
                  </a:txBody>
                  <a:tcPr marL="9525" marR="9525" marT="9525" anchor="b">
                    <a:lnL>
                      <a:noFill/>
                    </a:lnL>
                    <a:lnR>
                      <a:noFill/>
                    </a:lnR>
                    <a:lnT>
                      <a:noFill/>
                    </a:lnT>
                    <a:lnB>
                      <a:noFill/>
                    </a:lnB>
                    <a:noFill/>
                  </a:tcPr>
                </a:tc>
                <a:tc>
                  <a:txBody>
                    <a:bodyPr/>
                    <a:lstStyle/>
                    <a:p>
                      <a:pPr algn="ctr" fontAlgn="b"/>
                      <a:r>
                        <a:rPr lang="en-US" sz="1200" u="sng">
                          <a:effectLst/>
                          <a:latin typeface="Calibri" panose="020F0502020204030204" pitchFamily="34" charset="0"/>
                        </a:rPr>
                        <a:t>2023</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981532368"/>
                  </a:ext>
                </a:extLst>
              </a:tr>
              <a:tr h="190500">
                <a:tc>
                  <a:txBody>
                    <a:bodyPr/>
                    <a:lstStyle/>
                    <a:p>
                      <a:pPr fontAlgn="b"/>
                      <a:endParaRPr lang="en-US"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421950224"/>
                  </a:ext>
                </a:extLst>
              </a:tr>
              <a:tr h="190500">
                <a:tc>
                  <a:txBody>
                    <a:bodyPr/>
                    <a:lstStyle/>
                    <a:p>
                      <a:pPr fontAlgn="b"/>
                      <a:r>
                        <a:rPr lang="en-US" sz="1100">
                          <a:effectLst/>
                          <a:latin typeface="Calibri" panose="020F0502020204030204" pitchFamily="34" charset="0"/>
                        </a:rPr>
                        <a:t>Cost of Subscription (Quarterly) </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a:effectLst/>
                          <a:latin typeface="Calibri" panose="020F0502020204030204" pitchFamily="34" charset="0"/>
                        </a:rPr>
                        <a:t>$33</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$33</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$33</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$33</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$34</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$34</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$34</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$34</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$34</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924462117"/>
                  </a:ext>
                </a:extLst>
              </a:tr>
              <a:tr h="190500">
                <a:tc>
                  <a:txBody>
                    <a:bodyPr/>
                    <a:lstStyle/>
                    <a:p>
                      <a:pPr fontAlgn="b"/>
                      <a:endParaRPr lang="en-US"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Calibri" panose="020F050202020403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00477332"/>
                  </a:ext>
                </a:extLst>
              </a:tr>
              <a:tr h="190500">
                <a:tc>
                  <a:txBody>
                    <a:bodyPr/>
                    <a:lstStyle/>
                    <a:p>
                      <a:pPr fontAlgn="b"/>
                      <a:r>
                        <a:rPr lang="en-US" sz="1100">
                          <a:effectLst/>
                          <a:latin typeface="Calibri" panose="020F0502020204030204" pitchFamily="34" charset="0"/>
                        </a:rPr>
                        <a:t>Number of Users (Beginning of Period)</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a:effectLst/>
                          <a:latin typeface="Calibri" panose="020F0502020204030204" pitchFamily="34" charset="0"/>
                        </a:rPr>
                        <a:t>15,195 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15,573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15,874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16,353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16,198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16,409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16,317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16,166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16,803 </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411042044"/>
                  </a:ext>
                </a:extLst>
              </a:tr>
              <a:tr h="190500">
                <a:tc>
                  <a:txBody>
                    <a:bodyPr/>
                    <a:lstStyle/>
                    <a:p>
                      <a:pPr fontAlgn="b"/>
                      <a:r>
                        <a:rPr lang="en-US" sz="1100">
                          <a:effectLst/>
                          <a:latin typeface="Calibri" panose="020F0502020204030204" pitchFamily="34" charset="0"/>
                        </a:rPr>
                        <a:t>Customer Attrition</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a:effectLst/>
                          <a:latin typeface="Calibri" panose="020F0502020204030204" pitchFamily="34" charset="0"/>
                        </a:rPr>
                        <a:t>89 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200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204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444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2,446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5,000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1,655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1,244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322 </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376759884"/>
                  </a:ext>
                </a:extLst>
              </a:tr>
              <a:tr h="190500">
                <a:tc>
                  <a:txBody>
                    <a:bodyPr/>
                    <a:lstStyle/>
                    <a:p>
                      <a:pPr fontAlgn="b"/>
                      <a:r>
                        <a:rPr lang="en-US" sz="1100">
                          <a:effectLst/>
                          <a:latin typeface="Calibri" panose="020F0502020204030204" pitchFamily="34" charset="0"/>
                        </a:rPr>
                        <a:t>New Users</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a:effectLst/>
                          <a:latin typeface="Calibri" panose="020F0502020204030204" pitchFamily="34" charset="0"/>
                        </a:rPr>
                        <a:t>467 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501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683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289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2,677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4,908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1,504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1,881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1,965 </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120164786"/>
                  </a:ext>
                </a:extLst>
              </a:tr>
              <a:tr h="190500">
                <a:tc>
                  <a:txBody>
                    <a:bodyPr/>
                    <a:lstStyle/>
                    <a:p>
                      <a:pPr fontAlgn="b"/>
                      <a:r>
                        <a:rPr lang="en-US" sz="1100">
                          <a:effectLst/>
                          <a:latin typeface="Calibri" panose="020F0502020204030204" pitchFamily="34" charset="0"/>
                        </a:rPr>
                        <a:t>Number of Users (End of Period)</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a:effectLst/>
                          <a:latin typeface="Calibri" panose="020F0502020204030204" pitchFamily="34" charset="0"/>
                        </a:rPr>
                        <a:t>15,573 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15,874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16,353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16,198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16,409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16,317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16,166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16,803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18,446 </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884024083"/>
                  </a:ext>
                </a:extLst>
              </a:tr>
              <a:tr h="200025">
                <a:tc>
                  <a:txBody>
                    <a:bodyPr/>
                    <a:lstStyle/>
                    <a:p>
                      <a:pPr fontAlgn="b"/>
                      <a:r>
                        <a:rPr lang="en-US" sz="1100" i="1">
                          <a:effectLst/>
                          <a:latin typeface="Calibri" panose="020F0502020204030204" pitchFamily="34" charset="0"/>
                        </a:rPr>
                        <a:t>Change in # of Users</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1.93%</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3.02%</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-0.95%</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1.30%</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-0.56%</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-0.93%</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3.94%</a:t>
                      </a:r>
                    </a:p>
                  </a:txBody>
                  <a:tcPr marL="9525" marR="9525" marT="9525" anchor="b">
                    <a:lnL>
                      <a:noFill/>
                    </a:lnL>
                    <a:lnR>
                      <a:noFill/>
                    </a:lnR>
                    <a:lnT>
                      <a:noFill/>
                    </a:lnT>
                    <a:lnB>
                      <a:noFill/>
                    </a:lnB>
                    <a:noFill/>
                  </a:tcPr>
                </a:tc>
                <a:tc>
                  <a:txBody>
                    <a:bodyPr/>
                    <a:lstStyle/>
                    <a:p>
                      <a:pPr algn="r" fontAlgn="b"/>
                      <a:r>
                        <a:rPr lang="en-US" sz="1100" i="1">
                          <a:effectLst/>
                          <a:latin typeface="Calibri" panose="020F0502020204030204" pitchFamily="34" charset="0"/>
                        </a:rPr>
                        <a:t>9.78%</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59699390"/>
                  </a:ext>
                </a:extLst>
              </a:tr>
              <a:tr h="200025">
                <a:tc>
                  <a:txBody>
                    <a:bodyPr/>
                    <a:lstStyle/>
                    <a:p>
                      <a:pPr fontAlgn="b"/>
                      <a:endParaRPr lang="en-US" sz="1100" i="1">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a:noFill/>
                    </a:lnR>
                    <a:lnT>
                      <a:noFill/>
                    </a:lnT>
                    <a:lnB>
                      <a:noFill/>
                    </a:lnB>
                    <a:noFill/>
                  </a:tcPr>
                </a:tc>
                <a:tc>
                  <a:txBody>
                    <a:bodyPr/>
                    <a:lstStyle/>
                    <a:p>
                      <a:pPr fontAlgn="b"/>
                      <a:endParaRPr lang="en-US" sz="1100" i="1">
                        <a:effectLst/>
                        <a:latin typeface="Calibri" panose="020F050202020403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83755305"/>
                  </a:ext>
                </a:extLst>
              </a:tr>
              <a:tr h="200025">
                <a:tc>
                  <a:txBody>
                    <a:bodyPr/>
                    <a:lstStyle/>
                    <a:p>
                      <a:pPr fontAlgn="b"/>
                      <a:r>
                        <a:rPr lang="en-US" sz="1100">
                          <a:effectLst/>
                          <a:latin typeface="Calibri" panose="020F0502020204030204" pitchFamily="34" charset="0"/>
                        </a:rPr>
                        <a:t>Net Change in Customers</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a:effectLst/>
                          <a:latin typeface="Calibri" panose="020F0502020204030204" pitchFamily="34" charset="0"/>
                        </a:rPr>
                        <a:t>378 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301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479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(155)</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211 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(92)</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(151)</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637 </a:t>
                      </a:r>
                    </a:p>
                  </a:txBody>
                  <a:tcPr marL="9525" marR="9525" marT="9525" anchor="b">
                    <a:lnL>
                      <a:noFill/>
                    </a:lnL>
                    <a:lnR>
                      <a:noFill/>
                    </a:lnR>
                    <a:lnT>
                      <a:noFill/>
                    </a:lnT>
                    <a:lnB>
                      <a:noFill/>
                    </a:lnB>
                    <a:noFill/>
                  </a:tcPr>
                </a:tc>
                <a:tc>
                  <a:txBody>
                    <a:bodyPr/>
                    <a:lstStyle/>
                    <a:p>
                      <a:pPr algn="r" fontAlgn="b"/>
                      <a:r>
                        <a:rPr lang="en-US" sz="1100">
                          <a:effectLst/>
                          <a:latin typeface="Calibri" panose="020F0502020204030204" pitchFamily="34" charset="0"/>
                        </a:rPr>
                        <a:t> 1,643 </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025812736"/>
                  </a:ext>
                </a:extLst>
              </a:tr>
              <a:tr h="200025">
                <a:tc>
                  <a:txBody>
                    <a:bodyPr/>
                    <a:lstStyle/>
                    <a:p>
                      <a:pPr fontAlgn="b"/>
                      <a:r>
                        <a:rPr lang="en-US" sz="1100">
                          <a:effectLst/>
                          <a:latin typeface="Calibri" panose="020F0502020204030204" pitchFamily="34" charset="0"/>
                        </a:rPr>
                        <a:t>Churn Rate</a:t>
                      </a:r>
                    </a:p>
                  </a:txBody>
                  <a:tcPr marL="9525" marR="9525" marT="9525"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0.59%</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1.28%</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1.29%</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2.72%</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15.10%</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30.47%</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10.14%</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7.70%</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solidFill>
                      <a:srgbClr val="D9E2F3"/>
                    </a:solidFill>
                  </a:tcPr>
                </a:tc>
                <a:tc>
                  <a:txBody>
                    <a:bodyPr/>
                    <a:lstStyle/>
                    <a:p>
                      <a:pPr algn="r" fontAlgn="b"/>
                      <a:r>
                        <a:rPr lang="en-US" sz="1100">
                          <a:effectLst/>
                          <a:latin typeface="Calibri" panose="020F0502020204030204" pitchFamily="34" charset="0"/>
                        </a:rPr>
                        <a:t>1.92%</a:t>
                      </a:r>
                    </a:p>
                  </a:txBody>
                  <a:tcPr marL="9525" marR="9525" marT="9525"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5961029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PROJECTIONS</a:t>
            </a:r>
            <a:endParaRPr/>
          </a:p>
        </p:txBody>
      </p:sp>
      <p:sp>
        <p:nvSpPr>
          <p:cNvPr id="261" name="Google Shape;261;p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263" name="Google Shape;263;p4"/>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graphicFrame>
        <p:nvGraphicFramePr>
          <p:cNvPr id="4" name="Table 3">
            <a:extLst>
              <a:ext uri="{FF2B5EF4-FFF2-40B4-BE49-F238E27FC236}">
                <a16:creationId xmlns:a16="http://schemas.microsoft.com/office/drawing/2014/main" id="{B4E215C4-55F4-B51D-12E1-57BDEF15BBD7}"/>
              </a:ext>
            </a:extLst>
          </p:cNvPr>
          <p:cNvGraphicFramePr>
            <a:graphicFrameLocks noGrp="1"/>
          </p:cNvGraphicFramePr>
          <p:nvPr>
            <p:extLst>
              <p:ext uri="{D42A27DB-BD31-4B8C-83A1-F6EECF244321}">
                <p14:modId xmlns:p14="http://schemas.microsoft.com/office/powerpoint/2010/main" val="1866975313"/>
              </p:ext>
            </p:extLst>
          </p:nvPr>
        </p:nvGraphicFramePr>
        <p:xfrm>
          <a:off x="772438" y="1252602"/>
          <a:ext cx="10400599" cy="5181360"/>
        </p:xfrm>
        <a:graphic>
          <a:graphicData uri="http://schemas.openxmlformats.org/drawingml/2006/table">
            <a:tbl>
              <a:tblPr bandRow="1">
                <a:tableStyleId>{5C22544A-7EE6-4342-B048-85BDC9FD1C3A}</a:tableStyleId>
              </a:tblPr>
              <a:tblGrid>
                <a:gridCol w="3192264">
                  <a:extLst>
                    <a:ext uri="{9D8B030D-6E8A-4147-A177-3AD203B41FA5}">
                      <a16:colId xmlns:a16="http://schemas.microsoft.com/office/drawing/2014/main" val="3964359366"/>
                    </a:ext>
                  </a:extLst>
                </a:gridCol>
                <a:gridCol w="1443664">
                  <a:extLst>
                    <a:ext uri="{9D8B030D-6E8A-4147-A177-3AD203B41FA5}">
                      <a16:colId xmlns:a16="http://schemas.microsoft.com/office/drawing/2014/main" val="692314276"/>
                    </a:ext>
                  </a:extLst>
                </a:gridCol>
                <a:gridCol w="1096415">
                  <a:extLst>
                    <a:ext uri="{9D8B030D-6E8A-4147-A177-3AD203B41FA5}">
                      <a16:colId xmlns:a16="http://schemas.microsoft.com/office/drawing/2014/main" val="1592849701"/>
                    </a:ext>
                  </a:extLst>
                </a:gridCol>
                <a:gridCol w="1167064">
                  <a:extLst>
                    <a:ext uri="{9D8B030D-6E8A-4147-A177-3AD203B41FA5}">
                      <a16:colId xmlns:a16="http://schemas.microsoft.com/office/drawing/2014/main" val="2226734907"/>
                    </a:ext>
                  </a:extLst>
                </a:gridCol>
                <a:gridCol w="1167064">
                  <a:extLst>
                    <a:ext uri="{9D8B030D-6E8A-4147-A177-3AD203B41FA5}">
                      <a16:colId xmlns:a16="http://schemas.microsoft.com/office/drawing/2014/main" val="2094664368"/>
                    </a:ext>
                  </a:extLst>
                </a:gridCol>
                <a:gridCol w="1167064">
                  <a:extLst>
                    <a:ext uri="{9D8B030D-6E8A-4147-A177-3AD203B41FA5}">
                      <a16:colId xmlns:a16="http://schemas.microsoft.com/office/drawing/2014/main" val="356606562"/>
                    </a:ext>
                  </a:extLst>
                </a:gridCol>
                <a:gridCol w="1167064">
                  <a:extLst>
                    <a:ext uri="{9D8B030D-6E8A-4147-A177-3AD203B41FA5}">
                      <a16:colId xmlns:a16="http://schemas.microsoft.com/office/drawing/2014/main" val="677596860"/>
                    </a:ext>
                  </a:extLst>
                </a:gridCol>
              </a:tblGrid>
              <a:tr h="323835">
                <a:tc>
                  <a:txBody>
                    <a:bodyPr/>
                    <a:lstStyle/>
                    <a:p>
                      <a:pPr fontAlgn="b"/>
                      <a:endParaRPr lang="en-GB" sz="12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dirty="0">
                          <a:effectLst/>
                          <a:latin typeface="Calibri"/>
                        </a:rPr>
                        <a:t>FY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dirty="0">
                          <a:effectLst/>
                          <a:latin typeface="Calibri"/>
                        </a:rPr>
                        <a:t>FY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dirty="0">
                          <a:effectLst/>
                          <a:latin typeface="Calibri"/>
                        </a:rPr>
                        <a:t>FY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dirty="0">
                          <a:effectLst/>
                          <a:latin typeface="Calibri"/>
                        </a:rPr>
                        <a:t>FY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dirty="0">
                          <a:effectLst/>
                          <a:latin typeface="Calibri"/>
                        </a:rPr>
                        <a:t>FY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i="1" dirty="0">
                          <a:effectLst/>
                          <a:latin typeface="Calibri"/>
                        </a:rPr>
                        <a:t>2020-2024E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E2F3"/>
                    </a:solidFill>
                  </a:tcPr>
                </a:tc>
                <a:extLst>
                  <a:ext uri="{0D108BD9-81ED-4DB2-BD59-A6C34878D82A}">
                    <a16:rowId xmlns:a16="http://schemas.microsoft.com/office/drawing/2014/main" val="1187468554"/>
                  </a:ext>
                </a:extLst>
              </a:tr>
              <a:tr h="323835">
                <a:tc>
                  <a:txBody>
                    <a:bodyPr/>
                    <a:lstStyle/>
                    <a:p>
                      <a:pPr fontAlgn="b"/>
                      <a:r>
                        <a:rPr lang="en-GB" sz="1200" u="sng" dirty="0">
                          <a:effectLst/>
                          <a:latin typeface="Calibri"/>
                        </a:rPr>
                        <a:t>Financial Highlights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u="sng" dirty="0">
                          <a:effectLst/>
                          <a:latin typeface="Calibri"/>
                        </a:rPr>
                        <a:t>2020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u="sng" dirty="0">
                          <a:effectLst/>
                          <a:latin typeface="Calibri"/>
                        </a:rPr>
                        <a:t>2021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u="sng" dirty="0">
                          <a:effectLst/>
                          <a:latin typeface="Calibri"/>
                        </a:rPr>
                        <a:t>2022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u="sng" dirty="0">
                          <a:effectLst/>
                          <a:latin typeface="Calibri"/>
                        </a:rPr>
                        <a:t>2023E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u="sng" dirty="0">
                          <a:effectLst/>
                          <a:latin typeface="Calibri"/>
                        </a:rPr>
                        <a:t>2024E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GB" sz="1200" i="1" dirty="0">
                          <a:effectLst/>
                          <a:latin typeface="Calibri"/>
                        </a:rPr>
                        <a:t>CAGR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863125914"/>
                  </a:ext>
                </a:extLst>
              </a:tr>
              <a:tr h="323835">
                <a:tc>
                  <a:txBody>
                    <a:bodyPr/>
                    <a:lstStyle/>
                    <a:p>
                      <a:pPr fontAlgn="b"/>
                      <a:r>
                        <a:rPr lang="en-GB" sz="1200" b="1" dirty="0">
                          <a:effectLst/>
                          <a:latin typeface="Calibri"/>
                        </a:rPr>
                        <a:t>Revenues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$1,999,444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$2,078,849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$2,213,089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$2,285,221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$2,628,004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i="1" dirty="0">
                          <a:effectLst/>
                          <a:latin typeface="Calibri"/>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E2F3"/>
                    </a:solidFill>
                  </a:tcPr>
                </a:tc>
                <a:extLst>
                  <a:ext uri="{0D108BD9-81ED-4DB2-BD59-A6C34878D82A}">
                    <a16:rowId xmlns:a16="http://schemas.microsoft.com/office/drawing/2014/main" val="578919184"/>
                  </a:ext>
                </a:extLst>
              </a:tr>
              <a:tr h="323835">
                <a:tc>
                  <a:txBody>
                    <a:bodyPr/>
                    <a:lstStyle/>
                    <a:p>
                      <a:pPr fontAlgn="b"/>
                      <a:r>
                        <a:rPr lang="en-GB" sz="1200" i="1" dirty="0">
                          <a:effectLst/>
                          <a:latin typeface="Calibri"/>
                        </a:rPr>
                        <a:t>Annual Growth</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3.97%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6.46%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3.26%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15.00%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i="1" dirty="0">
                        <a:effectLs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E2F3"/>
                    </a:solidFill>
                  </a:tcPr>
                </a:tc>
                <a:extLst>
                  <a:ext uri="{0D108BD9-81ED-4DB2-BD59-A6C34878D82A}">
                    <a16:rowId xmlns:a16="http://schemas.microsoft.com/office/drawing/2014/main" val="3211045672"/>
                  </a:ext>
                </a:extLst>
              </a:tr>
              <a:tr h="323835">
                <a:tc>
                  <a:txBody>
                    <a:bodyPr/>
                    <a:lstStyle/>
                    <a:p>
                      <a:pPr fontAlgn="b"/>
                      <a:r>
                        <a:rPr lang="en-GB" sz="1200" b="1" dirty="0">
                          <a:effectLst/>
                          <a:latin typeface="Calibri"/>
                        </a:rPr>
                        <a:t>Operating Income (EBITDA)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$371,461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$433,616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$394,298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$480,009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$528,010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i="1" dirty="0">
                          <a:effectLst/>
                          <a:latin typeface="Calibri"/>
                        </a:rPr>
                        <a:t>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E2F3"/>
                    </a:solidFill>
                  </a:tcPr>
                </a:tc>
                <a:extLst>
                  <a:ext uri="{0D108BD9-81ED-4DB2-BD59-A6C34878D82A}">
                    <a16:rowId xmlns:a16="http://schemas.microsoft.com/office/drawing/2014/main" val="3153263447"/>
                  </a:ext>
                </a:extLst>
              </a:tr>
              <a:tr h="323835">
                <a:tc>
                  <a:txBody>
                    <a:bodyPr/>
                    <a:lstStyle/>
                    <a:p>
                      <a:pPr fontAlgn="b"/>
                      <a:r>
                        <a:rPr lang="en-GB" sz="1200" i="1" dirty="0">
                          <a:effectLst/>
                          <a:latin typeface="Calibri"/>
                        </a:rPr>
                        <a:t>Annual Growth</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16.73%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-9.07%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21.74%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10.00%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i="1" dirty="0">
                        <a:effectLs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E2F3"/>
                    </a:solidFill>
                  </a:tcPr>
                </a:tc>
                <a:extLst>
                  <a:ext uri="{0D108BD9-81ED-4DB2-BD59-A6C34878D82A}">
                    <a16:rowId xmlns:a16="http://schemas.microsoft.com/office/drawing/2014/main" val="1647413504"/>
                  </a:ext>
                </a:extLst>
              </a:tr>
              <a:tr h="323835">
                <a:tc>
                  <a:txBody>
                    <a:bodyPr/>
                    <a:lstStyle/>
                    <a:p>
                      <a:pPr fontAlgn="b"/>
                      <a:r>
                        <a:rPr lang="en-GB" sz="1200" b="1" dirty="0">
                          <a:effectLst/>
                          <a:latin typeface="Calibri"/>
                        </a:rPr>
                        <a:t>Net Income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$247,641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$358,136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$314,435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$408,075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$440,721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i="1" dirty="0">
                          <a:effectLst/>
                          <a:latin typeface="Calibri"/>
                        </a:rPr>
                        <a:t>16%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E2F3"/>
                    </a:solidFill>
                  </a:tcPr>
                </a:tc>
                <a:extLst>
                  <a:ext uri="{0D108BD9-81ED-4DB2-BD59-A6C34878D82A}">
                    <a16:rowId xmlns:a16="http://schemas.microsoft.com/office/drawing/2014/main" val="3285929704"/>
                  </a:ext>
                </a:extLst>
              </a:tr>
              <a:tr h="323835">
                <a:tc>
                  <a:txBody>
                    <a:bodyPr/>
                    <a:lstStyle/>
                    <a:p>
                      <a:pPr fontAlgn="b"/>
                      <a:r>
                        <a:rPr lang="en-GB" sz="1200" i="1" dirty="0">
                          <a:effectLst/>
                          <a:latin typeface="Calibri"/>
                        </a:rPr>
                        <a:t>Annual Growth</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44.62%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-12.20%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29.78%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8.00%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i="1" dirty="0">
                        <a:effectLs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E2F3"/>
                    </a:solidFill>
                  </a:tcPr>
                </a:tc>
                <a:extLst>
                  <a:ext uri="{0D108BD9-81ED-4DB2-BD59-A6C34878D82A}">
                    <a16:rowId xmlns:a16="http://schemas.microsoft.com/office/drawing/2014/main" val="1714284936"/>
                  </a:ext>
                </a:extLst>
              </a:tr>
              <a:tr h="323835">
                <a:tc>
                  <a:txBody>
                    <a:bodyPr/>
                    <a:lstStyle/>
                    <a:p>
                      <a:pPr fontAlgn="b"/>
                      <a:r>
                        <a:rPr lang="en-GB" sz="1200" b="1" dirty="0">
                          <a:effectLst/>
                          <a:latin typeface="Calibri"/>
                        </a:rPr>
                        <a:t>Net Income per Share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$12.11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$11.55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$10.11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$13.09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$14.14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i="1" dirty="0">
                          <a:effectLst/>
                          <a:latin typeface="Calibri"/>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E2F3"/>
                    </a:solidFill>
                  </a:tcPr>
                </a:tc>
                <a:extLst>
                  <a:ext uri="{0D108BD9-81ED-4DB2-BD59-A6C34878D82A}">
                    <a16:rowId xmlns:a16="http://schemas.microsoft.com/office/drawing/2014/main" val="2050149843"/>
                  </a:ext>
                </a:extLst>
              </a:tr>
              <a:tr h="323835">
                <a:tc>
                  <a:txBody>
                    <a:bodyPr/>
                    <a:lstStyle/>
                    <a:p>
                      <a:pPr fontAlgn="b"/>
                      <a:r>
                        <a:rPr lang="en-GB" sz="1200" b="1" dirty="0">
                          <a:effectLst/>
                          <a:latin typeface="Calibri"/>
                        </a:rPr>
                        <a:t>Free Cash Flow (FCF)</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$755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-$11,123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$113,297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$227,248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$222,703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i="1" dirty="0">
                          <a:effectLst/>
                          <a:latin typeface="Calibri"/>
                        </a:rPr>
                        <a:t>314%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555054044"/>
                  </a:ext>
                </a:extLst>
              </a:tr>
              <a:tr h="323835">
                <a:tc>
                  <a:txBody>
                    <a:bodyPr/>
                    <a:lstStyle/>
                    <a:p>
                      <a:pPr fontAlgn="b"/>
                      <a:endParaRPr lang="en-GB" sz="12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2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069000574"/>
                  </a:ext>
                </a:extLst>
              </a:tr>
              <a:tr h="323835">
                <a:tc>
                  <a:txBody>
                    <a:bodyPr/>
                    <a:lstStyle/>
                    <a:p>
                      <a:pPr fontAlgn="b"/>
                      <a:r>
                        <a:rPr lang="en-GB" sz="1200" b="1" u="sng" dirty="0">
                          <a:effectLst/>
                          <a:latin typeface="Calibri"/>
                        </a:rPr>
                        <a:t>Financial Metrics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2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761572113"/>
                  </a:ext>
                </a:extLst>
              </a:tr>
              <a:tr h="323835">
                <a:tc>
                  <a:txBody>
                    <a:bodyPr/>
                    <a:lstStyle/>
                    <a:p>
                      <a:pPr fontAlgn="b"/>
                      <a:r>
                        <a:rPr lang="en-GB" sz="1200" dirty="0">
                          <a:effectLst/>
                          <a:latin typeface="Calibri"/>
                        </a:rPr>
                        <a:t>EBITDA Margin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18.58%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20.86%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17.82%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21.00%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20.09%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583852729"/>
                  </a:ext>
                </a:extLst>
              </a:tr>
              <a:tr h="323835">
                <a:tc>
                  <a:txBody>
                    <a:bodyPr/>
                    <a:lstStyle/>
                    <a:p>
                      <a:pPr fontAlgn="b"/>
                      <a:r>
                        <a:rPr lang="en-GB" sz="1200" dirty="0">
                          <a:effectLst/>
                          <a:latin typeface="Calibri"/>
                        </a:rPr>
                        <a:t>Net Income Margin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12.39%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17.23%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14.21%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17.86%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16.77%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4249328387"/>
                  </a:ext>
                </a:extLst>
              </a:tr>
              <a:tr h="323835">
                <a:tc>
                  <a:txBody>
                    <a:bodyPr/>
                    <a:lstStyle/>
                    <a:p>
                      <a:pPr fontAlgn="b"/>
                      <a:r>
                        <a:rPr lang="en-GB" sz="1200" dirty="0">
                          <a:effectLst/>
                          <a:latin typeface="Calibri"/>
                        </a:rPr>
                        <a:t>Debt / EBITDA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2.7x</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2.4x</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2.5x</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2.1x</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1.9x</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496366035"/>
                  </a:ext>
                </a:extLst>
              </a:tr>
              <a:tr h="323835">
                <a:tc>
                  <a:txBody>
                    <a:bodyPr/>
                    <a:lstStyle/>
                    <a:p>
                      <a:pPr fontAlgn="b"/>
                      <a:r>
                        <a:rPr lang="en-GB" sz="1200" dirty="0">
                          <a:effectLst/>
                          <a:latin typeface="Calibri"/>
                        </a:rPr>
                        <a:t>FCF per Diluted Share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$0.03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dirty="0">
                          <a:effectLst/>
                          <a:latin typeface="Calibri"/>
                        </a:rPr>
                        <a:t>-$0.35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$3.58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$7.19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100" dirty="0">
                          <a:effectLst/>
                          <a:latin typeface="Calibri"/>
                        </a:rPr>
                        <a:t>$7.04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endParaRPr lang="en-GB" sz="1100">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6894597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
          <p:cNvSpPr txBox="1">
            <a:spLocks noGrp="1"/>
          </p:cNvSpPr>
          <p:nvPr>
            <p:ph type="title"/>
          </p:nvPr>
        </p:nvSpPr>
        <p:spPr>
          <a:xfrm>
            <a:off x="768096" y="490011"/>
            <a:ext cx="10671048" cy="768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CONCLUSIONS</a:t>
            </a:r>
            <a:endParaRPr/>
          </a:p>
        </p:txBody>
      </p:sp>
      <p:sp>
        <p:nvSpPr>
          <p:cNvPr id="269" name="Google Shape;269;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270" name="Google Shape;270;p5"/>
          <p:cNvSpPr txBox="1"/>
          <p:nvPr/>
        </p:nvSpPr>
        <p:spPr>
          <a:xfrm>
            <a:off x="274806" y="1265578"/>
            <a:ext cx="11658293" cy="6047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Calibri"/>
                <a:ea typeface="Calibri"/>
                <a:cs typeface="Calibri"/>
                <a:sym typeface="Calibri"/>
              </a:rPr>
              <a:t>Company Highlights</a:t>
            </a:r>
            <a:endParaRPr dirty="0">
              <a:solidFill>
                <a:schemeClr val="dk1"/>
              </a:solidFill>
            </a:endParaRPr>
          </a:p>
          <a:p>
            <a:pPr marL="285750" indent="-285750">
              <a:spcBef>
                <a:spcPts val="600"/>
              </a:spcBef>
              <a:buClr>
                <a:schemeClr val="dk1"/>
              </a:buClr>
              <a:buSzPts val="1400"/>
              <a:buFont typeface="Noto Sans Symbols"/>
              <a:buChar char="▪"/>
            </a:pPr>
            <a:r>
              <a:rPr lang="en-US" u="sng" dirty="0">
                <a:solidFill>
                  <a:schemeClr val="dk1"/>
                </a:solidFill>
                <a:latin typeface="Calibri"/>
                <a:ea typeface="Calibri"/>
                <a:cs typeface="Calibri"/>
                <a:sym typeface="Calibri"/>
              </a:rPr>
              <a:t>Revenue Trends</a:t>
            </a:r>
            <a:r>
              <a:rPr lang="en-US" dirty="0">
                <a:solidFill>
                  <a:schemeClr val="dk1"/>
                </a:solidFill>
                <a:latin typeface="Calibri"/>
                <a:ea typeface="Calibri"/>
                <a:cs typeface="Calibri"/>
                <a:sym typeface="Calibri"/>
              </a:rPr>
              <a:t> – </a:t>
            </a:r>
            <a:r>
              <a:rPr lang="en-US" dirty="0" err="1">
                <a:solidFill>
                  <a:schemeClr val="dk1"/>
                </a:solidFill>
                <a:latin typeface="Calibri"/>
                <a:ea typeface="Calibri"/>
                <a:cs typeface="Calibri"/>
                <a:sym typeface="Calibri"/>
              </a:rPr>
              <a:t>BigTechCo</a:t>
            </a:r>
            <a:r>
              <a:rPr lang="en-US" dirty="0">
                <a:solidFill>
                  <a:schemeClr val="dk1"/>
                </a:solidFill>
                <a:latin typeface="Calibri"/>
                <a:ea typeface="Calibri"/>
                <a:cs typeface="Calibri"/>
                <a:sym typeface="Calibri"/>
              </a:rPr>
              <a:t>, had a steady revenue from 2021, but dipped in second quarter of 2022, but was able to come back on its feet through the first quarter of 2023, and hopefully grow in revenue numbers.</a:t>
            </a:r>
            <a:endParaRPr lang="en-US" dirty="0">
              <a:solidFill>
                <a:schemeClr val="dk1"/>
              </a:solidFill>
              <a:latin typeface="Calibri"/>
              <a:ea typeface="Calibri"/>
              <a:cs typeface="Calibri"/>
            </a:endParaRPr>
          </a:p>
          <a:p>
            <a:pPr marL="285750" indent="-285750">
              <a:spcBef>
                <a:spcPts val="600"/>
              </a:spcBef>
              <a:buClr>
                <a:schemeClr val="dk1"/>
              </a:buClr>
              <a:buSzPts val="1400"/>
              <a:buFont typeface="Noto Sans Symbols"/>
              <a:buChar char="▪"/>
            </a:pPr>
            <a:r>
              <a:rPr lang="en-US" u="sng" dirty="0">
                <a:solidFill>
                  <a:schemeClr val="dk1"/>
                </a:solidFill>
                <a:latin typeface="Calibri"/>
                <a:ea typeface="Calibri"/>
                <a:cs typeface="Calibri"/>
              </a:rPr>
              <a:t>Cash Flows</a:t>
            </a:r>
            <a:r>
              <a:rPr lang="en-US" dirty="0">
                <a:solidFill>
                  <a:schemeClr val="dk1"/>
                </a:solidFill>
                <a:latin typeface="Calibri"/>
                <a:ea typeface="Calibri"/>
                <a:cs typeface="Calibri"/>
              </a:rPr>
              <a:t> –  In the year ending 2021, </a:t>
            </a:r>
            <a:r>
              <a:rPr lang="en-US" dirty="0" err="1">
                <a:solidFill>
                  <a:schemeClr val="dk1"/>
                </a:solidFill>
                <a:latin typeface="Calibri"/>
                <a:ea typeface="Calibri"/>
                <a:cs typeface="Calibri"/>
              </a:rPr>
              <a:t>BigTechCo</a:t>
            </a:r>
            <a:r>
              <a:rPr lang="en-US" dirty="0">
                <a:solidFill>
                  <a:schemeClr val="dk1"/>
                </a:solidFill>
                <a:latin typeface="Calibri"/>
                <a:ea typeface="Calibri"/>
                <a:cs typeface="Calibri"/>
              </a:rPr>
              <a:t>, had negative cashflow of ($11,123), but was able to pull back to whopping positive cashflow($113,297) in the year ending 2022 and hopefully it can generate higher cash flows in the coming years.</a:t>
            </a:r>
          </a:p>
          <a:p>
            <a:pPr marL="285750" indent="-285750">
              <a:spcBef>
                <a:spcPts val="600"/>
              </a:spcBef>
              <a:buClr>
                <a:schemeClr val="dk1"/>
              </a:buClr>
              <a:buSzPts val="1400"/>
              <a:buFont typeface="Noto Sans Symbols"/>
              <a:buChar char="▪"/>
            </a:pPr>
            <a:r>
              <a:rPr lang="en-US" u="sng" dirty="0">
                <a:solidFill>
                  <a:schemeClr val="dk1"/>
                </a:solidFill>
                <a:latin typeface="Calibri"/>
                <a:ea typeface="Calibri"/>
                <a:cs typeface="Calibri"/>
                <a:sym typeface="Calibri"/>
              </a:rPr>
              <a:t>Debt/EBITDA Ratio</a:t>
            </a:r>
            <a:r>
              <a:rPr lang="en-US" dirty="0">
                <a:solidFill>
                  <a:schemeClr val="dk1"/>
                </a:solidFill>
                <a:latin typeface="Calibri"/>
                <a:ea typeface="Calibri"/>
                <a:cs typeface="Calibri"/>
                <a:sym typeface="Calibri"/>
              </a:rPr>
              <a:t> – </a:t>
            </a:r>
            <a:r>
              <a:rPr lang="en-US" dirty="0" err="1">
                <a:solidFill>
                  <a:schemeClr val="dk1"/>
                </a:solidFill>
                <a:latin typeface="Calibri"/>
                <a:ea typeface="Calibri"/>
                <a:cs typeface="Calibri"/>
                <a:sym typeface="Calibri"/>
              </a:rPr>
              <a:t>BigTechCo</a:t>
            </a:r>
            <a:r>
              <a:rPr lang="en-US" dirty="0">
                <a:solidFill>
                  <a:schemeClr val="dk1"/>
                </a:solidFill>
                <a:latin typeface="Calibri"/>
                <a:ea typeface="Calibri"/>
                <a:cs typeface="Calibri"/>
                <a:sym typeface="Calibri"/>
              </a:rPr>
              <a:t>, consistently, has been able maintain low Debt/EBITDA Ratio as compared to the industry standards (4.0x), and was able to minimize it to its least in 5 years, I.e. in F.Y 2024 (1.9x). This indicates that the company is financially sound in nature.</a:t>
            </a:r>
            <a:endParaRPr lang="en-US" dirty="0">
              <a:solidFill>
                <a:schemeClr val="dk1"/>
              </a:solidFill>
              <a:latin typeface="Calibri"/>
              <a:ea typeface="Calibri"/>
              <a:cs typeface="Calibri"/>
            </a:endParaRPr>
          </a:p>
          <a:p>
            <a:pPr marL="0" marR="0" lvl="0" indent="0" algn="l" rtl="0">
              <a:spcBef>
                <a:spcPts val="600"/>
              </a:spcBef>
              <a:spcAft>
                <a:spcPts val="0"/>
              </a:spcAft>
              <a:buNone/>
            </a:pPr>
            <a:r>
              <a:rPr lang="en-US" sz="1400" b="1" dirty="0">
                <a:solidFill>
                  <a:schemeClr val="dk1"/>
                </a:solidFill>
                <a:latin typeface="Calibri"/>
                <a:ea typeface="Calibri"/>
                <a:cs typeface="Calibri"/>
                <a:sym typeface="Calibri"/>
              </a:rPr>
              <a:t>Areas of Concern</a:t>
            </a:r>
            <a:endParaRPr dirty="0">
              <a:solidFill>
                <a:schemeClr val="dk1"/>
              </a:solidFill>
            </a:endParaRPr>
          </a:p>
          <a:p>
            <a:pPr marL="285750" indent="-285750">
              <a:spcBef>
                <a:spcPts val="600"/>
              </a:spcBef>
              <a:buClr>
                <a:schemeClr val="dk1"/>
              </a:buClr>
              <a:buSzPts val="1400"/>
              <a:buFont typeface="Noto Sans Symbols"/>
              <a:buChar char="▪"/>
            </a:pPr>
            <a:r>
              <a:rPr lang="en-US" u="sng" dirty="0">
                <a:solidFill>
                  <a:schemeClr val="dk1"/>
                </a:solidFill>
                <a:latin typeface="Calibri"/>
                <a:ea typeface="Calibri"/>
                <a:cs typeface="Calibri"/>
              </a:rPr>
              <a:t>Regularity of Company's Earnings</a:t>
            </a:r>
            <a:r>
              <a:rPr lang="en-US" dirty="0">
                <a:solidFill>
                  <a:schemeClr val="dk1"/>
                </a:solidFill>
                <a:latin typeface="Calibri"/>
                <a:ea typeface="Calibri"/>
                <a:cs typeface="Calibri"/>
              </a:rPr>
              <a:t> – As per the net income generated each quarter, it can be derived that, the regularity of income is highly volatile in nature, facing constant ups and downs. Net income reached its record least in 5 years in Q4 of 2022 ($3870). But in other quarters, it has been able to generate desirable results.</a:t>
            </a:r>
          </a:p>
          <a:p>
            <a:pPr marL="285750" indent="-285750">
              <a:spcBef>
                <a:spcPts val="600"/>
              </a:spcBef>
              <a:buClr>
                <a:schemeClr val="dk1"/>
              </a:buClr>
              <a:buSzPts val="1400"/>
              <a:buFont typeface="Noto Sans Symbols"/>
              <a:buChar char="▪"/>
            </a:pPr>
            <a:r>
              <a:rPr lang="en-US" u="sng" dirty="0">
                <a:solidFill>
                  <a:schemeClr val="dk1"/>
                </a:solidFill>
                <a:latin typeface="Calibri"/>
                <a:ea typeface="Calibri"/>
                <a:cs typeface="Calibri"/>
                <a:sym typeface="Calibri"/>
              </a:rPr>
              <a:t>Expenses</a:t>
            </a:r>
            <a:r>
              <a:rPr lang="en-US" dirty="0">
                <a:solidFill>
                  <a:schemeClr val="dk1"/>
                </a:solidFill>
                <a:latin typeface="Calibri"/>
                <a:ea typeface="Calibri"/>
                <a:cs typeface="Calibri"/>
                <a:sym typeface="Calibri"/>
              </a:rPr>
              <a:t> – The Expenses are steady, while decreasing in nature as per the income statement. In 2023 Q1, the Co, was able to bring down the interest and other expenses to its least, as compared to other quarters.</a:t>
            </a:r>
            <a:endParaRPr lang="en-US" dirty="0">
              <a:solidFill>
                <a:schemeClr val="dk1"/>
              </a:solidFill>
              <a:latin typeface="Calibri"/>
              <a:ea typeface="Calibri"/>
              <a:cs typeface="Calibri"/>
            </a:endParaRPr>
          </a:p>
          <a:p>
            <a:pPr marL="285750" indent="-285750">
              <a:spcBef>
                <a:spcPts val="600"/>
              </a:spcBef>
              <a:buClr>
                <a:schemeClr val="dk1"/>
              </a:buClr>
              <a:buSzPts val="1400"/>
              <a:buFont typeface="Noto Sans Symbols"/>
              <a:buChar char="▪"/>
            </a:pPr>
            <a:r>
              <a:rPr lang="en-US" u="sng" dirty="0">
                <a:solidFill>
                  <a:schemeClr val="dk1"/>
                </a:solidFill>
                <a:latin typeface="Calibri"/>
                <a:ea typeface="Calibri"/>
                <a:cs typeface="Calibri"/>
                <a:sym typeface="Calibri"/>
              </a:rPr>
              <a:t>EBITDA Margin</a:t>
            </a:r>
            <a:r>
              <a:rPr lang="en-US" dirty="0">
                <a:solidFill>
                  <a:schemeClr val="dk1"/>
                </a:solidFill>
                <a:latin typeface="Calibri"/>
                <a:ea typeface="Calibri"/>
                <a:cs typeface="Calibri"/>
                <a:sym typeface="Calibri"/>
              </a:rPr>
              <a:t> – In Quarterly financial overview, the EBITDA Margin has been steadily decreasing and it can be termed as 'low' as compared to the industry average (39%).</a:t>
            </a:r>
            <a:endParaRPr lang="en-US" dirty="0">
              <a:solidFill>
                <a:schemeClr val="dk1"/>
              </a:solidFill>
              <a:latin typeface="Calibri"/>
              <a:ea typeface="Calibri"/>
              <a:cs typeface="Calibri"/>
            </a:endParaRPr>
          </a:p>
          <a:p>
            <a:pPr marL="0" marR="0" lvl="0" indent="0" algn="l" rtl="0">
              <a:spcBef>
                <a:spcPts val="600"/>
              </a:spcBef>
              <a:spcAft>
                <a:spcPts val="0"/>
              </a:spcAft>
              <a:buNone/>
            </a:pPr>
            <a:r>
              <a:rPr lang="en-US" sz="1400" b="1" dirty="0">
                <a:solidFill>
                  <a:schemeClr val="dk1"/>
                </a:solidFill>
                <a:latin typeface="Calibri"/>
                <a:ea typeface="Calibri"/>
                <a:cs typeface="Calibri"/>
                <a:sym typeface="Calibri"/>
              </a:rPr>
              <a:t>Recommendation</a:t>
            </a:r>
            <a:endParaRPr dirty="0">
              <a:solidFill>
                <a:schemeClr val="dk1"/>
              </a:solidFill>
            </a:endParaRPr>
          </a:p>
          <a:p>
            <a:pPr marL="285750" indent="-285750">
              <a:spcBef>
                <a:spcPts val="600"/>
              </a:spcBef>
              <a:buClr>
                <a:schemeClr val="dk1"/>
              </a:buClr>
              <a:buSzPts val="1400"/>
              <a:buFont typeface="Noto Sans Symbols"/>
              <a:buChar char="▪"/>
            </a:pPr>
            <a:r>
              <a:rPr lang="en-US" dirty="0">
                <a:solidFill>
                  <a:schemeClr val="dk1"/>
                </a:solidFill>
                <a:latin typeface="Calibri"/>
                <a:ea typeface="Calibri"/>
                <a:cs typeface="Calibri"/>
                <a:sym typeface="Calibri"/>
              </a:rPr>
              <a:t>We should ask the company about what went wrong during the Q2 2022 FCF($891) and Q4 2022 Net income($3870), as compared to other quarters, to understand the company's high volatility during that period.</a:t>
            </a:r>
            <a:endParaRPr dirty="0">
              <a:solidFill>
                <a:schemeClr val="dk1"/>
              </a:solidFill>
            </a:endParaRPr>
          </a:p>
          <a:p>
            <a:pPr marL="285750" indent="-285750">
              <a:spcBef>
                <a:spcPts val="600"/>
              </a:spcBef>
              <a:buClr>
                <a:schemeClr val="dk1"/>
              </a:buClr>
              <a:buSzPts val="1400"/>
              <a:buFont typeface="Noto Sans Symbols"/>
              <a:buChar char="▪"/>
            </a:pPr>
            <a:r>
              <a:rPr lang="en-US" dirty="0">
                <a:solidFill>
                  <a:schemeClr val="dk1"/>
                </a:solidFill>
                <a:latin typeface="Calibri"/>
                <a:ea typeface="Calibri"/>
                <a:cs typeface="Calibri"/>
              </a:rPr>
              <a:t>We need to ask, how was it able to generate stunning revenue during 2023 Q1, after a disappointing previous quarter (2022 Q4)</a:t>
            </a:r>
            <a:endParaRPr lang="en-US" sz="1400" dirty="0">
              <a:solidFill>
                <a:schemeClr val="dk1"/>
              </a:solidFill>
              <a:latin typeface="Calibri"/>
              <a:ea typeface="Calibri"/>
              <a:cs typeface="Calibri"/>
            </a:endParaRPr>
          </a:p>
          <a:p>
            <a:pPr marL="285750" indent="-285750">
              <a:spcBef>
                <a:spcPts val="600"/>
              </a:spcBef>
              <a:buClr>
                <a:schemeClr val="dk1"/>
              </a:buClr>
              <a:buSzPts val="1400"/>
              <a:buFont typeface="Noto Sans Symbols"/>
              <a:buChar char="▪"/>
            </a:pPr>
            <a:r>
              <a:rPr lang="en-US" dirty="0">
                <a:solidFill>
                  <a:schemeClr val="dk1"/>
                </a:solidFill>
                <a:latin typeface="Calibri"/>
                <a:ea typeface="Calibri"/>
                <a:cs typeface="Calibri"/>
              </a:rPr>
              <a:t>Stargaze as an option, can be studied, but </a:t>
            </a:r>
            <a:r>
              <a:rPr lang="en-US" dirty="0" err="1">
                <a:solidFill>
                  <a:schemeClr val="dk1"/>
                </a:solidFill>
                <a:latin typeface="Calibri"/>
                <a:ea typeface="Calibri"/>
                <a:cs typeface="Calibri"/>
              </a:rPr>
              <a:t>BigTechCo</a:t>
            </a:r>
            <a:r>
              <a:rPr lang="en-US" dirty="0">
                <a:solidFill>
                  <a:schemeClr val="dk1"/>
                </a:solidFill>
                <a:latin typeface="Calibri"/>
                <a:ea typeface="Calibri"/>
                <a:cs typeface="Calibri"/>
              </a:rPr>
              <a:t>. Is a good opportunity and can be proved to be beneficial, as their numbers represent their steady growth.</a:t>
            </a:r>
            <a:endParaRPr lang="en-US" sz="1400" dirty="0">
              <a:solidFill>
                <a:schemeClr val="dk1"/>
              </a:solidFill>
              <a:latin typeface="Calibri"/>
              <a:ea typeface="Calibri"/>
              <a:cs typeface="Calibri"/>
            </a:endParaRPr>
          </a:p>
          <a:p>
            <a:pPr marL="285750" indent="-196850">
              <a:spcBef>
                <a:spcPts val="600"/>
              </a:spcBef>
              <a:buClr>
                <a:schemeClr val="dk1"/>
              </a:buClr>
              <a:buSzPts val="1400"/>
              <a:buFont typeface="Noto Sans Symbols"/>
            </a:pPr>
            <a:endParaRPr lang="en-GB">
              <a:solidFill>
                <a:schemeClr val="dk1"/>
              </a:solidFill>
              <a:latin typeface="Calibri"/>
              <a:ea typeface="Calibri"/>
              <a:cs typeface="Calibri"/>
            </a:endParaRPr>
          </a:p>
          <a:p>
            <a:pPr marL="285750" indent="-196850">
              <a:spcBef>
                <a:spcPts val="600"/>
              </a:spcBef>
              <a:buClr>
                <a:schemeClr val="dk1"/>
              </a:buClr>
              <a:buSzPts val="1400"/>
            </a:pPr>
            <a:endParaRPr lang="en-GB">
              <a:solidFill>
                <a:schemeClr val="dk1"/>
              </a:solidFill>
              <a:latin typeface="Calibri"/>
              <a:ea typeface="Calibri"/>
              <a:cs typeface="Calibri"/>
            </a:endParaRPr>
          </a:p>
        </p:txBody>
      </p:sp>
      <p:sp>
        <p:nvSpPr>
          <p:cNvPr id="272" name="Google Shape;272;p5"/>
          <p:cNvSpPr txBox="1">
            <a:spLocks noGrp="1"/>
          </p:cNvSpPr>
          <p:nvPr>
            <p:ph type="ftr" idx="11"/>
          </p:nvPr>
        </p:nvSpPr>
        <p:spPr>
          <a:xfrm>
            <a:off x="621792" y="200809"/>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BigTechCompany</a:t>
            </a:r>
            <a:endParaRPr/>
          </a:p>
        </p:txBody>
      </p:sp>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Widescreen</PresentationFormat>
  <Paragraphs>54</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BIGTECHCOMPANY</vt:lpstr>
      <vt:lpstr>QUARTERLY PERFORMANCE</vt:lpstr>
      <vt:lpstr>CUSTOMER TRENDS</vt:lpstr>
      <vt:lpstr>PROJECTIONS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BIGTECHCOMPANY</dc:title>
  <dc:creator>Stephanie Rodgers</dc:creator>
  <cp:lastModifiedBy>Tessa Lopes</cp:lastModifiedBy>
  <cp:revision>365</cp:revision>
  <dcterms:created xsi:type="dcterms:W3CDTF">2023-05-19T18:17:16Z</dcterms:created>
  <dcterms:modified xsi:type="dcterms:W3CDTF">2024-12-18T11:05:58Z</dcterms:modified>
</cp:coreProperties>
</file>